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9JBIYv3xqsVrD0FmGjox3OfI7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0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5" name="Google Shape;75;p30"/>
          <p:cNvSpPr txBox="1"/>
          <p:nvPr>
            <p:ph idx="1" type="body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3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32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3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3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0" lang="en-US" sz="8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3" name="Google Shape;93;p3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0" lang="en-US" sz="8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3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34"/>
          <p:cNvSpPr txBox="1"/>
          <p:nvPr>
            <p:ph idx="2" type="body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34"/>
          <p:cNvSpPr txBox="1"/>
          <p:nvPr>
            <p:ph idx="3" type="body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34"/>
          <p:cNvSpPr txBox="1"/>
          <p:nvPr>
            <p:ph idx="4" type="body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34"/>
          <p:cNvSpPr txBox="1"/>
          <p:nvPr>
            <p:ph idx="5" type="body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34"/>
          <p:cNvSpPr txBox="1"/>
          <p:nvPr>
            <p:ph idx="6" type="body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3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5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5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35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18" name="Google Shape;118;p35"/>
          <p:cNvSpPr txBox="1"/>
          <p:nvPr>
            <p:ph idx="3" type="body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35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35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1" name="Google Shape;121;p35"/>
          <p:cNvSpPr txBox="1"/>
          <p:nvPr>
            <p:ph idx="6" type="body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35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35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4" name="Google Shape;124;p35"/>
          <p:cNvSpPr txBox="1"/>
          <p:nvPr>
            <p:ph idx="9" type="body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3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7" name="Google Shape;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8" name="Google Shape;3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" type="body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2" type="body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3" type="body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4" type="body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" type="body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2" type="body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2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9"/>
          <p:cNvSpPr txBox="1"/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2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29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31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arge, sitting, white, numbers" id="132" name="Google Shape;13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" y="-53769"/>
            <a:ext cx="121913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/>
          <p:nvPr/>
        </p:nvSpPr>
        <p:spPr>
          <a:xfrm rot="5400000">
            <a:off x="7131809" y="1385982"/>
            <a:ext cx="4031414" cy="4100418"/>
          </a:xfrm>
          <a:custGeom>
            <a:rect b="b" l="l" r="r" t="t"/>
            <a:pathLst>
              <a:path extrusionOk="0" h="696" w="1601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>
            <p:ph type="ctrTitle"/>
          </p:nvPr>
        </p:nvSpPr>
        <p:spPr>
          <a:xfrm>
            <a:off x="7170006" y="1915160"/>
            <a:ext cx="3955020" cy="15138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92BA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5792BA"/>
                </a:solidFill>
              </a:rPr>
              <a:t>MILESTONE PROJECT -1</a:t>
            </a:r>
            <a:br>
              <a:rPr lang="en-US" sz="4000">
                <a:solidFill>
                  <a:srgbClr val="5792BA"/>
                </a:solidFill>
              </a:rPr>
            </a:br>
            <a:r>
              <a:rPr b="1" lang="en-US" sz="4000">
                <a:solidFill>
                  <a:srgbClr val="5792BA"/>
                </a:solidFill>
              </a:rPr>
              <a:t>- </a:t>
            </a:r>
            <a:r>
              <a:rPr b="1" lang="en-US" sz="2000"/>
              <a:t>SALARY DATA ANALYSIS(2021)</a:t>
            </a:r>
            <a:endParaRPr b="1" sz="4000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7665719" y="4516120"/>
            <a:ext cx="3209317" cy="66835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40"/>
              <a:buNone/>
            </a:pPr>
            <a:r>
              <a:rPr lang="en-US" sz="1200">
                <a:solidFill>
                  <a:srgbClr val="5792BA"/>
                </a:solidFill>
              </a:rPr>
              <a:t>CS Sundhar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840"/>
              <a:buNone/>
            </a:pPr>
            <a:r>
              <a:rPr lang="en-US" sz="1200">
                <a:solidFill>
                  <a:srgbClr val="5792BA"/>
                </a:solidFill>
              </a:rPr>
              <a:t>DADS March-25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919119" y="716824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b="1" lang="en-US"/>
              <a:t>PIVOT TABLE AND CHARTS</a:t>
            </a:r>
            <a:endParaRPr/>
          </a:p>
        </p:txBody>
      </p:sp>
      <p:sp>
        <p:nvSpPr>
          <p:cNvPr id="209" name="Google Shape;209;p10"/>
          <p:cNvSpPr txBox="1"/>
          <p:nvPr>
            <p:ph idx="1" type="body"/>
          </p:nvPr>
        </p:nvSpPr>
        <p:spPr>
          <a:xfrm>
            <a:off x="973183" y="1954997"/>
            <a:ext cx="11146900" cy="3082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060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Industry-wise Salary Insights</a:t>
            </a:r>
            <a:br>
              <a:rPr lang="en-US"/>
            </a:br>
            <a:r>
              <a:rPr lang="en-US"/>
              <a:t>Showed average and total compensation (salary + additional pay) across industries.</a:t>
            </a:r>
            <a:endParaRPr/>
          </a:p>
          <a:p>
            <a:pPr indent="-306000" lvl="0" marL="342900" marR="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Education vs Salary</a:t>
            </a:r>
            <a:br>
              <a:rPr lang="en-US"/>
            </a:br>
            <a:r>
              <a:rPr lang="en-US"/>
              <a:t>Compared salary distribution based on education levels.</a:t>
            </a:r>
            <a:endParaRPr/>
          </a:p>
          <a:p>
            <a:pPr indent="-306000" lvl="0" marL="342900" marR="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Workforce Distribution</a:t>
            </a:r>
            <a:br>
              <a:rPr lang="en-US"/>
            </a:br>
            <a:r>
              <a:rPr lang="en-US"/>
              <a:t>Analyzed employee count across different industries.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 screen&#10;&#10;AI-generated content may be incorrect." id="214" name="Google Shape;2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68" y="257174"/>
            <a:ext cx="6868132" cy="62174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215" name="Google Shape;21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7953" y="2293995"/>
            <a:ext cx="4677347" cy="18835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216" name="Google Shape;21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47953" y="259580"/>
            <a:ext cx="4676400" cy="1883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217" name="Google Shape;21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47005" y="4328410"/>
            <a:ext cx="4677347" cy="2146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type="title"/>
          </p:nvPr>
        </p:nvSpPr>
        <p:spPr>
          <a:xfrm>
            <a:off x="823308" y="66675"/>
            <a:ext cx="10353762" cy="7477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b="1" lang="en-US"/>
              <a:t>DASHBOARD</a:t>
            </a:r>
            <a:endParaRPr/>
          </a:p>
        </p:txBody>
      </p:sp>
      <p:pic>
        <p:nvPicPr>
          <p:cNvPr descr="A screenshot of a computer&#10;&#10;AI-generated content may be incorrect." id="223" name="Google Shape;22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70" y="753454"/>
            <a:ext cx="10682859" cy="60378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b="1" lang="en-US"/>
              <a:t>INSIGHTS AND RECOMMENDATIONS</a:t>
            </a:r>
            <a:endParaRPr/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913795" y="1932758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b="1" lang="en-US"/>
              <a:t>Key Insights</a:t>
            </a:r>
            <a:endParaRPr/>
          </a:p>
          <a:p>
            <a:pPr indent="-306000" lvl="0" marL="342900" rtl="0" algn="just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Dominant Age Group</a:t>
            </a:r>
            <a:r>
              <a:rPr lang="en-US"/>
              <a:t>: Majority of employees are aged </a:t>
            </a:r>
            <a:r>
              <a:rPr b="1" lang="en-US"/>
              <a:t>25–34</a:t>
            </a:r>
            <a:r>
              <a:rPr lang="en-US"/>
              <a:t>, typically holding </a:t>
            </a:r>
            <a:r>
              <a:rPr b="1" lang="en-US"/>
              <a:t>Associate-level roles</a:t>
            </a:r>
            <a:r>
              <a:rPr lang="en-US"/>
              <a:t>, indicating early-to-mid career professionals.</a:t>
            </a:r>
            <a:endParaRPr/>
          </a:p>
          <a:p>
            <a:pPr indent="-306000" lvl="0" marL="342900" rtl="0" algn="just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Salary Distribution</a:t>
            </a:r>
            <a:r>
              <a:rPr lang="en-US"/>
              <a:t>: </a:t>
            </a:r>
            <a:r>
              <a:rPr b="1" lang="en-US"/>
              <a:t>Associates</a:t>
            </a:r>
            <a:r>
              <a:rPr lang="en-US"/>
              <a:t> contribute the highest </a:t>
            </a:r>
            <a:r>
              <a:rPr b="1" lang="en-US"/>
              <a:t>total salary sums</a:t>
            </a:r>
            <a:r>
              <a:rPr lang="en-US"/>
              <a:t> across industries, highlighting their key role in the workforce.</a:t>
            </a:r>
            <a:endParaRPr/>
          </a:p>
          <a:p>
            <a:pPr indent="-306000" lvl="0" marL="342900" rtl="0" algn="just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Gender Representation</a:t>
            </a:r>
            <a:r>
              <a:rPr lang="en-US"/>
              <a:t>: The dataset reveals a </a:t>
            </a:r>
            <a:r>
              <a:rPr b="1" lang="en-US"/>
              <a:t>higher proportion of female employees</a:t>
            </a:r>
            <a:r>
              <a:rPr lang="en-US"/>
              <a:t> compared to male and others.</a:t>
            </a:r>
            <a:endParaRPr/>
          </a:p>
          <a:p>
            <a:pPr indent="-306000" lvl="0" marL="342900" rtl="0" algn="just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Education Requirement</a:t>
            </a:r>
            <a:r>
              <a:rPr lang="en-US"/>
              <a:t>: A </a:t>
            </a:r>
            <a:r>
              <a:rPr b="1" lang="en-US"/>
              <a:t>basic college degree</a:t>
            </a:r>
            <a:r>
              <a:rPr lang="en-US"/>
              <a:t> is the minimum qualification for most roles.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idx="1" type="body"/>
          </p:nvPr>
        </p:nvSpPr>
        <p:spPr>
          <a:xfrm>
            <a:off x="919119" y="737507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Career Growth (Females)</a:t>
            </a:r>
            <a:r>
              <a:rPr lang="en-US"/>
              <a:t>: </a:t>
            </a:r>
            <a:r>
              <a:rPr b="1" lang="en-US"/>
              <a:t>Female professionals</a:t>
            </a:r>
            <a:r>
              <a:rPr lang="en-US"/>
              <a:t> demonstrate strong career progression, from </a:t>
            </a:r>
            <a:r>
              <a:rPr b="1" lang="en-US"/>
              <a:t>entry-level roles to directorial positions</a:t>
            </a:r>
            <a:r>
              <a:rPr lang="en-US"/>
              <a:t>.</a:t>
            </a:r>
            <a:endParaRPr/>
          </a:p>
          <a:p>
            <a:pPr indent="-306000" lvl="0" marL="342900" rtl="0" algn="just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Top-Paying Role</a:t>
            </a:r>
            <a:r>
              <a:rPr lang="en-US"/>
              <a:t>: </a:t>
            </a:r>
            <a:r>
              <a:rPr b="1" lang="en-US"/>
              <a:t>Software Engineers</a:t>
            </a:r>
            <a:r>
              <a:rPr lang="en-US"/>
              <a:t> earn the </a:t>
            </a:r>
            <a:r>
              <a:rPr b="1" lang="en-US"/>
              <a:t>highest salaries</a:t>
            </a:r>
            <a:r>
              <a:rPr lang="en-US"/>
              <a:t> across all job titles.</a:t>
            </a:r>
            <a:endParaRPr/>
          </a:p>
          <a:p>
            <a:pPr indent="-306000" lvl="0" marL="342900" rtl="0" algn="just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Industry Trends</a:t>
            </a:r>
            <a:r>
              <a:rPr lang="en-US"/>
              <a:t>: </a:t>
            </a:r>
            <a:r>
              <a:rPr b="1" lang="en-US"/>
              <a:t>Business and Technology</a:t>
            </a:r>
            <a:r>
              <a:rPr lang="en-US"/>
              <a:t> sectors show higher opportunities and growth compared to </a:t>
            </a:r>
            <a:r>
              <a:rPr b="1" lang="en-US"/>
              <a:t>Logistics, FMCG</a:t>
            </a:r>
            <a:r>
              <a:rPr lang="en-US"/>
              <a:t>, and </a:t>
            </a:r>
            <a:r>
              <a:rPr b="1" lang="en-US"/>
              <a:t>Farming</a:t>
            </a:r>
            <a:r>
              <a:rPr lang="en-US"/>
              <a:t>.</a:t>
            </a:r>
            <a:endParaRPr/>
          </a:p>
          <a:p>
            <a:pPr indent="-306000" lvl="0" marL="342900" rtl="0" algn="just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Top Paying Country</a:t>
            </a:r>
            <a:r>
              <a:rPr lang="en-US"/>
              <a:t>: The </a:t>
            </a:r>
            <a:r>
              <a:rPr b="1" lang="en-US"/>
              <a:t>United States</a:t>
            </a:r>
            <a:r>
              <a:rPr lang="en-US"/>
              <a:t> stands out as the country with the </a:t>
            </a:r>
            <a:r>
              <a:rPr b="1" lang="en-US"/>
              <a:t>highest employee compensation</a:t>
            </a:r>
            <a:r>
              <a:rPr lang="en-US"/>
              <a:t>.</a:t>
            </a:r>
            <a:endParaRPr/>
          </a:p>
          <a:p>
            <a:pPr indent="-306000" lvl="0" marL="342900" rtl="0" algn="just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High-Earning Location</a:t>
            </a:r>
            <a:r>
              <a:rPr lang="en-US"/>
              <a:t>: Employees in </a:t>
            </a:r>
            <a:r>
              <a:rPr b="1" lang="en-US"/>
              <a:t>California</a:t>
            </a:r>
            <a:r>
              <a:rPr lang="en-US"/>
              <a:t> are notably </a:t>
            </a:r>
            <a:r>
              <a:rPr b="1" lang="en-US"/>
              <a:t>higher paid</a:t>
            </a:r>
            <a:r>
              <a:rPr lang="en-US"/>
              <a:t> and generally </a:t>
            </a:r>
            <a:r>
              <a:rPr b="1" lang="en-US"/>
              <a:t>more educated</a:t>
            </a:r>
            <a:endParaRPr/>
          </a:p>
          <a:p>
            <a:pPr indent="-203764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>
            <p:ph idx="1" type="body"/>
          </p:nvPr>
        </p:nvSpPr>
        <p:spPr>
          <a:xfrm>
            <a:off x="919119" y="63300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b="1" lang="en-US"/>
              <a:t>Recommendations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Focus on Associate-Level Development</a:t>
            </a:r>
            <a:r>
              <a:rPr lang="en-US"/>
              <a:t>: Provide upskilling and leadership programs for associates to retain and grow top talent.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Support Female Career Advancement</a:t>
            </a:r>
            <a:r>
              <a:rPr lang="en-US"/>
              <a:t>: Promote policies that support women’s career growth into leadership roles.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Invest in Business &amp; Tech Fields</a:t>
            </a:r>
            <a:r>
              <a:rPr lang="en-US"/>
              <a:t>: Encourage training in </a:t>
            </a:r>
            <a:r>
              <a:rPr b="1" lang="en-US"/>
              <a:t>Business Analytics</a:t>
            </a:r>
            <a:r>
              <a:rPr lang="en-US"/>
              <a:t>, </a:t>
            </a:r>
            <a:r>
              <a:rPr b="1" lang="en-US"/>
              <a:t>Data Science</a:t>
            </a:r>
            <a:r>
              <a:rPr lang="en-US"/>
              <a:t>, and </a:t>
            </a:r>
            <a:r>
              <a:rPr b="1" lang="en-US"/>
              <a:t>Software Development</a:t>
            </a:r>
            <a:r>
              <a:rPr lang="en-US"/>
              <a:t> to match market demand.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Promote U.S. Market Strategy</a:t>
            </a:r>
            <a:r>
              <a:rPr lang="en-US"/>
              <a:t>: For global expansion, consider focusing efforts in the </a:t>
            </a:r>
            <a:r>
              <a:rPr b="1" lang="en-US"/>
              <a:t>U.S. job market</a:t>
            </a:r>
            <a:r>
              <a:rPr lang="en-US"/>
              <a:t>, particularly </a:t>
            </a:r>
            <a:r>
              <a:rPr b="1" lang="en-US"/>
              <a:t>California</a:t>
            </a:r>
            <a:r>
              <a:rPr lang="en-US"/>
              <a:t>.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Encourage Early-Career Talent</a:t>
            </a:r>
            <a:r>
              <a:rPr lang="en-US"/>
              <a:t>: Target professionals aged 25–34 with career path planning and learning initiatives.</a:t>
            </a:r>
            <a:endParaRPr/>
          </a:p>
          <a:p>
            <a:pPr indent="-203764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  <a:p>
            <a:pPr indent="-203764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b="1" lang="en-US"/>
              <a:t>CONCLUSION</a:t>
            </a:r>
            <a:endParaRPr/>
          </a:p>
        </p:txBody>
      </p:sp>
      <p:sp>
        <p:nvSpPr>
          <p:cNvPr id="245" name="Google Shape;245;p16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b="1" lang="en-US"/>
              <a:t>👥 Core Workforce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Age Group: </a:t>
            </a:r>
            <a:r>
              <a:rPr b="1" lang="en-US"/>
              <a:t>25–34 years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Role Focus: </a:t>
            </a:r>
            <a:r>
              <a:rPr b="1" lang="en-US"/>
              <a:t>Associate-level professionals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Gender Highlight: </a:t>
            </a:r>
            <a:r>
              <a:rPr b="1" lang="en-US"/>
              <a:t>Female employees</a:t>
            </a:r>
            <a:r>
              <a:rPr lang="en-US"/>
              <a:t> showing strong presence and growth</a:t>
            </a:r>
            <a:endParaRPr/>
          </a:p>
          <a:p>
            <a:pPr indent="0" lvl="0" marL="36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rPr b="1" lang="en-US"/>
              <a:t>💼 Top Industries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Technology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Business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High salary potential and growth opportunities</a:t>
            </a:r>
            <a:endParaRPr/>
          </a:p>
          <a:p>
            <a:pPr indent="-203764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/>
          <p:nvPr>
            <p:ph idx="1" type="body"/>
          </p:nvPr>
        </p:nvSpPr>
        <p:spPr>
          <a:xfrm>
            <a:off x="913795" y="679270"/>
            <a:ext cx="10353762" cy="511193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b="1" lang="en-US"/>
              <a:t>🌍 Geographic Trends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Country: </a:t>
            </a:r>
            <a:r>
              <a:rPr b="1" lang="en-US"/>
              <a:t>United States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State Focus: </a:t>
            </a:r>
            <a:r>
              <a:rPr b="1" lang="en-US"/>
              <a:t>California</a:t>
            </a:r>
            <a:endParaRPr/>
          </a:p>
          <a:p>
            <a:pPr indent="0" lvl="1" marL="450000" rtl="0" algn="l"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rPr lang="en-US" sz="2300"/>
              <a:t>High compensation</a:t>
            </a:r>
            <a:endParaRPr/>
          </a:p>
          <a:p>
            <a:pPr indent="0" lvl="1" marL="450000" rtl="0" algn="l"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rPr lang="en-US" sz="2300"/>
              <a:t>Highly educated workforce</a:t>
            </a:r>
            <a:endParaRPr/>
          </a:p>
          <a:p>
            <a:pPr indent="0" lvl="0" marL="36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 b="1"/>
          </a:p>
          <a:p>
            <a:pPr indent="0" lvl="0" marL="36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 b="1"/>
          </a:p>
          <a:p>
            <a:pPr indent="0" lvl="0" marL="36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 b="1"/>
          </a:p>
          <a:p>
            <a:pPr indent="0" lvl="0" marL="36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 b="1"/>
          </a:p>
          <a:p>
            <a:pPr indent="0" lvl="0" marL="36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rPr b="1" lang="en-US"/>
              <a:t>📈 Strategic Recommendations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Invest in Associate Development</a:t>
            </a:r>
            <a:endParaRPr/>
          </a:p>
          <a:p>
            <a:pPr indent="0" lvl="1" marL="450000" rtl="0" algn="l"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rPr lang="en-US" sz="2300"/>
              <a:t>Upskilling and leadership paths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Support Diverse Talent</a:t>
            </a:r>
            <a:endParaRPr/>
          </a:p>
          <a:p>
            <a:pPr indent="0" lvl="1" marL="450000" rtl="0" algn="l"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rPr lang="en-US" sz="2300"/>
              <a:t>Promote gender-inclusive policies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b="1" lang="en-US"/>
              <a:t>Align Training with Demand</a:t>
            </a:r>
            <a:endParaRPr/>
          </a:p>
          <a:p>
            <a:pPr indent="0" lvl="1" marL="450000" rtl="0" algn="l"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rPr lang="en-US" sz="2300"/>
              <a:t>Focus on </a:t>
            </a:r>
            <a:r>
              <a:rPr b="1" lang="en-US" sz="2300"/>
              <a:t>Business &amp; Tech</a:t>
            </a:r>
            <a:r>
              <a:rPr lang="en-US" sz="2300"/>
              <a:t> skills</a:t>
            </a:r>
            <a:endParaRPr/>
          </a:p>
          <a:p>
            <a:pPr indent="-203764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title"/>
          </p:nvPr>
        </p:nvSpPr>
        <p:spPr>
          <a:xfrm>
            <a:off x="919119" y="2673531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b="1" lang="en-US"/>
              <a:t>Your Thoughts Matter!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919119" y="257556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b="1" lang="en-US"/>
              <a:t>😁THANK YOU👍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913795" y="485775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b="1" lang="en-US"/>
              <a:t>PRIMARY OBJECTIVES</a:t>
            </a:r>
            <a:endParaRPr/>
          </a:p>
        </p:txBody>
      </p:sp>
      <p:pic>
        <p:nvPicPr>
          <p:cNvPr descr="Database with solid fill" id="141" name="Google Shape;14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676" y="1985962"/>
            <a:ext cx="720000" cy="720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pic>
        <p:nvPicPr>
          <p:cNvPr descr="Bar graph with downward trend with solid fill" id="142" name="Google Shape;14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3538" y="198596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ation with pie chart with solid fill" id="143" name="Google Shape;14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29725" y="1985962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"/>
          <p:cNvSpPr txBox="1"/>
          <p:nvPr/>
        </p:nvSpPr>
        <p:spPr>
          <a:xfrm>
            <a:off x="790575" y="2914650"/>
            <a:ext cx="105918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Removed Duplicates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Outlier Detection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Categorization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CSV to MySQL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Query Execution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Exported Tables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Pivot &amp; Charts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Dashboard Creation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User Engagement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Seamless Workflow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Slicer Integration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b="1" lang="en-US"/>
              <a:t>INTRODUCTION TO DATASET</a:t>
            </a:r>
            <a:endParaRPr/>
          </a:p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913795" y="1866900"/>
            <a:ext cx="10353762" cy="392429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Age range – Grouped age bracket of the person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Industry – General work sector (e.g., Tech, Finance)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 u="sng"/>
              <a:t>CATEGORY OF INDUSTRY </a:t>
            </a:r>
            <a:r>
              <a:rPr lang="en-US" sz="1600"/>
              <a:t>– Specific type within industry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Job title – Position or role name (e.g., Manager)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Annual salary – Yearly base pay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Additional Monetary Compensation – Bonus or extra income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Currency – Type of money used (e.g., USD)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Country – Nation where the person works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 u="sng"/>
              <a:t>Region</a:t>
            </a:r>
            <a:r>
              <a:rPr lang="en-US" sz="1600"/>
              <a:t> – Larger area within the country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State – Sub-region or state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City – Specific city of work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Years of professional experience overall – Total work years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 u="sng"/>
              <a:t>OVERALL LEVEL</a:t>
            </a:r>
            <a:r>
              <a:rPr lang="en-US" sz="1600"/>
              <a:t> – Experience level (e.g., Junior, Mid)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Years of professional experience in field – Work years in same field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 u="sng"/>
              <a:t>FIELD LEVEL </a:t>
            </a:r>
            <a:r>
              <a:rPr lang="en-US" sz="1600"/>
              <a:t>– Skill level in current field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Highest level of education completed – Education qualification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Gender – Gender identity (e.g., Male, Female, Others)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/>
              <a:t>Final salary – Total income (salary + extras)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120"/>
              <a:buChar char="◈"/>
            </a:pPr>
            <a:r>
              <a:rPr lang="en-US" sz="1600" u="sng"/>
              <a:t>Salary Category </a:t>
            </a:r>
            <a:r>
              <a:rPr lang="en-US" sz="1600"/>
              <a:t>– Grouped salary range (e.g., 50k-1L,1L-5L)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913795" y="804451"/>
            <a:ext cx="10353762" cy="8429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lang="en-US"/>
              <a:t>CLEANED AND FORMATTED FILE</a:t>
            </a:r>
            <a:endParaRPr/>
          </a:p>
        </p:txBody>
      </p:sp>
      <p:pic>
        <p:nvPicPr>
          <p:cNvPr descr="A screenshot of a computer&#10;&#10;AI-generated content may be incorrect." id="156" name="Google Shape;15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4744" l="0" r="0" t="0"/>
          <a:stretch/>
        </p:blipFill>
        <p:spPr>
          <a:xfrm>
            <a:off x="976010" y="2228613"/>
            <a:ext cx="10229332" cy="13096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pic>
        <p:nvPicPr>
          <p:cNvPr descr="A screenshot of a computer&#10;&#10;AI-generated content may be incorrect." id="157" name="Google Shape;157;p4"/>
          <p:cNvPicPr preferRelativeResize="0"/>
          <p:nvPr/>
        </p:nvPicPr>
        <p:blipFill rotWithShape="1">
          <a:blip r:embed="rId4">
            <a:alphaModFix/>
          </a:blip>
          <a:srcRect b="57030" l="0" r="0" t="0"/>
          <a:stretch/>
        </p:blipFill>
        <p:spPr>
          <a:xfrm>
            <a:off x="976010" y="4300652"/>
            <a:ext cx="10224000" cy="97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913795" y="903508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</a:pPr>
            <a:r>
              <a:rPr b="1" lang="en-US"/>
              <a:t>  SQL &amp; QUERIES</a:t>
            </a:r>
            <a:endParaRPr/>
          </a:p>
        </p:txBody>
      </p:sp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913795" y="2357297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Created a database ‘salary data’ and created a table ‘salaries’.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Imported the csv file to MySQL via table import wizard.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After that, the queries executed and data exported back to the working file in excel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AI-generated content may be incorrect." id="168" name="Google Shape;16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226" y="180720"/>
            <a:ext cx="3715760" cy="168618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pic>
        <p:nvPicPr>
          <p:cNvPr descr="A screenshot of a computer&#10;&#10;AI-generated content may be incorrect." id="169" name="Google Shape;16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498" y="180721"/>
            <a:ext cx="3677077" cy="1686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program&#10;&#10;AI-generated content may be incorrect." id="170" name="Google Shape;17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227" y="2257425"/>
            <a:ext cx="3715760" cy="1686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171" name="Google Shape;17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71498" y="2257432"/>
            <a:ext cx="3677077" cy="1686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screen&#10;&#10;AI-generated content may be incorrect." id="172" name="Google Shape;17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4226" y="4400814"/>
            <a:ext cx="3715760" cy="1781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173" name="Google Shape;17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71498" y="4377007"/>
            <a:ext cx="3677077" cy="178145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 txBox="1"/>
          <p:nvPr/>
        </p:nvSpPr>
        <p:spPr>
          <a:xfrm>
            <a:off x="7762875" y="314325"/>
            <a:ext cx="4048125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Average Salary by Industry and Gender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use AVG() to find the average salary for each industry and gender.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Total Compensation by Job Title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use SUM() and IFNULL() to add salary + extra money for each job title and industry.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Salary Range by Education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use MIN(), MAX(), and AVG() to find lowest, highest, and average salary for each education level.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AI-generated content may be incorrect."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95" y="128287"/>
            <a:ext cx="4058393" cy="1645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180" name="Google Shape;180;p7"/>
          <p:cNvPicPr preferRelativeResize="0"/>
          <p:nvPr/>
        </p:nvPicPr>
        <p:blipFill rotWithShape="1">
          <a:blip r:embed="rId4">
            <a:alphaModFix/>
          </a:blip>
          <a:srcRect b="0" l="7815" r="7700" t="0"/>
          <a:stretch/>
        </p:blipFill>
        <p:spPr>
          <a:xfrm>
            <a:off x="4210049" y="128287"/>
            <a:ext cx="3867151" cy="1645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181" name="Google Shape;18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96" y="2016316"/>
            <a:ext cx="4101254" cy="21461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screen&#10;&#10;AI-generated content may be incorrect." id="182" name="Google Shape;18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2116" y="2016316"/>
            <a:ext cx="3815085" cy="21461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with text&#10;&#10;AI-generated content may be incorrect." id="183" name="Google Shape;18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796" y="4284008"/>
            <a:ext cx="4101254" cy="2371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184" name="Google Shape;18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62116" y="4284008"/>
            <a:ext cx="3815083" cy="237144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/>
        </p:nvSpPr>
        <p:spPr>
          <a:xfrm>
            <a:off x="8143876" y="314325"/>
            <a:ext cx="3976688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Employee Count by Industry and Experience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use COUNT(*) to count how many employees are there in each industry and experience level.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Median Salary by Age and Gender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Since MySQL doesn't have a direct median function, we use GROUP_CONCAT() and SUBSTRING_INDEX() to get the middle salary for each age range and gender.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 Highest Salary Job in Each Country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use MAX() with a JOIN to find which job has the highest salary in every country.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mputer screen shot of a number of text&#10;&#10;AI-generated content may be incorrect."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43281" t="0"/>
          <a:stretch/>
        </p:blipFill>
        <p:spPr>
          <a:xfrm>
            <a:off x="142871" y="162406"/>
            <a:ext cx="3357563" cy="1942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list of business&#10;&#10;AI-generated content may be incorrect." id="191" name="Google Shape;191;p8"/>
          <p:cNvPicPr preferRelativeResize="0"/>
          <p:nvPr/>
        </p:nvPicPr>
        <p:blipFill rotWithShape="1">
          <a:blip r:embed="rId4">
            <a:alphaModFix/>
          </a:blip>
          <a:srcRect b="0" l="0" r="14293" t="0"/>
          <a:stretch/>
        </p:blipFill>
        <p:spPr>
          <a:xfrm>
            <a:off x="3542657" y="149346"/>
            <a:ext cx="4663126" cy="1942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192" name="Google Shape;19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871" y="2186134"/>
            <a:ext cx="4054527" cy="1856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193" name="Google Shape;19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7384" y="2192664"/>
            <a:ext cx="3948399" cy="1856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194" name="Google Shape;19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871" y="4187283"/>
            <a:ext cx="4197398" cy="2260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195" name="Google Shape;195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99843" y="4180754"/>
            <a:ext cx="3805940" cy="226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 txBox="1"/>
          <p:nvPr/>
        </p:nvSpPr>
        <p:spPr>
          <a:xfrm>
            <a:off x="8205783" y="111141"/>
            <a:ext cx="3976688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7. Average Salary by City and Industry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use AVG() to find the average salary in every city and industry.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8. % Employees with Extra Compensation by Gender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use CASE WHEN, SUM(), and COUNT() to find what % of people get extra money, grouped by gender.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9. Total Compensation by Job and Experience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use SUM() to get the total salary + extra for each job and experience level.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 shot of a computer&#10;&#10;AI-generated content may be incorrect." id="201" name="Google Shape;2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25" y="256466"/>
            <a:ext cx="4115513" cy="17561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202" name="Google Shape;20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4276" y="243409"/>
            <a:ext cx="4850687" cy="175610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 txBox="1"/>
          <p:nvPr/>
        </p:nvSpPr>
        <p:spPr>
          <a:xfrm>
            <a:off x="146925" y="2173304"/>
            <a:ext cx="90180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10. Average Salary by Industry, Gender, and Education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use AVG() to see the average salary for every combination of industry, gender, and education level.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VTI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2025-06-22T09:45:18Z</dcterms:created>
  <dc:creator>Sundhar CS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