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64" r:id="rId4"/>
    <p:sldId id="265" r:id="rId5"/>
    <p:sldId id="266" r:id="rId6"/>
    <p:sldId id="258" r:id="rId7"/>
    <p:sldId id="259" r:id="rId8"/>
    <p:sldId id="260" r:id="rId9"/>
    <p:sldId id="261" r:id="rId10"/>
    <p:sldId id="262" r:id="rId11"/>
    <p:sldId id="263" r:id="rId12"/>
    <p:sldId id="268" r:id="rId13"/>
    <p:sldId id="269" r:id="rId14"/>
    <p:sldId id="270" r:id="rId15"/>
    <p:sldId id="273" r:id="rId16"/>
    <p:sldId id="272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ACF2-8980-4ADD-9EED-8A5ECE98F001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3D03-106B-4198-8D85-F2B80FFEF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47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ACF2-8980-4ADD-9EED-8A5ECE98F001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3D03-106B-4198-8D85-F2B80FFEF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54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ACF2-8980-4ADD-9EED-8A5ECE98F001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3D03-106B-4198-8D85-F2B80FFEF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62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ACF2-8980-4ADD-9EED-8A5ECE98F001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3D03-106B-4198-8D85-F2B80FFEF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7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ACF2-8980-4ADD-9EED-8A5ECE98F001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3D03-106B-4198-8D85-F2B80FFEF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62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ACF2-8980-4ADD-9EED-8A5ECE98F001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3D03-106B-4198-8D85-F2B80FFEF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30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ACF2-8980-4ADD-9EED-8A5ECE98F001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3D03-106B-4198-8D85-F2B80FFEF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90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ACF2-8980-4ADD-9EED-8A5ECE98F001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3D03-106B-4198-8D85-F2B80FFEF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6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ACF2-8980-4ADD-9EED-8A5ECE98F001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3D03-106B-4198-8D85-F2B80FFEF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67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ACF2-8980-4ADD-9EED-8A5ECE98F001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3D03-106B-4198-8D85-F2B80FFEF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69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ACF2-8980-4ADD-9EED-8A5ECE98F001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3D03-106B-4198-8D85-F2B80FFEF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10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CACF2-8980-4ADD-9EED-8A5ECE98F001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93D03-106B-4198-8D85-F2B80FFEF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85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d.com/en.htm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1984" y="2187956"/>
            <a:ext cx="955809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err="1"/>
              <a:t>v</a:t>
            </a:r>
            <a:r>
              <a:rPr lang="en-US" altLang="ko-KR" sz="6000" dirty="0" err="1" smtClean="0"/>
              <a:t>itis</a:t>
            </a:r>
            <a:r>
              <a:rPr lang="en-US" altLang="ko-KR" sz="6000" dirty="0" smtClean="0"/>
              <a:t> 2021.1 &amp; vs code </a:t>
            </a:r>
            <a:br>
              <a:rPr lang="en-US" altLang="ko-KR" sz="6000" dirty="0" smtClean="0"/>
            </a:br>
            <a:r>
              <a:rPr lang="ko-KR" altLang="en-US" sz="6000" dirty="0" smtClean="0"/>
              <a:t>설치 방법 </a:t>
            </a:r>
            <a:endParaRPr lang="en-US" altLang="ko-KR" sz="6000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235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86" y="483606"/>
            <a:ext cx="5772765" cy="41959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175" y="483606"/>
            <a:ext cx="5832049" cy="42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58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82" y="650050"/>
            <a:ext cx="5407397" cy="348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6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0804" y="2084262"/>
            <a:ext cx="97257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/>
              <a:t>II. visual studio code  </a:t>
            </a:r>
            <a:r>
              <a:rPr lang="ko-KR" altLang="en-US" sz="6000" dirty="0" smtClean="0"/>
              <a:t>설치 </a:t>
            </a:r>
            <a:endParaRPr lang="en-US" altLang="ko-KR" sz="6000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91213" y="3310633"/>
            <a:ext cx="75841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주의사항 : 반드시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Xilinx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사의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Vivado가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Arial Unicode MS"/>
              </a:rPr>
              <a:t>설치 되어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있어야 한다!!!</a:t>
            </a: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887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8180" y="398986"/>
            <a:ext cx="8642751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200" dirty="0" err="1" smtClean="0">
                <a:solidFill>
                  <a:srgbClr val="FF0000"/>
                </a:solidFill>
              </a:rPr>
              <a:t>Xvlog</a:t>
            </a:r>
            <a:r>
              <a:rPr lang="en-US" altLang="ko-KR" sz="3200" dirty="0" smtClean="0">
                <a:solidFill>
                  <a:srgbClr val="FF0000"/>
                </a:solidFill>
              </a:rPr>
              <a:t> </a:t>
            </a:r>
            <a:r>
              <a:rPr lang="ko-KR" altLang="en-US" sz="3200" dirty="0" smtClean="0">
                <a:solidFill>
                  <a:srgbClr val="FF0000"/>
                </a:solidFill>
              </a:rPr>
              <a:t>환경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- </a:t>
            </a:r>
            <a:r>
              <a:rPr lang="en-US" altLang="ko-KR" dirty="0" err="1"/>
              <a:t>Xvlog</a:t>
            </a:r>
            <a:r>
              <a:rPr lang="ko-KR" altLang="en-US" dirty="0"/>
              <a:t>는 </a:t>
            </a:r>
            <a:r>
              <a:rPr lang="en-US" altLang="ko-KR" dirty="0" err="1"/>
              <a:t>Vivado</a:t>
            </a:r>
            <a:r>
              <a:rPr lang="en-US" altLang="ko-KR" dirty="0"/>
              <a:t> </a:t>
            </a:r>
            <a:r>
              <a:rPr lang="ko-KR" altLang="en-US" dirty="0"/>
              <a:t>설치하면 같이 설치되기에 따로 설치할 </a:t>
            </a:r>
            <a:r>
              <a:rPr lang="ko-KR" altLang="en-US" dirty="0" smtClean="0"/>
              <a:t>필요가 없다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(1) </a:t>
            </a:r>
            <a:r>
              <a:rPr lang="ko-KR" altLang="en-US" dirty="0" smtClean="0"/>
              <a:t>윈도우 탐색기로 가서 </a:t>
            </a:r>
            <a:r>
              <a:rPr lang="en-US" altLang="ko-KR" dirty="0"/>
              <a:t>C:\Xilinx\Vivado\Vivado </a:t>
            </a:r>
            <a:r>
              <a:rPr lang="ko-KR" altLang="en-US" dirty="0"/>
              <a:t>설치 버전</a:t>
            </a:r>
            <a:r>
              <a:rPr lang="en-US" altLang="ko-KR" dirty="0"/>
              <a:t>\</a:t>
            </a:r>
            <a:r>
              <a:rPr lang="en-US" altLang="ko-KR" dirty="0" smtClean="0"/>
              <a:t>bin</a:t>
            </a:r>
            <a:r>
              <a:rPr lang="ko-KR" altLang="en-US" dirty="0" smtClean="0"/>
              <a:t>으로 가서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ko-KR" altLang="en-US" dirty="0" smtClean="0"/>
              <a:t>아래의 파일이 존재 하는지 확인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115" y="1972059"/>
            <a:ext cx="6269229" cy="16129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00115" y="4081806"/>
            <a:ext cx="5466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설치 경로 복사</a:t>
            </a:r>
            <a:r>
              <a:rPr lang="en-US" altLang="ko-KR" dirty="0" smtClean="0"/>
              <a:t>:  </a:t>
            </a:r>
            <a:r>
              <a:rPr lang="en-US" altLang="ko-KR" dirty="0"/>
              <a:t>C:\</a:t>
            </a:r>
            <a:r>
              <a:rPr lang="en-US" altLang="ko-KR" dirty="0" smtClean="0"/>
              <a:t>Xilinx\Vivado\2021.1\bin</a:t>
            </a:r>
          </a:p>
          <a:p>
            <a:r>
              <a:rPr lang="en-US" altLang="ko-KR" dirty="0" smtClean="0"/>
              <a:t>(3) Windows </a:t>
            </a:r>
            <a:r>
              <a:rPr lang="en-US" altLang="ko-KR" dirty="0"/>
              <a:t>'</a:t>
            </a:r>
            <a:r>
              <a:rPr lang="ko-KR" altLang="en-US" dirty="0"/>
              <a:t>시스템 환경 변수 편집</a:t>
            </a:r>
            <a:r>
              <a:rPr lang="en-US" altLang="ko-KR" dirty="0"/>
              <a:t>' </a:t>
            </a:r>
            <a:r>
              <a:rPr lang="ko-KR" altLang="en-US" dirty="0" smtClean="0"/>
              <a:t>들어가기</a:t>
            </a:r>
            <a:endParaRPr lang="en-US" altLang="ko-KR" dirty="0" smtClean="0"/>
          </a:p>
          <a:p>
            <a:r>
              <a:rPr lang="en-US" altLang="ko-KR" dirty="0" smtClean="0"/>
              <a:t>(4) </a:t>
            </a:r>
            <a:r>
              <a:rPr lang="ko-KR" altLang="en-US" dirty="0" smtClean="0"/>
              <a:t>윈도우 키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환경변수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705" y="3786575"/>
            <a:ext cx="4589468" cy="299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21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2983" y="2614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89" y="984399"/>
            <a:ext cx="5058481" cy="26292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6204" y="466077"/>
            <a:ext cx="727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(5) </a:t>
            </a:r>
            <a:r>
              <a:rPr lang="ko-KR" altLang="en-US" sz="1400" dirty="0" smtClean="0"/>
              <a:t>명령 프롬프트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관리자 권한 으로 </a:t>
            </a:r>
            <a:r>
              <a:rPr lang="en-US" altLang="ko-KR" sz="1400" dirty="0" err="1">
                <a:solidFill>
                  <a:srgbClr val="FF0000"/>
                </a:solidFill>
              </a:rPr>
              <a:t>xvlog</a:t>
            </a:r>
            <a:r>
              <a:rPr lang="en-US" altLang="ko-KR" sz="1400" dirty="0">
                <a:solidFill>
                  <a:srgbClr val="FF0000"/>
                </a:solidFill>
              </a:rPr>
              <a:t> -version</a:t>
            </a:r>
            <a:r>
              <a:rPr lang="ko-KR" altLang="en-US" sz="1400" dirty="0" err="1"/>
              <a:t>입력시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제대로된</a:t>
            </a:r>
            <a:r>
              <a:rPr lang="ko-KR" altLang="en-US" sz="1400" dirty="0"/>
              <a:t> 버전이 나오면 성공</a:t>
            </a:r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6204" y="3727649"/>
            <a:ext cx="665438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</a:rPr>
              <a:t>2. vs code </a:t>
            </a:r>
            <a:r>
              <a:rPr lang="ko-KR" altLang="en-US" sz="3200" dirty="0" smtClean="0">
                <a:solidFill>
                  <a:srgbClr val="FF0000"/>
                </a:solidFill>
              </a:rPr>
              <a:t>설치</a:t>
            </a:r>
            <a:r>
              <a:rPr lang="en-US" altLang="ko-KR" dirty="0" smtClean="0"/>
              <a:t>:</a:t>
            </a:r>
            <a:r>
              <a:rPr lang="ko-KR" altLang="en-US" dirty="0" smtClean="0"/>
              <a:t> 아래 </a:t>
            </a:r>
            <a:r>
              <a:rPr lang="en-US" altLang="ko-KR" dirty="0" smtClean="0"/>
              <a:t>(1)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(2)</a:t>
            </a:r>
            <a:r>
              <a:rPr lang="ko-KR" altLang="en-US" dirty="0" smtClean="0"/>
              <a:t>로 들어가서 설치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 (1)</a:t>
            </a:r>
            <a:r>
              <a:rPr lang="ko-KR" altLang="en-US" dirty="0" smtClean="0"/>
              <a:t>바탕화면 하단 의 </a:t>
            </a:r>
            <a:r>
              <a:rPr lang="en-US" altLang="ko-KR" dirty="0" smtClean="0"/>
              <a:t>Micro soft store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427" y="2426974"/>
            <a:ext cx="3477110" cy="491558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38117" y="4764962"/>
            <a:ext cx="367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https</a:t>
            </a:r>
            <a:r>
              <a:rPr lang="ko-KR" altLang="en-US" dirty="0"/>
              <a:t>://code.visualstudio.com/</a:t>
            </a:r>
          </a:p>
        </p:txBody>
      </p:sp>
    </p:spTree>
    <p:extLst>
      <p:ext uri="{BB962C8B-B14F-4D97-AF65-F5344CB8AC3E}">
        <p14:creationId xmlns:p14="http://schemas.microsoft.com/office/powerpoint/2010/main" val="191158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1257" y="346753"/>
            <a:ext cx="3518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  <a:latin typeface="+mn-ea"/>
              </a:rPr>
              <a:t>3. </a:t>
            </a:r>
            <a:r>
              <a:rPr lang="en-US" altLang="ko-KR" sz="3200" b="1" dirty="0">
                <a:solidFill>
                  <a:srgbClr val="FF0000"/>
                </a:solidFill>
                <a:latin typeface="+mn-ea"/>
              </a:rPr>
              <a:t>Extension </a:t>
            </a:r>
            <a:r>
              <a:rPr lang="ko-KR" altLang="en-US" sz="3200" b="1" dirty="0">
                <a:solidFill>
                  <a:srgbClr val="FF0000"/>
                </a:solidFill>
                <a:latin typeface="+mn-ea"/>
              </a:rPr>
              <a:t>설치</a:t>
            </a:r>
            <a:endParaRPr lang="ko-KR" altLang="en-US" sz="3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886" y="1190171"/>
            <a:ext cx="358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</a:t>
            </a:r>
            <a:r>
              <a:rPr lang="en-US" altLang="ko-KR" dirty="0" smtClean="0"/>
              <a:t>s code</a:t>
            </a:r>
            <a:r>
              <a:rPr lang="ko-KR" altLang="en-US" dirty="0" smtClean="0"/>
              <a:t>실행 </a:t>
            </a:r>
            <a:r>
              <a:rPr lang="en-US" altLang="ko-KR" dirty="0" smtClean="0">
                <a:sym typeface="Wingdings" panose="05000000000000000000" pitchFamily="2" charset="2"/>
              </a:rPr>
              <a:t> (1)  (2)  (3) 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89" y="1730953"/>
            <a:ext cx="4334480" cy="382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41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750" y="165453"/>
            <a:ext cx="3186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 </a:t>
            </a:r>
            <a:r>
              <a:rPr lang="en-US" altLang="ko-KR" sz="2400" dirty="0" smtClean="0">
                <a:solidFill>
                  <a:srgbClr val="FF0000"/>
                </a:solidFill>
              </a:rPr>
              <a:t>4. </a:t>
            </a:r>
            <a:r>
              <a:rPr lang="en-US" altLang="ko-KR" sz="2400" dirty="0">
                <a:solidFill>
                  <a:srgbClr val="FF0000"/>
                </a:solidFill>
              </a:rPr>
              <a:t>Extension </a:t>
            </a:r>
            <a:r>
              <a:rPr lang="en-US" altLang="ko-KR" sz="2400" dirty="0" smtClean="0">
                <a:solidFill>
                  <a:srgbClr val="FF0000"/>
                </a:solidFill>
              </a:rPr>
              <a:t>Setting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0856" y="62711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400" dirty="0" smtClean="0">
                <a:solidFill>
                  <a:srgbClr val="121212"/>
                </a:solidFill>
                <a:latin typeface="Noto Serif KR" panose="02020200000000000000" pitchFamily="18" charset="-127"/>
                <a:ea typeface="Noto Serif KR" panose="02020200000000000000" pitchFamily="18" charset="-127"/>
              </a:rPr>
              <a:t>Vs code</a:t>
            </a:r>
            <a:r>
              <a:rPr lang="ko-KR" altLang="en-US" sz="1400" dirty="0" smtClean="0">
                <a:solidFill>
                  <a:srgbClr val="121212"/>
                </a:solidFill>
                <a:latin typeface="Noto Serif KR" panose="02020200000000000000" pitchFamily="18" charset="-127"/>
                <a:ea typeface="Noto Serif KR" panose="02020200000000000000" pitchFamily="18" charset="-127"/>
              </a:rPr>
              <a:t>를 실행 한다</a:t>
            </a:r>
            <a:r>
              <a:rPr lang="en-US" altLang="ko-KR" sz="1400" dirty="0" smtClean="0">
                <a:solidFill>
                  <a:srgbClr val="121212"/>
                </a:solidFill>
                <a:latin typeface="Noto Serif KR" panose="02020200000000000000" pitchFamily="18" charset="-127"/>
                <a:ea typeface="Noto Serif KR" panose="02020200000000000000" pitchFamily="18" charset="-127"/>
              </a:rPr>
              <a:t>. </a:t>
            </a:r>
          </a:p>
          <a:p>
            <a:pPr marL="342900" indent="-342900">
              <a:buAutoNum type="arabicParenBoth"/>
            </a:pPr>
            <a:r>
              <a:rPr lang="en-US" altLang="ko-KR" sz="1400" dirty="0" smtClean="0">
                <a:solidFill>
                  <a:srgbClr val="121212"/>
                </a:solidFill>
                <a:latin typeface="Noto Serif KR" panose="02020200000000000000" pitchFamily="18" charset="-127"/>
                <a:ea typeface="Noto Serif KR" panose="02020200000000000000" pitchFamily="18" charset="-127"/>
              </a:rPr>
              <a:t>(1)extension </a:t>
            </a:r>
            <a:r>
              <a:rPr lang="en-US" altLang="ko-KR" sz="1400" dirty="0" smtClean="0">
                <a:solidFill>
                  <a:srgbClr val="121212"/>
                </a:solidFill>
                <a:latin typeface="Noto Serif KR" panose="02020200000000000000" pitchFamily="18" charset="-127"/>
                <a:ea typeface="Noto Serif KR" panose="02020200000000000000" pitchFamily="18" charset="-127"/>
                <a:sym typeface="Wingdings" panose="05000000000000000000" pitchFamily="2" charset="2"/>
              </a:rPr>
              <a:t> (2)</a:t>
            </a:r>
            <a:r>
              <a:rPr lang="ko-KR" altLang="en-US" sz="1400" dirty="0" smtClean="0">
                <a:solidFill>
                  <a:srgbClr val="121212"/>
                </a:solidFill>
                <a:latin typeface="Noto Serif KR" panose="02020200000000000000" pitchFamily="18" charset="-127"/>
                <a:ea typeface="Noto Serif KR" panose="02020200000000000000" pitchFamily="18" charset="-127"/>
                <a:sym typeface="Wingdings" panose="05000000000000000000" pitchFamily="2" charset="2"/>
              </a:rPr>
              <a:t>설정을 누름</a:t>
            </a:r>
            <a:r>
              <a:rPr lang="en-US" altLang="ko-KR" sz="1400" dirty="0" smtClean="0">
                <a:solidFill>
                  <a:srgbClr val="121212"/>
                </a:solidFill>
                <a:latin typeface="Noto Serif KR" panose="02020200000000000000" pitchFamily="18" charset="-127"/>
                <a:ea typeface="Noto Serif KR" panose="02020200000000000000" pitchFamily="18" charset="-127"/>
                <a:sym typeface="Wingdings" panose="05000000000000000000" pitchFamily="2" charset="2"/>
              </a:rPr>
              <a:t>.</a:t>
            </a:r>
            <a:endParaRPr lang="en-US" altLang="ko-KR" sz="1400" dirty="0">
              <a:solidFill>
                <a:srgbClr val="121212"/>
              </a:solidFill>
              <a:latin typeface="Noto Serif KR" panose="02020200000000000000" pitchFamily="18" charset="-127"/>
              <a:ea typeface="Noto Serif KR" panose="0202020000000000000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236979"/>
            <a:ext cx="3146086" cy="291304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387189" y="734839"/>
            <a:ext cx="23014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121212"/>
                </a:solidFill>
                <a:latin typeface="Noto Serif KR" panose="02020200000000000000" pitchFamily="18" charset="-127"/>
                <a:ea typeface="Noto Serif KR" panose="02020200000000000000" pitchFamily="18" charset="-127"/>
              </a:rPr>
              <a:t>(3) setting</a:t>
            </a:r>
            <a:r>
              <a:rPr lang="ko-KR" altLang="en-US" sz="1400" dirty="0" smtClean="0">
                <a:solidFill>
                  <a:srgbClr val="121212"/>
                </a:solidFill>
                <a:latin typeface="Noto Serif KR" panose="02020200000000000000" pitchFamily="18" charset="-127"/>
                <a:ea typeface="Noto Serif KR" panose="02020200000000000000" pitchFamily="18" charset="-127"/>
              </a:rPr>
              <a:t>을 선택 한다</a:t>
            </a:r>
            <a:r>
              <a:rPr lang="en-US" altLang="ko-KR" sz="1400" dirty="0" smtClean="0">
                <a:solidFill>
                  <a:srgbClr val="121212"/>
                </a:solidFill>
                <a:latin typeface="Noto Serif KR" panose="02020200000000000000" pitchFamily="18" charset="-127"/>
                <a:ea typeface="Noto Serif KR" panose="02020200000000000000" pitchFamily="18" charset="-127"/>
              </a:rPr>
              <a:t>. </a:t>
            </a:r>
            <a:endParaRPr lang="en-US" altLang="ko-KR" sz="1400" dirty="0">
              <a:solidFill>
                <a:srgbClr val="121212"/>
              </a:solidFill>
              <a:latin typeface="Noto Serif KR" panose="02020200000000000000" pitchFamily="18" charset="-127"/>
              <a:ea typeface="Noto Serif KR" panose="02020200000000000000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188" y="1236979"/>
            <a:ext cx="5140467" cy="359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78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0856" y="627118"/>
            <a:ext cx="7821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121212"/>
                </a:solidFill>
                <a:latin typeface="Noto Serif KR" panose="02020200000000000000" pitchFamily="18" charset="-127"/>
                <a:ea typeface="Noto Serif KR" panose="02020200000000000000" pitchFamily="18" charset="-127"/>
              </a:rPr>
              <a:t>(4)  search </a:t>
            </a:r>
            <a:r>
              <a:rPr lang="ko-KR" altLang="en-US" sz="1400" dirty="0" smtClean="0">
                <a:solidFill>
                  <a:srgbClr val="121212"/>
                </a:solidFill>
                <a:latin typeface="Noto Serif KR" panose="02020200000000000000" pitchFamily="18" charset="-127"/>
                <a:ea typeface="Noto Serif KR" panose="02020200000000000000" pitchFamily="18" charset="-127"/>
              </a:rPr>
              <a:t>창에서 </a:t>
            </a:r>
            <a:r>
              <a:rPr lang="en-US" altLang="ko-KR" sz="1400" dirty="0" err="1" smtClean="0">
                <a:solidFill>
                  <a:srgbClr val="FF0000"/>
                </a:solidFill>
                <a:latin typeface="Noto Serif KR" panose="02020200000000000000" pitchFamily="18" charset="-127"/>
                <a:ea typeface="Noto Serif KR" panose="02020200000000000000" pitchFamily="18" charset="-127"/>
              </a:rPr>
              <a:t>verilog</a:t>
            </a:r>
            <a:r>
              <a:rPr lang="ko-KR" altLang="en-US" sz="1400" dirty="0" smtClean="0">
                <a:solidFill>
                  <a:srgbClr val="121212"/>
                </a:solidFill>
                <a:latin typeface="Noto Serif KR" panose="02020200000000000000" pitchFamily="18" charset="-127"/>
                <a:ea typeface="Noto Serif KR" panose="02020200000000000000" pitchFamily="18" charset="-127"/>
              </a:rPr>
              <a:t>를 입력 </a:t>
            </a:r>
            <a:r>
              <a:rPr lang="en-US" altLang="ko-KR" sz="1400" dirty="0" smtClean="0">
                <a:solidFill>
                  <a:srgbClr val="121212"/>
                </a:solidFill>
                <a:latin typeface="Noto Serif KR" panose="02020200000000000000" pitchFamily="18" charset="-127"/>
                <a:ea typeface="Noto Serif KR" panose="02020200000000000000" pitchFamily="18" charset="-127"/>
                <a:sym typeface="Wingdings" panose="05000000000000000000" pitchFamily="2" charset="2"/>
              </a:rPr>
              <a:t> Verilog&gt;</a:t>
            </a:r>
            <a:r>
              <a:rPr lang="en-US" altLang="ko-KR" sz="1400" dirty="0" err="1" smtClean="0">
                <a:solidFill>
                  <a:srgbClr val="121212"/>
                </a:solidFill>
                <a:latin typeface="Noto Serif KR" panose="02020200000000000000" pitchFamily="18" charset="-127"/>
                <a:ea typeface="Noto Serif KR" panose="02020200000000000000" pitchFamily="18" charset="-127"/>
                <a:sym typeface="Wingdings" panose="05000000000000000000" pitchFamily="2" charset="2"/>
              </a:rPr>
              <a:t>Linting:Linter</a:t>
            </a:r>
            <a:r>
              <a:rPr lang="ko-KR" altLang="en-US" sz="1400" dirty="0" smtClean="0">
                <a:solidFill>
                  <a:srgbClr val="121212"/>
                </a:solidFill>
                <a:latin typeface="Noto Serif KR" panose="02020200000000000000" pitchFamily="18" charset="-127"/>
                <a:ea typeface="Noto Serif KR" panose="02020200000000000000" pitchFamily="18" charset="-127"/>
                <a:sym typeface="Wingdings" panose="05000000000000000000" pitchFamily="2" charset="2"/>
              </a:rPr>
              <a:t>의 </a:t>
            </a:r>
            <a:r>
              <a:rPr lang="en-US" altLang="ko-KR" sz="1400" dirty="0" smtClean="0">
                <a:solidFill>
                  <a:srgbClr val="121212"/>
                </a:solidFill>
                <a:latin typeface="Noto Serif KR" panose="02020200000000000000" pitchFamily="18" charset="-127"/>
                <a:ea typeface="Noto Serif KR" panose="02020200000000000000" pitchFamily="18" charset="-127"/>
                <a:sym typeface="Wingdings" panose="05000000000000000000" pitchFamily="2" charset="2"/>
              </a:rPr>
              <a:t>option</a:t>
            </a:r>
            <a:r>
              <a:rPr lang="ko-KR" altLang="en-US" sz="1400" dirty="0" smtClean="0">
                <a:solidFill>
                  <a:srgbClr val="121212"/>
                </a:solidFill>
                <a:latin typeface="Noto Serif KR" panose="02020200000000000000" pitchFamily="18" charset="-127"/>
                <a:ea typeface="Noto Serif KR" panose="02020200000000000000" pitchFamily="18" charset="-127"/>
                <a:sym typeface="Wingdings" panose="05000000000000000000" pitchFamily="2" charset="2"/>
              </a:rPr>
              <a:t>을 </a:t>
            </a:r>
            <a:r>
              <a:rPr lang="en-US" altLang="ko-KR" sz="1400" dirty="0" err="1" smtClean="0">
                <a:solidFill>
                  <a:srgbClr val="FF0000"/>
                </a:solidFill>
                <a:latin typeface="Noto Serif KR" panose="02020200000000000000" pitchFamily="18" charset="-127"/>
                <a:ea typeface="Noto Serif KR" panose="02020200000000000000" pitchFamily="18" charset="-127"/>
                <a:sym typeface="Wingdings" panose="05000000000000000000" pitchFamily="2" charset="2"/>
              </a:rPr>
              <a:t>xvlog</a:t>
            </a:r>
            <a:r>
              <a:rPr lang="ko-KR" altLang="en-US" sz="1400" dirty="0" smtClean="0">
                <a:solidFill>
                  <a:srgbClr val="121212"/>
                </a:solidFill>
                <a:latin typeface="Noto Serif KR" panose="02020200000000000000" pitchFamily="18" charset="-127"/>
                <a:ea typeface="Noto Serif KR" panose="02020200000000000000" pitchFamily="18" charset="-127"/>
                <a:sym typeface="Wingdings" panose="05000000000000000000" pitchFamily="2" charset="2"/>
              </a:rPr>
              <a:t>로 설정 한다</a:t>
            </a:r>
            <a:r>
              <a:rPr lang="en-US" altLang="ko-KR" sz="1400" dirty="0" smtClean="0">
                <a:solidFill>
                  <a:srgbClr val="121212"/>
                </a:solidFill>
                <a:latin typeface="Noto Serif KR" panose="02020200000000000000" pitchFamily="18" charset="-127"/>
                <a:ea typeface="Noto Serif KR" panose="02020200000000000000" pitchFamily="18" charset="-127"/>
                <a:sym typeface="Wingdings" panose="05000000000000000000" pitchFamily="2" charset="2"/>
              </a:rPr>
              <a:t>.</a:t>
            </a:r>
            <a:r>
              <a:rPr lang="en-US" altLang="ko-KR" sz="1400" dirty="0" smtClean="0">
                <a:solidFill>
                  <a:srgbClr val="121212"/>
                </a:solidFill>
                <a:latin typeface="Noto Serif KR" panose="02020200000000000000" pitchFamily="18" charset="-127"/>
                <a:ea typeface="Noto Serif KR" panose="02020200000000000000" pitchFamily="18" charset="-127"/>
              </a:rPr>
              <a:t> </a:t>
            </a:r>
          </a:p>
          <a:p>
            <a:r>
              <a:rPr lang="en-US" altLang="ko-KR" sz="1400" dirty="0" smtClean="0">
                <a:solidFill>
                  <a:srgbClr val="121212"/>
                </a:solidFill>
                <a:latin typeface="Noto Serif KR" panose="02020200000000000000" pitchFamily="18" charset="-127"/>
                <a:ea typeface="Noto Serif KR" panose="02020200000000000000" pitchFamily="18" charset="-127"/>
                <a:sym typeface="Wingdings" panose="05000000000000000000" pitchFamily="2" charset="2"/>
              </a:rPr>
              <a:t>.</a:t>
            </a:r>
            <a:endParaRPr lang="en-US" altLang="ko-KR" sz="1400" dirty="0">
              <a:solidFill>
                <a:srgbClr val="121212"/>
              </a:solidFill>
              <a:latin typeface="Noto Serif KR" panose="02020200000000000000" pitchFamily="18" charset="-127"/>
              <a:ea typeface="Noto Serif KR" panose="02020200000000000000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30" y="1088783"/>
            <a:ext cx="7619194" cy="552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07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0123" y="263051"/>
            <a:ext cx="7821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Noto Serif KR" panose="02020200000000000000" pitchFamily="18" charset="-127"/>
                <a:ea typeface="Noto Serif KR" panose="02020200000000000000" pitchFamily="18" charset="-127"/>
              </a:rPr>
              <a:t>5. </a:t>
            </a:r>
            <a:r>
              <a:rPr lang="en-US" altLang="ko-KR" dirty="0">
                <a:solidFill>
                  <a:srgbClr val="FF0000"/>
                </a:solidFill>
                <a:latin typeface="Noto Serif KR" panose="02020200000000000000" pitchFamily="18" charset="-127"/>
                <a:ea typeface="Noto Serif KR" panose="02020200000000000000" pitchFamily="18" charset="-127"/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  <a:latin typeface="Noto Serif KR" panose="02020200000000000000" pitchFamily="18" charset="-127"/>
                <a:ea typeface="Noto Serif KR" panose="02020200000000000000" pitchFamily="18" charset="-127"/>
              </a:rPr>
              <a:t>vivado</a:t>
            </a:r>
            <a:r>
              <a:rPr lang="en-US" altLang="ko-KR" dirty="0" smtClean="0">
                <a:solidFill>
                  <a:srgbClr val="FF0000"/>
                </a:solidFill>
                <a:latin typeface="Noto Serif KR" panose="02020200000000000000" pitchFamily="18" charset="-127"/>
                <a:ea typeface="Noto Serif KR" panose="02020200000000000000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Noto Serif KR" panose="02020200000000000000" pitchFamily="18" charset="-127"/>
                <a:ea typeface="Noto Serif KR" panose="02020200000000000000" pitchFamily="18" charset="-127"/>
              </a:rPr>
              <a:t>설정</a:t>
            </a:r>
            <a:endParaRPr lang="en-US" altLang="ko-KR" dirty="0" smtClean="0">
              <a:solidFill>
                <a:srgbClr val="FF0000"/>
              </a:solidFill>
              <a:latin typeface="Noto Serif KR" panose="02020200000000000000" pitchFamily="18" charset="-127"/>
              <a:ea typeface="Noto Serif KR" panose="02020200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8670" y="632383"/>
            <a:ext cx="1151561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★Windows</a:t>
            </a:r>
            <a:r>
              <a:rPr lang="ko-KR" altLang="en-US" sz="1200" dirty="0"/>
              <a:t>에서 </a:t>
            </a:r>
            <a:r>
              <a:rPr lang="en-US" altLang="ko-KR" sz="1200" dirty="0"/>
              <a:t>VS Code </a:t>
            </a:r>
            <a:r>
              <a:rPr lang="ko-KR" altLang="en-US" sz="1200" dirty="0"/>
              <a:t>설치 경로 찾는 방법</a:t>
            </a:r>
            <a:endParaRPr lang="en-US" altLang="ko-KR" sz="1200" dirty="0"/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"Visual Studio Code" </a:t>
            </a:r>
            <a:r>
              <a:rPr lang="ko-KR" altLang="en-US" sz="1200" dirty="0"/>
              <a:t>아이콘 </a:t>
            </a:r>
            <a:r>
              <a:rPr lang="ko-KR" altLang="en-US" sz="1200" dirty="0" err="1"/>
              <a:t>우클릭</a:t>
            </a:r>
            <a:r>
              <a:rPr lang="ko-KR" altLang="en-US" sz="1200" dirty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속성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대상 창에 있는 내용을 복사 하면 된다</a:t>
            </a:r>
            <a:r>
              <a:rPr lang="en-US" altLang="ko-KR" sz="1200" dirty="0" smtClean="0">
                <a:sym typeface="Wingdings" panose="05000000000000000000" pitchFamily="2" charset="2"/>
              </a:rPr>
              <a:t>. 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1. </a:t>
            </a:r>
            <a:r>
              <a:rPr lang="en-US" altLang="ko-KR" sz="1200" dirty="0" err="1" smtClean="0"/>
              <a:t>Vivido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실행 </a:t>
            </a:r>
            <a:r>
              <a:rPr lang="en-US" altLang="ko-KR" sz="1200" dirty="0" smtClean="0">
                <a:sym typeface="Wingdings" panose="05000000000000000000" pitchFamily="2" charset="2"/>
              </a:rPr>
              <a:t>  Tools  Settings   Text Editor  Current Editor  Custom Editor </a:t>
            </a:r>
          </a:p>
          <a:p>
            <a:endParaRPr lang="en-US" altLang="ko-KR" sz="1200" dirty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2. </a:t>
            </a:r>
            <a:r>
              <a:rPr lang="ko-KR" altLang="en-US" sz="1200" dirty="0" smtClean="0">
                <a:sym typeface="Wingdings" panose="05000000000000000000" pitchFamily="2" charset="2"/>
              </a:rPr>
              <a:t>상기와 같이 </a:t>
            </a:r>
            <a:r>
              <a:rPr lang="en-US" altLang="ko-KR" sz="1200" dirty="0" smtClean="0">
                <a:sym typeface="Wingdings" panose="05000000000000000000" pitchFamily="2" charset="2"/>
              </a:rPr>
              <a:t>vs code </a:t>
            </a:r>
            <a:r>
              <a:rPr lang="ko-KR" altLang="en-US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sym typeface="Wingdings" panose="05000000000000000000" pitchFamily="2" charset="2"/>
              </a:rPr>
              <a:t>설치 위치를 알아 낸다</a:t>
            </a:r>
            <a:r>
              <a:rPr lang="en-US" altLang="ko-KR" sz="1200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3. </a:t>
            </a:r>
            <a:r>
              <a:rPr lang="ko-KR" altLang="en-US" sz="1200" dirty="0" smtClean="0">
                <a:sym typeface="Wingdings" panose="05000000000000000000" pitchFamily="2" charset="2"/>
              </a:rPr>
              <a:t>아래의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화면창</a:t>
            </a:r>
            <a:r>
              <a:rPr lang="ko-KR" altLang="en-US" sz="1200" dirty="0" smtClean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(1)</a:t>
            </a:r>
            <a:r>
              <a:rPr lang="ko-KR" altLang="en-US" sz="1200" dirty="0" smtClean="0">
                <a:sym typeface="Wingdings" panose="05000000000000000000" pitchFamily="2" charset="2"/>
              </a:rPr>
              <a:t>에 </a:t>
            </a:r>
            <a:r>
              <a:rPr lang="en-US" altLang="ko-KR" sz="1200" dirty="0" smtClean="0"/>
              <a:t>VSCODE </a:t>
            </a:r>
            <a:r>
              <a:rPr lang="ko-KR" altLang="en-US" sz="1200" dirty="0"/>
              <a:t>경로 </a:t>
            </a:r>
            <a:r>
              <a:rPr lang="ko-KR" altLang="en-US" sz="1200" dirty="0" smtClean="0"/>
              <a:t>위치</a:t>
            </a:r>
            <a:r>
              <a:rPr lang="en-US" altLang="ko-KR" sz="1200" dirty="0" smtClean="0"/>
              <a:t>＂</a:t>
            </a:r>
            <a:r>
              <a:rPr lang="en-US" altLang="ko-KR" sz="1200" dirty="0"/>
              <a:t> -g [file name]:[line number</a:t>
            </a:r>
            <a:r>
              <a:rPr lang="en-US" altLang="ko-KR" sz="1200" dirty="0" smtClean="0"/>
              <a:t>] </a:t>
            </a:r>
            <a:r>
              <a:rPr lang="ko-KR" altLang="en-US" sz="1200" dirty="0" smtClean="0"/>
              <a:t>를 입력 한다</a:t>
            </a:r>
            <a:r>
              <a:rPr lang="en-US" altLang="ko-KR" sz="1200" dirty="0" smtClean="0"/>
              <a:t>. 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C</a:t>
            </a:r>
            <a:r>
              <a:rPr lang="en-US" altLang="ko-KR" dirty="0"/>
              <a:t>:\Users\user\AppData\Local\Programs\Microsoft VS Code\Code.exe -g [file name]:[line number]  </a:t>
            </a:r>
            <a:endParaRPr lang="en-US" altLang="ko-KR" sz="12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endParaRPr lang="ko-KR" altLang="en-US" sz="1200" dirty="0">
              <a:solidFill>
                <a:srgbClr val="00206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70" y="2982686"/>
            <a:ext cx="4488240" cy="387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14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3889" y="590309"/>
            <a:ext cx="5925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**** </a:t>
            </a:r>
            <a:r>
              <a:rPr lang="en-US" altLang="ko-KR" dirty="0" smtClean="0"/>
              <a:t>TEXT EDITOR</a:t>
            </a:r>
            <a:r>
              <a:rPr lang="ko-KR" altLang="en-US" dirty="0" smtClean="0"/>
              <a:t>창의 글자 색이 흑백으로 </a:t>
            </a:r>
            <a:r>
              <a:rPr lang="ko-KR" altLang="en-US" dirty="0" err="1" smtClean="0"/>
              <a:t>보일때</a:t>
            </a:r>
            <a:r>
              <a:rPr lang="ko-KR" altLang="en-US" dirty="0" smtClean="0"/>
              <a:t> *****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26" y="1932783"/>
            <a:ext cx="9697803" cy="44392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5732" y="1296365"/>
            <a:ext cx="482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아래 확장 </a:t>
            </a:r>
            <a:r>
              <a:rPr lang="en-US" altLang="ko-KR" dirty="0" smtClean="0"/>
              <a:t>UTILTY</a:t>
            </a:r>
            <a:r>
              <a:rPr lang="ko-KR" altLang="en-US" dirty="0" smtClean="0"/>
              <a:t>를 삭제 후 다시 설치 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52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5971" y="2187956"/>
            <a:ext cx="70904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/>
              <a:t>I. </a:t>
            </a:r>
            <a:r>
              <a:rPr lang="en-US" altLang="ko-KR" sz="6000" dirty="0" err="1"/>
              <a:t>v</a:t>
            </a:r>
            <a:r>
              <a:rPr lang="en-US" altLang="ko-KR" sz="6000" dirty="0" err="1" smtClean="0"/>
              <a:t>itis</a:t>
            </a:r>
            <a:r>
              <a:rPr lang="en-US" altLang="ko-KR" sz="6000" dirty="0" smtClean="0"/>
              <a:t> 2021.1  </a:t>
            </a:r>
            <a:r>
              <a:rPr lang="ko-KR" altLang="en-US" sz="6000" dirty="0" smtClean="0"/>
              <a:t>설치 </a:t>
            </a:r>
            <a:endParaRPr lang="en-US" altLang="ko-KR" sz="6000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794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5342" y="613458"/>
            <a:ext cx="98269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디렉토리 내의 어느 파일에 문자열이 있는지를 찾고자 </a:t>
            </a:r>
            <a:r>
              <a:rPr lang="ko-KR" altLang="en-US" dirty="0" err="1" smtClean="0"/>
              <a:t>할때</a:t>
            </a:r>
            <a:endParaRPr lang="en-US" altLang="ko-KR" dirty="0" smtClean="0"/>
          </a:p>
          <a:p>
            <a:r>
              <a:rPr lang="en-US" altLang="ko-KR" dirty="0" err="1" smtClean="0"/>
              <a:t>Ctrl+Shift+H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누른다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dht11_sensor </a:t>
            </a:r>
            <a:r>
              <a:rPr lang="ko-KR" altLang="en-US" dirty="0" smtClean="0"/>
              <a:t>를 찾고자 </a:t>
            </a:r>
            <a:r>
              <a:rPr lang="ko-KR" altLang="en-US" dirty="0" err="1" smtClean="0"/>
              <a:t>할때</a:t>
            </a:r>
            <a:r>
              <a:rPr lang="ko-KR" altLang="en-US" dirty="0" smtClean="0"/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Ctrl+Shift+h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를 누르면 아래와 같은 </a:t>
            </a:r>
            <a:r>
              <a:rPr lang="ko-KR" altLang="en-US" dirty="0" err="1" smtClean="0">
                <a:solidFill>
                  <a:srgbClr val="FF0000"/>
                </a:solidFill>
              </a:rPr>
              <a:t>검색창이</a:t>
            </a:r>
            <a:r>
              <a:rPr lang="ko-KR" altLang="en-US" dirty="0" smtClean="0">
                <a:solidFill>
                  <a:srgbClr val="FF0000"/>
                </a:solidFill>
              </a:rPr>
              <a:t> 나오면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  </a:t>
            </a:r>
            <a:r>
              <a:rPr lang="ko-KR" altLang="en-US" dirty="0" smtClean="0">
                <a:solidFill>
                  <a:srgbClr val="FF0000"/>
                </a:solidFill>
              </a:rPr>
              <a:t>문자열 </a:t>
            </a:r>
            <a:r>
              <a:rPr lang="en-US" altLang="ko-KR" dirty="0" smtClean="0"/>
              <a:t>dht11_sensor</a:t>
            </a:r>
            <a:r>
              <a:rPr lang="ko-KR" altLang="en-US" dirty="0" smtClean="0"/>
              <a:t>을 입력 한다</a:t>
            </a:r>
            <a:r>
              <a:rPr lang="en-US" altLang="ko-KR" dirty="0" smtClean="0"/>
              <a:t>.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42" y="2177646"/>
            <a:ext cx="7404481" cy="47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6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6481" y="1198320"/>
            <a:ext cx="61337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Vitis</a:t>
            </a:r>
            <a:r>
              <a:rPr lang="en-US" altLang="ko-KR" dirty="0" smtClean="0"/>
              <a:t> 2021.1  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hlinkClick r:id="rId2"/>
              </a:rPr>
              <a:t>1. AMD </a:t>
            </a:r>
            <a:r>
              <a:rPr lang="he-IL" altLang="ko-KR" dirty="0">
                <a:hlinkClick r:id="rId2"/>
              </a:rPr>
              <a:t>׀ </a:t>
            </a:r>
            <a:r>
              <a:rPr lang="en-US" altLang="ko-KR" dirty="0">
                <a:hlinkClick r:id="rId2"/>
              </a:rPr>
              <a:t>together we </a:t>
            </a:r>
            <a:r>
              <a:rPr lang="en-US" altLang="ko-KR" dirty="0" err="1" smtClean="0">
                <a:hlinkClick r:id="rId2"/>
              </a:rPr>
              <a:t>advance_AI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회원가입 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/pw</a:t>
            </a:r>
          </a:p>
          <a:p>
            <a:endParaRPr lang="en-US" altLang="ko-KR" dirty="0"/>
          </a:p>
          <a:p>
            <a:r>
              <a:rPr lang="en-US" altLang="ko-KR" dirty="0" smtClean="0"/>
              <a:t>2. 2020.2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안됨 </a:t>
            </a:r>
            <a:r>
              <a:rPr lang="en-US" altLang="ko-KR" dirty="0" smtClean="0"/>
              <a:t>(2025.5.6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설치시</a:t>
            </a:r>
            <a:r>
              <a:rPr lang="ko-KR" altLang="en-US" dirty="0" smtClean="0"/>
              <a:t> 아래의 메시지 출력 되고 진행 안됨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996481" y="3229645"/>
            <a:ext cx="82425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please</a:t>
            </a:r>
            <a:r>
              <a:rPr lang="ko-KR" altLang="en-US" dirty="0"/>
              <a:t> </a:t>
            </a:r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  <a:r>
              <a:rPr lang="ko-KR" altLang="en-US" dirty="0"/>
              <a:t>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previously</a:t>
            </a:r>
            <a:r>
              <a:rPr lang="ko-KR" altLang="en-US" dirty="0"/>
              <a:t> </a:t>
            </a:r>
            <a:r>
              <a:rPr lang="ko-KR" altLang="en-US" dirty="0" err="1"/>
              <a:t>downloaded</a:t>
            </a:r>
            <a:r>
              <a:rPr lang="ko-KR" altLang="en-US" dirty="0"/>
              <a:t> </a:t>
            </a:r>
            <a:r>
              <a:rPr lang="ko-KR" altLang="en-US" dirty="0" err="1"/>
              <a:t>archives</a:t>
            </a:r>
            <a:r>
              <a:rPr lang="ko-KR" altLang="en-US" dirty="0"/>
              <a:t> </a:t>
            </a:r>
            <a:r>
              <a:rPr lang="ko-KR" altLang="en-US" dirty="0" err="1"/>
              <a:t>or</a:t>
            </a:r>
            <a:r>
              <a:rPr lang="ko-KR" altLang="en-US" dirty="0"/>
              <a:t> </a:t>
            </a:r>
            <a:r>
              <a:rPr lang="ko-KR" altLang="en-US" dirty="0" err="1"/>
              <a:t>use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full</a:t>
            </a:r>
            <a:endParaRPr lang="ko-KR" altLang="en-US" dirty="0"/>
          </a:p>
          <a:p>
            <a:r>
              <a:rPr lang="ko-KR" altLang="en-US" dirty="0" err="1"/>
              <a:t>size</a:t>
            </a:r>
            <a:r>
              <a:rPr lang="ko-KR" altLang="en-US" dirty="0"/>
              <a:t> </a:t>
            </a:r>
            <a:r>
              <a:rPr lang="ko-KR" altLang="en-US" dirty="0" err="1"/>
              <a:t>image</a:t>
            </a:r>
            <a:r>
              <a:rPr lang="ko-KR" altLang="en-US" dirty="0"/>
              <a:t> </a:t>
            </a:r>
            <a:r>
              <a:rPr lang="ko-KR" altLang="en-US" dirty="0" err="1"/>
              <a:t>available</a:t>
            </a:r>
            <a:r>
              <a:rPr lang="ko-KR" altLang="en-US" dirty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 http://www.xlinix.com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  <a:r>
              <a:rPr lang="ko-KR" altLang="en-US" dirty="0"/>
              <a:t> 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version</a:t>
            </a:r>
            <a:r>
              <a:rPr lang="ko-KR" altLang="en-US" dirty="0"/>
              <a:t> of </a:t>
            </a:r>
            <a:r>
              <a:rPr lang="ko-KR" altLang="en-US" dirty="0" err="1"/>
              <a:t>Xilinx</a:t>
            </a:r>
            <a:r>
              <a:rPr lang="ko-KR" altLang="en-US" dirty="0"/>
              <a:t> </a:t>
            </a:r>
            <a:r>
              <a:rPr lang="ko-KR" altLang="en-US" dirty="0" err="1"/>
              <a:t>Design</a:t>
            </a:r>
            <a:r>
              <a:rPr lang="ko-KR" altLang="en-US" dirty="0"/>
              <a:t> </a:t>
            </a:r>
            <a:r>
              <a:rPr lang="ko-KR" altLang="en-US" dirty="0" err="1"/>
              <a:t>Tools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33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516547" y="234416"/>
            <a:ext cx="6096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ko-KR" altLang="en-US" sz="1400" dirty="0" smtClean="0">
                <a:solidFill>
                  <a:srgbClr val="000000"/>
                </a:solidFill>
                <a:latin typeface="-apple-system"/>
              </a:rPr>
              <a:t>​</a:t>
            </a:r>
            <a:endParaRPr lang="ko-KR" altLang="en-US" sz="1400" dirty="0">
              <a:solidFill>
                <a:srgbClr val="8A837E"/>
              </a:solidFill>
              <a:latin typeface="se-nanumgothic"/>
            </a:endParaRPr>
          </a:p>
          <a:p>
            <a:pPr fontAlgn="base"/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Xilinx </a:t>
            </a:r>
            <a:r>
              <a:rPr lang="en-US" altLang="ko-KR" sz="1400" dirty="0" err="1">
                <a:solidFill>
                  <a:srgbClr val="000000"/>
                </a:solidFill>
                <a:latin typeface="-apple-system"/>
              </a:rPr>
              <a:t>Zynq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 FPGA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에서는 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Programmable Logic (PL)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과 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Processing System (PS)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이라는 두 가지 주요 구성 요소가 </a:t>
            </a:r>
            <a:r>
              <a:rPr lang="ko-KR" altLang="en-US" sz="1400" dirty="0" smtClean="0">
                <a:solidFill>
                  <a:srgbClr val="000000"/>
                </a:solidFill>
                <a:latin typeface="-apple-system"/>
              </a:rPr>
              <a:t>있다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. </a:t>
            </a:r>
            <a:endParaRPr lang="en-US" altLang="ko-KR" sz="1400" dirty="0" smtClean="0">
              <a:solidFill>
                <a:srgbClr val="000000"/>
              </a:solidFill>
              <a:latin typeface="-apple-system"/>
            </a:endParaRPr>
          </a:p>
          <a:p>
            <a:pPr fontAlgn="base"/>
            <a:endParaRPr lang="en-US" altLang="ko-KR" sz="1400" dirty="0">
              <a:solidFill>
                <a:srgbClr val="000000"/>
              </a:solidFill>
              <a:latin typeface="-apple-system"/>
            </a:endParaRPr>
          </a:p>
          <a:p>
            <a:pPr marL="342900" indent="-342900" fontAlgn="base">
              <a:buAutoNum type="arabicParenBoth"/>
            </a:pPr>
            <a:r>
              <a:rPr lang="en-US" altLang="ko-KR" sz="1400" dirty="0" smtClean="0">
                <a:solidFill>
                  <a:srgbClr val="000000"/>
                </a:solidFill>
                <a:latin typeface="-apple-system"/>
              </a:rPr>
              <a:t>Programmable 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Logic (PL</a:t>
            </a:r>
            <a:r>
              <a:rPr lang="en-US" altLang="ko-KR" sz="1400" dirty="0" smtClean="0">
                <a:solidFill>
                  <a:srgbClr val="000000"/>
                </a:solidFill>
                <a:latin typeface="-apple-system"/>
              </a:rPr>
              <a:t>): </a:t>
            </a:r>
            <a:r>
              <a:rPr lang="ko-KR" altLang="en-US" sz="1400" dirty="0" smtClean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FPGA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의 주요 기능 중 하나로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, </a:t>
            </a:r>
            <a:endParaRPr lang="en-US" altLang="ko-KR" sz="1400" dirty="0" smtClean="0">
              <a:solidFill>
                <a:srgbClr val="000000"/>
              </a:solidFill>
              <a:latin typeface="-apple-system"/>
            </a:endParaRPr>
          </a:p>
          <a:p>
            <a:pPr fontAlgn="base"/>
            <a:r>
              <a:rPr lang="ko-KR" altLang="en-US" sz="1400" dirty="0" smtClean="0">
                <a:solidFill>
                  <a:srgbClr val="000000"/>
                </a:solidFill>
                <a:latin typeface="-apple-system"/>
              </a:rPr>
              <a:t>사용자가 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특정 </a:t>
            </a:r>
            <a:r>
              <a:rPr lang="ko-KR" altLang="en-US" sz="1400" dirty="0" err="1">
                <a:solidFill>
                  <a:srgbClr val="000000"/>
                </a:solidFill>
                <a:latin typeface="-apple-system"/>
              </a:rPr>
              <a:t>로직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 기능을 구현하기 위해 프로그래밍할 수 있는 </a:t>
            </a:r>
            <a:endParaRPr lang="en-US" altLang="ko-KR" sz="1400" dirty="0" smtClean="0">
              <a:solidFill>
                <a:srgbClr val="000000"/>
              </a:solidFill>
              <a:latin typeface="-apple-system"/>
            </a:endParaRPr>
          </a:p>
          <a:p>
            <a:pPr fontAlgn="base"/>
            <a:r>
              <a:rPr lang="ko-KR" altLang="en-US" sz="1400" dirty="0" smtClean="0">
                <a:solidFill>
                  <a:srgbClr val="000000"/>
                </a:solidFill>
                <a:latin typeface="-apple-system"/>
              </a:rPr>
              <a:t>영역이다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이 </a:t>
            </a:r>
            <a:r>
              <a:rPr lang="en-US" altLang="ko-KR" sz="1400" dirty="0">
                <a:solidFill>
                  <a:srgbClr val="FF0000"/>
                </a:solidFill>
                <a:latin typeface="-apple-system"/>
              </a:rPr>
              <a:t>PL </a:t>
            </a:r>
            <a:r>
              <a:rPr lang="ko-KR" altLang="en-US" sz="1400" dirty="0">
                <a:solidFill>
                  <a:srgbClr val="FF0000"/>
                </a:solidFill>
                <a:latin typeface="-apple-system"/>
              </a:rPr>
              <a:t>영역은 </a:t>
            </a:r>
            <a:r>
              <a:rPr lang="en-US" altLang="ko-KR" sz="1400" dirty="0">
                <a:solidFill>
                  <a:srgbClr val="FF0000"/>
                </a:solidFill>
                <a:latin typeface="-apple-system"/>
              </a:rPr>
              <a:t>VHDL, Verilog </a:t>
            </a:r>
            <a:r>
              <a:rPr lang="ko-KR" altLang="en-US" sz="1400" dirty="0">
                <a:solidFill>
                  <a:srgbClr val="FF0000"/>
                </a:solidFill>
                <a:latin typeface="-apple-system"/>
              </a:rPr>
              <a:t>등의 하드웨어 설명 언어를 </a:t>
            </a:r>
            <a:endParaRPr lang="en-US" altLang="ko-KR" sz="1400" dirty="0" smtClean="0">
              <a:solidFill>
                <a:srgbClr val="FF0000"/>
              </a:solidFill>
              <a:latin typeface="-apple-system"/>
            </a:endParaRPr>
          </a:p>
          <a:p>
            <a:pPr fontAlgn="base"/>
            <a:r>
              <a:rPr lang="ko-KR" altLang="en-US" sz="1400" dirty="0" smtClean="0">
                <a:solidFill>
                  <a:srgbClr val="FF0000"/>
                </a:solidFill>
                <a:latin typeface="-apple-system"/>
              </a:rPr>
              <a:t>사용하여 </a:t>
            </a:r>
            <a:r>
              <a:rPr lang="ko-KR" altLang="en-US" sz="1400" dirty="0">
                <a:solidFill>
                  <a:srgbClr val="FF0000"/>
                </a:solidFill>
                <a:latin typeface="-apple-system"/>
              </a:rPr>
              <a:t>구현되며</a:t>
            </a:r>
            <a:r>
              <a:rPr lang="en-US" altLang="ko-KR" sz="1400" dirty="0">
                <a:solidFill>
                  <a:srgbClr val="FF0000"/>
                </a:solidFill>
                <a:latin typeface="-apple-system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-apple-system"/>
              </a:rPr>
              <a:t>이는 </a:t>
            </a:r>
            <a:r>
              <a:rPr lang="en-US" altLang="ko-KR" sz="1400" dirty="0" err="1">
                <a:solidFill>
                  <a:srgbClr val="FF0000"/>
                </a:solidFill>
                <a:latin typeface="-apple-system"/>
              </a:rPr>
              <a:t>Vivado</a:t>
            </a:r>
            <a:r>
              <a:rPr lang="ko-KR" altLang="en-US" sz="1400" dirty="0">
                <a:solidFill>
                  <a:srgbClr val="FF0000"/>
                </a:solidFill>
                <a:latin typeface="-apple-system"/>
              </a:rPr>
              <a:t>와 같은 도구를 통해 </a:t>
            </a:r>
            <a:r>
              <a:rPr lang="ko-KR" altLang="en-US" sz="1400" dirty="0" smtClean="0">
                <a:solidFill>
                  <a:srgbClr val="FF0000"/>
                </a:solidFill>
                <a:latin typeface="-apple-system"/>
              </a:rPr>
              <a:t>수행된다</a:t>
            </a:r>
            <a:r>
              <a:rPr lang="en-US" altLang="ko-KR" sz="1400" dirty="0" smtClean="0">
                <a:solidFill>
                  <a:srgbClr val="000000"/>
                </a:solidFill>
                <a:latin typeface="-apple-system"/>
              </a:rPr>
              <a:t>.</a:t>
            </a:r>
            <a:br>
              <a:rPr lang="en-US" altLang="ko-KR" sz="1400" dirty="0" smtClean="0">
                <a:solidFill>
                  <a:srgbClr val="000000"/>
                </a:solidFill>
                <a:latin typeface="-apple-system"/>
              </a:rPr>
            </a:br>
            <a:endParaRPr lang="ko-KR" altLang="en-US" sz="1400" dirty="0">
              <a:solidFill>
                <a:srgbClr val="8A837E"/>
              </a:solidFill>
              <a:latin typeface="se-nanumgothic"/>
            </a:endParaRPr>
          </a:p>
          <a:p>
            <a:pPr fontAlgn="base"/>
            <a:r>
              <a:rPr lang="en-US" altLang="ko-KR" sz="1400" dirty="0" smtClean="0">
                <a:solidFill>
                  <a:srgbClr val="000000"/>
                </a:solidFill>
                <a:latin typeface="-apple-system"/>
              </a:rPr>
              <a:t>(2) Processing 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System (</a:t>
            </a:r>
            <a:r>
              <a:rPr lang="en-US" altLang="ko-KR" sz="1400" dirty="0" smtClean="0">
                <a:solidFill>
                  <a:srgbClr val="000000"/>
                </a:solidFill>
                <a:latin typeface="-apple-system"/>
              </a:rPr>
              <a:t>PS): </a:t>
            </a:r>
            <a:r>
              <a:rPr lang="en-US" altLang="ko-KR" sz="1400" dirty="0" err="1" smtClean="0">
                <a:solidFill>
                  <a:srgbClr val="000000"/>
                </a:solidFill>
                <a:latin typeface="-apple-system"/>
              </a:rPr>
              <a:t>Zynq</a:t>
            </a:r>
            <a:r>
              <a:rPr lang="en-US" altLang="ko-KR" sz="1400" dirty="0" smtClean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FPGA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에 내장된 고정된 </a:t>
            </a:r>
            <a:endParaRPr lang="en-US" altLang="ko-KR" sz="1400" dirty="0" smtClean="0">
              <a:solidFill>
                <a:srgbClr val="000000"/>
              </a:solidFill>
              <a:latin typeface="-apple-system"/>
            </a:endParaRPr>
          </a:p>
          <a:p>
            <a:pPr fontAlgn="base"/>
            <a:r>
              <a:rPr lang="ko-KR" altLang="en-US" sz="1400" dirty="0" smtClean="0">
                <a:solidFill>
                  <a:srgbClr val="000000"/>
                </a:solidFill>
                <a:latin typeface="-apple-system"/>
              </a:rPr>
              <a:t>하드웨어 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구성 요소로서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일반적으로 </a:t>
            </a:r>
            <a:r>
              <a:rPr lang="en-US" altLang="ko-KR" sz="1400" dirty="0">
                <a:solidFill>
                  <a:srgbClr val="FF0000"/>
                </a:solidFill>
                <a:latin typeface="-apple-system"/>
              </a:rPr>
              <a:t>ARM </a:t>
            </a:r>
            <a:r>
              <a:rPr lang="ko-KR" altLang="en-US" sz="1400" dirty="0">
                <a:solidFill>
                  <a:srgbClr val="FF0000"/>
                </a:solidFill>
                <a:latin typeface="-apple-system"/>
              </a:rPr>
              <a:t>기반의 프로세서 </a:t>
            </a:r>
            <a:endParaRPr lang="en-US" altLang="ko-KR" sz="1400" dirty="0" smtClean="0">
              <a:solidFill>
                <a:srgbClr val="FF0000"/>
              </a:solidFill>
              <a:latin typeface="-apple-system"/>
            </a:endParaRPr>
          </a:p>
          <a:p>
            <a:pPr fontAlgn="base"/>
            <a:r>
              <a:rPr lang="ko-KR" altLang="en-US" sz="1400" dirty="0" smtClean="0">
                <a:solidFill>
                  <a:srgbClr val="FF0000"/>
                </a:solidFill>
                <a:latin typeface="-apple-system"/>
              </a:rPr>
              <a:t>시스템이다</a:t>
            </a:r>
            <a:r>
              <a:rPr lang="en-US" altLang="ko-KR" sz="1400" dirty="0">
                <a:solidFill>
                  <a:srgbClr val="FF0000"/>
                </a:solidFill>
                <a:latin typeface="-apple-system"/>
              </a:rPr>
              <a:t>. PS</a:t>
            </a:r>
            <a:r>
              <a:rPr lang="ko-KR" altLang="en-US" sz="1400" dirty="0">
                <a:solidFill>
                  <a:srgbClr val="FF0000"/>
                </a:solidFill>
                <a:latin typeface="-apple-system"/>
              </a:rPr>
              <a:t>는 운영 체제를 실행하고</a:t>
            </a:r>
            <a:r>
              <a:rPr lang="en-US" altLang="ko-KR" sz="1400" dirty="0">
                <a:solidFill>
                  <a:srgbClr val="FF0000"/>
                </a:solidFill>
                <a:latin typeface="-apple-system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-apple-system"/>
              </a:rPr>
              <a:t>소프트웨어 </a:t>
            </a:r>
            <a:r>
              <a:rPr lang="ko-KR" altLang="en-US" sz="1400" dirty="0" smtClean="0">
                <a:solidFill>
                  <a:srgbClr val="FF0000"/>
                </a:solidFill>
                <a:latin typeface="-apple-system"/>
              </a:rPr>
              <a:t>애플리케이션을</a:t>
            </a:r>
            <a:endParaRPr lang="en-US" altLang="ko-KR" sz="1400" dirty="0" smtClean="0">
              <a:solidFill>
                <a:srgbClr val="FF0000"/>
              </a:solidFill>
              <a:latin typeface="-apple-system"/>
            </a:endParaRPr>
          </a:p>
          <a:p>
            <a:pPr fontAlgn="base"/>
            <a:r>
              <a:rPr lang="ko-KR" altLang="en-US" sz="1400" dirty="0" smtClean="0">
                <a:solidFill>
                  <a:srgbClr val="FF0000"/>
                </a:solidFill>
                <a:latin typeface="-apple-system"/>
              </a:rPr>
              <a:t>실행하며</a:t>
            </a:r>
            <a:r>
              <a:rPr lang="en-US" altLang="ko-KR" sz="1400" dirty="0">
                <a:solidFill>
                  <a:srgbClr val="FF0000"/>
                </a:solidFill>
                <a:latin typeface="-apple-system"/>
              </a:rPr>
              <a:t>, PL</a:t>
            </a:r>
            <a:r>
              <a:rPr lang="ko-KR" altLang="en-US" sz="1400" dirty="0">
                <a:solidFill>
                  <a:srgbClr val="FF0000"/>
                </a:solidFill>
                <a:latin typeface="-apple-system"/>
              </a:rPr>
              <a:t>과 상호 작용하는 데 </a:t>
            </a:r>
            <a:r>
              <a:rPr lang="ko-KR" altLang="en-US" sz="1400" dirty="0" smtClean="0">
                <a:solidFill>
                  <a:srgbClr val="FF0000"/>
                </a:solidFill>
                <a:latin typeface="-apple-system"/>
              </a:rPr>
              <a:t>사용된다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이 부분은 주로 </a:t>
            </a:r>
            <a:endParaRPr lang="en-US" altLang="ko-KR" sz="1400" dirty="0" smtClean="0">
              <a:solidFill>
                <a:srgbClr val="000000"/>
              </a:solidFill>
              <a:latin typeface="-apple-system"/>
            </a:endParaRPr>
          </a:p>
          <a:p>
            <a:pPr fontAlgn="base"/>
            <a:r>
              <a:rPr lang="ko-KR" altLang="en-US" sz="1400" dirty="0" smtClean="0">
                <a:solidFill>
                  <a:srgbClr val="000000"/>
                </a:solidFill>
                <a:latin typeface="-apple-system"/>
              </a:rPr>
              <a:t>고수준 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언어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(C, C++, Python 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등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를 사용하여 개발하며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, </a:t>
            </a:r>
            <a:endParaRPr lang="en-US" altLang="ko-KR" sz="1400" dirty="0" smtClean="0">
              <a:solidFill>
                <a:srgbClr val="000000"/>
              </a:solidFill>
              <a:latin typeface="-apple-system"/>
            </a:endParaRPr>
          </a:p>
          <a:p>
            <a:pPr fontAlgn="base"/>
            <a:r>
              <a:rPr lang="ko-KR" altLang="en-US" sz="1400" dirty="0" smtClean="0">
                <a:solidFill>
                  <a:srgbClr val="000000"/>
                </a:solidFill>
                <a:latin typeface="-apple-system"/>
              </a:rPr>
              <a:t>이는 </a:t>
            </a:r>
            <a:r>
              <a:rPr lang="en-US" altLang="ko-KR" sz="1400" dirty="0" err="1">
                <a:solidFill>
                  <a:srgbClr val="000000"/>
                </a:solidFill>
                <a:latin typeface="-apple-system"/>
              </a:rPr>
              <a:t>Vitis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와 같은 도구를 통해 </a:t>
            </a:r>
            <a:r>
              <a:rPr lang="ko-KR" altLang="en-US" sz="1400" dirty="0" smtClean="0">
                <a:solidFill>
                  <a:srgbClr val="000000"/>
                </a:solidFill>
                <a:latin typeface="-apple-system"/>
              </a:rPr>
              <a:t>수행된다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.</a:t>
            </a:r>
            <a:endParaRPr lang="ko-KR" altLang="en-US" sz="1400" dirty="0">
              <a:solidFill>
                <a:srgbClr val="8A837E"/>
              </a:solidFill>
              <a:latin typeface="se-nanumgothic"/>
            </a:endParaRPr>
          </a:p>
          <a:p>
            <a:pPr fontAlgn="base"/>
            <a:endParaRPr lang="en-US" altLang="ko-KR" sz="1400" dirty="0" smtClean="0">
              <a:solidFill>
                <a:srgbClr val="000000"/>
              </a:solidFill>
              <a:latin typeface="-apple-system"/>
            </a:endParaRPr>
          </a:p>
          <a:p>
            <a:pPr fontAlgn="base"/>
            <a:r>
              <a:rPr lang="en-US" altLang="ko-KR" sz="1400" dirty="0" smtClean="0">
                <a:solidFill>
                  <a:srgbClr val="000000"/>
                </a:solidFill>
                <a:latin typeface="-apple-system"/>
              </a:rPr>
              <a:t>-</a:t>
            </a:r>
            <a:r>
              <a:rPr lang="en-US" altLang="ko-KR" sz="1400" dirty="0" err="1" smtClean="0">
                <a:solidFill>
                  <a:srgbClr val="000000"/>
                </a:solidFill>
                <a:latin typeface="-apple-system"/>
              </a:rPr>
              <a:t>Vivado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는 주로 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PL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을 설계하고 구현하는 데 사용되며</a:t>
            </a:r>
            <a:r>
              <a:rPr lang="en-US" altLang="ko-KR" sz="1400" dirty="0" smtClean="0">
                <a:solidFill>
                  <a:srgbClr val="000000"/>
                </a:solidFill>
                <a:latin typeface="-apple-system"/>
              </a:rPr>
              <a:t>,</a:t>
            </a:r>
          </a:p>
          <a:p>
            <a:pPr fontAlgn="base"/>
            <a:r>
              <a:rPr lang="en-US" altLang="ko-KR" sz="1400" dirty="0" smtClean="0">
                <a:solidFill>
                  <a:srgbClr val="000000"/>
                </a:solidFill>
                <a:latin typeface="-apple-system"/>
              </a:rPr>
              <a:t>-</a:t>
            </a:r>
            <a:r>
              <a:rPr lang="en-US" altLang="ko-KR" sz="1400" dirty="0" err="1" smtClean="0">
                <a:solidFill>
                  <a:srgbClr val="000000"/>
                </a:solidFill>
                <a:latin typeface="-apple-system"/>
              </a:rPr>
              <a:t>Vitis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는 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PS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에서 실행되는 소프트웨어를 개발하는 데 </a:t>
            </a:r>
            <a:r>
              <a:rPr lang="ko-KR" altLang="en-US" sz="1400" dirty="0" smtClean="0">
                <a:solidFill>
                  <a:srgbClr val="000000"/>
                </a:solidFill>
                <a:latin typeface="-apple-system"/>
              </a:rPr>
              <a:t>사용</a:t>
            </a:r>
            <a:r>
              <a:rPr lang="en-US" altLang="ko-KR" sz="1400" dirty="0" smtClean="0">
                <a:solidFill>
                  <a:srgbClr val="000000"/>
                </a:solidFill>
                <a:latin typeface="-apple-system"/>
              </a:rPr>
              <a:t>. </a:t>
            </a:r>
          </a:p>
          <a:p>
            <a:pPr fontAlgn="base"/>
            <a:r>
              <a:rPr lang="ko-KR" altLang="en-US" sz="1400" dirty="0" smtClean="0">
                <a:solidFill>
                  <a:srgbClr val="000000"/>
                </a:solidFill>
                <a:latin typeface="-apple-system"/>
              </a:rPr>
              <a:t>그러나 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두 시스템은 서로 밀접하게 연결되어 있으며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종종 </a:t>
            </a:r>
            <a:r>
              <a:rPr lang="en-US" altLang="ko-KR" sz="1400" dirty="0" err="1">
                <a:solidFill>
                  <a:srgbClr val="000000"/>
                </a:solidFill>
                <a:latin typeface="-apple-system"/>
              </a:rPr>
              <a:t>Vivado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를 </a:t>
            </a:r>
            <a:r>
              <a:rPr lang="en-US" altLang="ko-KR" sz="1400" dirty="0" smtClean="0">
                <a:solidFill>
                  <a:srgbClr val="000000"/>
                </a:solidFill>
                <a:latin typeface="-apple-system"/>
              </a:rPr>
              <a:t/>
            </a:r>
            <a:br>
              <a:rPr lang="en-US" altLang="ko-KR" sz="1400" dirty="0" smtClean="0">
                <a:solidFill>
                  <a:srgbClr val="000000"/>
                </a:solidFill>
                <a:latin typeface="-apple-system"/>
              </a:rPr>
            </a:br>
            <a:r>
              <a:rPr lang="ko-KR" altLang="en-US" sz="1400" dirty="0" smtClean="0">
                <a:solidFill>
                  <a:srgbClr val="000000"/>
                </a:solidFill>
                <a:latin typeface="-apple-system"/>
              </a:rPr>
              <a:t>사용하여 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PS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와 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PL 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사이의 인터페이스를 설정하고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-apple-system"/>
              </a:rPr>
              <a:t>Vitis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를 사용하여 </a:t>
            </a:r>
            <a:r>
              <a:rPr lang="en-US" altLang="ko-KR" sz="1400" dirty="0" smtClean="0">
                <a:solidFill>
                  <a:srgbClr val="000000"/>
                </a:solidFill>
                <a:latin typeface="-apple-system"/>
              </a:rPr>
              <a:t/>
            </a:r>
            <a:br>
              <a:rPr lang="en-US" altLang="ko-KR" sz="1400" dirty="0" smtClean="0">
                <a:solidFill>
                  <a:srgbClr val="000000"/>
                </a:solidFill>
                <a:latin typeface="-apple-system"/>
              </a:rPr>
            </a:br>
            <a:r>
              <a:rPr lang="en-US" altLang="ko-KR" sz="1400" dirty="0" smtClean="0">
                <a:solidFill>
                  <a:srgbClr val="000000"/>
                </a:solidFill>
                <a:latin typeface="-apple-system"/>
              </a:rPr>
              <a:t>PS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에서 실행되는 소프트웨어와 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PL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에서 실행되는 하드웨어 </a:t>
            </a:r>
            <a:r>
              <a:rPr lang="ko-KR" altLang="en-US" sz="1400" dirty="0" err="1">
                <a:solidFill>
                  <a:srgbClr val="000000"/>
                </a:solidFill>
                <a:latin typeface="-apple-system"/>
              </a:rPr>
              <a:t>로직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 간의 </a:t>
            </a:r>
            <a:r>
              <a:rPr lang="en-US" altLang="ko-KR" sz="1400" dirty="0" smtClean="0">
                <a:solidFill>
                  <a:srgbClr val="000000"/>
                </a:solidFill>
                <a:latin typeface="-apple-system"/>
              </a:rPr>
              <a:t/>
            </a:r>
            <a:br>
              <a:rPr lang="en-US" altLang="ko-KR" sz="1400" dirty="0" smtClean="0">
                <a:solidFill>
                  <a:srgbClr val="000000"/>
                </a:solidFill>
                <a:latin typeface="-apple-system"/>
              </a:rPr>
            </a:br>
            <a:r>
              <a:rPr lang="ko-KR" altLang="en-US" sz="1400" dirty="0" smtClean="0">
                <a:solidFill>
                  <a:srgbClr val="000000"/>
                </a:solidFill>
                <a:latin typeface="-apple-system"/>
              </a:rPr>
              <a:t>상호 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작용을 </a:t>
            </a:r>
            <a:r>
              <a:rPr lang="ko-KR" altLang="en-US" sz="1400" dirty="0" smtClean="0">
                <a:solidFill>
                  <a:srgbClr val="000000"/>
                </a:solidFill>
                <a:latin typeface="-apple-system"/>
              </a:rPr>
              <a:t>관리한다</a:t>
            </a:r>
            <a:r>
              <a:rPr lang="en-US" altLang="ko-KR" sz="1400" dirty="0" smtClean="0">
                <a:solidFill>
                  <a:srgbClr val="000000"/>
                </a:solidFill>
                <a:latin typeface="-apple-system"/>
              </a:rPr>
              <a:t>. </a:t>
            </a:r>
            <a:endParaRPr lang="ko-KR" altLang="en-US" sz="1400" dirty="0">
              <a:solidFill>
                <a:srgbClr val="8A837E"/>
              </a:solidFill>
              <a:latin typeface="se-nanumgothic"/>
            </a:endParaRPr>
          </a:p>
          <a:p>
            <a:pPr fontAlgn="base"/>
            <a:r>
              <a:rPr lang="ko-KR" altLang="en-US" sz="1400" dirty="0" smtClean="0">
                <a:solidFill>
                  <a:srgbClr val="000000"/>
                </a:solidFill>
                <a:latin typeface="-apple-system"/>
              </a:rPr>
              <a:t>​</a:t>
            </a:r>
            <a:endParaRPr lang="ko-KR" altLang="en-US" sz="1400" b="0" i="0" dirty="0">
              <a:solidFill>
                <a:srgbClr val="000000"/>
              </a:solidFill>
              <a:effectLst/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0547" y="198231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sz="2400" b="1" dirty="0" err="1" smtClean="0">
                <a:solidFill>
                  <a:srgbClr val="000000"/>
                </a:solidFill>
                <a:latin typeface="-apple-system"/>
              </a:rPr>
              <a:t>Vivado</a:t>
            </a:r>
            <a:r>
              <a:rPr lang="ko-KR" altLang="en-US" sz="2400" b="1" dirty="0" smtClean="0">
                <a:solidFill>
                  <a:srgbClr val="000000"/>
                </a:solidFill>
                <a:latin typeface="-apple-system"/>
              </a:rPr>
              <a:t>와  </a:t>
            </a:r>
            <a:r>
              <a:rPr lang="en-US" altLang="ko-KR" sz="2400" b="1" dirty="0" err="1" smtClean="0">
                <a:solidFill>
                  <a:srgbClr val="000000"/>
                </a:solidFill>
                <a:latin typeface="-apple-system"/>
              </a:rPr>
              <a:t>Vitis</a:t>
            </a:r>
            <a:r>
              <a:rPr lang="ko-KR" altLang="en-US" sz="2400" b="1" dirty="0" smtClean="0">
                <a:solidFill>
                  <a:srgbClr val="000000"/>
                </a:solidFill>
                <a:latin typeface="-apple-system"/>
              </a:rPr>
              <a:t>에 대해서 </a:t>
            </a:r>
            <a:endParaRPr lang="en-US" altLang="ko-KR" sz="2400" b="1" dirty="0" smtClean="0">
              <a:solidFill>
                <a:srgbClr val="000000"/>
              </a:solidFill>
              <a:latin typeface="-apple-system"/>
            </a:endParaRPr>
          </a:p>
          <a:p>
            <a:pPr fontAlgn="base"/>
            <a:endParaRPr lang="en-US" altLang="ko-KR" sz="1400" dirty="0">
              <a:solidFill>
                <a:srgbClr val="000000"/>
              </a:solidFill>
              <a:latin typeface="-apple-system"/>
            </a:endParaRPr>
          </a:p>
          <a:p>
            <a:pPr fontAlgn="base"/>
            <a:r>
              <a:rPr lang="en-US" altLang="ko-KR" sz="1400" dirty="0" err="1" smtClean="0">
                <a:solidFill>
                  <a:srgbClr val="000000"/>
                </a:solidFill>
                <a:latin typeface="-apple-system"/>
              </a:rPr>
              <a:t>Vivado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와 </a:t>
            </a:r>
            <a:r>
              <a:rPr lang="en-US" altLang="ko-KR" sz="1400" dirty="0" err="1">
                <a:solidFill>
                  <a:srgbClr val="000000"/>
                </a:solidFill>
                <a:latin typeface="-apple-system"/>
              </a:rPr>
              <a:t>Vitis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는 모두 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Xilinx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가 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FPGA(</a:t>
            </a:r>
            <a:r>
              <a:rPr lang="en-US" altLang="ko-KR" sz="1400" dirty="0" err="1">
                <a:solidFill>
                  <a:srgbClr val="000000"/>
                </a:solidFill>
                <a:latin typeface="-apple-system"/>
              </a:rPr>
              <a:t>Fiel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-Programmable Gate Array) </a:t>
            </a:r>
            <a:endParaRPr lang="en-US" altLang="ko-KR" sz="1400" dirty="0" smtClean="0">
              <a:solidFill>
                <a:srgbClr val="000000"/>
              </a:solidFill>
              <a:latin typeface="-apple-system"/>
            </a:endParaRPr>
          </a:p>
          <a:p>
            <a:pPr fontAlgn="base"/>
            <a:r>
              <a:rPr lang="ko-KR" altLang="en-US" sz="1400" dirty="0" smtClean="0">
                <a:solidFill>
                  <a:srgbClr val="000000"/>
                </a:solidFill>
                <a:latin typeface="-apple-system"/>
              </a:rPr>
              <a:t>개발을 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위해 제공하는 </a:t>
            </a:r>
            <a:r>
              <a:rPr lang="ko-KR" altLang="en-US" sz="1400" dirty="0" smtClean="0">
                <a:solidFill>
                  <a:srgbClr val="000000"/>
                </a:solidFill>
                <a:latin typeface="-apple-system"/>
              </a:rPr>
              <a:t>도구</a:t>
            </a:r>
            <a:r>
              <a:rPr lang="en-US" altLang="ko-KR" sz="1400" dirty="0" smtClean="0">
                <a:solidFill>
                  <a:srgbClr val="000000"/>
                </a:solidFill>
                <a:latin typeface="-apple-system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각 도구의 주요 사용 용도와 차이는 다음과 </a:t>
            </a:r>
            <a:r>
              <a:rPr lang="ko-KR" altLang="en-US" sz="1400" dirty="0" smtClean="0">
                <a:solidFill>
                  <a:srgbClr val="000000"/>
                </a:solidFill>
                <a:latin typeface="-apple-system"/>
              </a:rPr>
              <a:t>같다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.</a:t>
            </a:r>
            <a:endParaRPr lang="ko-KR" altLang="en-US" sz="1400" dirty="0">
              <a:solidFill>
                <a:srgbClr val="8A837E"/>
              </a:solidFill>
              <a:latin typeface="se-nanumgothic"/>
            </a:endParaRPr>
          </a:p>
          <a:p>
            <a:pPr fontAlgn="base"/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​</a:t>
            </a:r>
            <a:endParaRPr lang="ko-KR" altLang="en-US" dirty="0">
              <a:solidFill>
                <a:srgbClr val="8A837E"/>
              </a:solidFill>
              <a:latin typeface="se-nanumgothic"/>
            </a:endParaRPr>
          </a:p>
          <a:p>
            <a:pPr fontAlgn="base"/>
            <a:r>
              <a:rPr lang="en-US" altLang="ko-KR" sz="1400" b="1" dirty="0" err="1" smtClean="0">
                <a:solidFill>
                  <a:srgbClr val="000000"/>
                </a:solidFill>
                <a:latin typeface="inherit"/>
              </a:rPr>
              <a:t>Vivado</a:t>
            </a:r>
            <a:r>
              <a:rPr lang="en-US" altLang="ko-KR" sz="1400" dirty="0" smtClean="0">
                <a:solidFill>
                  <a:srgbClr val="000000"/>
                </a:solidFill>
                <a:latin typeface="-apple-system"/>
              </a:rPr>
              <a:t>:</a:t>
            </a:r>
            <a:r>
              <a:rPr lang="ko-KR" altLang="en-US" sz="1400" dirty="0" smtClean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Xilinx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의 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FPGA 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디자인 및 논리 합성 </a:t>
            </a:r>
            <a:r>
              <a:rPr lang="ko-KR" altLang="en-US" sz="1400" dirty="0" smtClean="0">
                <a:solidFill>
                  <a:srgbClr val="000000"/>
                </a:solidFill>
                <a:latin typeface="-apple-system"/>
              </a:rPr>
              <a:t>도구</a:t>
            </a:r>
            <a:r>
              <a:rPr lang="en-US" altLang="ko-KR" sz="1400" dirty="0" smtClean="0">
                <a:solidFill>
                  <a:srgbClr val="000000"/>
                </a:solidFill>
                <a:latin typeface="-apple-system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이 도구를 사용하면 디자인을 직접 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FPGA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에 구현하고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논리를 합성하며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타이밍 분석을 수행하고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, FPGA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의 물리적 배치를 정의할 수 </a:t>
            </a:r>
            <a:r>
              <a:rPr lang="ko-KR" altLang="en-US" sz="1400" dirty="0" smtClean="0">
                <a:solidFill>
                  <a:srgbClr val="000000"/>
                </a:solidFill>
                <a:latin typeface="-apple-system"/>
              </a:rPr>
              <a:t>있다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또한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, RTL(RTL, Register Transfer Level) 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설계를 위한 하드웨어 설명 언어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예를 들어 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VHDL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이나 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Verilog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를 사용하여 사용자가 직접 </a:t>
            </a:r>
            <a:r>
              <a:rPr lang="ko-KR" altLang="en-US" sz="1400" dirty="0">
                <a:solidFill>
                  <a:srgbClr val="FF0000"/>
                </a:solidFill>
                <a:latin typeface="-apple-system"/>
              </a:rPr>
              <a:t>하드웨어 </a:t>
            </a:r>
            <a:r>
              <a:rPr lang="ko-KR" altLang="en-US" sz="1400" dirty="0" err="1">
                <a:solidFill>
                  <a:srgbClr val="FF0000"/>
                </a:solidFill>
                <a:latin typeface="-apple-system"/>
              </a:rPr>
              <a:t>로직을</a:t>
            </a:r>
            <a:r>
              <a:rPr lang="ko-KR" altLang="en-US" sz="1400" dirty="0">
                <a:solidFill>
                  <a:srgbClr val="FF0000"/>
                </a:solidFill>
                <a:latin typeface="-apple-system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-apple-system"/>
              </a:rPr>
              <a:t>설계 </a:t>
            </a:r>
            <a:r>
              <a:rPr lang="ko-KR" altLang="en-US" sz="1400" dirty="0" smtClean="0">
                <a:solidFill>
                  <a:srgbClr val="000000"/>
                </a:solidFill>
                <a:latin typeface="-apple-system"/>
              </a:rPr>
              <a:t>할 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수 </a:t>
            </a:r>
            <a:r>
              <a:rPr lang="ko-KR" altLang="en-US" sz="1400" dirty="0" smtClean="0">
                <a:solidFill>
                  <a:srgbClr val="000000"/>
                </a:solidFill>
                <a:latin typeface="-apple-system"/>
              </a:rPr>
              <a:t>있다</a:t>
            </a:r>
            <a:r>
              <a:rPr lang="en-US" altLang="ko-KR" sz="1400" dirty="0" smtClean="0">
                <a:solidFill>
                  <a:srgbClr val="000000"/>
                </a:solidFill>
                <a:latin typeface="-apple-system"/>
              </a:rPr>
              <a:t>.</a:t>
            </a:r>
          </a:p>
          <a:p>
            <a:pPr fontAlgn="base"/>
            <a:endParaRPr lang="ko-KR" altLang="en-US" sz="1400" dirty="0">
              <a:solidFill>
                <a:srgbClr val="8A837E"/>
              </a:solidFill>
              <a:latin typeface="se-nanumgothic"/>
            </a:endParaRPr>
          </a:p>
          <a:p>
            <a:pPr fontAlgn="base"/>
            <a:r>
              <a:rPr lang="en-US" altLang="ko-KR" sz="1400" b="1" dirty="0" err="1">
                <a:solidFill>
                  <a:srgbClr val="000000"/>
                </a:solidFill>
                <a:latin typeface="inherit"/>
              </a:rPr>
              <a:t>Vitis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-apple-system"/>
              </a:rPr>
              <a:t>: </a:t>
            </a:r>
            <a:r>
              <a:rPr lang="ko-KR" altLang="en-US" sz="1400" dirty="0" smtClean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-apple-system"/>
              </a:rPr>
              <a:t>Xilinx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의 소프트웨어 설계 스택으로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, FPGA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에서 실행되는 애플리케이션을 개발하는 데 </a:t>
            </a:r>
            <a:r>
              <a:rPr lang="ko-KR" altLang="en-US" sz="1400" dirty="0" smtClean="0">
                <a:solidFill>
                  <a:srgbClr val="000000"/>
                </a:solidFill>
                <a:latin typeface="-apple-system"/>
              </a:rPr>
              <a:t>사용</a:t>
            </a:r>
            <a:r>
              <a:rPr lang="en-US" altLang="ko-KR" sz="1400" dirty="0" smtClean="0">
                <a:solidFill>
                  <a:srgbClr val="000000"/>
                </a:solidFill>
                <a:latin typeface="-apple-system"/>
              </a:rPr>
              <a:t>. </a:t>
            </a:r>
            <a:r>
              <a:rPr lang="en-US" altLang="ko-KR" sz="1400" dirty="0" err="1">
                <a:solidFill>
                  <a:srgbClr val="000000"/>
                </a:solidFill>
                <a:latin typeface="-apple-system"/>
              </a:rPr>
              <a:t>Vitis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는 다양한 종류의 처리 요소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예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: CPUs, GPUs, FPGAs)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에 대해 단일 개발 환경을 </a:t>
            </a:r>
            <a:r>
              <a:rPr lang="ko-KR" altLang="en-US" sz="1400" dirty="0" smtClean="0">
                <a:solidFill>
                  <a:srgbClr val="000000"/>
                </a:solidFill>
                <a:latin typeface="-apple-system"/>
              </a:rPr>
              <a:t>제공</a:t>
            </a:r>
            <a:r>
              <a:rPr lang="en-US" altLang="ko-KR" sz="1400" dirty="0" smtClean="0">
                <a:solidFill>
                  <a:srgbClr val="000000"/>
                </a:solidFill>
                <a:latin typeface="-apple-system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소프트웨어 개발자가 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C, C++, </a:t>
            </a:r>
            <a:r>
              <a:rPr lang="en-US" altLang="ko-KR" sz="1400" dirty="0" err="1">
                <a:solidFill>
                  <a:srgbClr val="000000"/>
                </a:solidFill>
                <a:latin typeface="-apple-system"/>
              </a:rPr>
              <a:t>OpenCL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, Python 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등의 고수준 언어를 사용하여 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FPGA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에 애플리케이션을 개발하고 최적화할 수 </a:t>
            </a:r>
            <a:r>
              <a:rPr lang="ko-KR" altLang="en-US" sz="1400" dirty="0" smtClean="0">
                <a:solidFill>
                  <a:srgbClr val="000000"/>
                </a:solidFill>
                <a:latin typeface="-apple-system"/>
              </a:rPr>
              <a:t>있다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. </a:t>
            </a:r>
            <a:r>
              <a:rPr lang="en-US" altLang="ko-KR" sz="1400" dirty="0" err="1">
                <a:solidFill>
                  <a:srgbClr val="000000"/>
                </a:solidFill>
                <a:latin typeface="-apple-system"/>
              </a:rPr>
              <a:t>Vitis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는 또한 라이브러리 세트를 제공하여 알고리즘을 빠르게 구현하고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기계 학습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이미지 처리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데이터 분석 등의 고수준 도메인에 대한 최적화를 </a:t>
            </a:r>
            <a:r>
              <a:rPr lang="ko-KR" altLang="en-US" sz="1400" dirty="0" smtClean="0">
                <a:solidFill>
                  <a:srgbClr val="000000"/>
                </a:solidFill>
                <a:latin typeface="-apple-system"/>
              </a:rPr>
              <a:t>제공</a:t>
            </a:r>
            <a:r>
              <a:rPr lang="en-US" altLang="ko-KR" sz="1400" dirty="0" smtClean="0">
                <a:solidFill>
                  <a:srgbClr val="000000"/>
                </a:solidFill>
                <a:latin typeface="-apple-system"/>
              </a:rPr>
              <a:t>.</a:t>
            </a:r>
            <a:endParaRPr lang="ko-KR" altLang="en-US" sz="1400" dirty="0">
              <a:solidFill>
                <a:srgbClr val="8A837E"/>
              </a:solidFill>
              <a:latin typeface="se-nanumgothic"/>
            </a:endParaRPr>
          </a:p>
          <a:p>
            <a:pPr fontAlgn="base"/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​</a:t>
            </a:r>
            <a:endParaRPr lang="ko-KR" altLang="en-US" sz="1400" dirty="0">
              <a:solidFill>
                <a:srgbClr val="8A837E"/>
              </a:solidFill>
              <a:latin typeface="se-nanumgothic"/>
            </a:endParaRPr>
          </a:p>
          <a:p>
            <a:pPr fontAlgn="base"/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요약하면</a:t>
            </a:r>
            <a:r>
              <a:rPr lang="en-US" altLang="ko-KR" sz="1400" dirty="0">
                <a:solidFill>
                  <a:srgbClr val="FF0000"/>
                </a:solidFill>
                <a:latin typeface="-apple-system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-apple-system"/>
              </a:rPr>
              <a:t>Vivado</a:t>
            </a:r>
            <a:r>
              <a:rPr lang="ko-KR" altLang="en-US" sz="1400" dirty="0">
                <a:solidFill>
                  <a:srgbClr val="FF0000"/>
                </a:solidFill>
                <a:latin typeface="-apple-system"/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  <a:latin typeface="-apple-system"/>
              </a:rPr>
              <a:t>FPGA</a:t>
            </a:r>
            <a:r>
              <a:rPr lang="ko-KR" altLang="en-US" sz="1400" dirty="0">
                <a:solidFill>
                  <a:srgbClr val="FF0000"/>
                </a:solidFill>
                <a:latin typeface="-apple-system"/>
              </a:rPr>
              <a:t>의 하드웨어 설계 및 구현을 위한 도구이고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-apple-system"/>
              </a:rPr>
              <a:t>Vitis</a:t>
            </a:r>
            <a:r>
              <a:rPr lang="ko-KR" altLang="en-US" sz="1400" dirty="0">
                <a:solidFill>
                  <a:srgbClr val="FF0000"/>
                </a:solidFill>
                <a:latin typeface="-apple-system"/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  <a:latin typeface="-apple-system"/>
              </a:rPr>
              <a:t>FPGA</a:t>
            </a:r>
            <a:r>
              <a:rPr lang="ko-KR" altLang="en-US" sz="1400" dirty="0">
                <a:solidFill>
                  <a:srgbClr val="FF0000"/>
                </a:solidFill>
                <a:latin typeface="-apple-system"/>
              </a:rPr>
              <a:t>에서 실행되는 소프트웨어 애플리케이션을 개발하는 </a:t>
            </a:r>
            <a:r>
              <a:rPr lang="ko-KR" altLang="en-US" sz="1400" dirty="0" smtClean="0">
                <a:solidFill>
                  <a:srgbClr val="FF0000"/>
                </a:solidFill>
                <a:latin typeface="-apple-system"/>
              </a:rPr>
              <a:t>도구</a:t>
            </a:r>
            <a:r>
              <a:rPr lang="ko-KR" altLang="en-US" sz="1400" dirty="0">
                <a:solidFill>
                  <a:srgbClr val="FF0000"/>
                </a:solidFill>
                <a:latin typeface="-apple-system"/>
              </a:rPr>
              <a:t>이</a:t>
            </a:r>
            <a:r>
              <a:rPr lang="ko-KR" altLang="en-US" sz="1400" dirty="0" smtClean="0">
                <a:solidFill>
                  <a:srgbClr val="FF0000"/>
                </a:solidFill>
                <a:latin typeface="-apple-system"/>
              </a:rPr>
              <a:t>다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따라서 이 두 도구는 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FPGA 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개발의 다른 측면을 각각 다루며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종종 함께 사용되어 하드웨어와 소프트웨어를 모두 개발하는 통합 개발 환경을 제</a:t>
            </a:r>
            <a:endParaRPr lang="ko-KR" altLang="en-US" sz="1400" dirty="0">
              <a:solidFill>
                <a:srgbClr val="8A837E"/>
              </a:solidFill>
              <a:latin typeface="se-nanumgothic"/>
            </a:endParaRPr>
          </a:p>
          <a:p>
            <a:pPr fontAlgn="base"/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공합니다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.</a:t>
            </a:r>
            <a:endParaRPr lang="ko-KR" altLang="en-US" sz="1400" dirty="0">
              <a:solidFill>
                <a:srgbClr val="8A837E"/>
              </a:solidFill>
              <a:latin typeface="se-nanumgothic"/>
            </a:endParaRPr>
          </a:p>
          <a:p>
            <a:pPr fontAlgn="base"/>
            <a:r>
              <a:rPr lang="ko-KR" altLang="en-US" sz="1400" dirty="0" smtClean="0">
                <a:solidFill>
                  <a:srgbClr val="000000"/>
                </a:solidFill>
                <a:latin typeface="-apple-system"/>
              </a:rPr>
              <a:t>​​</a:t>
            </a:r>
            <a:endParaRPr lang="ko-KR" altLang="en-US" sz="1400" dirty="0">
              <a:solidFill>
                <a:srgbClr val="8A837E"/>
              </a:solidFill>
              <a:latin typeface="se-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406993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95275" y="708363"/>
            <a:ext cx="113157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 err="1">
                <a:solidFill>
                  <a:srgbClr val="FF0010"/>
                </a:solidFill>
                <a:latin typeface="inherit"/>
              </a:rPr>
              <a:t>vitis</a:t>
            </a:r>
            <a:r>
              <a:rPr lang="ko-KR" altLang="en-US" b="1" dirty="0">
                <a:solidFill>
                  <a:srgbClr val="FF0010"/>
                </a:solidFill>
                <a:latin typeface="inherit"/>
              </a:rPr>
              <a:t>를 설치하면 </a:t>
            </a:r>
            <a:r>
              <a:rPr lang="en-US" altLang="ko-KR" b="1" dirty="0" err="1">
                <a:solidFill>
                  <a:srgbClr val="FF0010"/>
                </a:solidFill>
                <a:latin typeface="inherit"/>
              </a:rPr>
              <a:t>vivado</a:t>
            </a:r>
            <a:r>
              <a:rPr lang="ko-KR" altLang="en-US" b="1" dirty="0">
                <a:solidFill>
                  <a:srgbClr val="FF0010"/>
                </a:solidFill>
                <a:latin typeface="inherit"/>
              </a:rPr>
              <a:t>도 같이 설치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 된다</a:t>
            </a:r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.</a:t>
            </a:r>
            <a:endParaRPr lang="ko-KR" altLang="en-US" dirty="0">
              <a:solidFill>
                <a:srgbClr val="557A74"/>
              </a:solidFill>
              <a:latin typeface="inherit"/>
            </a:endParaRPr>
          </a:p>
          <a:p>
            <a:pPr fontAlgn="base"/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1. </a:t>
            </a:r>
            <a:r>
              <a:rPr lang="en-US" altLang="ko-KR" b="1" dirty="0" err="1">
                <a:solidFill>
                  <a:srgbClr val="000000"/>
                </a:solidFill>
                <a:latin typeface="inherit"/>
              </a:rPr>
              <a:t>vitis</a:t>
            </a:r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 </a:t>
            </a:r>
            <a:r>
              <a:rPr lang="ko-KR" altLang="en-US" b="1" dirty="0" err="1">
                <a:solidFill>
                  <a:srgbClr val="000000"/>
                </a:solidFill>
                <a:latin typeface="inherit"/>
              </a:rPr>
              <a:t>설치시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PC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가 </a:t>
            </a:r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sleep mode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로 들어 가지 않도록 </a:t>
            </a:r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pc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를 아래와 같이 </a:t>
            </a:r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setup 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한다</a:t>
            </a:r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. (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삼성 </a:t>
            </a:r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notebook 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기준</a:t>
            </a:r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)</a:t>
            </a:r>
            <a:endParaRPr lang="ko-KR" altLang="en-US" dirty="0">
              <a:solidFill>
                <a:srgbClr val="557A74"/>
              </a:solidFill>
              <a:latin typeface="inherit"/>
            </a:endParaRPr>
          </a:p>
          <a:p>
            <a:pPr fontAlgn="base"/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   sleep mode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로 들어 가면 </a:t>
            </a:r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download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가 중지 된다</a:t>
            </a:r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. </a:t>
            </a:r>
          </a:p>
          <a:p>
            <a:pPr fontAlgn="base"/>
            <a:endParaRPr lang="ko-KR" altLang="en-US" dirty="0">
              <a:solidFill>
                <a:srgbClr val="557A74"/>
              </a:solidFill>
              <a:latin typeface="inherit"/>
            </a:endParaRPr>
          </a:p>
          <a:p>
            <a:pPr fontAlgn="base"/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(1) 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바탕화면에서 마우스 </a:t>
            </a:r>
            <a:r>
              <a:rPr lang="ko-KR" altLang="en-US" b="1" dirty="0" err="1">
                <a:solidFill>
                  <a:srgbClr val="000000"/>
                </a:solidFill>
                <a:latin typeface="inherit"/>
              </a:rPr>
              <a:t>우클릭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     </a:t>
            </a:r>
            <a:r>
              <a:rPr lang="en-US" altLang="ko-KR" b="1" dirty="0"/>
              <a:t>(2) </a:t>
            </a:r>
            <a:r>
              <a:rPr lang="ko-KR" altLang="en-US" b="1" dirty="0"/>
              <a:t>아래와 같이 전원 및 절전 모드를 사용 안함으로 설정 한다</a:t>
            </a:r>
            <a:r>
              <a:rPr lang="en-US" altLang="ko-KR" b="1" dirty="0"/>
              <a:t>. </a:t>
            </a:r>
            <a:endParaRPr lang="ko-KR" altLang="en-US" dirty="0">
              <a:solidFill>
                <a:srgbClr val="557A74"/>
              </a:solidFill>
              <a:latin typeface="inherit"/>
            </a:endParaRPr>
          </a:p>
        </p:txBody>
      </p:sp>
      <p:pic>
        <p:nvPicPr>
          <p:cNvPr id="4" name="Picture 2" descr="https://postfiles.pstatic.net/MjAyMzAyMDlfMjc5/MDAxNjc1OTE1NzE4OTU2.4iwb8NlASyGfINWerg0K83VB5tM3k6ZEHbmAxPqUvHcg.eb14-ZaviEshXnZYX5lE3T6gHsEZ-IYkch6wVs3xVe0g.PNG.sikwon1/image.png?type=w7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4" y="2562305"/>
            <a:ext cx="267652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postfiles.pstatic.net/MjAyMzAyMDlfMjY2/MDAxNjc1OTE1ODM1MjAx.RSpT-_Ijoos_DM1j5VAUZCKt6XcZj793s9ZQn2UzOxwg.rcLJA0ktqbiuUHViJDeIeic1Bwl-4cmB8SDrw4JZDOgg.PNG.sikwon1/image.png?type=w7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746" y="2381330"/>
            <a:ext cx="5614416" cy="417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0525" y="314325"/>
            <a:ext cx="5388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PC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전원 및 절전 모드 </a:t>
            </a:r>
            <a:r>
              <a:rPr lang="en-US" altLang="ko-KR" sz="2400" dirty="0" smtClean="0">
                <a:solidFill>
                  <a:srgbClr val="FF0000"/>
                </a:solidFill>
              </a:rPr>
              <a:t>: </a:t>
            </a:r>
            <a:r>
              <a:rPr lang="ko-KR" altLang="en-US" sz="2400" dirty="0" smtClean="0">
                <a:solidFill>
                  <a:srgbClr val="FF0000"/>
                </a:solidFill>
              </a:rPr>
              <a:t>안함으로 설정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14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153" y="670475"/>
            <a:ext cx="8252012" cy="564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4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518" y="363633"/>
            <a:ext cx="8832476" cy="18435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394" y="2207173"/>
            <a:ext cx="9265023" cy="369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639" y="1666180"/>
            <a:ext cx="7848600" cy="9620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68188" y="1035424"/>
            <a:ext cx="488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다운로드 받은 아래의 파일을 더블 클릭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918" y="2782416"/>
            <a:ext cx="6022191" cy="330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1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72" y="999801"/>
            <a:ext cx="5446060" cy="39846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517" y="858399"/>
            <a:ext cx="6307649" cy="398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2302</TotalTime>
  <Words>732</Words>
  <Application>Microsoft Office PowerPoint</Application>
  <PresentationFormat>와이드스크린</PresentationFormat>
  <Paragraphs>85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-apple-system</vt:lpstr>
      <vt:lpstr>Arial Unicode MS</vt:lpstr>
      <vt:lpstr>inherit</vt:lpstr>
      <vt:lpstr>Noto Serif KR</vt:lpstr>
      <vt:lpstr>se-nanumgothic</vt:lpstr>
      <vt:lpstr>Dotum</vt:lpstr>
      <vt:lpstr>Arial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kccistc</dc:creator>
  <cp:lastModifiedBy>user</cp:lastModifiedBy>
  <cp:revision>55</cp:revision>
  <dcterms:created xsi:type="dcterms:W3CDTF">2025-05-06T08:17:22Z</dcterms:created>
  <dcterms:modified xsi:type="dcterms:W3CDTF">2025-06-17T08:39:11Z</dcterms:modified>
</cp:coreProperties>
</file>