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x="18288000" cy="10287000"/>
  <p:notesSz cx="6858000" cy="9144000"/>
  <p:embeddedFontLst>
    <p:embeddedFont>
      <p:font typeface="Archivo Black" charset="1" panose="020B0A03020202020B04"/>
      <p:regular r:id="rId116"/>
    </p:embeddedFont>
    <p:embeddedFont>
      <p:font typeface="League Spartan" charset="1" panose="00000800000000000000"/>
      <p:regular r:id="rId117"/>
    </p:embeddedFont>
    <p:embeddedFont>
      <p:font typeface="Poppins Bold" charset="1" panose="00000800000000000000"/>
      <p:regular r:id="rId118"/>
    </p:embeddedFont>
    <p:embeddedFont>
      <p:font typeface="Poppins" charset="1" panose="00000500000000000000"/>
      <p:regular r:id="rId119"/>
    </p:embeddedFont>
    <p:embeddedFont>
      <p:font typeface="Poppins Italics" charset="1" panose="00000500000000000000"/>
      <p:regular r:id="rId1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fonts/font116.fntdata" Type="http://schemas.openxmlformats.org/officeDocument/2006/relationships/font"/><Relationship Id="rId117" Target="fonts/font117.fntdata" Type="http://schemas.openxmlformats.org/officeDocument/2006/relationships/font"/><Relationship Id="rId118" Target="fonts/font118.fntdata" Type="http://schemas.openxmlformats.org/officeDocument/2006/relationships/font"/><Relationship Id="rId119" Target="fonts/font119.fntdata" Type="http://schemas.openxmlformats.org/officeDocument/2006/relationships/font"/><Relationship Id="rId12" Target="slides/slide7.xml" Type="http://schemas.openxmlformats.org/officeDocument/2006/relationships/slide"/><Relationship Id="rId120" Target="fonts/font120.fntdata" Type="http://schemas.openxmlformats.org/officeDocument/2006/relationships/font"/><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9.pn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3.pn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5.pn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6.pn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148" r="0" b="-9148"/>
            </a:stretch>
          </a:blipFill>
        </p:spPr>
      </p:sp>
      <p:grpSp>
        <p:nvGrpSpPr>
          <p:cNvPr name="Group 3" id="3"/>
          <p:cNvGrpSpPr/>
          <p:nvPr/>
        </p:nvGrpSpPr>
        <p:grpSpPr>
          <a:xfrm rot="0">
            <a:off x="1717675" y="0"/>
            <a:ext cx="805519" cy="2673350"/>
            <a:chOff x="0" y="0"/>
            <a:chExt cx="212153" cy="704092"/>
          </a:xfrm>
        </p:grpSpPr>
        <p:sp>
          <p:nvSpPr>
            <p:cNvPr name="Freeform 4" id="4"/>
            <p:cNvSpPr/>
            <p:nvPr/>
          </p:nvSpPr>
          <p:spPr>
            <a:xfrm flipH="false" flipV="false" rot="0">
              <a:off x="0" y="0"/>
              <a:ext cx="212153" cy="704092"/>
            </a:xfrm>
            <a:custGeom>
              <a:avLst/>
              <a:gdLst/>
              <a:ahLst/>
              <a:cxnLst/>
              <a:rect r="r" b="b" t="t" l="l"/>
              <a:pathLst>
                <a:path h="704092" w="212153">
                  <a:moveTo>
                    <a:pt x="0" y="0"/>
                  </a:moveTo>
                  <a:lnTo>
                    <a:pt x="212153" y="0"/>
                  </a:lnTo>
                  <a:lnTo>
                    <a:pt x="212153" y="704092"/>
                  </a:lnTo>
                  <a:lnTo>
                    <a:pt x="0" y="704092"/>
                  </a:lnTo>
                  <a:close/>
                </a:path>
              </a:pathLst>
            </a:custGeom>
            <a:solidFill>
              <a:srgbClr val="EDC254"/>
            </a:solidFill>
          </p:spPr>
        </p:sp>
        <p:sp>
          <p:nvSpPr>
            <p:cNvPr name="TextBox 5" id="5"/>
            <p:cNvSpPr txBox="true"/>
            <p:nvPr/>
          </p:nvSpPr>
          <p:spPr>
            <a:xfrm>
              <a:off x="0" y="-47625"/>
              <a:ext cx="212153" cy="75171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17675" y="7613650"/>
            <a:ext cx="805519" cy="2673350"/>
            <a:chOff x="0" y="0"/>
            <a:chExt cx="212153" cy="704092"/>
          </a:xfrm>
        </p:grpSpPr>
        <p:sp>
          <p:nvSpPr>
            <p:cNvPr name="Freeform 7" id="7"/>
            <p:cNvSpPr/>
            <p:nvPr/>
          </p:nvSpPr>
          <p:spPr>
            <a:xfrm flipH="false" flipV="false" rot="0">
              <a:off x="0" y="0"/>
              <a:ext cx="212153" cy="704092"/>
            </a:xfrm>
            <a:custGeom>
              <a:avLst/>
              <a:gdLst/>
              <a:ahLst/>
              <a:cxnLst/>
              <a:rect r="r" b="b" t="t" l="l"/>
              <a:pathLst>
                <a:path h="704092" w="212153">
                  <a:moveTo>
                    <a:pt x="0" y="0"/>
                  </a:moveTo>
                  <a:lnTo>
                    <a:pt x="212153" y="0"/>
                  </a:lnTo>
                  <a:lnTo>
                    <a:pt x="212153" y="704092"/>
                  </a:lnTo>
                  <a:lnTo>
                    <a:pt x="0" y="704092"/>
                  </a:lnTo>
                  <a:close/>
                </a:path>
              </a:pathLst>
            </a:custGeom>
            <a:solidFill>
              <a:srgbClr val="EDC254"/>
            </a:solidFill>
          </p:spPr>
        </p:sp>
        <p:sp>
          <p:nvSpPr>
            <p:cNvPr name="TextBox 8" id="8"/>
            <p:cNvSpPr txBox="true"/>
            <p:nvPr/>
          </p:nvSpPr>
          <p:spPr>
            <a:xfrm>
              <a:off x="0" y="-47625"/>
              <a:ext cx="212153" cy="75171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4300200" y="3190875"/>
            <a:ext cx="2546350" cy="7410450"/>
            <a:chOff x="0" y="0"/>
            <a:chExt cx="670644" cy="1951723"/>
          </a:xfrm>
        </p:grpSpPr>
        <p:sp>
          <p:nvSpPr>
            <p:cNvPr name="Freeform 10" id="10"/>
            <p:cNvSpPr/>
            <p:nvPr/>
          </p:nvSpPr>
          <p:spPr>
            <a:xfrm flipH="false" flipV="false" rot="0">
              <a:off x="0" y="0"/>
              <a:ext cx="670644" cy="1951724"/>
            </a:xfrm>
            <a:custGeom>
              <a:avLst/>
              <a:gdLst/>
              <a:ahLst/>
              <a:cxnLst/>
              <a:rect r="r" b="b" t="t" l="l"/>
              <a:pathLst>
                <a:path h="1951724" w="67064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EDC254"/>
            </a:solidFill>
          </p:spPr>
        </p:sp>
        <p:sp>
          <p:nvSpPr>
            <p:cNvPr name="TextBox 11" id="11"/>
            <p:cNvSpPr txBox="true"/>
            <p:nvPr/>
          </p:nvSpPr>
          <p:spPr>
            <a:xfrm>
              <a:off x="0" y="-47625"/>
              <a:ext cx="670644" cy="199934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120434" y="3486150"/>
            <a:ext cx="10236607" cy="3181350"/>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rchivo Black"/>
                <a:ea typeface="Archivo Black"/>
                <a:cs typeface="Archivo Black"/>
                <a:sym typeface="Archivo Black"/>
              </a:rPr>
              <a:t>Web Scraping et analyse des meilleures ventes sur Amazon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1884680"/>
            <a:ext cx="15144750" cy="387921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1.1.2 POUR UNE SEULE PAGE, PLUSIEURS CATÉGORIES ET DEUX INFORMATIONS</a:t>
            </a:r>
          </a:p>
          <a:p>
            <a:pPr algn="l">
              <a:lnSpc>
                <a:spcPts val="6160"/>
              </a:lnSpc>
            </a:pPr>
            <a:r>
              <a:rPr lang="en-US" sz="4400">
                <a:solidFill>
                  <a:srgbClr val="FF6D55"/>
                </a:solidFill>
                <a:latin typeface="League Spartan"/>
                <a:ea typeface="League Spartan"/>
                <a:cs typeface="League Spartan"/>
                <a:sym typeface="League Spartan"/>
              </a:rPr>
              <a:t>(NOM DU PRODUIT/PRIX)</a:t>
            </a:r>
          </a:p>
          <a:p>
            <a:pPr algn="l">
              <a:lnSpc>
                <a:spcPts val="6160"/>
              </a:lnSpc>
            </a:pPr>
          </a:p>
          <a:p>
            <a:pPr algn="l">
              <a:lnSpc>
                <a:spcPts val="6160"/>
              </a:lnSpc>
              <a:spcBef>
                <a:spcPct val="0"/>
              </a:spcBef>
            </a:pPr>
          </a:p>
        </p:txBody>
      </p:sp>
      <p:sp>
        <p:nvSpPr>
          <p:cNvPr name="TextBox 9" id="9"/>
          <p:cNvSpPr txBox="true"/>
          <p:nvPr/>
        </p:nvSpPr>
        <p:spPr>
          <a:xfrm rot="0">
            <a:off x="2321624" y="5338762"/>
            <a:ext cx="13644752"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va faire une bouc</a:t>
            </a:r>
            <a:r>
              <a:rPr lang="en-US" sz="3249">
                <a:solidFill>
                  <a:srgbClr val="000000"/>
                </a:solidFill>
                <a:latin typeface="Poppins"/>
                <a:ea typeface="Poppins"/>
                <a:cs typeface="Poppins"/>
                <a:sym typeface="Poppins"/>
              </a:rPr>
              <a:t>le </a:t>
            </a:r>
            <a:r>
              <a:rPr lang="en-US" sz="3249">
                <a:solidFill>
                  <a:srgbClr val="000000"/>
                </a:solidFill>
                <a:latin typeface="Poppins"/>
                <a:ea typeface="Poppins"/>
                <a:cs typeface="Poppins"/>
                <a:sym typeface="Poppins"/>
              </a:rPr>
              <a:t>f</a:t>
            </a:r>
            <a:r>
              <a:rPr lang="en-US" sz="3249">
                <a:solidFill>
                  <a:srgbClr val="000000"/>
                </a:solidFill>
                <a:latin typeface="Poppins"/>
                <a:ea typeface="Poppins"/>
                <a:cs typeface="Poppins"/>
                <a:sym typeface="Poppins"/>
              </a:rPr>
              <a:t>o</a:t>
            </a:r>
            <a:r>
              <a:rPr lang="en-US" sz="3249">
                <a:solidFill>
                  <a:srgbClr val="000000"/>
                </a:solidFill>
                <a:latin typeface="Poppins"/>
                <a:ea typeface="Poppins"/>
                <a:cs typeface="Poppins"/>
                <a:sym typeface="Poppins"/>
              </a:rPr>
              <a:t>r</a:t>
            </a:r>
            <a:r>
              <a:rPr lang="en-US" sz="3249">
                <a:solidFill>
                  <a:srgbClr val="000000"/>
                </a:solidFill>
                <a:latin typeface="Poppins"/>
                <a:ea typeface="Poppins"/>
                <a:cs typeface="Poppins"/>
                <a:sym typeface="Poppins"/>
              </a:rPr>
              <a:t> sur p</a:t>
            </a:r>
            <a:r>
              <a:rPr lang="en-US" sz="3249">
                <a:solidFill>
                  <a:srgbClr val="000000"/>
                </a:solidFill>
                <a:latin typeface="Poppins"/>
                <a:ea typeface="Poppins"/>
                <a:cs typeface="Poppins"/>
                <a:sym typeface="Poppins"/>
              </a:rPr>
              <a:t>lu</a:t>
            </a:r>
            <a:r>
              <a:rPr lang="en-US" sz="3249">
                <a:solidFill>
                  <a:srgbClr val="000000"/>
                </a:solidFill>
                <a:latin typeface="Poppins"/>
                <a:ea typeface="Poppins"/>
                <a:cs typeface="Poppins"/>
                <a:sym typeface="Poppins"/>
              </a:rPr>
              <a:t>sieurs </a:t>
            </a:r>
            <a:r>
              <a:rPr lang="en-US" sz="3249">
                <a:solidFill>
                  <a:srgbClr val="000000"/>
                </a:solidFill>
                <a:latin typeface="Poppins"/>
                <a:ea typeface="Poppins"/>
                <a:cs typeface="Poppins"/>
                <a:sym typeface="Poppins"/>
              </a:rPr>
              <a:t>ca</a:t>
            </a:r>
            <a:r>
              <a:rPr lang="en-US" sz="3249">
                <a:solidFill>
                  <a:srgbClr val="000000"/>
                </a:solidFill>
                <a:latin typeface="Poppins"/>
                <a:ea typeface="Poppins"/>
                <a:cs typeface="Poppins"/>
                <a:sym typeface="Poppins"/>
              </a:rPr>
              <a:t>t</a:t>
            </a:r>
            <a:r>
              <a:rPr lang="en-US" sz="3249">
                <a:solidFill>
                  <a:srgbClr val="000000"/>
                </a:solidFill>
                <a:latin typeface="Poppins"/>
                <a:ea typeface="Poppins"/>
                <a:cs typeface="Poppins"/>
                <a:sym typeface="Poppins"/>
              </a:rPr>
              <a:t>égori</a:t>
            </a:r>
            <a:r>
              <a:rPr lang="en-US" sz="3249">
                <a:solidFill>
                  <a:srgbClr val="000000"/>
                </a:solidFill>
                <a:latin typeface="Poppins"/>
                <a:ea typeface="Poppins"/>
                <a:cs typeface="Poppins"/>
                <a:sym typeface="Poppins"/>
              </a:rPr>
              <a:t>es en </a:t>
            </a:r>
            <a:r>
              <a:rPr lang="en-US" sz="3249">
                <a:solidFill>
                  <a:srgbClr val="000000"/>
                </a:solidFill>
                <a:latin typeface="Poppins"/>
                <a:ea typeface="Poppins"/>
                <a:cs typeface="Poppins"/>
                <a:sym typeface="Poppins"/>
              </a:rPr>
              <a:t>app</a:t>
            </a:r>
            <a:r>
              <a:rPr lang="en-US" sz="3249">
                <a:solidFill>
                  <a:srgbClr val="000000"/>
                </a:solidFill>
                <a:latin typeface="Poppins"/>
                <a:ea typeface="Poppins"/>
                <a:cs typeface="Poppins"/>
                <a:sym typeface="Poppins"/>
              </a:rPr>
              <a:t>liqu</a:t>
            </a:r>
            <a:r>
              <a:rPr lang="en-US" sz="3249">
                <a:solidFill>
                  <a:srgbClr val="000000"/>
                </a:solidFill>
                <a:latin typeface="Poppins"/>
                <a:ea typeface="Poppins"/>
                <a:cs typeface="Poppins"/>
                <a:sym typeface="Poppins"/>
              </a:rPr>
              <a:t>ant le même code que</a:t>
            </a:r>
            <a:r>
              <a:rPr lang="en-US" sz="3249">
                <a:solidFill>
                  <a:srgbClr val="000000"/>
                </a:solidFill>
                <a:latin typeface="Poppins"/>
                <a:ea typeface="Poppins"/>
                <a:cs typeface="Poppins"/>
                <a:sym typeface="Poppins"/>
              </a:rPr>
              <a:t> </a:t>
            </a:r>
            <a:r>
              <a:rPr lang="en-US" sz="3249">
                <a:solidFill>
                  <a:srgbClr val="000000"/>
                </a:solidFill>
                <a:latin typeface="Poppins"/>
                <a:ea typeface="Poppins"/>
                <a:cs typeface="Poppins"/>
                <a:sym typeface="Poppins"/>
              </a:rPr>
              <a:t>précédemment.</a:t>
            </a:r>
          </a:p>
          <a:p>
            <a:pPr algn="l">
              <a:lnSpc>
                <a:spcPts val="4549"/>
              </a:lnSpc>
            </a:pPr>
          </a:p>
          <a:p>
            <a:pPr algn="l">
              <a:lnSpc>
                <a:spcPts val="4200"/>
              </a:lnSpc>
            </a:pP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600200" y="8145462"/>
            <a:ext cx="16186150" cy="1111250"/>
          </a:xfrm>
          <a:prstGeom prst="rect">
            <a:avLst/>
          </a:prstGeom>
        </p:spPr>
        <p:txBody>
          <a:bodyPr anchor="t" rtlCol="false" tIns="0" lIns="0" bIns="0" rIns="0">
            <a:spAutoFit/>
          </a:bodyPr>
          <a:lstStyle/>
          <a:p>
            <a:pPr algn="l">
              <a:lnSpc>
                <a:spcPts val="4549"/>
              </a:lnSpc>
            </a:pPr>
            <a:r>
              <a:rPr lang="en-US" sz="3249">
                <a:solidFill>
                  <a:srgbClr val="FF6D55"/>
                </a:solidFill>
                <a:latin typeface="Poppins"/>
                <a:ea typeface="Poppins"/>
                <a:cs typeface="Poppins"/>
                <a:sym typeface="Poppins"/>
              </a:rPr>
              <a:t>categories = {"High-Tech"  </a:t>
            </a:r>
            <a:r>
              <a:rPr lang="en-US" sz="3249">
                <a:solidFill>
                  <a:srgbClr val="FF6D55"/>
                </a:solidFill>
                <a:latin typeface="Poppins"/>
                <a:ea typeface="Poppins"/>
                <a:cs typeface="Poppins"/>
                <a:sym typeface="Poppins"/>
              </a:rPr>
              <a:t>"Liv</a:t>
            </a:r>
            <a:r>
              <a:rPr lang="en-US" sz="3249">
                <a:solidFill>
                  <a:srgbClr val="FF6D55"/>
                </a:solidFill>
                <a:latin typeface="Poppins"/>
                <a:ea typeface="Poppins"/>
                <a:cs typeface="Poppins"/>
                <a:sym typeface="Poppins"/>
              </a:rPr>
              <a:t>res"  </a:t>
            </a:r>
            <a:r>
              <a:rPr lang="en-US" sz="3249">
                <a:solidFill>
                  <a:srgbClr val="FF6D55"/>
                </a:solidFill>
                <a:latin typeface="Poppins"/>
                <a:ea typeface="Poppins"/>
                <a:cs typeface="Poppins"/>
                <a:sym typeface="Poppins"/>
              </a:rPr>
              <a:t>"Mode"  "M</a:t>
            </a:r>
            <a:r>
              <a:rPr lang="en-US" sz="3249">
                <a:solidFill>
                  <a:srgbClr val="FF6D55"/>
                </a:solidFill>
                <a:latin typeface="Poppins"/>
                <a:ea typeface="Poppins"/>
                <a:cs typeface="Poppins"/>
                <a:sym typeface="Poppins"/>
              </a:rPr>
              <a:t>a</a:t>
            </a:r>
            <a:r>
              <a:rPr lang="en-US" sz="3249">
                <a:solidFill>
                  <a:srgbClr val="FF6D55"/>
                </a:solidFill>
                <a:latin typeface="Poppins"/>
                <a:ea typeface="Poppins"/>
                <a:cs typeface="Poppins"/>
                <a:sym typeface="Poppins"/>
              </a:rPr>
              <a:t>ison &amp; Cuisine" </a:t>
            </a:r>
            <a:r>
              <a:rPr lang="en-US" sz="3249">
                <a:solidFill>
                  <a:srgbClr val="FF6D55"/>
                </a:solidFill>
                <a:latin typeface="Poppins"/>
                <a:ea typeface="Poppins"/>
                <a:cs typeface="Poppins"/>
                <a:sym typeface="Poppins"/>
              </a:rPr>
              <a:t>"Jeux et Jouets"}</a:t>
            </a:r>
          </a:p>
          <a:p>
            <a:pPr algn="l">
              <a:lnSpc>
                <a:spcPts val="4200"/>
              </a:lnSpc>
            </a:pPr>
          </a:p>
        </p:txBody>
      </p:sp>
    </p:spTree>
  </p:cSld>
  <p:clrMapOvr>
    <a:masterClrMapping/>
  </p:clrMapOvr>
</p:sld>
</file>

<file path=ppt/slides/slide10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3.2.KNN</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3687762"/>
            <a:ext cx="16259175"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L'algorithme KNN (k-nearest neighbors) est un algorithme d’apprentissage supervisé utilisé pour la classification. Il prédit la classe d’un nouvel échantillon (ici, la présence ou non d’un cancer du sein) en analysant les k échantillons les plus proches dans l’ensemble d'entraînement, selon une mesure de distance (souvent la distance euclidienne).</a:t>
            </a:r>
          </a:p>
        </p:txBody>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7917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463226" y="3337693"/>
            <a:ext cx="7172774" cy="4792571"/>
          </a:xfrm>
          <a:custGeom>
            <a:avLst/>
            <a:gdLst/>
            <a:ahLst/>
            <a:cxnLst/>
            <a:rect r="r" b="b" t="t" l="l"/>
            <a:pathLst>
              <a:path h="4792571" w="7172774">
                <a:moveTo>
                  <a:pt x="0" y="0"/>
                </a:moveTo>
                <a:lnTo>
                  <a:pt x="7172774" y="0"/>
                </a:lnTo>
                <a:lnTo>
                  <a:pt x="7172774" y="4792571"/>
                </a:lnTo>
                <a:lnTo>
                  <a:pt x="0" y="4792571"/>
                </a:lnTo>
                <a:lnTo>
                  <a:pt x="0" y="0"/>
                </a:lnTo>
                <a:close/>
              </a:path>
            </a:pathLst>
          </a:custGeom>
          <a:blipFill>
            <a:blip r:embed="rId2"/>
            <a:stretch>
              <a:fillRect l="0" t="0" r="0" b="0"/>
            </a:stretch>
          </a:blipFill>
        </p:spPr>
      </p:sp>
      <p:sp>
        <p:nvSpPr>
          <p:cNvPr name="TextBox 15" id="15"/>
          <p:cNvSpPr txBox="true"/>
          <p:nvPr/>
        </p:nvSpPr>
        <p:spPr>
          <a:xfrm rot="0">
            <a:off x="1257300" y="2282480"/>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IMPLÉMENTATION</a:t>
            </a:r>
          </a:p>
          <a:p>
            <a:pPr algn="l">
              <a:lnSpc>
                <a:spcPts val="5477"/>
              </a:lnSpc>
              <a:spcBef>
                <a:spcPct val="0"/>
              </a:spcBef>
            </a:pPr>
          </a:p>
        </p:txBody>
      </p:sp>
      <p:sp>
        <p:nvSpPr>
          <p:cNvPr name="TextBox 16" id="16"/>
          <p:cNvSpPr txBox="true"/>
          <p:nvPr/>
        </p:nvSpPr>
        <p:spPr>
          <a:xfrm rot="0">
            <a:off x="9144000" y="4619553"/>
            <a:ext cx="7829550" cy="21431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Le modèle est moins bon, avec une précision de 75% et un logloss de 9. On va essayer d'optimiser le nombre de voisins pour l'améliorer :</a:t>
            </a: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57375" y="10021158"/>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4392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224000" y="97917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930321" y="1028700"/>
            <a:ext cx="8427358" cy="8992458"/>
          </a:xfrm>
          <a:custGeom>
            <a:avLst/>
            <a:gdLst/>
            <a:ahLst/>
            <a:cxnLst/>
            <a:rect r="r" b="b" t="t" l="l"/>
            <a:pathLst>
              <a:path h="8992458" w="8427358">
                <a:moveTo>
                  <a:pt x="0" y="0"/>
                </a:moveTo>
                <a:lnTo>
                  <a:pt x="8427358" y="0"/>
                </a:lnTo>
                <a:lnTo>
                  <a:pt x="8427358" y="8992458"/>
                </a:lnTo>
                <a:lnTo>
                  <a:pt x="0" y="8992458"/>
                </a:lnTo>
                <a:lnTo>
                  <a:pt x="0" y="0"/>
                </a:lnTo>
                <a:close/>
              </a:path>
            </a:pathLst>
          </a:custGeom>
          <a:blipFill>
            <a:blip r:embed="rId2"/>
            <a:stretch>
              <a:fillRect l="0" t="0" r="0" b="0"/>
            </a:stretch>
          </a:blipFill>
        </p:spPr>
      </p:sp>
      <p:sp>
        <p:nvSpPr>
          <p:cNvPr name="TextBox 15" id="15"/>
          <p:cNvSpPr txBox="true"/>
          <p:nvPr/>
        </p:nvSpPr>
        <p:spPr>
          <a:xfrm rot="0">
            <a:off x="3479800" y="316387"/>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OPTIMISATION DES HYPERPARAMÈTRES</a:t>
            </a:r>
          </a:p>
          <a:p>
            <a:pPr algn="l">
              <a:lnSpc>
                <a:spcPts val="5477"/>
              </a:lnSpc>
              <a:spcBef>
                <a:spcPct val="0"/>
              </a:spcBef>
            </a:pPr>
          </a:p>
        </p:txBody>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32690" y="10003093"/>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00150" y="-205740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852900" y="9622093"/>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947110" y="322007"/>
            <a:ext cx="12393780" cy="7932019"/>
          </a:xfrm>
          <a:custGeom>
            <a:avLst/>
            <a:gdLst/>
            <a:ahLst/>
            <a:cxnLst/>
            <a:rect r="r" b="b" t="t" l="l"/>
            <a:pathLst>
              <a:path h="7932019" w="12393780">
                <a:moveTo>
                  <a:pt x="0" y="0"/>
                </a:moveTo>
                <a:lnTo>
                  <a:pt x="12393780" y="0"/>
                </a:lnTo>
                <a:lnTo>
                  <a:pt x="12393780" y="7932020"/>
                </a:lnTo>
                <a:lnTo>
                  <a:pt x="0" y="7932020"/>
                </a:lnTo>
                <a:lnTo>
                  <a:pt x="0" y="0"/>
                </a:lnTo>
                <a:close/>
              </a:path>
            </a:pathLst>
          </a:custGeom>
          <a:blipFill>
            <a:blip r:embed="rId2"/>
            <a:stretch>
              <a:fillRect l="0" t="0" r="0" b="0"/>
            </a:stretch>
          </a:blipFill>
        </p:spPr>
      </p:sp>
      <p:sp>
        <p:nvSpPr>
          <p:cNvPr name="TextBox 15" id="15"/>
          <p:cNvSpPr txBox="true"/>
          <p:nvPr/>
        </p:nvSpPr>
        <p:spPr>
          <a:xfrm rot="0">
            <a:off x="771525" y="8545768"/>
            <a:ext cx="16744950" cy="10763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valeur k = 5 optimise à la fois l'accuracy et le ROC. On ne peut donc pas améliorer plus notre modèle.</a:t>
            </a:r>
          </a:p>
        </p:txBody>
      </p:sp>
    </p:spTree>
  </p:cSld>
  <p:clrMapOvr>
    <a:masterClrMapping/>
  </p:clrMapOvr>
</p:sld>
</file>

<file path=ppt/slides/slide10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540713"/>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3.3.TESTS DU MODÈLE</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52550" y="5057775"/>
            <a:ext cx="16259175" cy="21431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va tester notre modèle en implémentant une classe d'objets Carte Graphique avec les propriétés d'importance que nous avons décelé, et en créant avec cette classe des cartes graphiques qui ne sont pas dans notre base, pour voir ce que le modèle prédit.</a:t>
            </a:r>
          </a:p>
        </p:txBody>
      </p:sp>
      <p:sp>
        <p:nvSpPr>
          <p:cNvPr name="TextBox 16" id="16"/>
          <p:cNvSpPr txBox="true"/>
          <p:nvPr/>
        </p:nvSpPr>
        <p:spPr>
          <a:xfrm rot="0">
            <a:off x="1257300" y="3785550"/>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AVEC LA POO SUR UNE CLASSE DE CARTES GRAPHIQUES</a:t>
            </a:r>
          </a:p>
          <a:p>
            <a:pPr algn="l">
              <a:lnSpc>
                <a:spcPts val="5477"/>
              </a:lnSpc>
              <a:spcBef>
                <a:spcPct val="0"/>
              </a:spcBef>
            </a:pPr>
          </a:p>
        </p:txBody>
      </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452600" y="932828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116174" y="3809484"/>
            <a:ext cx="14084227" cy="3873162"/>
          </a:xfrm>
          <a:custGeom>
            <a:avLst/>
            <a:gdLst/>
            <a:ahLst/>
            <a:cxnLst/>
            <a:rect r="r" b="b" t="t" l="l"/>
            <a:pathLst>
              <a:path h="3873162" w="14084227">
                <a:moveTo>
                  <a:pt x="0" y="0"/>
                </a:moveTo>
                <a:lnTo>
                  <a:pt x="14084227" y="0"/>
                </a:lnTo>
                <a:lnTo>
                  <a:pt x="14084227" y="3873162"/>
                </a:lnTo>
                <a:lnTo>
                  <a:pt x="0" y="3873162"/>
                </a:lnTo>
                <a:lnTo>
                  <a:pt x="0" y="0"/>
                </a:lnTo>
                <a:close/>
              </a:path>
            </a:pathLst>
          </a:custGeom>
          <a:blipFill>
            <a:blip r:embed="rId2"/>
            <a:stretch>
              <a:fillRect l="0" t="0" r="0" b="0"/>
            </a:stretch>
          </a:blipFill>
        </p:spPr>
      </p:sp>
      <p:sp>
        <p:nvSpPr>
          <p:cNvPr name="TextBox 15" id="15"/>
          <p:cNvSpPr txBox="true"/>
          <p:nvPr/>
        </p:nvSpPr>
        <p:spPr>
          <a:xfrm rot="0">
            <a:off x="1028700" y="1132959"/>
            <a:ext cx="16259175"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va créé quelques instances de Carte Graphique et voir ce que la fonction est_bestseller nous donne.</a:t>
            </a:r>
          </a:p>
          <a:p>
            <a:pPr algn="l">
              <a:lnSpc>
                <a:spcPts val="4200"/>
              </a:lnSpc>
            </a:pPr>
          </a:p>
          <a:p>
            <a:pPr algn="l">
              <a:lnSpc>
                <a:spcPts val="4200"/>
              </a:lnSpc>
            </a:pPr>
            <a:r>
              <a:rPr lang="en-US" sz="3000">
                <a:solidFill>
                  <a:srgbClr val="000000"/>
                </a:solidFill>
                <a:latin typeface="Poppins"/>
                <a:ea typeface="Poppins"/>
                <a:cs typeface="Poppins"/>
                <a:sym typeface="Poppins"/>
              </a:rPr>
              <a:t>Commençons par une très bonne carte graphique qui devrait être un bestseller</a:t>
            </a:r>
          </a:p>
          <a:p>
            <a:pPr algn="l">
              <a:lnSpc>
                <a:spcPts val="4200"/>
              </a:lnSpc>
            </a:pPr>
          </a:p>
        </p:txBody>
      </p:sp>
    </p:spTree>
  </p:cSld>
  <p:clrMapOvr>
    <a:masterClrMapping/>
  </p:clrMapOvr>
</p:sld>
</file>

<file path=ppt/slides/slide10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352550" y="2998038"/>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AVEC DES TESTS UNITAIRES</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352550" y="5057775"/>
            <a:ext cx="16259175" cy="10763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Quelques tests que nous avons utilisé pour voir si le web scrapping et la modélisation fonctionnaient correctement</a:t>
            </a:r>
          </a:p>
        </p:txBody>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65225"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94770" y="97917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463682" y="1918426"/>
            <a:ext cx="11332061" cy="7002054"/>
          </a:xfrm>
          <a:custGeom>
            <a:avLst/>
            <a:gdLst/>
            <a:ahLst/>
            <a:cxnLst/>
            <a:rect r="r" b="b" t="t" l="l"/>
            <a:pathLst>
              <a:path h="7002054" w="11332061">
                <a:moveTo>
                  <a:pt x="0" y="0"/>
                </a:moveTo>
                <a:lnTo>
                  <a:pt x="11332061" y="0"/>
                </a:lnTo>
                <a:lnTo>
                  <a:pt x="11332061" y="7002054"/>
                </a:lnTo>
                <a:lnTo>
                  <a:pt x="0" y="7002054"/>
                </a:lnTo>
                <a:lnTo>
                  <a:pt x="0" y="0"/>
                </a:lnTo>
                <a:close/>
              </a:path>
            </a:pathLst>
          </a:custGeom>
          <a:blipFill>
            <a:blip r:embed="rId2"/>
            <a:stretch>
              <a:fillRect l="0" t="0" r="0" b="0"/>
            </a:stretch>
          </a:blipFill>
        </p:spPr>
      </p:sp>
      <p:sp>
        <p:nvSpPr>
          <p:cNvPr name="TextBox 15" id="15"/>
          <p:cNvSpPr txBox="true"/>
          <p:nvPr/>
        </p:nvSpPr>
        <p:spPr>
          <a:xfrm rot="0">
            <a:off x="1000125" y="646838"/>
            <a:ext cx="16259175" cy="10763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va tester notre fonction scraper_categorie pour voir si on récupère bien le prix et le nom de l'article</a:t>
            </a:r>
          </a:p>
        </p:txBody>
      </p:sp>
      <p:sp>
        <p:nvSpPr>
          <p:cNvPr name="TextBox 16" id="16"/>
          <p:cNvSpPr txBox="true"/>
          <p:nvPr/>
        </p:nvSpPr>
        <p:spPr>
          <a:xfrm rot="0">
            <a:off x="5980355" y="9041765"/>
            <a:ext cx="16259175" cy="5429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fonction fonctionne correctement.</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08050" y="100223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662371"/>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1002232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800100" y="1028700"/>
            <a:ext cx="24131301" cy="6877421"/>
          </a:xfrm>
          <a:custGeom>
            <a:avLst/>
            <a:gdLst/>
            <a:ahLst/>
            <a:cxnLst/>
            <a:rect r="r" b="b" t="t" l="l"/>
            <a:pathLst>
              <a:path h="6877421" w="24131301">
                <a:moveTo>
                  <a:pt x="0" y="0"/>
                </a:moveTo>
                <a:lnTo>
                  <a:pt x="24131301" y="0"/>
                </a:lnTo>
                <a:lnTo>
                  <a:pt x="24131301" y="6877421"/>
                </a:lnTo>
                <a:lnTo>
                  <a:pt x="0" y="6877421"/>
                </a:lnTo>
                <a:lnTo>
                  <a:pt x="0" y="0"/>
                </a:lnTo>
                <a:close/>
              </a:path>
            </a:pathLst>
          </a:custGeom>
          <a:blipFill>
            <a:blip r:embed="rId2"/>
            <a:stretch>
              <a:fillRect l="0" t="0" r="0" b="0"/>
            </a:stretch>
          </a:blipFill>
        </p:spPr>
      </p:sp>
      <p:sp>
        <p:nvSpPr>
          <p:cNvPr name="TextBox 15" id="15"/>
          <p:cNvSpPr txBox="true"/>
          <p:nvPr/>
        </p:nvSpPr>
        <p:spPr>
          <a:xfrm rot="0">
            <a:off x="3600450" y="8649896"/>
            <a:ext cx="16744950" cy="5429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modélisation fonctionne également correctement.</a:t>
            </a:r>
          </a:p>
        </p:txBody>
      </p:sp>
    </p:spTree>
  </p:cSld>
  <p:clrMapOvr>
    <a:masterClrMapping/>
  </p:clrMapOvr>
</p:sld>
</file>

<file path=ppt/slides/slide10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62670" y="2624559"/>
            <a:ext cx="15562659" cy="6210290"/>
            <a:chOff x="0" y="0"/>
            <a:chExt cx="4098807" cy="1635632"/>
          </a:xfrm>
        </p:grpSpPr>
        <p:sp>
          <p:nvSpPr>
            <p:cNvPr name="Freeform 3" id="3"/>
            <p:cNvSpPr/>
            <p:nvPr/>
          </p:nvSpPr>
          <p:spPr>
            <a:xfrm flipH="false" flipV="false" rot="0">
              <a:off x="0" y="0"/>
              <a:ext cx="4098808" cy="1635632"/>
            </a:xfrm>
            <a:custGeom>
              <a:avLst/>
              <a:gdLst/>
              <a:ahLst/>
              <a:cxnLst/>
              <a:rect r="r" b="b" t="t" l="l"/>
              <a:pathLst>
                <a:path h="1635632" w="4098808">
                  <a:moveTo>
                    <a:pt x="0" y="0"/>
                  </a:moveTo>
                  <a:lnTo>
                    <a:pt x="4098808" y="0"/>
                  </a:lnTo>
                  <a:lnTo>
                    <a:pt x="4098808" y="1635632"/>
                  </a:lnTo>
                  <a:lnTo>
                    <a:pt x="0" y="1635632"/>
                  </a:lnTo>
                  <a:close/>
                </a:path>
              </a:pathLst>
            </a:custGeom>
            <a:solidFill>
              <a:srgbClr val="EDC254"/>
            </a:solidFill>
          </p:spPr>
        </p:sp>
        <p:sp>
          <p:nvSpPr>
            <p:cNvPr name="TextBox 4" id="4"/>
            <p:cNvSpPr txBox="true"/>
            <p:nvPr/>
          </p:nvSpPr>
          <p:spPr>
            <a:xfrm>
              <a:off x="0" y="-47625"/>
              <a:ext cx="4098807" cy="16832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6850" y="1028700"/>
            <a:ext cx="4514850" cy="714793"/>
            <a:chOff x="0" y="0"/>
            <a:chExt cx="1189096" cy="188258"/>
          </a:xfrm>
        </p:grpSpPr>
        <p:sp>
          <p:nvSpPr>
            <p:cNvPr name="Freeform 6" id="6"/>
            <p:cNvSpPr/>
            <p:nvPr/>
          </p:nvSpPr>
          <p:spPr>
            <a:xfrm flipH="false" flipV="false" rot="0">
              <a:off x="0" y="0"/>
              <a:ext cx="1189096" cy="188258"/>
            </a:xfrm>
            <a:custGeom>
              <a:avLst/>
              <a:gdLst/>
              <a:ahLst/>
              <a:cxnLst/>
              <a:rect r="r" b="b" t="t" l="l"/>
              <a:pathLst>
                <a:path h="188258" w="1189096">
                  <a:moveTo>
                    <a:pt x="0" y="0"/>
                  </a:moveTo>
                  <a:lnTo>
                    <a:pt x="1189096" y="0"/>
                  </a:lnTo>
                  <a:lnTo>
                    <a:pt x="1189096" y="188258"/>
                  </a:lnTo>
                  <a:lnTo>
                    <a:pt x="0" y="188258"/>
                  </a:lnTo>
                  <a:close/>
                </a:path>
              </a:pathLst>
            </a:custGeom>
            <a:solidFill>
              <a:srgbClr val="EDC254"/>
            </a:solidFill>
          </p:spPr>
        </p:sp>
        <p:sp>
          <p:nvSpPr>
            <p:cNvPr name="TextBox 7" id="7"/>
            <p:cNvSpPr txBox="true"/>
            <p:nvPr/>
          </p:nvSpPr>
          <p:spPr>
            <a:xfrm>
              <a:off x="0" y="-47625"/>
              <a:ext cx="1189096" cy="23588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1594505" y="923925"/>
            <a:ext cx="5330825" cy="2014542"/>
          </a:xfrm>
          <a:prstGeom prst="rect">
            <a:avLst/>
          </a:prstGeom>
        </p:spPr>
        <p:txBody>
          <a:bodyPr anchor="t" rtlCol="false" tIns="0" lIns="0" bIns="0" rIns="0">
            <a:spAutoFit/>
          </a:bodyPr>
          <a:lstStyle/>
          <a:p>
            <a:pPr algn="r">
              <a:lnSpc>
                <a:spcPts val="8137"/>
              </a:lnSpc>
            </a:pPr>
            <a:r>
              <a:rPr lang="en-US" sz="5812">
                <a:solidFill>
                  <a:srgbClr val="000000"/>
                </a:solidFill>
                <a:latin typeface="League Spartan"/>
                <a:ea typeface="League Spartan"/>
                <a:cs typeface="League Spartan"/>
                <a:sym typeface="League Spartan"/>
              </a:rPr>
              <a:t>CONCLUSION</a:t>
            </a:r>
          </a:p>
          <a:p>
            <a:pPr algn="r">
              <a:lnSpc>
                <a:spcPts val="8137"/>
              </a:lnSpc>
              <a:spcBef>
                <a:spcPct val="0"/>
              </a:spcBef>
            </a:pPr>
          </a:p>
        </p:txBody>
      </p:sp>
      <p:sp>
        <p:nvSpPr>
          <p:cNvPr name="TextBox 9" id="9"/>
          <p:cNvSpPr txBox="true"/>
          <p:nvPr/>
        </p:nvSpPr>
        <p:spPr>
          <a:xfrm rot="0">
            <a:off x="1539278" y="3130260"/>
            <a:ext cx="15209444" cy="5103638"/>
          </a:xfrm>
          <a:prstGeom prst="rect">
            <a:avLst/>
          </a:prstGeom>
        </p:spPr>
        <p:txBody>
          <a:bodyPr anchor="t" rtlCol="false" tIns="0" lIns="0" bIns="0" rIns="0">
            <a:spAutoFit/>
          </a:bodyPr>
          <a:lstStyle/>
          <a:p>
            <a:pPr algn="ctr">
              <a:lnSpc>
                <a:spcPts val="4507"/>
              </a:lnSpc>
            </a:pPr>
            <a:r>
              <a:rPr lang="en-US" sz="3219">
                <a:solidFill>
                  <a:srgbClr val="000000"/>
                </a:solidFill>
                <a:latin typeface="Poppins"/>
                <a:ea typeface="Poppins"/>
                <a:cs typeface="Poppins"/>
                <a:sym typeface="Poppins"/>
              </a:rPr>
              <a:t>Basé sur la Taille de la RAM, la Fréquence du GPU, le Prix et le Nombre d'avis, la réussite d'une carte graphique sur le site Amazon pourrait être prédite avec une précision supérieure à 90% (et un ROC à 0.9) en utilisant une régression logistique avec une pénalité de type Lasso.</a:t>
            </a:r>
          </a:p>
          <a:p>
            <a:pPr algn="ctr">
              <a:lnSpc>
                <a:spcPts val="4507"/>
              </a:lnSpc>
            </a:pPr>
            <a:r>
              <a:rPr lang="en-US" sz="3219">
                <a:solidFill>
                  <a:srgbClr val="000000"/>
                </a:solidFill>
                <a:latin typeface="Poppins"/>
                <a:ea typeface="Poppins"/>
                <a:cs typeface="Poppins"/>
                <a:sym typeface="Poppins"/>
              </a:rPr>
              <a:t>Cela suggère que ces variables pourraient être considérées comme un bon ensemble de candidats permettant de prédire les ventes d'un article. Comme la mesure de ces données est simple, cela facilite grandement une étude de marché dans ce secteur.</a:t>
            </a:r>
          </a:p>
          <a:p>
            <a:pPr algn="ctr">
              <a:lnSpc>
                <a:spcPts val="4086"/>
              </a:lnSpc>
              <a:spcBef>
                <a:spcPct val="0"/>
              </a:spcBef>
            </a:pPr>
          </a:p>
        </p:txBody>
      </p:sp>
      <p:grpSp>
        <p:nvGrpSpPr>
          <p:cNvPr name="Group 10" id="10"/>
          <p:cNvGrpSpPr/>
          <p:nvPr/>
        </p:nvGrpSpPr>
        <p:grpSpPr>
          <a:xfrm rot="0">
            <a:off x="4773756" y="1028700"/>
            <a:ext cx="800100" cy="714793"/>
            <a:chOff x="0" y="0"/>
            <a:chExt cx="210726" cy="188258"/>
          </a:xfrm>
        </p:grpSpPr>
        <p:sp>
          <p:nvSpPr>
            <p:cNvPr name="Freeform 11" id="11"/>
            <p:cNvSpPr/>
            <p:nvPr/>
          </p:nvSpPr>
          <p:spPr>
            <a:xfrm flipH="false" flipV="false" rot="0">
              <a:off x="0" y="0"/>
              <a:ext cx="210726" cy="188258"/>
            </a:xfrm>
            <a:custGeom>
              <a:avLst/>
              <a:gdLst/>
              <a:ahLst/>
              <a:cxnLst/>
              <a:rect r="r" b="b" t="t" l="l"/>
              <a:pathLst>
                <a:path h="188258" w="210726">
                  <a:moveTo>
                    <a:pt x="0" y="0"/>
                  </a:moveTo>
                  <a:lnTo>
                    <a:pt x="210726" y="0"/>
                  </a:lnTo>
                  <a:lnTo>
                    <a:pt x="210726" y="188258"/>
                  </a:lnTo>
                  <a:lnTo>
                    <a:pt x="0" y="188258"/>
                  </a:lnTo>
                  <a:close/>
                </a:path>
              </a:pathLst>
            </a:custGeom>
            <a:solidFill>
              <a:srgbClr val="EDC254"/>
            </a:solidFill>
          </p:spPr>
        </p:sp>
        <p:sp>
          <p:nvSpPr>
            <p:cNvPr name="TextBox 12" id="12"/>
            <p:cNvSpPr txBox="true"/>
            <p:nvPr/>
          </p:nvSpPr>
          <p:spPr>
            <a:xfrm>
              <a:off x="0" y="-47625"/>
              <a:ext cx="210726" cy="235883"/>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660012" y="2213376"/>
            <a:ext cx="12967976" cy="5860248"/>
          </a:xfrm>
          <a:custGeom>
            <a:avLst/>
            <a:gdLst/>
            <a:ahLst/>
            <a:cxnLst/>
            <a:rect r="r" b="b" t="t" l="l"/>
            <a:pathLst>
              <a:path h="5860248" w="12967976">
                <a:moveTo>
                  <a:pt x="0" y="0"/>
                </a:moveTo>
                <a:lnTo>
                  <a:pt x="12967976" y="0"/>
                </a:lnTo>
                <a:lnTo>
                  <a:pt x="12967976" y="5860248"/>
                </a:lnTo>
                <a:lnTo>
                  <a:pt x="0" y="5860248"/>
                </a:lnTo>
                <a:lnTo>
                  <a:pt x="0" y="0"/>
                </a:lnTo>
                <a:close/>
              </a:path>
            </a:pathLst>
          </a:custGeom>
          <a:blipFill>
            <a:blip r:embed="rId2"/>
            <a:stretch>
              <a:fillRect l="0" t="0" r="0" b="0"/>
            </a:stretch>
          </a:blipFill>
        </p:spPr>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077684" y="2745513"/>
            <a:ext cx="5454396" cy="1509419"/>
          </a:xfrm>
          <a:prstGeom prst="rect">
            <a:avLst/>
          </a:prstGeom>
        </p:spPr>
        <p:txBody>
          <a:bodyPr anchor="t" rtlCol="false" tIns="0" lIns="0" bIns="0" rIns="0">
            <a:spAutoFit/>
          </a:bodyPr>
          <a:lstStyle/>
          <a:p>
            <a:pPr algn="r">
              <a:lnSpc>
                <a:spcPts val="12353"/>
              </a:lnSpc>
              <a:spcBef>
                <a:spcPct val="0"/>
              </a:spcBef>
            </a:pPr>
            <a:r>
              <a:rPr lang="en-US" sz="8824">
                <a:solidFill>
                  <a:srgbClr val="000000"/>
                </a:solidFill>
                <a:latin typeface="League Spartan"/>
                <a:ea typeface="League Spartan"/>
                <a:cs typeface="League Spartan"/>
                <a:sym typeface="League Spartan"/>
              </a:rPr>
              <a:t>THANK</a:t>
            </a:r>
          </a:p>
        </p:txBody>
      </p:sp>
      <p:sp>
        <p:nvSpPr>
          <p:cNvPr name="TextBox 3" id="3"/>
          <p:cNvSpPr txBox="true"/>
          <p:nvPr/>
        </p:nvSpPr>
        <p:spPr>
          <a:xfrm rot="0">
            <a:off x="9783686" y="2745513"/>
            <a:ext cx="4688690" cy="1509419"/>
          </a:xfrm>
          <a:prstGeom prst="rect">
            <a:avLst/>
          </a:prstGeom>
        </p:spPr>
        <p:txBody>
          <a:bodyPr anchor="t" rtlCol="false" tIns="0" lIns="0" bIns="0" rIns="0">
            <a:spAutoFit/>
          </a:bodyPr>
          <a:lstStyle/>
          <a:p>
            <a:pPr algn="l">
              <a:lnSpc>
                <a:spcPts val="12353"/>
              </a:lnSpc>
              <a:spcBef>
                <a:spcPct val="0"/>
              </a:spcBef>
            </a:pPr>
            <a:r>
              <a:rPr lang="en-US" sz="8824">
                <a:solidFill>
                  <a:srgbClr val="004AAD"/>
                </a:solidFill>
                <a:latin typeface="League Spartan"/>
                <a:ea typeface="League Spartan"/>
                <a:cs typeface="League Spartan"/>
                <a:sym typeface="League Spartan"/>
              </a:rPr>
              <a:t>YOU</a:t>
            </a:r>
          </a:p>
        </p:txBody>
      </p:sp>
      <p:sp>
        <p:nvSpPr>
          <p:cNvPr name="AutoShape 4" id="4"/>
          <p:cNvSpPr/>
          <p:nvPr/>
        </p:nvSpPr>
        <p:spPr>
          <a:xfrm rot="0">
            <a:off x="5132705" y="4235516"/>
            <a:ext cx="750824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495300" y="0"/>
            <a:ext cx="1028700" cy="4235516"/>
            <a:chOff x="0" y="0"/>
            <a:chExt cx="270933" cy="1115527"/>
          </a:xfrm>
        </p:grpSpPr>
        <p:sp>
          <p:nvSpPr>
            <p:cNvPr name="Freeform 6" id="6"/>
            <p:cNvSpPr/>
            <p:nvPr/>
          </p:nvSpPr>
          <p:spPr>
            <a:xfrm flipH="false" flipV="false" rot="0">
              <a:off x="0" y="0"/>
              <a:ext cx="270933" cy="1115527"/>
            </a:xfrm>
            <a:custGeom>
              <a:avLst/>
              <a:gdLst/>
              <a:ahLst/>
              <a:cxnLst/>
              <a:rect r="r" b="b" t="t" l="l"/>
              <a:pathLst>
                <a:path h="1115527" w="270933">
                  <a:moveTo>
                    <a:pt x="0" y="0"/>
                  </a:moveTo>
                  <a:lnTo>
                    <a:pt x="270933" y="0"/>
                  </a:lnTo>
                  <a:lnTo>
                    <a:pt x="270933" y="1115527"/>
                  </a:lnTo>
                  <a:lnTo>
                    <a:pt x="0" y="1115527"/>
                  </a:lnTo>
                  <a:close/>
                </a:path>
              </a:pathLst>
            </a:custGeom>
            <a:solidFill>
              <a:srgbClr val="EFEF89"/>
            </a:solidFill>
          </p:spPr>
        </p:sp>
        <p:sp>
          <p:nvSpPr>
            <p:cNvPr name="TextBox 7" id="7"/>
            <p:cNvSpPr txBox="true"/>
            <p:nvPr/>
          </p:nvSpPr>
          <p:spPr>
            <a:xfrm>
              <a:off x="0" y="-47625"/>
              <a:ext cx="270933" cy="116315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909585" y="4664296"/>
            <a:ext cx="8468830" cy="1076325"/>
          </a:xfrm>
          <a:prstGeom prst="rect">
            <a:avLst/>
          </a:prstGeom>
        </p:spPr>
        <p:txBody>
          <a:bodyPr anchor="t" rtlCol="false" tIns="0" lIns="0" bIns="0" rIns="0">
            <a:spAutoFit/>
          </a:bodyPr>
          <a:lstStyle/>
          <a:p>
            <a:pPr algn="ctr">
              <a:lnSpc>
                <a:spcPts val="4200"/>
              </a:lnSpc>
            </a:pPr>
            <a:r>
              <a:rPr lang="en-US" sz="3000">
                <a:solidFill>
                  <a:srgbClr val="000000"/>
                </a:solidFill>
                <a:latin typeface="Poppins"/>
                <a:ea typeface="Poppins"/>
                <a:cs typeface="Poppins"/>
                <a:sym typeface="Poppins"/>
              </a:rPr>
              <a:t>RAYEN BAMRI</a:t>
            </a:r>
          </a:p>
          <a:p>
            <a:pPr algn="ctr">
              <a:lnSpc>
                <a:spcPts val="4200"/>
              </a:lnSpc>
              <a:spcBef>
                <a:spcPct val="0"/>
              </a:spcBef>
            </a:pPr>
            <a:r>
              <a:rPr lang="en-US" sz="3000">
                <a:solidFill>
                  <a:srgbClr val="000000"/>
                </a:solidFill>
                <a:latin typeface="Poppins"/>
                <a:ea typeface="Poppins"/>
                <a:cs typeface="Poppins"/>
                <a:sym typeface="Poppins"/>
              </a:rPr>
              <a:t>CHEMINGUI AYA</a:t>
            </a:r>
          </a:p>
        </p:txBody>
      </p:sp>
      <p:grpSp>
        <p:nvGrpSpPr>
          <p:cNvPr name="Group 9" id="9"/>
          <p:cNvGrpSpPr/>
          <p:nvPr/>
        </p:nvGrpSpPr>
        <p:grpSpPr>
          <a:xfrm rot="0">
            <a:off x="-495300" y="4664983"/>
            <a:ext cx="1028700" cy="1048907"/>
            <a:chOff x="0" y="0"/>
            <a:chExt cx="270933" cy="276255"/>
          </a:xfrm>
        </p:grpSpPr>
        <p:sp>
          <p:nvSpPr>
            <p:cNvPr name="Freeform 10" id="10"/>
            <p:cNvSpPr/>
            <p:nvPr/>
          </p:nvSpPr>
          <p:spPr>
            <a:xfrm flipH="false" flipV="false" rot="0">
              <a:off x="0" y="0"/>
              <a:ext cx="270933" cy="276255"/>
            </a:xfrm>
            <a:custGeom>
              <a:avLst/>
              <a:gdLst/>
              <a:ahLst/>
              <a:cxnLst/>
              <a:rect r="r" b="b" t="t" l="l"/>
              <a:pathLst>
                <a:path h="276255" w="270933">
                  <a:moveTo>
                    <a:pt x="0" y="0"/>
                  </a:moveTo>
                  <a:lnTo>
                    <a:pt x="270933" y="0"/>
                  </a:lnTo>
                  <a:lnTo>
                    <a:pt x="270933" y="276255"/>
                  </a:lnTo>
                  <a:lnTo>
                    <a:pt x="0" y="276255"/>
                  </a:lnTo>
                  <a:close/>
                </a:path>
              </a:pathLst>
            </a:custGeom>
            <a:solidFill>
              <a:srgbClr val="EFEF89"/>
            </a:solidFill>
          </p:spPr>
        </p:sp>
        <p:sp>
          <p:nvSpPr>
            <p:cNvPr name="TextBox 11" id="11"/>
            <p:cNvSpPr txBox="true"/>
            <p:nvPr/>
          </p:nvSpPr>
          <p:spPr>
            <a:xfrm>
              <a:off x="0" y="-47625"/>
              <a:ext cx="270933" cy="32388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10800000">
            <a:off x="17754349" y="6051484"/>
            <a:ext cx="1028700" cy="4235516"/>
            <a:chOff x="0" y="0"/>
            <a:chExt cx="270933" cy="1115527"/>
          </a:xfrm>
        </p:grpSpPr>
        <p:sp>
          <p:nvSpPr>
            <p:cNvPr name="Freeform 13" id="13"/>
            <p:cNvSpPr/>
            <p:nvPr/>
          </p:nvSpPr>
          <p:spPr>
            <a:xfrm flipH="false" flipV="false" rot="0">
              <a:off x="0" y="0"/>
              <a:ext cx="270933" cy="1115527"/>
            </a:xfrm>
            <a:custGeom>
              <a:avLst/>
              <a:gdLst/>
              <a:ahLst/>
              <a:cxnLst/>
              <a:rect r="r" b="b" t="t" l="l"/>
              <a:pathLst>
                <a:path h="1115527" w="270933">
                  <a:moveTo>
                    <a:pt x="0" y="0"/>
                  </a:moveTo>
                  <a:lnTo>
                    <a:pt x="270933" y="0"/>
                  </a:lnTo>
                  <a:lnTo>
                    <a:pt x="270933" y="1115527"/>
                  </a:lnTo>
                  <a:lnTo>
                    <a:pt x="0" y="1115527"/>
                  </a:lnTo>
                  <a:close/>
                </a:path>
              </a:pathLst>
            </a:custGeom>
            <a:solidFill>
              <a:srgbClr val="EFEF89"/>
            </a:solidFill>
          </p:spPr>
        </p:sp>
        <p:sp>
          <p:nvSpPr>
            <p:cNvPr name="TextBox 14" id="14"/>
            <p:cNvSpPr txBox="true"/>
            <p:nvPr/>
          </p:nvSpPr>
          <p:spPr>
            <a:xfrm>
              <a:off x="0" y="-47625"/>
              <a:ext cx="270933" cy="116315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10800000">
            <a:off x="17754349" y="4573111"/>
            <a:ext cx="1028700" cy="1048907"/>
            <a:chOff x="0" y="0"/>
            <a:chExt cx="270933" cy="276255"/>
          </a:xfrm>
        </p:grpSpPr>
        <p:sp>
          <p:nvSpPr>
            <p:cNvPr name="Freeform 16" id="16"/>
            <p:cNvSpPr/>
            <p:nvPr/>
          </p:nvSpPr>
          <p:spPr>
            <a:xfrm flipH="false" flipV="false" rot="0">
              <a:off x="0" y="0"/>
              <a:ext cx="270933" cy="276255"/>
            </a:xfrm>
            <a:custGeom>
              <a:avLst/>
              <a:gdLst/>
              <a:ahLst/>
              <a:cxnLst/>
              <a:rect r="r" b="b" t="t" l="l"/>
              <a:pathLst>
                <a:path h="276255" w="270933">
                  <a:moveTo>
                    <a:pt x="0" y="0"/>
                  </a:moveTo>
                  <a:lnTo>
                    <a:pt x="270933" y="0"/>
                  </a:lnTo>
                  <a:lnTo>
                    <a:pt x="270933" y="276255"/>
                  </a:lnTo>
                  <a:lnTo>
                    <a:pt x="0" y="276255"/>
                  </a:lnTo>
                  <a:close/>
                </a:path>
              </a:pathLst>
            </a:custGeom>
            <a:solidFill>
              <a:srgbClr val="EFEF89"/>
            </a:solidFill>
          </p:spPr>
        </p:sp>
        <p:sp>
          <p:nvSpPr>
            <p:cNvPr name="TextBox 17" id="17"/>
            <p:cNvSpPr txBox="true"/>
            <p:nvPr/>
          </p:nvSpPr>
          <p:spPr>
            <a:xfrm>
              <a:off x="0" y="-47625"/>
              <a:ext cx="270933" cy="32388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5380614" y="1028700"/>
            <a:ext cx="1878686" cy="469671"/>
          </a:xfrm>
          <a:custGeom>
            <a:avLst/>
            <a:gdLst/>
            <a:ahLst/>
            <a:cxnLst/>
            <a:rect r="r" b="b" t="t" l="l"/>
            <a:pathLst>
              <a:path h="469671" w="1878686">
                <a:moveTo>
                  <a:pt x="0" y="0"/>
                </a:moveTo>
                <a:lnTo>
                  <a:pt x="1878686" y="0"/>
                </a:lnTo>
                <a:lnTo>
                  <a:pt x="1878686" y="469671"/>
                </a:lnTo>
                <a:lnTo>
                  <a:pt x="0" y="469671"/>
                </a:lnTo>
                <a:lnTo>
                  <a:pt x="0" y="0"/>
                </a:lnTo>
                <a:close/>
              </a:path>
            </a:pathLst>
          </a:custGeom>
          <a:blipFill>
            <a:blip r:embed="rId2">
              <a:alphaModFix amt="69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470986" y="1349375"/>
            <a:ext cx="13346029" cy="8743950"/>
          </a:xfrm>
          <a:custGeom>
            <a:avLst/>
            <a:gdLst/>
            <a:ahLst/>
            <a:cxnLst/>
            <a:rect r="r" b="b" t="t" l="l"/>
            <a:pathLst>
              <a:path h="8743950" w="13346029">
                <a:moveTo>
                  <a:pt x="0" y="0"/>
                </a:moveTo>
                <a:lnTo>
                  <a:pt x="13346028" y="0"/>
                </a:lnTo>
                <a:lnTo>
                  <a:pt x="13346028" y="8743950"/>
                </a:lnTo>
                <a:lnTo>
                  <a:pt x="0" y="8743950"/>
                </a:lnTo>
                <a:lnTo>
                  <a:pt x="0" y="0"/>
                </a:lnTo>
                <a:close/>
              </a:path>
            </a:pathLst>
          </a:custGeom>
          <a:blipFill>
            <a:blip r:embed="rId2"/>
            <a:stretch>
              <a:fillRect l="0" t="0" r="0" b="0"/>
            </a:stretch>
          </a:blipFill>
        </p:spPr>
      </p:sp>
      <p:sp>
        <p:nvSpPr>
          <p:cNvPr name="TextBox 12" id="12"/>
          <p:cNvSpPr txBox="true"/>
          <p:nvPr/>
        </p:nvSpPr>
        <p:spPr>
          <a:xfrm rot="0">
            <a:off x="1028700" y="273686"/>
            <a:ext cx="16230600" cy="931544"/>
          </a:xfrm>
          <a:prstGeom prst="rect">
            <a:avLst/>
          </a:prstGeom>
        </p:spPr>
        <p:txBody>
          <a:bodyPr anchor="t" rtlCol="false" tIns="0" lIns="0" bIns="0" rIns="0">
            <a:spAutoFit/>
          </a:bodyPr>
          <a:lstStyle/>
          <a:p>
            <a:pPr algn="l">
              <a:lnSpc>
                <a:spcPts val="3780"/>
              </a:lnSpc>
              <a:spcBef>
                <a:spcPct val="0"/>
              </a:spcBef>
            </a:pPr>
            <a:r>
              <a:rPr lang="en-US" sz="2700">
                <a:solidFill>
                  <a:srgbClr val="000000"/>
                </a:solidFill>
                <a:latin typeface="League Spartan"/>
                <a:ea typeface="League Spartan"/>
                <a:cs typeface="League Spartan"/>
                <a:sym typeface="League Spartan"/>
              </a:rPr>
              <a:t>POUR POUVOIR L'ÉTUDIER ULTÉRIEUREMENT, ON VA CONSTRUIRE UNE BASE DE DONNÉES DF AVEC PANDA CONTENANT LES INFORMATIONS QUE NOUS AVONS RÉCUPÉRÉ.</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801476" y="1074292"/>
            <a:ext cx="12072246" cy="9019033"/>
          </a:xfrm>
          <a:custGeom>
            <a:avLst/>
            <a:gdLst/>
            <a:ahLst/>
            <a:cxnLst/>
            <a:rect r="r" b="b" t="t" l="l"/>
            <a:pathLst>
              <a:path h="9019033" w="12072246">
                <a:moveTo>
                  <a:pt x="0" y="0"/>
                </a:moveTo>
                <a:lnTo>
                  <a:pt x="12072246" y="0"/>
                </a:lnTo>
                <a:lnTo>
                  <a:pt x="12072246" y="9019033"/>
                </a:lnTo>
                <a:lnTo>
                  <a:pt x="0" y="9019033"/>
                </a:lnTo>
                <a:lnTo>
                  <a:pt x="0" y="0"/>
                </a:lnTo>
                <a:close/>
              </a:path>
            </a:pathLst>
          </a:custGeom>
          <a:blipFill>
            <a:blip r:embed="rId2"/>
            <a:stretch>
              <a:fillRect l="0" t="0" r="0" b="0"/>
            </a:stretch>
          </a:blipFill>
        </p:spPr>
      </p:sp>
      <p:sp>
        <p:nvSpPr>
          <p:cNvPr name="TextBox 12" id="12"/>
          <p:cNvSpPr txBox="true"/>
          <p:nvPr/>
        </p:nvSpPr>
        <p:spPr>
          <a:xfrm rot="0">
            <a:off x="872020" y="314705"/>
            <a:ext cx="15931158" cy="565912"/>
          </a:xfrm>
          <a:prstGeom prst="rect">
            <a:avLst/>
          </a:prstGeom>
        </p:spPr>
        <p:txBody>
          <a:bodyPr anchor="t" rtlCol="false" tIns="0" lIns="0" bIns="0" rIns="0">
            <a:spAutoFit/>
          </a:bodyPr>
          <a:lstStyle/>
          <a:p>
            <a:pPr algn="ctr">
              <a:lnSpc>
                <a:spcPts val="4507"/>
              </a:lnSpc>
              <a:spcBef>
                <a:spcPct val="0"/>
              </a:spcBef>
            </a:pPr>
            <a:r>
              <a:rPr lang="en-US" sz="3219">
                <a:solidFill>
                  <a:srgbClr val="000000"/>
                </a:solidFill>
                <a:latin typeface="Archivo Black"/>
                <a:ea typeface="Archivo Black"/>
                <a:cs typeface="Archivo Black"/>
                <a:sym typeface="Archivo Black"/>
              </a:rPr>
              <a:t> Le contenu de la Table 1 après le scrapping de la catégorie High-Tech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846298" y="2468949"/>
            <a:ext cx="14595405" cy="5349101"/>
          </a:xfrm>
          <a:custGeom>
            <a:avLst/>
            <a:gdLst/>
            <a:ahLst/>
            <a:cxnLst/>
            <a:rect r="r" b="b" t="t" l="l"/>
            <a:pathLst>
              <a:path h="5349101" w="14595405">
                <a:moveTo>
                  <a:pt x="0" y="0"/>
                </a:moveTo>
                <a:lnTo>
                  <a:pt x="14595404" y="0"/>
                </a:lnTo>
                <a:lnTo>
                  <a:pt x="14595404" y="5349102"/>
                </a:lnTo>
                <a:lnTo>
                  <a:pt x="0" y="5349102"/>
                </a:lnTo>
                <a:lnTo>
                  <a:pt x="0" y="0"/>
                </a:lnTo>
                <a:close/>
              </a:path>
            </a:pathLst>
          </a:custGeom>
          <a:blipFill>
            <a:blip r:embed="rId2"/>
            <a:stretch>
              <a:fillRect l="0" t="0" r="0" b="0"/>
            </a:stretch>
          </a:blipFill>
        </p:spPr>
      </p:sp>
      <p:sp>
        <p:nvSpPr>
          <p:cNvPr name="TextBox 12" id="12"/>
          <p:cNvSpPr txBox="true"/>
          <p:nvPr/>
        </p:nvSpPr>
        <p:spPr>
          <a:xfrm rot="0">
            <a:off x="4343826" y="1221994"/>
            <a:ext cx="9600348" cy="679450"/>
          </a:xfrm>
          <a:prstGeom prst="rect">
            <a:avLst/>
          </a:prstGeom>
        </p:spPr>
        <p:txBody>
          <a:bodyPr anchor="t" rtlCol="false" tIns="0" lIns="0" bIns="0" rIns="0">
            <a:spAutoFit/>
          </a:bodyPr>
          <a:lstStyle/>
          <a:p>
            <a:pPr algn="ctr">
              <a:lnSpc>
                <a:spcPts val="5599"/>
              </a:lnSpc>
              <a:spcBef>
                <a:spcPct val="0"/>
              </a:spcBef>
            </a:pPr>
            <a:r>
              <a:rPr lang="en-US" sz="3999">
                <a:solidFill>
                  <a:srgbClr val="FF6D55"/>
                </a:solidFill>
                <a:latin typeface="Archivo Black"/>
                <a:ea typeface="Archivo Black"/>
                <a:cs typeface="Archivo Black"/>
                <a:sym typeface="Archivo Black"/>
              </a:rPr>
              <a:t>(Nom du Produit / Prix / Catégorie)</a:t>
            </a:r>
          </a:p>
        </p:txBody>
      </p:sp>
      <p:sp>
        <p:nvSpPr>
          <p:cNvPr name="TextBox 13" id="13"/>
          <p:cNvSpPr txBox="true"/>
          <p:nvPr/>
        </p:nvSpPr>
        <p:spPr>
          <a:xfrm rot="0">
            <a:off x="2548152" y="8128600"/>
            <a:ext cx="14196798" cy="1261110"/>
          </a:xfrm>
          <a:prstGeom prst="rect">
            <a:avLst/>
          </a:prstGeom>
        </p:spPr>
        <p:txBody>
          <a:bodyPr anchor="t" rtlCol="false" tIns="0" lIns="0" bIns="0" rIns="0">
            <a:spAutoFit/>
          </a:bodyPr>
          <a:lstStyle/>
          <a:p>
            <a:pPr algn="ctr">
              <a:lnSpc>
                <a:spcPts val="5040"/>
              </a:lnSpc>
              <a:spcBef>
                <a:spcPct val="0"/>
              </a:spcBef>
            </a:pPr>
            <a:r>
              <a:rPr lang="en-US" sz="3600">
                <a:solidFill>
                  <a:srgbClr val="EDC254"/>
                </a:solidFill>
                <a:latin typeface="Archivo Black"/>
                <a:ea typeface="Archivo Black"/>
                <a:cs typeface="Archivo Black"/>
                <a:sym typeface="Archivo Black"/>
              </a:rPr>
              <a:t>Ce</a:t>
            </a:r>
            <a:r>
              <a:rPr lang="en-US" sz="3600">
                <a:solidFill>
                  <a:srgbClr val="EDC254"/>
                </a:solidFill>
                <a:latin typeface="Archivo Black"/>
                <a:ea typeface="Archivo Black"/>
                <a:cs typeface="Archivo Black"/>
                <a:sym typeface="Archivo Black"/>
              </a:rPr>
              <a:t> tableau permet de vérifier l'absence de doublons dans les données.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1884680"/>
            <a:ext cx="15144750" cy="231711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1.1.3 POUR UNE SEULE PAGE, PLUSIEURS CATÉGORIES ET PLUSIEURS INFORMATIONS</a:t>
            </a:r>
          </a:p>
          <a:p>
            <a:pPr algn="l">
              <a:lnSpc>
                <a:spcPts val="6160"/>
              </a:lnSpc>
              <a:spcBef>
                <a:spcPct val="0"/>
              </a:spcBef>
            </a:pPr>
          </a:p>
        </p:txBody>
      </p:sp>
      <p:sp>
        <p:nvSpPr>
          <p:cNvPr name="TextBox 9" id="9"/>
          <p:cNvSpPr txBox="true"/>
          <p:nvPr/>
        </p:nvSpPr>
        <p:spPr>
          <a:xfrm rot="0">
            <a:off x="2321624" y="3973512"/>
            <a:ext cx="13644752"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va rajouter des catégori</a:t>
            </a:r>
            <a:r>
              <a:rPr lang="en-US" sz="3249">
                <a:solidFill>
                  <a:srgbClr val="000000"/>
                </a:solidFill>
                <a:latin typeface="Poppins"/>
                <a:ea typeface="Poppins"/>
                <a:cs typeface="Poppins"/>
                <a:sym typeface="Poppins"/>
              </a:rPr>
              <a:t>es et des in</a:t>
            </a:r>
            <a:r>
              <a:rPr lang="en-US" sz="3249">
                <a:solidFill>
                  <a:srgbClr val="000000"/>
                </a:solidFill>
                <a:latin typeface="Poppins"/>
                <a:ea typeface="Poppins"/>
                <a:cs typeface="Poppins"/>
                <a:sym typeface="Poppins"/>
              </a:rPr>
              <a:t>f</a:t>
            </a:r>
            <a:r>
              <a:rPr lang="en-US" sz="3249">
                <a:solidFill>
                  <a:srgbClr val="000000"/>
                </a:solidFill>
                <a:latin typeface="Poppins"/>
                <a:ea typeface="Poppins"/>
                <a:cs typeface="Poppins"/>
                <a:sym typeface="Poppins"/>
              </a:rPr>
              <a:t>o</a:t>
            </a:r>
            <a:r>
              <a:rPr lang="en-US" sz="3249">
                <a:solidFill>
                  <a:srgbClr val="000000"/>
                </a:solidFill>
                <a:latin typeface="Poppins"/>
                <a:ea typeface="Poppins"/>
                <a:cs typeface="Poppins"/>
                <a:sym typeface="Poppins"/>
              </a:rPr>
              <a:t>rmation</a:t>
            </a:r>
            <a:r>
              <a:rPr lang="en-US" sz="3249">
                <a:solidFill>
                  <a:srgbClr val="000000"/>
                </a:solidFill>
                <a:latin typeface="Poppins"/>
                <a:ea typeface="Poppins"/>
                <a:cs typeface="Poppins"/>
                <a:sym typeface="Poppins"/>
              </a:rPr>
              <a:t>s pour avoir un dataframe p</a:t>
            </a:r>
            <a:r>
              <a:rPr lang="en-US" sz="3249">
                <a:solidFill>
                  <a:srgbClr val="000000"/>
                </a:solidFill>
                <a:latin typeface="Poppins"/>
                <a:ea typeface="Poppins"/>
                <a:cs typeface="Poppins"/>
                <a:sym typeface="Poppins"/>
              </a:rPr>
              <a:t>lu</a:t>
            </a:r>
            <a:r>
              <a:rPr lang="en-US" sz="3249">
                <a:solidFill>
                  <a:srgbClr val="000000"/>
                </a:solidFill>
                <a:latin typeface="Poppins"/>
                <a:ea typeface="Poppins"/>
                <a:cs typeface="Poppins"/>
                <a:sym typeface="Poppins"/>
              </a:rPr>
              <a:t>s complet. On va </a:t>
            </a:r>
            <a:r>
              <a:rPr lang="en-US" sz="3249">
                <a:solidFill>
                  <a:srgbClr val="000000"/>
                </a:solidFill>
                <a:latin typeface="Poppins"/>
                <a:ea typeface="Poppins"/>
                <a:cs typeface="Poppins"/>
                <a:sym typeface="Poppins"/>
              </a:rPr>
              <a:t>ajou</a:t>
            </a:r>
            <a:r>
              <a:rPr lang="en-US" sz="3249">
                <a:solidFill>
                  <a:srgbClr val="000000"/>
                </a:solidFill>
                <a:latin typeface="Poppins"/>
                <a:ea typeface="Poppins"/>
                <a:cs typeface="Poppins"/>
                <a:sym typeface="Poppins"/>
              </a:rPr>
              <a:t>te</a:t>
            </a:r>
            <a:r>
              <a:rPr lang="en-US" sz="3249">
                <a:solidFill>
                  <a:srgbClr val="000000"/>
                </a:solidFill>
                <a:latin typeface="Poppins"/>
                <a:ea typeface="Poppins"/>
                <a:cs typeface="Poppins"/>
                <a:sym typeface="Poppins"/>
              </a:rPr>
              <a:t>r l</a:t>
            </a:r>
            <a:r>
              <a:rPr lang="en-US" sz="3249">
                <a:solidFill>
                  <a:srgbClr val="000000"/>
                </a:solidFill>
                <a:latin typeface="Poppins"/>
                <a:ea typeface="Poppins"/>
                <a:cs typeface="Poppins"/>
                <a:sym typeface="Poppins"/>
              </a:rPr>
              <a:t>e classement, l'év</a:t>
            </a:r>
            <a:r>
              <a:rPr lang="en-US" sz="3249">
                <a:solidFill>
                  <a:srgbClr val="000000"/>
                </a:solidFill>
                <a:latin typeface="Poppins"/>
                <a:ea typeface="Poppins"/>
                <a:cs typeface="Poppins"/>
                <a:sym typeface="Poppins"/>
              </a:rPr>
              <a:t>a</a:t>
            </a:r>
            <a:r>
              <a:rPr lang="en-US" sz="3249">
                <a:solidFill>
                  <a:srgbClr val="000000"/>
                </a:solidFill>
                <a:latin typeface="Poppins"/>
                <a:ea typeface="Poppins"/>
                <a:cs typeface="Poppins"/>
                <a:sym typeface="Poppins"/>
              </a:rPr>
              <a:t>lu</a:t>
            </a:r>
            <a:r>
              <a:rPr lang="en-US" sz="3249">
                <a:solidFill>
                  <a:srgbClr val="000000"/>
                </a:solidFill>
                <a:latin typeface="Poppins"/>
                <a:ea typeface="Poppins"/>
                <a:cs typeface="Poppins"/>
                <a:sym typeface="Poppins"/>
              </a:rPr>
              <a:t>ation, le nombre d'avis et l'URL du</a:t>
            </a:r>
            <a:r>
              <a:rPr lang="en-US" sz="3249">
                <a:solidFill>
                  <a:srgbClr val="000000"/>
                </a:solidFill>
                <a:latin typeface="Poppins"/>
                <a:ea typeface="Poppins"/>
                <a:cs typeface="Poppins"/>
                <a:sym typeface="Poppins"/>
              </a:rPr>
              <a:t> </a:t>
            </a:r>
            <a:r>
              <a:rPr lang="en-US" sz="3249">
                <a:solidFill>
                  <a:srgbClr val="000000"/>
                </a:solidFill>
                <a:latin typeface="Poppins"/>
                <a:ea typeface="Poppins"/>
                <a:cs typeface="Poppins"/>
                <a:sym typeface="Poppins"/>
              </a:rPr>
              <a:t>produit.</a:t>
            </a:r>
          </a:p>
          <a:p>
            <a:pPr algn="l">
              <a:lnSpc>
                <a:spcPts val="4200"/>
              </a:lnSpc>
            </a:pP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600200" y="7839075"/>
            <a:ext cx="16186150" cy="2254250"/>
          </a:xfrm>
          <a:prstGeom prst="rect">
            <a:avLst/>
          </a:prstGeom>
        </p:spPr>
        <p:txBody>
          <a:bodyPr anchor="t" rtlCol="false" tIns="0" lIns="0" bIns="0" rIns="0">
            <a:spAutoFit/>
          </a:bodyPr>
          <a:lstStyle/>
          <a:p>
            <a:pPr algn="ctr">
              <a:lnSpc>
                <a:spcPts val="4549"/>
              </a:lnSpc>
            </a:pPr>
            <a:r>
              <a:rPr lang="en-US" sz="3249">
                <a:solidFill>
                  <a:srgbClr val="FF6D55"/>
                </a:solidFill>
                <a:latin typeface="Poppins"/>
                <a:ea typeface="Poppins"/>
                <a:cs typeface="Poppins"/>
                <a:sym typeface="Poppins"/>
              </a:rPr>
              <a:t>categories = {"High-Tech" "Livres" "Mode" "Maison &amp; Cuisine" "Jeux et Jouets"  "Sport &amp; Loisirs"  "Beauté et Santé"</a:t>
            </a:r>
            <a:r>
              <a:rPr lang="en-US" sz="3249">
                <a:solidFill>
                  <a:srgbClr val="FF6D55"/>
                </a:solidFill>
                <a:latin typeface="Poppins"/>
                <a:ea typeface="Poppins"/>
                <a:cs typeface="Poppins"/>
                <a:sym typeface="Poppins"/>
              </a:rPr>
              <a:t> "Auto et Moto"  </a:t>
            </a:r>
            <a:r>
              <a:rPr lang="en-US" sz="3249">
                <a:solidFill>
                  <a:srgbClr val="FF6D55"/>
                </a:solidFill>
                <a:latin typeface="Poppins"/>
                <a:ea typeface="Poppins"/>
                <a:cs typeface="Poppins"/>
                <a:sym typeface="Poppins"/>
              </a:rPr>
              <a:t>"Montres et Bijoux"  "Informatique"}</a:t>
            </a:r>
          </a:p>
          <a:p>
            <a:pPr algn="l">
              <a:lnSpc>
                <a:spcPts val="4200"/>
              </a:lnSpc>
            </a:pPr>
          </a:p>
        </p:txBody>
      </p:sp>
      <p:sp>
        <p:nvSpPr>
          <p:cNvPr name="TextBox 14" id="14"/>
          <p:cNvSpPr txBox="true"/>
          <p:nvPr/>
        </p:nvSpPr>
        <p:spPr>
          <a:xfrm rot="0">
            <a:off x="2321624" y="6125845"/>
            <a:ext cx="14166335" cy="1754505"/>
          </a:xfrm>
          <a:prstGeom prst="rect">
            <a:avLst/>
          </a:prstGeom>
        </p:spPr>
        <p:txBody>
          <a:bodyPr anchor="t" rtlCol="false" tIns="0" lIns="0" bIns="0" rIns="0">
            <a:spAutoFit/>
          </a:bodyPr>
          <a:lstStyle/>
          <a:p>
            <a:pPr algn="l">
              <a:lnSpc>
                <a:spcPts val="4619"/>
              </a:lnSpc>
            </a:pPr>
            <a:r>
              <a:rPr lang="en-US" sz="3299">
                <a:solidFill>
                  <a:srgbClr val="EDC254"/>
                </a:solidFill>
                <a:latin typeface="Poppins"/>
                <a:ea typeface="Poppins"/>
                <a:cs typeface="Poppins"/>
                <a:sym typeface="Poppins"/>
              </a:rPr>
              <a:t>{"Catég</a:t>
            </a:r>
            <a:r>
              <a:rPr lang="en-US" sz="3299">
                <a:solidFill>
                  <a:srgbClr val="EDC254"/>
                </a:solidFill>
                <a:latin typeface="Poppins"/>
                <a:ea typeface="Poppins"/>
                <a:cs typeface="Poppins"/>
                <a:sym typeface="Poppins"/>
              </a:rPr>
              <a:t>orie"   </a:t>
            </a:r>
            <a:r>
              <a:rPr lang="en-US" sz="3299">
                <a:solidFill>
                  <a:srgbClr val="EDC254"/>
                </a:solidFill>
                <a:latin typeface="Poppins"/>
                <a:ea typeface="Poppins"/>
                <a:cs typeface="Poppins"/>
                <a:sym typeface="Poppins"/>
              </a:rPr>
              <a:t>"Nom du Produit"   "Prix"   </a:t>
            </a:r>
            <a:r>
              <a:rPr lang="en-US" sz="3299">
                <a:solidFill>
                  <a:srgbClr val="EDC254"/>
                </a:solidFill>
                <a:latin typeface="Poppins"/>
                <a:ea typeface="Poppins"/>
                <a:cs typeface="Poppins"/>
                <a:sym typeface="Poppins"/>
              </a:rPr>
              <a:t>"Éva</a:t>
            </a:r>
            <a:r>
              <a:rPr lang="en-US" sz="3299">
                <a:solidFill>
                  <a:srgbClr val="EDC254"/>
                </a:solidFill>
                <a:latin typeface="Poppins"/>
                <a:ea typeface="Poppins"/>
                <a:cs typeface="Poppins"/>
                <a:sym typeface="Poppins"/>
              </a:rPr>
              <a:t>luat</a:t>
            </a:r>
            <a:r>
              <a:rPr lang="en-US" sz="3299">
                <a:solidFill>
                  <a:srgbClr val="EDC254"/>
                </a:solidFill>
                <a:latin typeface="Poppins"/>
                <a:ea typeface="Poppins"/>
                <a:cs typeface="Poppins"/>
                <a:sym typeface="Poppins"/>
              </a:rPr>
              <a:t>io</a:t>
            </a:r>
            <a:r>
              <a:rPr lang="en-US" sz="3299">
                <a:solidFill>
                  <a:srgbClr val="EDC254"/>
                </a:solidFill>
                <a:latin typeface="Poppins"/>
                <a:ea typeface="Poppins"/>
                <a:cs typeface="Poppins"/>
                <a:sym typeface="Poppins"/>
              </a:rPr>
              <a:t>n (é</a:t>
            </a:r>
            <a:r>
              <a:rPr lang="en-US" sz="3299">
                <a:solidFill>
                  <a:srgbClr val="EDC254"/>
                </a:solidFill>
                <a:latin typeface="Poppins"/>
                <a:ea typeface="Poppins"/>
                <a:cs typeface="Poppins"/>
                <a:sym typeface="Poppins"/>
              </a:rPr>
              <a:t>toiles)"   </a:t>
            </a:r>
            <a:r>
              <a:rPr lang="en-US" sz="3299">
                <a:solidFill>
                  <a:srgbClr val="EDC254"/>
                </a:solidFill>
                <a:latin typeface="Poppins"/>
                <a:ea typeface="Poppins"/>
                <a:cs typeface="Poppins"/>
                <a:sym typeface="Poppins"/>
              </a:rPr>
              <a:t>"Nombre d'Avis"  "URL" }</a:t>
            </a:r>
          </a:p>
          <a:p>
            <a:pPr algn="l">
              <a:lnSpc>
                <a:spcPts val="4619"/>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913278" y="472794"/>
            <a:ext cx="12461443" cy="9341412"/>
          </a:xfrm>
          <a:custGeom>
            <a:avLst/>
            <a:gdLst/>
            <a:ahLst/>
            <a:cxnLst/>
            <a:rect r="r" b="b" t="t" l="l"/>
            <a:pathLst>
              <a:path h="9341412" w="12461443">
                <a:moveTo>
                  <a:pt x="0" y="0"/>
                </a:moveTo>
                <a:lnTo>
                  <a:pt x="12461444" y="0"/>
                </a:lnTo>
                <a:lnTo>
                  <a:pt x="12461444" y="9341412"/>
                </a:lnTo>
                <a:lnTo>
                  <a:pt x="0" y="9341412"/>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417320"/>
            <a:ext cx="18288000" cy="7452360"/>
          </a:xfrm>
          <a:custGeom>
            <a:avLst/>
            <a:gdLst/>
            <a:ahLst/>
            <a:cxnLst/>
            <a:rect r="r" b="b" t="t" l="l"/>
            <a:pathLst>
              <a:path h="7452360" w="18288000">
                <a:moveTo>
                  <a:pt x="0" y="0"/>
                </a:moveTo>
                <a:lnTo>
                  <a:pt x="18288000" y="0"/>
                </a:lnTo>
                <a:lnTo>
                  <a:pt x="18288000" y="7452360"/>
                </a:lnTo>
                <a:lnTo>
                  <a:pt x="0" y="7452360"/>
                </a:lnTo>
                <a:lnTo>
                  <a:pt x="0" y="0"/>
                </a:lnTo>
                <a:close/>
              </a:path>
            </a:pathLst>
          </a:custGeom>
          <a:blipFill>
            <a:blip r:embed="rId2"/>
            <a:stretch>
              <a:fillRect l="0" t="0" r="0" b="0"/>
            </a:stretch>
          </a:blipFill>
        </p:spPr>
      </p:sp>
      <p:sp>
        <p:nvSpPr>
          <p:cNvPr name="TextBox 12" id="12"/>
          <p:cNvSpPr txBox="true"/>
          <p:nvPr/>
        </p:nvSpPr>
        <p:spPr>
          <a:xfrm rot="0">
            <a:off x="1178421" y="462788"/>
            <a:ext cx="15931158" cy="565912"/>
          </a:xfrm>
          <a:prstGeom prst="rect">
            <a:avLst/>
          </a:prstGeom>
        </p:spPr>
        <p:txBody>
          <a:bodyPr anchor="t" rtlCol="false" tIns="0" lIns="0" bIns="0" rIns="0">
            <a:spAutoFit/>
          </a:bodyPr>
          <a:lstStyle/>
          <a:p>
            <a:pPr algn="ctr">
              <a:lnSpc>
                <a:spcPts val="4507"/>
              </a:lnSpc>
              <a:spcBef>
                <a:spcPct val="0"/>
              </a:spcBef>
            </a:pPr>
            <a:r>
              <a:rPr lang="en-US" sz="3219">
                <a:solidFill>
                  <a:srgbClr val="000000"/>
                </a:solidFill>
                <a:latin typeface="Archivo Black"/>
                <a:ea typeface="Archivo Black"/>
                <a:cs typeface="Archivo Black"/>
                <a:sym typeface="Archivo Black"/>
              </a:rPr>
              <a:t> Le contenu de la Table 2 après le scrapping de la catégorie High-Tech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285875"/>
            <a:ext cx="18288000" cy="7726680"/>
          </a:xfrm>
          <a:custGeom>
            <a:avLst/>
            <a:gdLst/>
            <a:ahLst/>
            <a:cxnLst/>
            <a:rect r="r" b="b" t="t" l="l"/>
            <a:pathLst>
              <a:path h="7726680" w="18288000">
                <a:moveTo>
                  <a:pt x="0" y="0"/>
                </a:moveTo>
                <a:lnTo>
                  <a:pt x="18288000" y="0"/>
                </a:lnTo>
                <a:lnTo>
                  <a:pt x="18288000" y="7726680"/>
                </a:lnTo>
                <a:lnTo>
                  <a:pt x="0" y="7726680"/>
                </a:lnTo>
                <a:lnTo>
                  <a:pt x="0" y="0"/>
                </a:lnTo>
                <a:close/>
              </a:path>
            </a:pathLst>
          </a:custGeom>
          <a:blipFill>
            <a:blip r:embed="rId2"/>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1884680"/>
            <a:ext cx="15144750" cy="231711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1.1.4 POUR PLUSIEURS PAGES, PLUSIEURS CATÉGORIES ET PLUSIEURS INFORMATIONS</a:t>
            </a:r>
          </a:p>
          <a:p>
            <a:pPr algn="l">
              <a:lnSpc>
                <a:spcPts val="6160"/>
              </a:lnSpc>
              <a:spcBef>
                <a:spcPct val="0"/>
              </a:spcBef>
            </a:pPr>
          </a:p>
        </p:txBody>
      </p:sp>
      <p:sp>
        <p:nvSpPr>
          <p:cNvPr name="TextBox 9" id="9"/>
          <p:cNvSpPr txBox="true"/>
          <p:nvPr/>
        </p:nvSpPr>
        <p:spPr>
          <a:xfrm rot="0">
            <a:off x="2321624" y="4743450"/>
            <a:ext cx="13644752"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va scraper plusieurs pag</a:t>
            </a:r>
            <a:r>
              <a:rPr lang="en-US" sz="3000">
                <a:solidFill>
                  <a:srgbClr val="000000"/>
                </a:solidFill>
                <a:latin typeface="Poppins"/>
                <a:ea typeface="Poppins"/>
                <a:cs typeface="Poppins"/>
                <a:sym typeface="Poppins"/>
              </a:rPr>
              <a:t>es pour avoir une base de données p</a:t>
            </a:r>
            <a:r>
              <a:rPr lang="en-US" sz="3000">
                <a:solidFill>
                  <a:srgbClr val="000000"/>
                </a:solidFill>
                <a:latin typeface="Poppins"/>
                <a:ea typeface="Poppins"/>
                <a:cs typeface="Poppins"/>
                <a:sym typeface="Poppins"/>
              </a:rPr>
              <a:t>lu</a:t>
            </a:r>
            <a:r>
              <a:rPr lang="en-US" sz="3000">
                <a:solidFill>
                  <a:srgbClr val="000000"/>
                </a:solidFill>
                <a:latin typeface="Poppins"/>
                <a:ea typeface="Poppins"/>
                <a:cs typeface="Poppins"/>
                <a:sym typeface="Poppins"/>
              </a:rPr>
              <a:t>s import</a:t>
            </a:r>
            <a:r>
              <a:rPr lang="en-US" sz="3000">
                <a:solidFill>
                  <a:srgbClr val="000000"/>
                </a:solidFill>
                <a:latin typeface="Poppins"/>
                <a:ea typeface="Poppins"/>
                <a:cs typeface="Poppins"/>
                <a:sym typeface="Poppins"/>
              </a:rPr>
              <a:t>an</a:t>
            </a:r>
            <a:r>
              <a:rPr lang="en-US" sz="3000">
                <a:solidFill>
                  <a:srgbClr val="000000"/>
                </a:solidFill>
                <a:latin typeface="Poppins"/>
                <a:ea typeface="Poppins"/>
                <a:cs typeface="Poppins"/>
                <a:sym typeface="Poppins"/>
              </a:rPr>
              <a:t>te</a:t>
            </a:r>
            <a:r>
              <a:rPr lang="en-US" sz="3000">
                <a:solidFill>
                  <a:srgbClr val="000000"/>
                </a:solidFill>
                <a:latin typeface="Poppins"/>
                <a:ea typeface="Poppins"/>
                <a:cs typeface="Poppins"/>
                <a:sym typeface="Poppins"/>
              </a:rPr>
              <a:t> </a:t>
            </a:r>
            <a:r>
              <a:rPr lang="en-US" sz="3000">
                <a:solidFill>
                  <a:srgbClr val="000000"/>
                </a:solidFill>
                <a:latin typeface="Poppins"/>
                <a:ea typeface="Poppins"/>
                <a:cs typeface="Poppins"/>
                <a:sym typeface="Poppins"/>
              </a:rPr>
              <a:t>et des v</a:t>
            </a:r>
            <a:r>
              <a:rPr lang="en-US" sz="3000">
                <a:solidFill>
                  <a:srgbClr val="000000"/>
                </a:solidFill>
                <a:latin typeface="Poppins"/>
                <a:ea typeface="Poppins"/>
                <a:cs typeface="Poppins"/>
                <a:sym typeface="Poppins"/>
              </a:rPr>
              <a:t>a</a:t>
            </a:r>
            <a:r>
              <a:rPr lang="en-US" sz="3000">
                <a:solidFill>
                  <a:srgbClr val="000000"/>
                </a:solidFill>
                <a:latin typeface="Poppins"/>
                <a:ea typeface="Poppins"/>
                <a:cs typeface="Poppins"/>
                <a:sym typeface="Poppins"/>
              </a:rPr>
              <a:t>leurs plus signific</a:t>
            </a:r>
            <a:r>
              <a:rPr lang="en-US" sz="3000">
                <a:solidFill>
                  <a:srgbClr val="000000"/>
                </a:solidFill>
                <a:latin typeface="Poppins"/>
                <a:ea typeface="Poppins"/>
                <a:cs typeface="Poppins"/>
                <a:sym typeface="Poppins"/>
              </a:rPr>
              <a:t>atives pour pouvoir faire des statistiques</a:t>
            </a:r>
            <a:r>
              <a:rPr lang="en-US" sz="3000">
                <a:solidFill>
                  <a:srgbClr val="000000"/>
                </a:solidFill>
                <a:latin typeface="Poppins"/>
                <a:ea typeface="Poppins"/>
                <a:cs typeface="Poppins"/>
                <a:sym typeface="Poppins"/>
              </a:rPr>
              <a:t> </a:t>
            </a:r>
            <a:r>
              <a:rPr lang="en-US" sz="3000">
                <a:solidFill>
                  <a:srgbClr val="000000"/>
                </a:solidFill>
                <a:latin typeface="Poppins"/>
                <a:ea typeface="Poppins"/>
                <a:cs typeface="Poppins"/>
                <a:sym typeface="Poppins"/>
              </a:rPr>
              <a:t>descriptives.</a:t>
            </a: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901635" y="1736142"/>
            <a:ext cx="5357665" cy="7199885"/>
            <a:chOff x="0" y="0"/>
            <a:chExt cx="3663950" cy="4923790"/>
          </a:xfrm>
        </p:grpSpPr>
        <p:sp>
          <p:nvSpPr>
            <p:cNvPr name="Freeform 3" id="3"/>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401" t="0" r="-51401" b="0"/>
              </a:stretch>
            </a:blipFill>
          </p:spPr>
        </p:sp>
        <p:sp>
          <p:nvSpPr>
            <p:cNvPr name="Freeform 4" id="4"/>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EDC254"/>
            </a:solidFill>
          </p:spPr>
        </p:sp>
      </p:grpSp>
      <p:grpSp>
        <p:nvGrpSpPr>
          <p:cNvPr name="Group 5" id="5"/>
          <p:cNvGrpSpPr/>
          <p:nvPr/>
        </p:nvGrpSpPr>
        <p:grpSpPr>
          <a:xfrm rot="0">
            <a:off x="17259300" y="-2057400"/>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9791700"/>
            <a:ext cx="6959600" cy="990600"/>
            <a:chOff x="0" y="0"/>
            <a:chExt cx="1832981" cy="260899"/>
          </a:xfrm>
        </p:grpSpPr>
        <p:sp>
          <p:nvSpPr>
            <p:cNvPr name="Freeform 9" id="9"/>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10" id="10"/>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549900" y="-2353537"/>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403603" y="960240"/>
            <a:ext cx="7216775" cy="980608"/>
          </a:xfrm>
          <a:prstGeom prst="rect">
            <a:avLst/>
          </a:prstGeom>
        </p:spPr>
        <p:txBody>
          <a:bodyPr anchor="t" rtlCol="false" tIns="0" lIns="0" bIns="0" rIns="0">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DANS CE PROJET</a:t>
            </a:r>
          </a:p>
        </p:txBody>
      </p:sp>
      <p:sp>
        <p:nvSpPr>
          <p:cNvPr name="TextBox 15" id="15"/>
          <p:cNvSpPr txBox="true"/>
          <p:nvPr/>
        </p:nvSpPr>
        <p:spPr>
          <a:xfrm rot="0">
            <a:off x="708281" y="2178050"/>
            <a:ext cx="10607419" cy="8108950"/>
          </a:xfrm>
          <a:prstGeom prst="rect">
            <a:avLst/>
          </a:prstGeom>
        </p:spPr>
        <p:txBody>
          <a:bodyPr anchor="t" rtlCol="false" tIns="0" lIns="0" bIns="0" rIns="0">
            <a:spAutoFit/>
          </a:bodyPr>
          <a:lstStyle/>
          <a:p>
            <a:pPr algn="l" marL="712470" indent="-356235" lvl="1">
              <a:lnSpc>
                <a:spcPts val="4620"/>
              </a:lnSpc>
              <a:buFont typeface="Arial"/>
              <a:buChar char="•"/>
            </a:pPr>
            <a:r>
              <a:rPr lang="en-US" b="true" sz="3300">
                <a:solidFill>
                  <a:srgbClr val="000000"/>
                </a:solidFill>
                <a:latin typeface="Poppins Bold"/>
                <a:ea typeface="Poppins Bold"/>
                <a:cs typeface="Poppins Bold"/>
                <a:sym typeface="Poppins Bold"/>
              </a:rPr>
              <a:t>Scraping </a:t>
            </a:r>
            <a:r>
              <a:rPr lang="en-US" sz="3300">
                <a:solidFill>
                  <a:srgbClr val="000000"/>
                </a:solidFill>
                <a:latin typeface="Poppins"/>
                <a:ea typeface="Poppins"/>
                <a:cs typeface="Poppins"/>
                <a:sym typeface="Poppins"/>
              </a:rPr>
              <a:t>des premières pages des meilleures ventes Amazon dans plusieurs catégories à l’aide de </a:t>
            </a:r>
            <a:r>
              <a:rPr lang="en-US" b="true" sz="3300">
                <a:solidFill>
                  <a:srgbClr val="000000"/>
                </a:solidFill>
                <a:latin typeface="Poppins Bold"/>
                <a:ea typeface="Poppins Bold"/>
                <a:cs typeface="Poppins Bold"/>
                <a:sym typeface="Poppins Bold"/>
              </a:rPr>
              <a:t>BeautifulSoup </a:t>
            </a:r>
            <a:r>
              <a:rPr lang="en-US" sz="3300">
                <a:solidFill>
                  <a:srgbClr val="000000"/>
                </a:solidFill>
                <a:latin typeface="Poppins"/>
                <a:ea typeface="Poppins"/>
                <a:cs typeface="Poppins"/>
                <a:sym typeface="Poppins"/>
              </a:rPr>
              <a:t>et </a:t>
            </a:r>
            <a:r>
              <a:rPr lang="en-US" b="true" sz="3300">
                <a:solidFill>
                  <a:srgbClr val="000000"/>
                </a:solidFill>
                <a:latin typeface="Poppins Bold"/>
                <a:ea typeface="Poppins Bold"/>
                <a:cs typeface="Poppins Bold"/>
                <a:sym typeface="Poppins Bold"/>
              </a:rPr>
              <a:t>Requests</a:t>
            </a:r>
            <a:r>
              <a:rPr lang="en-US" sz="3300">
                <a:solidFill>
                  <a:srgbClr val="000000"/>
                </a:solidFill>
                <a:latin typeface="Poppins"/>
                <a:ea typeface="Poppins"/>
                <a:cs typeface="Poppins"/>
                <a:sym typeface="Poppins"/>
              </a:rPr>
              <a:t>.</a:t>
            </a:r>
          </a:p>
          <a:p>
            <a:pPr algn="l" marL="712470" indent="-356235" lvl="1">
              <a:lnSpc>
                <a:spcPts val="4620"/>
              </a:lnSpc>
              <a:buFont typeface="Arial"/>
              <a:buChar char="•"/>
            </a:pPr>
            <a:r>
              <a:rPr lang="en-US" b="true" sz="3300">
                <a:solidFill>
                  <a:srgbClr val="000000"/>
                </a:solidFill>
                <a:latin typeface="Poppins Bold"/>
                <a:ea typeface="Poppins Bold"/>
                <a:cs typeface="Poppins Bold"/>
                <a:sym typeface="Poppins Bold"/>
              </a:rPr>
              <a:t>Nettoyage</a:t>
            </a:r>
            <a:r>
              <a:rPr lang="en-US" sz="3300">
                <a:solidFill>
                  <a:srgbClr val="000000"/>
                </a:solidFill>
                <a:latin typeface="Poppins"/>
                <a:ea typeface="Poppins"/>
                <a:cs typeface="Poppins"/>
                <a:sym typeface="Poppins"/>
              </a:rPr>
              <a:t>, </a:t>
            </a:r>
            <a:r>
              <a:rPr lang="en-US" b="true" sz="3300">
                <a:solidFill>
                  <a:srgbClr val="000000"/>
                </a:solidFill>
                <a:latin typeface="Poppins Bold"/>
                <a:ea typeface="Poppins Bold"/>
                <a:cs typeface="Poppins Bold"/>
                <a:sym typeface="Poppins Bold"/>
              </a:rPr>
              <a:t>exploration </a:t>
            </a:r>
            <a:r>
              <a:rPr lang="en-US" sz="3300">
                <a:solidFill>
                  <a:srgbClr val="000000"/>
                </a:solidFill>
                <a:latin typeface="Poppins"/>
                <a:ea typeface="Poppins"/>
                <a:cs typeface="Poppins"/>
                <a:sym typeface="Poppins"/>
              </a:rPr>
              <a:t>et </a:t>
            </a:r>
            <a:r>
              <a:rPr lang="en-US" b="true" sz="3300">
                <a:solidFill>
                  <a:srgbClr val="000000"/>
                </a:solidFill>
                <a:latin typeface="Poppins Bold"/>
                <a:ea typeface="Poppins Bold"/>
                <a:cs typeface="Poppins Bold"/>
                <a:sym typeface="Poppins Bold"/>
              </a:rPr>
              <a:t>analyse </a:t>
            </a:r>
            <a:r>
              <a:rPr lang="en-US" sz="3300">
                <a:solidFill>
                  <a:srgbClr val="000000"/>
                </a:solidFill>
                <a:latin typeface="Poppins"/>
                <a:ea typeface="Poppins"/>
                <a:cs typeface="Poppins"/>
                <a:sym typeface="Poppins"/>
              </a:rPr>
              <a:t>des d</a:t>
            </a:r>
            <a:r>
              <a:rPr lang="en-US" sz="3300">
                <a:solidFill>
                  <a:srgbClr val="000000"/>
                </a:solidFill>
                <a:latin typeface="Poppins"/>
                <a:ea typeface="Poppins"/>
                <a:cs typeface="Poppins"/>
                <a:sym typeface="Poppins"/>
              </a:rPr>
              <a:t>on</a:t>
            </a:r>
            <a:r>
              <a:rPr lang="en-US" sz="3300">
                <a:solidFill>
                  <a:srgbClr val="000000"/>
                </a:solidFill>
                <a:latin typeface="Poppins"/>
                <a:ea typeface="Poppins"/>
                <a:cs typeface="Poppins"/>
                <a:sym typeface="Poppins"/>
              </a:rPr>
              <a:t>nées collectée</a:t>
            </a:r>
            <a:r>
              <a:rPr lang="en-US" sz="3300">
                <a:solidFill>
                  <a:srgbClr val="000000"/>
                </a:solidFill>
                <a:latin typeface="Poppins"/>
                <a:ea typeface="Poppins"/>
                <a:cs typeface="Poppins"/>
                <a:sym typeface="Poppins"/>
              </a:rPr>
              <a:t>s </a:t>
            </a:r>
            <a:r>
              <a:rPr lang="en-US" sz="3300">
                <a:solidFill>
                  <a:srgbClr val="000000"/>
                </a:solidFill>
                <a:latin typeface="Poppins"/>
                <a:ea typeface="Poppins"/>
                <a:cs typeface="Poppins"/>
                <a:sym typeface="Poppins"/>
              </a:rPr>
              <a:t>pour en dégager des tendances et insights.</a:t>
            </a:r>
          </a:p>
          <a:p>
            <a:pPr algn="l" marL="712470" indent="-356235" lvl="1">
              <a:lnSpc>
                <a:spcPts val="4620"/>
              </a:lnSpc>
              <a:buFont typeface="Arial"/>
              <a:buChar char="•"/>
            </a:pPr>
            <a:r>
              <a:rPr lang="en-US" sz="3300">
                <a:solidFill>
                  <a:srgbClr val="000000"/>
                </a:solidFill>
                <a:latin typeface="Poppins"/>
                <a:ea typeface="Poppins"/>
                <a:cs typeface="Poppins"/>
                <a:sym typeface="Poppins"/>
              </a:rPr>
              <a:t>Étude approfondie d’une catégorie spécifique en ajoutant des caractéristiques techniques précises.</a:t>
            </a:r>
          </a:p>
          <a:p>
            <a:pPr algn="l" marL="712470" indent="-356235" lvl="1">
              <a:lnSpc>
                <a:spcPts val="4620"/>
              </a:lnSpc>
              <a:buFont typeface="Arial"/>
              <a:buChar char="•"/>
            </a:pPr>
            <a:r>
              <a:rPr lang="en-US" sz="3300">
                <a:solidFill>
                  <a:srgbClr val="000000"/>
                </a:solidFill>
                <a:latin typeface="Poppins"/>
                <a:ea typeface="Poppins"/>
                <a:cs typeface="Poppins"/>
                <a:sym typeface="Poppins"/>
              </a:rPr>
              <a:t>Application de modèles de </a:t>
            </a:r>
            <a:r>
              <a:rPr lang="en-US" b="true" sz="3300">
                <a:solidFill>
                  <a:srgbClr val="000000"/>
                </a:solidFill>
                <a:latin typeface="Poppins Bold"/>
                <a:ea typeface="Poppins Bold"/>
                <a:cs typeface="Poppins Bold"/>
                <a:sym typeface="Poppins Bold"/>
              </a:rPr>
              <a:t>Machine Learning</a:t>
            </a:r>
            <a:r>
              <a:rPr lang="en-US" sz="3300">
                <a:solidFill>
                  <a:srgbClr val="000000"/>
                </a:solidFill>
                <a:latin typeface="Poppins"/>
                <a:ea typeface="Poppins"/>
                <a:cs typeface="Poppins"/>
                <a:sym typeface="Poppins"/>
              </a:rPr>
              <a:t> pour détecter des schémas cachés et</a:t>
            </a:r>
            <a:r>
              <a:rPr lang="en-US" b="true" sz="3300">
                <a:solidFill>
                  <a:srgbClr val="000000"/>
                </a:solidFill>
                <a:latin typeface="Poppins Bold"/>
                <a:ea typeface="Poppins Bold"/>
                <a:cs typeface="Poppins Bold"/>
                <a:sym typeface="Poppins Bold"/>
              </a:rPr>
              <a:t> prédire les futurs Best Sellers</a:t>
            </a:r>
            <a:r>
              <a:rPr lang="en-US" sz="3300">
                <a:solidFill>
                  <a:srgbClr val="000000"/>
                </a:solidFill>
                <a:latin typeface="Poppins"/>
                <a:ea typeface="Poppins"/>
                <a:cs typeface="Poppins"/>
                <a:sym typeface="Poppins"/>
              </a:rPr>
              <a:t>.</a:t>
            </a:r>
          </a:p>
          <a:p>
            <a:pPr algn="l">
              <a:lnSpc>
                <a:spcPts val="4480"/>
              </a:lnSpc>
            </a:pPr>
          </a:p>
          <a:p>
            <a:pPr algn="l">
              <a:lnSpc>
                <a:spcPts val="4480"/>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113392" y="1543050"/>
            <a:ext cx="11926972" cy="8743950"/>
          </a:xfrm>
          <a:custGeom>
            <a:avLst/>
            <a:gdLst/>
            <a:ahLst/>
            <a:cxnLst/>
            <a:rect r="r" b="b" t="t" l="l"/>
            <a:pathLst>
              <a:path h="8743950" w="11926972">
                <a:moveTo>
                  <a:pt x="0" y="0"/>
                </a:moveTo>
                <a:lnTo>
                  <a:pt x="11926973" y="0"/>
                </a:lnTo>
                <a:lnTo>
                  <a:pt x="11926973" y="8743950"/>
                </a:lnTo>
                <a:lnTo>
                  <a:pt x="0" y="8743950"/>
                </a:lnTo>
                <a:lnTo>
                  <a:pt x="0" y="0"/>
                </a:lnTo>
                <a:close/>
              </a:path>
            </a:pathLst>
          </a:custGeom>
          <a:blipFill>
            <a:blip r:embed="rId2"/>
            <a:stretch>
              <a:fillRect l="0" t="0" r="0" b="0"/>
            </a:stretch>
          </a:blipFill>
        </p:spPr>
      </p:sp>
      <p:sp>
        <p:nvSpPr>
          <p:cNvPr name="TextBox 12" id="12"/>
          <p:cNvSpPr txBox="true"/>
          <p:nvPr/>
        </p:nvSpPr>
        <p:spPr>
          <a:xfrm rot="0">
            <a:off x="844996" y="417831"/>
            <a:ext cx="16732250" cy="931544"/>
          </a:xfrm>
          <a:prstGeom prst="rect">
            <a:avLst/>
          </a:prstGeom>
        </p:spPr>
        <p:txBody>
          <a:bodyPr anchor="t" rtlCol="false" tIns="0" lIns="0" bIns="0" rIns="0">
            <a:spAutoFit/>
          </a:bodyPr>
          <a:lstStyle/>
          <a:p>
            <a:pPr algn="l">
              <a:lnSpc>
                <a:spcPts val="3780"/>
              </a:lnSpc>
              <a:spcBef>
                <a:spcPct val="0"/>
              </a:spcBef>
            </a:pPr>
            <a:r>
              <a:rPr lang="en-US" sz="2700">
                <a:solidFill>
                  <a:srgbClr val="000000"/>
                </a:solidFill>
                <a:latin typeface="League Spartan"/>
                <a:ea typeface="League Spartan"/>
                <a:cs typeface="League Spartan"/>
                <a:sym typeface="League Spartan"/>
              </a:rPr>
              <a:t>MALHEUREUSEMENT, ON NE PEUT PAS SCRAPPER PLUS DE DEUX PAGES SANS ÊTRE BLOQUÉ PAR AMAZON, NOUS ALLONS DONC NOUS LIMITER À 60 PRODUITS PAR CATÉGORIE.</a:t>
            </a:r>
          </a:p>
        </p:txBody>
      </p:sp>
      <p:sp>
        <p:nvSpPr>
          <p:cNvPr name="TextBox 13" id="13"/>
          <p:cNvSpPr txBox="true"/>
          <p:nvPr/>
        </p:nvSpPr>
        <p:spPr>
          <a:xfrm rot="0">
            <a:off x="9076879" y="4786630"/>
            <a:ext cx="134243"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chivo Black"/>
                <a:ea typeface="Archivo Black"/>
                <a:cs typeface="Archivo Black"/>
                <a:sym typeface="Archivo Black"/>
              </a:rPr>
              <a:t>z</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645920"/>
            <a:ext cx="18288000" cy="6995160"/>
          </a:xfrm>
          <a:custGeom>
            <a:avLst/>
            <a:gdLst/>
            <a:ahLst/>
            <a:cxnLst/>
            <a:rect r="r" b="b" t="t" l="l"/>
            <a:pathLst>
              <a:path h="6995160" w="18288000">
                <a:moveTo>
                  <a:pt x="0" y="0"/>
                </a:moveTo>
                <a:lnTo>
                  <a:pt x="18288000" y="0"/>
                </a:lnTo>
                <a:lnTo>
                  <a:pt x="18288000" y="6995160"/>
                </a:lnTo>
                <a:lnTo>
                  <a:pt x="0" y="6995160"/>
                </a:lnTo>
                <a:lnTo>
                  <a:pt x="0" y="0"/>
                </a:lnTo>
                <a:close/>
              </a:path>
            </a:pathLst>
          </a:custGeom>
          <a:blipFill>
            <a:blip r:embed="rId2"/>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634490"/>
            <a:ext cx="18288000" cy="7018020"/>
          </a:xfrm>
          <a:custGeom>
            <a:avLst/>
            <a:gdLst/>
            <a:ahLst/>
            <a:cxnLst/>
            <a:rect r="r" b="b" t="t" l="l"/>
            <a:pathLst>
              <a:path h="7018020" w="18288000">
                <a:moveTo>
                  <a:pt x="0" y="0"/>
                </a:moveTo>
                <a:lnTo>
                  <a:pt x="18288000" y="0"/>
                </a:lnTo>
                <a:lnTo>
                  <a:pt x="18288000" y="7018020"/>
                </a:lnTo>
                <a:lnTo>
                  <a:pt x="0" y="7018020"/>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687550" y="9384665"/>
            <a:ext cx="3600450" cy="902335"/>
            <a:chOff x="0" y="0"/>
            <a:chExt cx="948267" cy="237652"/>
          </a:xfrm>
        </p:grpSpPr>
        <p:sp>
          <p:nvSpPr>
            <p:cNvPr name="Freeform 3" id="3"/>
            <p:cNvSpPr/>
            <p:nvPr/>
          </p:nvSpPr>
          <p:spPr>
            <a:xfrm flipH="false" flipV="false" rot="0">
              <a:off x="0" y="0"/>
              <a:ext cx="948267" cy="237652"/>
            </a:xfrm>
            <a:custGeom>
              <a:avLst/>
              <a:gdLst/>
              <a:ahLst/>
              <a:cxnLst/>
              <a:rect r="r" b="b" t="t" l="l"/>
              <a:pathLst>
                <a:path h="237652" w="948267">
                  <a:moveTo>
                    <a:pt x="0" y="0"/>
                  </a:moveTo>
                  <a:lnTo>
                    <a:pt x="948267" y="0"/>
                  </a:lnTo>
                  <a:lnTo>
                    <a:pt x="948267" y="237652"/>
                  </a:lnTo>
                  <a:lnTo>
                    <a:pt x="0" y="237652"/>
                  </a:lnTo>
                  <a:close/>
                </a:path>
              </a:pathLst>
            </a:custGeom>
            <a:solidFill>
              <a:srgbClr val="EDC254"/>
            </a:solidFill>
          </p:spPr>
        </p:sp>
        <p:sp>
          <p:nvSpPr>
            <p:cNvPr name="TextBox 4" id="4"/>
            <p:cNvSpPr txBox="true"/>
            <p:nvPr/>
          </p:nvSpPr>
          <p:spPr>
            <a:xfrm>
              <a:off x="0" y="-47625"/>
              <a:ext cx="948267" cy="28527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42887" y="3819525"/>
            <a:ext cx="17802225" cy="1536065"/>
          </a:xfrm>
          <a:prstGeom prst="rect">
            <a:avLst/>
          </a:prstGeom>
        </p:spPr>
        <p:txBody>
          <a:bodyPr anchor="t" rtlCol="false" tIns="0" lIns="0" bIns="0" rIns="0">
            <a:spAutoFit/>
          </a:bodyPr>
          <a:lstStyle/>
          <a:p>
            <a:pPr algn="ctr">
              <a:lnSpc>
                <a:spcPts val="6160"/>
              </a:lnSpc>
            </a:pPr>
            <a:r>
              <a:rPr lang="en-US" sz="4400">
                <a:solidFill>
                  <a:srgbClr val="000000"/>
                </a:solidFill>
                <a:latin typeface="League Spartan"/>
                <a:ea typeface="League Spartan"/>
                <a:cs typeface="League Spartan"/>
                <a:sym typeface="League Spartan"/>
              </a:rPr>
              <a:t>1.2 TRAITEMENT DE NOTRE BASE DE DONNÉES BEST SELLERS</a:t>
            </a:r>
          </a:p>
          <a:p>
            <a:pPr algn="ctr">
              <a:lnSpc>
                <a:spcPts val="6160"/>
              </a:lnSpc>
              <a:spcBef>
                <a:spcPct val="0"/>
              </a:spcBef>
            </a:pPr>
          </a:p>
        </p:txBody>
      </p:sp>
      <p:sp>
        <p:nvSpPr>
          <p:cNvPr name="TextBox 9" id="9"/>
          <p:cNvSpPr txBox="true"/>
          <p:nvPr/>
        </p:nvSpPr>
        <p:spPr>
          <a:xfrm rot="0">
            <a:off x="2321624" y="5260340"/>
            <a:ext cx="13644752" cy="1173480"/>
          </a:xfrm>
          <a:prstGeom prst="rect">
            <a:avLst/>
          </a:prstGeom>
        </p:spPr>
        <p:txBody>
          <a:bodyPr anchor="t" rtlCol="false" tIns="0" lIns="0" bIns="0" rIns="0">
            <a:spAutoFit/>
          </a:bodyPr>
          <a:lstStyle/>
          <a:p>
            <a:pPr algn="ctr">
              <a:lnSpc>
                <a:spcPts val="4620"/>
              </a:lnSpc>
            </a:pPr>
            <a:r>
              <a:rPr lang="en-US" sz="3300">
                <a:solidFill>
                  <a:srgbClr val="000000"/>
                </a:solidFill>
                <a:latin typeface="Poppins"/>
                <a:ea typeface="Poppins"/>
                <a:cs typeface="Poppins"/>
                <a:sym typeface="Poppins"/>
              </a:rPr>
              <a:t>On va traiter les do</a:t>
            </a:r>
            <a:r>
              <a:rPr lang="en-US" sz="3300">
                <a:solidFill>
                  <a:srgbClr val="000000"/>
                </a:solidFill>
                <a:latin typeface="Poppins"/>
                <a:ea typeface="Poppins"/>
                <a:cs typeface="Poppins"/>
                <a:sym typeface="Poppins"/>
              </a:rPr>
              <a:t>n</a:t>
            </a:r>
            <a:r>
              <a:rPr lang="en-US" sz="3300">
                <a:solidFill>
                  <a:srgbClr val="000000"/>
                </a:solidFill>
                <a:latin typeface="Poppins"/>
                <a:ea typeface="Poppins"/>
                <a:cs typeface="Poppins"/>
                <a:sym typeface="Poppins"/>
              </a:rPr>
              <a:t>née</a:t>
            </a:r>
            <a:r>
              <a:rPr lang="en-US" sz="3300">
                <a:solidFill>
                  <a:srgbClr val="000000"/>
                </a:solidFill>
                <a:latin typeface="Poppins"/>
                <a:ea typeface="Poppins"/>
                <a:cs typeface="Poppins"/>
                <a:sym typeface="Poppins"/>
              </a:rPr>
              <a:t>s pour les an</a:t>
            </a:r>
            <a:r>
              <a:rPr lang="en-US" sz="3300">
                <a:solidFill>
                  <a:srgbClr val="000000"/>
                </a:solidFill>
                <a:latin typeface="Poppins"/>
                <a:ea typeface="Poppins"/>
                <a:cs typeface="Poppins"/>
                <a:sym typeface="Poppins"/>
              </a:rPr>
              <a:t>alys</a:t>
            </a:r>
            <a:r>
              <a:rPr lang="en-US" sz="3300">
                <a:solidFill>
                  <a:srgbClr val="000000"/>
                </a:solidFill>
                <a:latin typeface="Poppins"/>
                <a:ea typeface="Poppins"/>
                <a:cs typeface="Poppins"/>
                <a:sym typeface="Poppins"/>
              </a:rPr>
              <a:t>e</a:t>
            </a:r>
            <a:r>
              <a:rPr lang="en-US" sz="3300">
                <a:solidFill>
                  <a:srgbClr val="000000"/>
                </a:solidFill>
                <a:latin typeface="Poppins"/>
                <a:ea typeface="Poppins"/>
                <a:cs typeface="Poppins"/>
                <a:sym typeface="Poppins"/>
              </a:rPr>
              <a:t>r gr</a:t>
            </a:r>
            <a:r>
              <a:rPr lang="en-US" sz="3300">
                <a:solidFill>
                  <a:srgbClr val="000000"/>
                </a:solidFill>
                <a:latin typeface="Poppins"/>
                <a:ea typeface="Poppins"/>
                <a:cs typeface="Poppins"/>
                <a:sym typeface="Poppins"/>
              </a:rPr>
              <a:t>aphiquement pré</a:t>
            </a:r>
            <a:r>
              <a:rPr lang="en-US" sz="3300">
                <a:solidFill>
                  <a:srgbClr val="000000"/>
                </a:solidFill>
                <a:latin typeface="Poppins"/>
                <a:ea typeface="Poppins"/>
                <a:cs typeface="Poppins"/>
                <a:sym typeface="Poppins"/>
              </a:rPr>
              <a:t>a</a:t>
            </a:r>
            <a:r>
              <a:rPr lang="en-US" sz="3300">
                <a:solidFill>
                  <a:srgbClr val="000000"/>
                </a:solidFill>
                <a:latin typeface="Poppins"/>
                <a:ea typeface="Poppins"/>
                <a:cs typeface="Poppins"/>
                <a:sym typeface="Poppins"/>
              </a:rPr>
              <a:t>l</a:t>
            </a:r>
            <a:r>
              <a:rPr lang="en-US" sz="3300">
                <a:solidFill>
                  <a:srgbClr val="000000"/>
                </a:solidFill>
                <a:latin typeface="Poppins"/>
                <a:ea typeface="Poppins"/>
                <a:cs typeface="Poppins"/>
                <a:sym typeface="Poppins"/>
              </a:rPr>
              <a:t>ablement à une étude plus</a:t>
            </a:r>
            <a:r>
              <a:rPr lang="en-US" sz="3300">
                <a:solidFill>
                  <a:srgbClr val="000000"/>
                </a:solidFill>
                <a:latin typeface="Poppins"/>
                <a:ea typeface="Poppins"/>
                <a:cs typeface="Poppins"/>
                <a:sym typeface="Poppins"/>
              </a:rPr>
              <a:t> ap</a:t>
            </a:r>
            <a:r>
              <a:rPr lang="en-US" sz="3300">
                <a:solidFill>
                  <a:srgbClr val="000000"/>
                </a:solidFill>
                <a:latin typeface="Poppins"/>
                <a:ea typeface="Poppins"/>
                <a:cs typeface="Poppins"/>
                <a:sym typeface="Poppins"/>
              </a:rPr>
              <a:t>profondie</a:t>
            </a: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2275205"/>
            <a:ext cx="15144750" cy="153606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1.2.1 CONVERSION NUMÉRIQUE DES COLONNES</a:t>
            </a:r>
          </a:p>
          <a:p>
            <a:pPr algn="l">
              <a:lnSpc>
                <a:spcPts val="6160"/>
              </a:lnSpc>
              <a:spcBef>
                <a:spcPct val="0"/>
              </a:spcBef>
            </a:pPr>
          </a:p>
        </p:txBody>
      </p:sp>
      <p:sp>
        <p:nvSpPr>
          <p:cNvPr name="TextBox 9" id="9"/>
          <p:cNvSpPr txBox="true"/>
          <p:nvPr/>
        </p:nvSpPr>
        <p:spPr>
          <a:xfrm rot="0">
            <a:off x="2321624" y="4743450"/>
            <a:ext cx="13644752"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va enlever les val</a:t>
            </a:r>
            <a:r>
              <a:rPr lang="en-US" sz="3000">
                <a:solidFill>
                  <a:srgbClr val="000000"/>
                </a:solidFill>
                <a:latin typeface="Poppins"/>
                <a:ea typeface="Poppins"/>
                <a:cs typeface="Poppins"/>
                <a:sym typeface="Poppins"/>
              </a:rPr>
              <a:t>eurs manquantes et les doublons et tr</a:t>
            </a:r>
            <a:r>
              <a:rPr lang="en-US" sz="3000">
                <a:solidFill>
                  <a:srgbClr val="000000"/>
                </a:solidFill>
                <a:latin typeface="Poppins"/>
                <a:ea typeface="Poppins"/>
                <a:cs typeface="Poppins"/>
                <a:sym typeface="Poppins"/>
              </a:rPr>
              <a:t>ansform</a:t>
            </a:r>
            <a:r>
              <a:rPr lang="en-US" sz="3000">
                <a:solidFill>
                  <a:srgbClr val="000000"/>
                </a:solidFill>
                <a:latin typeface="Poppins"/>
                <a:ea typeface="Poppins"/>
                <a:cs typeface="Poppins"/>
                <a:sym typeface="Poppins"/>
              </a:rPr>
              <a:t>er</a:t>
            </a:r>
            <a:r>
              <a:rPr lang="en-US" sz="3000">
                <a:solidFill>
                  <a:srgbClr val="000000"/>
                </a:solidFill>
                <a:latin typeface="Poppins"/>
                <a:ea typeface="Poppins"/>
                <a:cs typeface="Poppins"/>
                <a:sym typeface="Poppins"/>
              </a:rPr>
              <a:t> l</a:t>
            </a:r>
            <a:r>
              <a:rPr lang="en-US" sz="3000">
                <a:solidFill>
                  <a:srgbClr val="000000"/>
                </a:solidFill>
                <a:latin typeface="Poppins"/>
                <a:ea typeface="Poppins"/>
                <a:cs typeface="Poppins"/>
                <a:sym typeface="Poppins"/>
              </a:rPr>
              <a:t>es colonnes év</a:t>
            </a:r>
            <a:r>
              <a:rPr lang="en-US" sz="3000">
                <a:solidFill>
                  <a:srgbClr val="000000"/>
                </a:solidFill>
                <a:latin typeface="Poppins"/>
                <a:ea typeface="Poppins"/>
                <a:cs typeface="Poppins"/>
                <a:sym typeface="Poppins"/>
              </a:rPr>
              <a:t>a</a:t>
            </a:r>
            <a:r>
              <a:rPr lang="en-US" sz="3000">
                <a:solidFill>
                  <a:srgbClr val="000000"/>
                </a:solidFill>
                <a:latin typeface="Poppins"/>
                <a:ea typeface="Poppins"/>
                <a:cs typeface="Poppins"/>
                <a:sym typeface="Poppins"/>
              </a:rPr>
              <a:t>luation et prix numériquem</a:t>
            </a:r>
            <a:r>
              <a:rPr lang="en-US" sz="3000">
                <a:solidFill>
                  <a:srgbClr val="000000"/>
                </a:solidFill>
                <a:latin typeface="Poppins"/>
                <a:ea typeface="Poppins"/>
                <a:cs typeface="Poppins"/>
                <a:sym typeface="Poppins"/>
              </a:rPr>
              <a:t>ent pour pouvoir les étudier pus</a:t>
            </a:r>
            <a:r>
              <a:rPr lang="en-US" sz="3000">
                <a:solidFill>
                  <a:srgbClr val="000000"/>
                </a:solidFill>
                <a:latin typeface="Poppins"/>
                <a:ea typeface="Poppins"/>
                <a:cs typeface="Poppins"/>
                <a:sym typeface="Poppins"/>
              </a:rPr>
              <a:t> </a:t>
            </a:r>
            <a:r>
              <a:rPr lang="en-US" sz="3000">
                <a:solidFill>
                  <a:srgbClr val="000000"/>
                </a:solidFill>
                <a:latin typeface="Poppins"/>
                <a:ea typeface="Poppins"/>
                <a:cs typeface="Poppins"/>
                <a:sym typeface="Poppins"/>
              </a:rPr>
              <a:t>simplement</a:t>
            </a: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703070"/>
            <a:ext cx="18288000" cy="6880860"/>
          </a:xfrm>
          <a:custGeom>
            <a:avLst/>
            <a:gdLst/>
            <a:ahLst/>
            <a:cxnLst/>
            <a:rect r="r" b="b" t="t" l="l"/>
            <a:pathLst>
              <a:path h="6880860" w="18288000">
                <a:moveTo>
                  <a:pt x="0" y="0"/>
                </a:moveTo>
                <a:lnTo>
                  <a:pt x="18288000" y="0"/>
                </a:lnTo>
                <a:lnTo>
                  <a:pt x="18288000" y="6880860"/>
                </a:lnTo>
                <a:lnTo>
                  <a:pt x="0" y="6880860"/>
                </a:lnTo>
                <a:lnTo>
                  <a:pt x="0" y="0"/>
                </a:lnTo>
                <a:close/>
              </a:path>
            </a:pathLst>
          </a:custGeom>
          <a:blipFill>
            <a:blip r:embed="rId2"/>
            <a:stretch>
              <a:fillRect l="0" t="0" r="0" b="0"/>
            </a:stretch>
          </a:blipFill>
        </p:spPr>
      </p:sp>
      <p:sp>
        <p:nvSpPr>
          <p:cNvPr name="TextBox 12" id="12"/>
          <p:cNvSpPr txBox="true"/>
          <p:nvPr/>
        </p:nvSpPr>
        <p:spPr>
          <a:xfrm rot="0">
            <a:off x="1260202" y="707644"/>
            <a:ext cx="8338096" cy="565912"/>
          </a:xfrm>
          <a:prstGeom prst="rect">
            <a:avLst/>
          </a:prstGeom>
        </p:spPr>
        <p:txBody>
          <a:bodyPr anchor="t" rtlCol="false" tIns="0" lIns="0" bIns="0" rIns="0">
            <a:spAutoFit/>
          </a:bodyPr>
          <a:lstStyle/>
          <a:p>
            <a:pPr algn="ctr">
              <a:lnSpc>
                <a:spcPts val="4507"/>
              </a:lnSpc>
              <a:spcBef>
                <a:spcPct val="0"/>
              </a:spcBef>
            </a:pPr>
            <a:r>
              <a:rPr lang="en-US" sz="3219">
                <a:solidFill>
                  <a:srgbClr val="000000"/>
                </a:solidFill>
                <a:latin typeface="Archivo Black"/>
                <a:ea typeface="Archivo Black"/>
                <a:cs typeface="Archivo Black"/>
                <a:sym typeface="Archivo Black"/>
              </a:rPr>
              <a:t>L</a:t>
            </a:r>
            <a:r>
              <a:rPr lang="en-US" sz="3219">
                <a:solidFill>
                  <a:srgbClr val="000000"/>
                </a:solidFill>
                <a:latin typeface="Archivo Black"/>
                <a:ea typeface="Archivo Black"/>
                <a:cs typeface="Archivo Black"/>
                <a:sym typeface="Archivo Black"/>
              </a:rPr>
              <a:t>a base de données avant traitement</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240030"/>
            <a:ext cx="18288000" cy="9806940"/>
          </a:xfrm>
          <a:custGeom>
            <a:avLst/>
            <a:gdLst/>
            <a:ahLst/>
            <a:cxnLst/>
            <a:rect r="r" b="b" t="t" l="l"/>
            <a:pathLst>
              <a:path h="9806940" w="18288000">
                <a:moveTo>
                  <a:pt x="0" y="0"/>
                </a:moveTo>
                <a:lnTo>
                  <a:pt x="18288000" y="0"/>
                </a:lnTo>
                <a:lnTo>
                  <a:pt x="18288000" y="9806940"/>
                </a:lnTo>
                <a:lnTo>
                  <a:pt x="0" y="9806940"/>
                </a:lnTo>
                <a:lnTo>
                  <a:pt x="0" y="0"/>
                </a:lnTo>
                <a:close/>
              </a:path>
            </a:pathLst>
          </a:custGeom>
          <a:blipFill>
            <a:blip r:embed="rId2"/>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884887" y="9124564"/>
            <a:ext cx="3403113" cy="1162436"/>
            <a:chOff x="0" y="0"/>
            <a:chExt cx="896293" cy="306156"/>
          </a:xfrm>
        </p:grpSpPr>
        <p:sp>
          <p:nvSpPr>
            <p:cNvPr name="Freeform 3" id="3"/>
            <p:cNvSpPr/>
            <p:nvPr/>
          </p:nvSpPr>
          <p:spPr>
            <a:xfrm flipH="false" flipV="false" rot="0">
              <a:off x="0" y="0"/>
              <a:ext cx="896293" cy="306156"/>
            </a:xfrm>
            <a:custGeom>
              <a:avLst/>
              <a:gdLst/>
              <a:ahLst/>
              <a:cxnLst/>
              <a:rect r="r" b="b" t="t" l="l"/>
              <a:pathLst>
                <a:path h="306156" w="896293">
                  <a:moveTo>
                    <a:pt x="0" y="0"/>
                  </a:moveTo>
                  <a:lnTo>
                    <a:pt x="896293" y="0"/>
                  </a:lnTo>
                  <a:lnTo>
                    <a:pt x="896293" y="306156"/>
                  </a:lnTo>
                  <a:lnTo>
                    <a:pt x="0" y="306156"/>
                  </a:lnTo>
                  <a:close/>
                </a:path>
              </a:pathLst>
            </a:custGeom>
            <a:solidFill>
              <a:srgbClr val="EDC254"/>
            </a:solidFill>
          </p:spPr>
        </p:sp>
        <p:sp>
          <p:nvSpPr>
            <p:cNvPr name="TextBox 4" id="4"/>
            <p:cNvSpPr txBox="true"/>
            <p:nvPr/>
          </p:nvSpPr>
          <p:spPr>
            <a:xfrm>
              <a:off x="0" y="-47625"/>
              <a:ext cx="896293" cy="3537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528408"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4508"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723710"/>
            <a:ext cx="18288000" cy="6858000"/>
          </a:xfrm>
          <a:custGeom>
            <a:avLst/>
            <a:gdLst/>
            <a:ahLst/>
            <a:cxnLst/>
            <a:rect r="r" b="b" t="t" l="l"/>
            <a:pathLst>
              <a:path h="6858000" w="18288000">
                <a:moveTo>
                  <a:pt x="0" y="0"/>
                </a:moveTo>
                <a:lnTo>
                  <a:pt x="18288000" y="0"/>
                </a:lnTo>
                <a:lnTo>
                  <a:pt x="18288000" y="6858000"/>
                </a:lnTo>
                <a:lnTo>
                  <a:pt x="0" y="6858000"/>
                </a:lnTo>
                <a:lnTo>
                  <a:pt x="0" y="0"/>
                </a:lnTo>
                <a:close/>
              </a:path>
            </a:pathLst>
          </a:custGeom>
          <a:blipFill>
            <a:blip r:embed="rId2"/>
            <a:stretch>
              <a:fillRect l="0" t="0" r="0" b="0"/>
            </a:stretch>
          </a:blipFill>
        </p:spPr>
      </p:sp>
      <p:sp>
        <p:nvSpPr>
          <p:cNvPr name="TextBox 12" id="12"/>
          <p:cNvSpPr txBox="true"/>
          <p:nvPr/>
        </p:nvSpPr>
        <p:spPr>
          <a:xfrm rot="0">
            <a:off x="1028700" y="608330"/>
            <a:ext cx="1508760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SORTIE: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3697" y="1408164"/>
            <a:ext cx="18347097" cy="7522310"/>
          </a:xfrm>
          <a:custGeom>
            <a:avLst/>
            <a:gdLst/>
            <a:ahLst/>
            <a:cxnLst/>
            <a:rect r="r" b="b" t="t" l="l"/>
            <a:pathLst>
              <a:path h="7522310" w="18347097">
                <a:moveTo>
                  <a:pt x="0" y="0"/>
                </a:moveTo>
                <a:lnTo>
                  <a:pt x="18347097" y="0"/>
                </a:lnTo>
                <a:lnTo>
                  <a:pt x="18347097" y="7522310"/>
                </a:lnTo>
                <a:lnTo>
                  <a:pt x="0" y="7522310"/>
                </a:lnTo>
                <a:lnTo>
                  <a:pt x="0" y="0"/>
                </a:lnTo>
                <a:close/>
              </a:path>
            </a:pathLst>
          </a:custGeom>
          <a:blipFill>
            <a:blip r:embed="rId2"/>
            <a:stretch>
              <a:fillRect l="0" t="0" r="0" b="0"/>
            </a:stretch>
          </a:blipFill>
        </p:spPr>
      </p:sp>
      <p:sp>
        <p:nvSpPr>
          <p:cNvPr name="TextBox 12" id="12"/>
          <p:cNvSpPr txBox="true"/>
          <p:nvPr/>
        </p:nvSpPr>
        <p:spPr>
          <a:xfrm rot="0">
            <a:off x="844996" y="573406"/>
            <a:ext cx="16732250" cy="455294"/>
          </a:xfrm>
          <a:prstGeom prst="rect">
            <a:avLst/>
          </a:prstGeom>
        </p:spPr>
        <p:txBody>
          <a:bodyPr anchor="t" rtlCol="false" tIns="0" lIns="0" bIns="0" rIns="0">
            <a:spAutoFit/>
          </a:bodyPr>
          <a:lstStyle/>
          <a:p>
            <a:pPr algn="l">
              <a:lnSpc>
                <a:spcPts val="3780"/>
              </a:lnSpc>
              <a:spcBef>
                <a:spcPct val="0"/>
              </a:spcBef>
            </a:pPr>
            <a:r>
              <a:rPr lang="en-US" sz="2700">
                <a:solidFill>
                  <a:srgbClr val="000000"/>
                </a:solidFill>
                <a:latin typeface="League Spartan"/>
                <a:ea typeface="League Spartan"/>
                <a:cs typeface="League Spartan"/>
                <a:sym typeface="League Spartan"/>
              </a:rPr>
              <a:t>ON VA CONVERTIR NUMÉRIQUEMENT LES ÉVALUATIONS :</a:t>
            </a:r>
          </a:p>
        </p:txBody>
      </p:sp>
      <p:sp>
        <p:nvSpPr>
          <p:cNvPr name="TextBox 13" id="13"/>
          <p:cNvSpPr txBox="true"/>
          <p:nvPr/>
        </p:nvSpPr>
        <p:spPr>
          <a:xfrm rot="0">
            <a:off x="9076879" y="4786630"/>
            <a:ext cx="134243"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chivo Black"/>
                <a:ea typeface="Archivo Black"/>
                <a:cs typeface="Archivo Black"/>
                <a:sym typeface="Archivo Black"/>
              </a:rPr>
              <a:t>z</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5285" y="2486783"/>
            <a:ext cx="18272715" cy="7446132"/>
          </a:xfrm>
          <a:custGeom>
            <a:avLst/>
            <a:gdLst/>
            <a:ahLst/>
            <a:cxnLst/>
            <a:rect r="r" b="b" t="t" l="l"/>
            <a:pathLst>
              <a:path h="7446132" w="18272715">
                <a:moveTo>
                  <a:pt x="0" y="0"/>
                </a:moveTo>
                <a:lnTo>
                  <a:pt x="18272715" y="0"/>
                </a:lnTo>
                <a:lnTo>
                  <a:pt x="18272715" y="7446132"/>
                </a:lnTo>
                <a:lnTo>
                  <a:pt x="0" y="7446132"/>
                </a:lnTo>
                <a:lnTo>
                  <a:pt x="0" y="0"/>
                </a:lnTo>
                <a:close/>
              </a:path>
            </a:pathLst>
          </a:custGeom>
          <a:blipFill>
            <a:blip r:embed="rId2"/>
            <a:stretch>
              <a:fillRect l="0" t="0" r="0" b="0"/>
            </a:stretch>
          </a:blipFill>
        </p:spPr>
      </p:sp>
      <p:sp>
        <p:nvSpPr>
          <p:cNvPr name="TextBox 12" id="12"/>
          <p:cNvSpPr txBox="true"/>
          <p:nvPr/>
        </p:nvSpPr>
        <p:spPr>
          <a:xfrm rot="0">
            <a:off x="844996" y="442330"/>
            <a:ext cx="16732250" cy="1884044"/>
          </a:xfrm>
          <a:prstGeom prst="rect">
            <a:avLst/>
          </a:prstGeom>
        </p:spPr>
        <p:txBody>
          <a:bodyPr anchor="t" rtlCol="false" tIns="0" lIns="0" bIns="0" rIns="0">
            <a:spAutoFit/>
          </a:bodyPr>
          <a:lstStyle/>
          <a:p>
            <a:pPr algn="l">
              <a:lnSpc>
                <a:spcPts val="3780"/>
              </a:lnSpc>
              <a:spcBef>
                <a:spcPct val="0"/>
              </a:spcBef>
            </a:pPr>
            <a:r>
              <a:rPr lang="en-US" sz="2700">
                <a:solidFill>
                  <a:srgbClr val="000000"/>
                </a:solidFill>
                <a:latin typeface="League Spartan"/>
                <a:ea typeface="League Spartan"/>
                <a:cs typeface="League Spartan"/>
                <a:sym typeface="League Spartan"/>
              </a:rPr>
              <a:t>ON VA NUMÉRISER LA COLONNE PRIX, MAIS IL FAUT FAIRE ATTENTION : TOUTES LES PAGES SONT FRANÇAISES SAUF LA PAGE DES CARTES GRAPHIQUES, QUI EST AMÉRICAINE. L'AFFICHAGE DES PRIX EST DONC SOUS UN FORME DIFFÉRENT POUR CETTE DERNIÈRE ET IL FAUT FAIRE LA DISTINCTION LORS DE LA MODIFICATION.</a:t>
            </a:r>
          </a:p>
        </p:txBody>
      </p:sp>
      <p:sp>
        <p:nvSpPr>
          <p:cNvPr name="TextBox 13" id="13"/>
          <p:cNvSpPr txBox="true"/>
          <p:nvPr/>
        </p:nvSpPr>
        <p:spPr>
          <a:xfrm rot="0">
            <a:off x="9076879" y="4786630"/>
            <a:ext cx="134243"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chivo Black"/>
                <a:ea typeface="Archivo Black"/>
                <a:cs typeface="Archivo Black"/>
                <a:sym typeface="Archivo Black"/>
              </a:rPr>
              <a:t>z</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68200" y="2965450"/>
            <a:ext cx="450850" cy="4356100"/>
            <a:chOff x="0" y="0"/>
            <a:chExt cx="118742" cy="1147286"/>
          </a:xfrm>
        </p:grpSpPr>
        <p:sp>
          <p:nvSpPr>
            <p:cNvPr name="Freeform 3" id="3"/>
            <p:cNvSpPr/>
            <p:nvPr/>
          </p:nvSpPr>
          <p:spPr>
            <a:xfrm flipH="false" flipV="false" rot="0">
              <a:off x="0" y="0"/>
              <a:ext cx="118742" cy="1147286"/>
            </a:xfrm>
            <a:custGeom>
              <a:avLst/>
              <a:gdLst/>
              <a:ahLst/>
              <a:cxnLst/>
              <a:rect r="r" b="b" t="t" l="l"/>
              <a:pathLst>
                <a:path h="1147286" w="118742">
                  <a:moveTo>
                    <a:pt x="0" y="0"/>
                  </a:moveTo>
                  <a:lnTo>
                    <a:pt x="118742" y="0"/>
                  </a:lnTo>
                  <a:lnTo>
                    <a:pt x="118742" y="1147286"/>
                  </a:lnTo>
                  <a:lnTo>
                    <a:pt x="0" y="1147286"/>
                  </a:lnTo>
                  <a:close/>
                </a:path>
              </a:pathLst>
            </a:custGeom>
            <a:solidFill>
              <a:srgbClr val="EDC254"/>
            </a:solidFill>
          </p:spPr>
        </p:sp>
        <p:sp>
          <p:nvSpPr>
            <p:cNvPr name="TextBox 4" id="4"/>
            <p:cNvSpPr txBox="true"/>
            <p:nvPr/>
          </p:nvSpPr>
          <p:spPr>
            <a:xfrm>
              <a:off x="0" y="-47625"/>
              <a:ext cx="118742" cy="119491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32726" y="1028700"/>
            <a:ext cx="1878686" cy="469671"/>
          </a:xfrm>
          <a:custGeom>
            <a:avLst/>
            <a:gdLst/>
            <a:ahLst/>
            <a:cxnLst/>
            <a:rect r="r" b="b" t="t" l="l"/>
            <a:pathLst>
              <a:path h="469671" w="1878686">
                <a:moveTo>
                  <a:pt x="0" y="0"/>
                </a:moveTo>
                <a:lnTo>
                  <a:pt x="1878685" y="0"/>
                </a:lnTo>
                <a:lnTo>
                  <a:pt x="1878685" y="469671"/>
                </a:lnTo>
                <a:lnTo>
                  <a:pt x="0" y="469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452997" y="8991099"/>
            <a:ext cx="1878686" cy="469671"/>
          </a:xfrm>
          <a:custGeom>
            <a:avLst/>
            <a:gdLst/>
            <a:ahLst/>
            <a:cxnLst/>
            <a:rect r="r" b="b" t="t" l="l"/>
            <a:pathLst>
              <a:path h="469671" w="1878686">
                <a:moveTo>
                  <a:pt x="0" y="0"/>
                </a:moveTo>
                <a:lnTo>
                  <a:pt x="1878686" y="0"/>
                </a:lnTo>
                <a:lnTo>
                  <a:pt x="1878686" y="469672"/>
                </a:lnTo>
                <a:lnTo>
                  <a:pt x="0" y="4696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83349" y="1838010"/>
            <a:ext cx="11370526" cy="8126953"/>
          </a:xfrm>
          <a:custGeom>
            <a:avLst/>
            <a:gdLst/>
            <a:ahLst/>
            <a:cxnLst/>
            <a:rect r="r" b="b" t="t" l="l"/>
            <a:pathLst>
              <a:path h="8126953" w="11370526">
                <a:moveTo>
                  <a:pt x="0" y="0"/>
                </a:moveTo>
                <a:lnTo>
                  <a:pt x="11370526" y="0"/>
                </a:lnTo>
                <a:lnTo>
                  <a:pt x="11370526" y="8126953"/>
                </a:lnTo>
                <a:lnTo>
                  <a:pt x="0" y="8126953"/>
                </a:lnTo>
                <a:lnTo>
                  <a:pt x="0" y="0"/>
                </a:lnTo>
                <a:close/>
              </a:path>
            </a:pathLst>
          </a:custGeom>
          <a:blipFill>
            <a:blip r:embed="rId4"/>
            <a:stretch>
              <a:fillRect l="0" t="0" r="0" b="0"/>
            </a:stretch>
          </a:blipFill>
        </p:spPr>
      </p:sp>
      <p:sp>
        <p:nvSpPr>
          <p:cNvPr name="TextBox 8" id="8"/>
          <p:cNvSpPr txBox="true"/>
          <p:nvPr/>
        </p:nvSpPr>
        <p:spPr>
          <a:xfrm rot="0">
            <a:off x="12719050" y="3905607"/>
            <a:ext cx="4845595" cy="2380535"/>
          </a:xfrm>
          <a:prstGeom prst="rect">
            <a:avLst/>
          </a:prstGeom>
        </p:spPr>
        <p:txBody>
          <a:bodyPr anchor="t" rtlCol="false" tIns="0" lIns="0" bIns="0" rIns="0">
            <a:spAutoFit/>
          </a:bodyPr>
          <a:lstStyle/>
          <a:p>
            <a:pPr algn="ctr">
              <a:lnSpc>
                <a:spcPts val="6339"/>
              </a:lnSpc>
            </a:pPr>
            <a:r>
              <a:rPr lang="en-US" sz="4528">
                <a:solidFill>
                  <a:srgbClr val="000000"/>
                </a:solidFill>
                <a:latin typeface="League Spartan"/>
                <a:ea typeface="League Spartan"/>
                <a:cs typeface="League Spartan"/>
                <a:sym typeface="League Spartan"/>
              </a:rPr>
              <a:t>PIPELINE DU PROJET</a:t>
            </a:r>
          </a:p>
          <a:p>
            <a:pPr algn="ctr">
              <a:lnSpc>
                <a:spcPts val="633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8118" y="1147733"/>
            <a:ext cx="18191765" cy="7991533"/>
          </a:xfrm>
          <a:custGeom>
            <a:avLst/>
            <a:gdLst/>
            <a:ahLst/>
            <a:cxnLst/>
            <a:rect r="r" b="b" t="t" l="l"/>
            <a:pathLst>
              <a:path h="7991533" w="18191765">
                <a:moveTo>
                  <a:pt x="0" y="0"/>
                </a:moveTo>
                <a:lnTo>
                  <a:pt x="18191764" y="0"/>
                </a:lnTo>
                <a:lnTo>
                  <a:pt x="18191764" y="7991534"/>
                </a:lnTo>
                <a:lnTo>
                  <a:pt x="0" y="7991534"/>
                </a:lnTo>
                <a:lnTo>
                  <a:pt x="0" y="0"/>
                </a:lnTo>
                <a:close/>
              </a:path>
            </a:pathLst>
          </a:custGeom>
          <a:blipFill>
            <a:blip r:embed="rId2"/>
            <a:stretch>
              <a:fillRect l="0" t="-80" r="0" b="-80"/>
            </a:stretch>
          </a:blipFill>
        </p:spPr>
      </p:sp>
      <p:sp>
        <p:nvSpPr>
          <p:cNvPr name="TextBox 12" id="12"/>
          <p:cNvSpPr txBox="true"/>
          <p:nvPr/>
        </p:nvSpPr>
        <p:spPr>
          <a:xfrm rot="0">
            <a:off x="9076879" y="4786630"/>
            <a:ext cx="134243" cy="33274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rchivo Black"/>
                <a:ea typeface="Archivo Black"/>
                <a:cs typeface="Archivo Black"/>
                <a:sym typeface="Archivo Black"/>
              </a:rPr>
              <a:t>z</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9834953"/>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520070" y="452047"/>
            <a:ext cx="11382104" cy="9382905"/>
          </a:xfrm>
          <a:custGeom>
            <a:avLst/>
            <a:gdLst/>
            <a:ahLst/>
            <a:cxnLst/>
            <a:rect r="r" b="b" t="t" l="l"/>
            <a:pathLst>
              <a:path h="9382905" w="11382104">
                <a:moveTo>
                  <a:pt x="0" y="0"/>
                </a:moveTo>
                <a:lnTo>
                  <a:pt x="11382103" y="0"/>
                </a:lnTo>
                <a:lnTo>
                  <a:pt x="11382103" y="9382906"/>
                </a:lnTo>
                <a:lnTo>
                  <a:pt x="0" y="9382906"/>
                </a:lnTo>
                <a:lnTo>
                  <a:pt x="0" y="0"/>
                </a:lnTo>
                <a:close/>
              </a:path>
            </a:pathLst>
          </a:custGeom>
          <a:blipFill>
            <a:blip r:embed="rId2"/>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27300" y="9834953"/>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2640330"/>
            <a:ext cx="18288000" cy="5006340"/>
          </a:xfrm>
          <a:custGeom>
            <a:avLst/>
            <a:gdLst/>
            <a:ahLst/>
            <a:cxnLst/>
            <a:rect r="r" b="b" t="t" l="l"/>
            <a:pathLst>
              <a:path h="5006340" w="18288000">
                <a:moveTo>
                  <a:pt x="0" y="0"/>
                </a:moveTo>
                <a:lnTo>
                  <a:pt x="18288000" y="0"/>
                </a:lnTo>
                <a:lnTo>
                  <a:pt x="18288000" y="5006340"/>
                </a:lnTo>
                <a:lnTo>
                  <a:pt x="0" y="5006340"/>
                </a:lnTo>
                <a:lnTo>
                  <a:pt x="0" y="0"/>
                </a:lnTo>
                <a:close/>
              </a:path>
            </a:pathLst>
          </a:custGeom>
          <a:blipFill>
            <a:blip r:embed="rId2"/>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2275205"/>
            <a:ext cx="15144750" cy="153606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1.2.2 ANALYSE GRAPHIQUE DES DONNÉES</a:t>
            </a:r>
          </a:p>
          <a:p>
            <a:pPr algn="l">
              <a:lnSpc>
                <a:spcPts val="6160"/>
              </a:lnSpc>
              <a:spcBef>
                <a:spcPct val="0"/>
              </a:spcBef>
            </a:pPr>
          </a:p>
        </p:txBody>
      </p:sp>
      <p:sp>
        <p:nvSpPr>
          <p:cNvPr name="TextBox 9" id="9"/>
          <p:cNvSpPr txBox="true"/>
          <p:nvPr/>
        </p:nvSpPr>
        <p:spPr>
          <a:xfrm rot="0">
            <a:off x="2321624" y="4743450"/>
            <a:ext cx="13644752" cy="5429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Traçon</a:t>
            </a:r>
            <a:r>
              <a:rPr lang="en-US" sz="3000">
                <a:solidFill>
                  <a:srgbClr val="000000"/>
                </a:solidFill>
                <a:latin typeface="Poppins"/>
                <a:ea typeface="Poppins"/>
                <a:cs typeface="Poppins"/>
                <a:sym typeface="Poppins"/>
              </a:rPr>
              <a:t>s quelques gr</a:t>
            </a:r>
            <a:r>
              <a:rPr lang="en-US" sz="3000">
                <a:solidFill>
                  <a:srgbClr val="000000"/>
                </a:solidFill>
                <a:latin typeface="Poppins"/>
                <a:ea typeface="Poppins"/>
                <a:cs typeface="Poppins"/>
                <a:sym typeface="Poppins"/>
              </a:rPr>
              <a:t>aph</a:t>
            </a:r>
            <a:r>
              <a:rPr lang="en-US" sz="3000">
                <a:solidFill>
                  <a:srgbClr val="000000"/>
                </a:solidFill>
                <a:latin typeface="Poppins"/>
                <a:ea typeface="Poppins"/>
                <a:cs typeface="Poppins"/>
                <a:sym typeface="Poppins"/>
              </a:rPr>
              <a:t>es e</a:t>
            </a:r>
            <a:r>
              <a:rPr lang="en-US" sz="3000">
                <a:solidFill>
                  <a:srgbClr val="000000"/>
                </a:solidFill>
                <a:latin typeface="Poppins"/>
                <a:ea typeface="Poppins"/>
                <a:cs typeface="Poppins"/>
                <a:sym typeface="Poppins"/>
              </a:rPr>
              <a:t>x</a:t>
            </a:r>
            <a:r>
              <a:rPr lang="en-US" sz="3000">
                <a:solidFill>
                  <a:srgbClr val="000000"/>
                </a:solidFill>
                <a:latin typeface="Poppins"/>
                <a:ea typeface="Poppins"/>
                <a:cs typeface="Poppins"/>
                <a:sym typeface="Poppins"/>
              </a:rPr>
              <a:t>plicatifs</a:t>
            </a: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400" y="1645920"/>
            <a:ext cx="18288000" cy="6995160"/>
          </a:xfrm>
          <a:custGeom>
            <a:avLst/>
            <a:gdLst/>
            <a:ahLst/>
            <a:cxnLst/>
            <a:rect r="r" b="b" t="t" l="l"/>
            <a:pathLst>
              <a:path h="6995160" w="18288000">
                <a:moveTo>
                  <a:pt x="0" y="0"/>
                </a:moveTo>
                <a:lnTo>
                  <a:pt x="18288000" y="0"/>
                </a:lnTo>
                <a:lnTo>
                  <a:pt x="18288000" y="6995160"/>
                </a:lnTo>
                <a:lnTo>
                  <a:pt x="0" y="6995160"/>
                </a:lnTo>
                <a:lnTo>
                  <a:pt x="0" y="0"/>
                </a:lnTo>
                <a:close/>
              </a:path>
            </a:pathLst>
          </a:custGeom>
          <a:blipFill>
            <a:blip r:embed="rId2"/>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387092" y="1062819"/>
            <a:ext cx="9513817" cy="8161362"/>
          </a:xfrm>
          <a:custGeom>
            <a:avLst/>
            <a:gdLst/>
            <a:ahLst/>
            <a:cxnLst/>
            <a:rect r="r" b="b" t="t" l="l"/>
            <a:pathLst>
              <a:path h="8161362" w="9513817">
                <a:moveTo>
                  <a:pt x="0" y="0"/>
                </a:moveTo>
                <a:lnTo>
                  <a:pt x="9513816" y="0"/>
                </a:lnTo>
                <a:lnTo>
                  <a:pt x="9513816" y="8161362"/>
                </a:lnTo>
                <a:lnTo>
                  <a:pt x="0" y="8161362"/>
                </a:lnTo>
                <a:lnTo>
                  <a:pt x="0" y="0"/>
                </a:lnTo>
                <a:close/>
              </a:path>
            </a:pathLst>
          </a:custGeom>
          <a:blipFill>
            <a:blip r:embed="rId2"/>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78635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641667" y="5274528"/>
            <a:ext cx="13061815" cy="5012472"/>
          </a:xfrm>
          <a:custGeom>
            <a:avLst/>
            <a:gdLst/>
            <a:ahLst/>
            <a:cxnLst/>
            <a:rect r="r" b="b" t="t" l="l"/>
            <a:pathLst>
              <a:path h="5012472" w="13061815">
                <a:moveTo>
                  <a:pt x="0" y="0"/>
                </a:moveTo>
                <a:lnTo>
                  <a:pt x="13061816" y="0"/>
                </a:lnTo>
                <a:lnTo>
                  <a:pt x="13061816" y="5012472"/>
                </a:lnTo>
                <a:lnTo>
                  <a:pt x="0" y="5012472"/>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DISTRIBUTION DES PRIX</a:t>
            </a:r>
          </a:p>
        </p:txBody>
      </p:sp>
      <p:sp>
        <p:nvSpPr>
          <p:cNvPr name="TextBox 13" id="13"/>
          <p:cNvSpPr txBox="true"/>
          <p:nvPr/>
        </p:nvSpPr>
        <p:spPr>
          <a:xfrm rot="0">
            <a:off x="527050" y="1438275"/>
            <a:ext cx="17259300" cy="4276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distribution de</a:t>
            </a:r>
            <a:r>
              <a:rPr lang="en-US" sz="3000">
                <a:solidFill>
                  <a:srgbClr val="000000"/>
                </a:solidFill>
                <a:latin typeface="Poppins"/>
                <a:ea typeface="Poppins"/>
                <a:cs typeface="Poppins"/>
                <a:sym typeface="Poppins"/>
              </a:rPr>
              <a:t>s prix montre que la majorité des produits se situent dans une gamme de prix rel</a:t>
            </a:r>
            <a:r>
              <a:rPr lang="en-US" sz="3000">
                <a:solidFill>
                  <a:srgbClr val="000000"/>
                </a:solidFill>
                <a:latin typeface="Poppins"/>
                <a:ea typeface="Poppins"/>
                <a:cs typeface="Poppins"/>
                <a:sym typeface="Poppins"/>
              </a:rPr>
              <a:t>ativement basse à moyenne. On constate la présence de 3 pics montrant trois gammes de produits. Très peu d</a:t>
            </a:r>
            <a:r>
              <a:rPr lang="en-US" sz="3000">
                <a:solidFill>
                  <a:srgbClr val="000000"/>
                </a:solidFill>
                <a:latin typeface="Poppins"/>
                <a:ea typeface="Poppins"/>
                <a:cs typeface="Poppins"/>
                <a:sym typeface="Poppins"/>
              </a:rPr>
              <a:t>e produits ont des pri</a:t>
            </a:r>
            <a:r>
              <a:rPr lang="en-US" sz="3000">
                <a:solidFill>
                  <a:srgbClr val="000000"/>
                </a:solidFill>
                <a:latin typeface="Poppins"/>
                <a:ea typeface="Poppins"/>
                <a:cs typeface="Poppins"/>
                <a:sym typeface="Poppins"/>
              </a:rPr>
              <a:t>x élevés, ce qui </a:t>
            </a:r>
            <a:r>
              <a:rPr lang="en-US" sz="3000">
                <a:solidFill>
                  <a:srgbClr val="000000"/>
                </a:solidFill>
                <a:latin typeface="Poppins"/>
                <a:ea typeface="Poppins"/>
                <a:cs typeface="Poppins"/>
                <a:sym typeface="Poppins"/>
              </a:rPr>
              <a:t>peut indiquer que les articles les plus populaires sont aussi les plus abordables. Cela peut être un facteur influençant leur présence dans les Best Sellers.</a:t>
            </a:r>
          </a:p>
          <a:p>
            <a:pPr algn="l">
              <a:lnSpc>
                <a:spcPts val="4200"/>
              </a:lnSpc>
            </a:pPr>
            <a:r>
              <a:rPr lang="en-US" sz="3000">
                <a:solidFill>
                  <a:srgbClr val="FF6D55"/>
                </a:solidFill>
                <a:latin typeface="Poppins"/>
                <a:ea typeface="Poppins"/>
                <a:cs typeface="Poppins"/>
                <a:sym typeface="Poppins"/>
              </a:rPr>
              <a:t>Pour plus de lisibilité, on a filtré les prix inférieurs à 1000 , (quelques outliers sont proches de 2000), la moyenne passe de 70 à 50 .</a:t>
            </a:r>
          </a:p>
          <a:p>
            <a:pPr algn="l">
              <a:lnSpc>
                <a:spcPts val="4200"/>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83135" y="3857625"/>
            <a:ext cx="16463894" cy="6235700"/>
          </a:xfrm>
          <a:custGeom>
            <a:avLst/>
            <a:gdLst/>
            <a:ahLst/>
            <a:cxnLst/>
            <a:rect r="r" b="b" t="t" l="l"/>
            <a:pathLst>
              <a:path h="6235700" w="16463894">
                <a:moveTo>
                  <a:pt x="0" y="0"/>
                </a:moveTo>
                <a:lnTo>
                  <a:pt x="16463895" y="0"/>
                </a:lnTo>
                <a:lnTo>
                  <a:pt x="16463895" y="6235700"/>
                </a:lnTo>
                <a:lnTo>
                  <a:pt x="0" y="6235700"/>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RÉPARTITION DES ÉVALUATIONS</a:t>
            </a:r>
          </a:p>
        </p:txBody>
      </p:sp>
      <p:sp>
        <p:nvSpPr>
          <p:cNvPr name="TextBox 13" id="13"/>
          <p:cNvSpPr txBox="true"/>
          <p:nvPr/>
        </p:nvSpPr>
        <p:spPr>
          <a:xfrm rot="0">
            <a:off x="1189387" y="1438275"/>
            <a:ext cx="15966376"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majorité des produits</a:t>
            </a:r>
            <a:r>
              <a:rPr lang="en-US" sz="3000">
                <a:solidFill>
                  <a:srgbClr val="000000"/>
                </a:solidFill>
                <a:latin typeface="Poppins"/>
                <a:ea typeface="Poppins"/>
                <a:cs typeface="Poppins"/>
                <a:sym typeface="Poppins"/>
              </a:rPr>
              <a:t> ont une note supéri</a:t>
            </a:r>
            <a:r>
              <a:rPr lang="en-US" sz="3000">
                <a:solidFill>
                  <a:srgbClr val="000000"/>
                </a:solidFill>
                <a:latin typeface="Poppins"/>
                <a:ea typeface="Poppins"/>
                <a:cs typeface="Poppins"/>
                <a:sym typeface="Poppins"/>
              </a:rPr>
              <a:t>eure à 4 étoiles. Cela reflète un</a:t>
            </a:r>
            <a:r>
              <a:rPr lang="en-US" sz="3000">
                <a:solidFill>
                  <a:srgbClr val="000000"/>
                </a:solidFill>
                <a:latin typeface="Poppins"/>
                <a:ea typeface="Poppins"/>
                <a:cs typeface="Poppins"/>
                <a:sym typeface="Poppins"/>
              </a:rPr>
              <a:t>e tendance générale sur Amazon où les produits les plus visibles (et achetés) ont souvent de bonnes évaluations. Les mauvaises notes sont rares, ce qui peut être dû à l'effet de filtre par les acheteurs ou Amazon lui-même.</a:t>
            </a:r>
          </a:p>
          <a:p>
            <a:pPr algn="l">
              <a:lnSpc>
                <a:spcPts val="4200"/>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09519" y="3767464"/>
            <a:ext cx="16868963" cy="6325861"/>
          </a:xfrm>
          <a:custGeom>
            <a:avLst/>
            <a:gdLst/>
            <a:ahLst/>
            <a:cxnLst/>
            <a:rect r="r" b="b" t="t" l="l"/>
            <a:pathLst>
              <a:path h="6325861" w="16868963">
                <a:moveTo>
                  <a:pt x="0" y="0"/>
                </a:moveTo>
                <a:lnTo>
                  <a:pt x="16868962" y="0"/>
                </a:lnTo>
                <a:lnTo>
                  <a:pt x="16868962" y="6325861"/>
                </a:lnTo>
                <a:lnTo>
                  <a:pt x="0" y="6325861"/>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AVIS VS PRIX</a:t>
            </a:r>
          </a:p>
        </p:txBody>
      </p:sp>
      <p:sp>
        <p:nvSpPr>
          <p:cNvPr name="TextBox 13" id="13"/>
          <p:cNvSpPr txBox="true"/>
          <p:nvPr/>
        </p:nvSpPr>
        <p:spPr>
          <a:xfrm rot="0">
            <a:off x="1189387" y="1438275"/>
            <a:ext cx="15966376"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a:t>
            </a:r>
            <a:r>
              <a:rPr lang="en-US" sz="3000">
                <a:solidFill>
                  <a:srgbClr val="000000"/>
                </a:solidFill>
                <a:latin typeface="Poppins"/>
                <a:ea typeface="Poppins"/>
                <a:cs typeface="Poppins"/>
                <a:sym typeface="Poppins"/>
              </a:rPr>
              <a:t> observe que les produits</a:t>
            </a:r>
            <a:r>
              <a:rPr lang="en-US" sz="3000">
                <a:solidFill>
                  <a:srgbClr val="000000"/>
                </a:solidFill>
                <a:latin typeface="Poppins"/>
                <a:ea typeface="Poppins"/>
                <a:cs typeface="Poppins"/>
                <a:sym typeface="Poppins"/>
              </a:rPr>
              <a:t> les plus chers n'ont pas fo</a:t>
            </a:r>
            <a:r>
              <a:rPr lang="en-US" sz="3000">
                <a:solidFill>
                  <a:srgbClr val="000000"/>
                </a:solidFill>
                <a:latin typeface="Poppins"/>
                <a:ea typeface="Poppins"/>
                <a:cs typeface="Poppins"/>
                <a:sym typeface="Poppins"/>
              </a:rPr>
              <a:t>rcément plus d'avis. En</a:t>
            </a:r>
            <a:r>
              <a:rPr lang="en-US" sz="3000">
                <a:solidFill>
                  <a:srgbClr val="000000"/>
                </a:solidFill>
                <a:latin typeface="Poppins"/>
                <a:ea typeface="Poppins"/>
                <a:cs typeface="Poppins"/>
                <a:sym typeface="Poppins"/>
              </a:rPr>
              <a:t> revanche, certains produits dans la gamme de prix moyenne à basse accumulent un très grand nombre d'avis, ce qui peut suggérer qu'ils sont populaires en raison de leur bon rapport qualité/prix.</a:t>
            </a:r>
          </a:p>
          <a:p>
            <a:pPr algn="l">
              <a:lnSpc>
                <a:spcPts val="4200"/>
              </a:lnSpc>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3048000"/>
            <a:ext cx="18240324" cy="7045325"/>
          </a:xfrm>
          <a:custGeom>
            <a:avLst/>
            <a:gdLst/>
            <a:ahLst/>
            <a:cxnLst/>
            <a:rect r="r" b="b" t="t" l="l"/>
            <a:pathLst>
              <a:path h="7045325" w="18240324">
                <a:moveTo>
                  <a:pt x="0" y="0"/>
                </a:moveTo>
                <a:lnTo>
                  <a:pt x="18240324" y="0"/>
                </a:lnTo>
                <a:lnTo>
                  <a:pt x="18240324" y="7045325"/>
                </a:lnTo>
                <a:lnTo>
                  <a:pt x="0" y="7045325"/>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CORRÉLATION ENTRE LES VARIABLES</a:t>
            </a:r>
          </a:p>
        </p:txBody>
      </p:sp>
      <p:sp>
        <p:nvSpPr>
          <p:cNvPr name="TextBox 13" id="13"/>
          <p:cNvSpPr txBox="true"/>
          <p:nvPr/>
        </p:nvSpPr>
        <p:spPr>
          <a:xfrm rot="0">
            <a:off x="1189387" y="1438275"/>
            <a:ext cx="15966376"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Les variables ne sont pas co</a:t>
            </a:r>
            <a:r>
              <a:rPr lang="en-US" sz="3000">
                <a:solidFill>
                  <a:srgbClr val="000000"/>
                </a:solidFill>
                <a:latin typeface="Poppins"/>
                <a:ea typeface="Poppins"/>
                <a:cs typeface="Poppins"/>
                <a:sym typeface="Poppins"/>
              </a:rPr>
              <a:t>rrélées </a:t>
            </a:r>
            <a:r>
              <a:rPr lang="en-US" sz="3000">
                <a:solidFill>
                  <a:srgbClr val="000000"/>
                </a:solidFill>
                <a:latin typeface="Poppins"/>
                <a:ea typeface="Poppins"/>
                <a:cs typeface="Poppins"/>
                <a:sym typeface="Poppins"/>
              </a:rPr>
              <a:t>entre elles. Reste à voir comment elles sont liées avec le fait d'être Best Seller.</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4408010"/>
            <a:ext cx="16230600" cy="1420816"/>
          </a:xfrm>
          <a:prstGeom prst="rect">
            <a:avLst/>
          </a:prstGeom>
        </p:spPr>
        <p:txBody>
          <a:bodyPr anchor="t" rtlCol="false" tIns="0" lIns="0" bIns="0" rIns="0">
            <a:spAutoFit/>
          </a:bodyPr>
          <a:lstStyle/>
          <a:p>
            <a:pPr algn="l">
              <a:lnSpc>
                <a:spcPts val="5897"/>
              </a:lnSpc>
            </a:pPr>
            <a:r>
              <a:rPr lang="en-US" sz="4212">
                <a:solidFill>
                  <a:srgbClr val="000000"/>
                </a:solidFill>
                <a:latin typeface="League Spartan"/>
                <a:ea typeface="League Spartan"/>
                <a:cs typeface="League Spartan"/>
                <a:sym typeface="League Spartan"/>
              </a:rPr>
              <a:t>1.1 CONSTRUCTION DE LA BASE DE DONNÉE BEST SELLERS</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78635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366177" y="5143500"/>
            <a:ext cx="13555646" cy="5134201"/>
          </a:xfrm>
          <a:custGeom>
            <a:avLst/>
            <a:gdLst/>
            <a:ahLst/>
            <a:cxnLst/>
            <a:rect r="r" b="b" t="t" l="l"/>
            <a:pathLst>
              <a:path h="5134201" w="13555646">
                <a:moveTo>
                  <a:pt x="0" y="0"/>
                </a:moveTo>
                <a:lnTo>
                  <a:pt x="13555646" y="0"/>
                </a:lnTo>
                <a:lnTo>
                  <a:pt x="13555646" y="5134201"/>
                </a:lnTo>
                <a:lnTo>
                  <a:pt x="0" y="5134201"/>
                </a:lnTo>
                <a:lnTo>
                  <a:pt x="0" y="0"/>
                </a:lnTo>
                <a:close/>
              </a:path>
            </a:pathLst>
          </a:custGeom>
          <a:blipFill>
            <a:blip r:embed="rId2"/>
            <a:stretch>
              <a:fillRect l="0" t="0" r="0" b="0"/>
            </a:stretch>
          </a:blipFill>
        </p:spPr>
      </p:sp>
      <p:sp>
        <p:nvSpPr>
          <p:cNvPr name="TextBox 12" id="12"/>
          <p:cNvSpPr txBox="true"/>
          <p:nvPr/>
        </p:nvSpPr>
        <p:spPr>
          <a:xfrm rot="0">
            <a:off x="0" y="399415"/>
            <a:ext cx="18288000" cy="705485"/>
          </a:xfrm>
          <a:prstGeom prst="rect">
            <a:avLst/>
          </a:prstGeom>
        </p:spPr>
        <p:txBody>
          <a:bodyPr anchor="t" rtlCol="false" tIns="0" lIns="0" bIns="0" rIns="0">
            <a:spAutoFit/>
          </a:bodyPr>
          <a:lstStyle/>
          <a:p>
            <a:pPr algn="l">
              <a:lnSpc>
                <a:spcPts val="5740"/>
              </a:lnSpc>
              <a:spcBef>
                <a:spcPct val="0"/>
              </a:spcBef>
            </a:pPr>
            <a:r>
              <a:rPr lang="en-US" sz="4100">
                <a:solidFill>
                  <a:srgbClr val="000000"/>
                </a:solidFill>
                <a:latin typeface="League Spartan"/>
                <a:ea typeface="League Spartan"/>
                <a:cs typeface="League Spartan"/>
                <a:sym typeface="League Spartan"/>
              </a:rPr>
              <a:t> </a:t>
            </a:r>
            <a:r>
              <a:rPr lang="en-US" sz="4100">
                <a:solidFill>
                  <a:srgbClr val="000000"/>
                </a:solidFill>
                <a:latin typeface="League Spartan"/>
                <a:ea typeface="League Spartan"/>
                <a:cs typeface="League Spartan"/>
                <a:sym typeface="League Spartan"/>
              </a:rPr>
              <a:t>Pr</a:t>
            </a:r>
            <a:r>
              <a:rPr lang="en-US" sz="4100">
                <a:solidFill>
                  <a:srgbClr val="000000"/>
                </a:solidFill>
                <a:latin typeface="League Spartan"/>
                <a:ea typeface="League Spartan"/>
                <a:cs typeface="League Spartan"/>
                <a:sym typeface="League Spartan"/>
              </a:rPr>
              <a:t>IX DES PRODUITS PAR CATÉGORIE (HORS CARTES GRAPHIQUES)</a:t>
            </a:r>
          </a:p>
        </p:txBody>
      </p:sp>
      <p:sp>
        <p:nvSpPr>
          <p:cNvPr name="TextBox 13" id="13"/>
          <p:cNvSpPr txBox="true"/>
          <p:nvPr/>
        </p:nvSpPr>
        <p:spPr>
          <a:xfrm rot="0">
            <a:off x="514350" y="1238250"/>
            <a:ext cx="17259300" cy="48101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Ce graphique compare la répartition des prix da</a:t>
            </a:r>
            <a:r>
              <a:rPr lang="en-US" sz="3000">
                <a:solidFill>
                  <a:srgbClr val="000000"/>
                </a:solidFill>
                <a:latin typeface="Poppins"/>
                <a:ea typeface="Poppins"/>
                <a:cs typeface="Poppins"/>
                <a:sym typeface="Poppins"/>
              </a:rPr>
              <a:t>ns chaque catégorie de produit Amazon, à l'exclusion des cart</a:t>
            </a:r>
            <a:r>
              <a:rPr lang="en-US" sz="3000">
                <a:solidFill>
                  <a:srgbClr val="000000"/>
                </a:solidFill>
                <a:latin typeface="Poppins"/>
                <a:ea typeface="Poppins"/>
                <a:cs typeface="Poppins"/>
                <a:sym typeface="Poppins"/>
              </a:rPr>
              <a:t>es graphiques.</a:t>
            </a:r>
          </a:p>
          <a:p>
            <a:pPr algn="l" marL="647700" indent="-323850" lvl="1">
              <a:lnSpc>
                <a:spcPts val="4200"/>
              </a:lnSpc>
              <a:buFont typeface="Arial"/>
              <a:buChar char="•"/>
            </a:pPr>
            <a:r>
              <a:rPr lang="en-US" sz="3000">
                <a:solidFill>
                  <a:srgbClr val="000000"/>
                </a:solidFill>
                <a:latin typeface="Poppins"/>
                <a:ea typeface="Poppins"/>
                <a:cs typeface="Poppins"/>
                <a:sym typeface="Poppins"/>
              </a:rPr>
              <a:t>Les boîtes représentent les valeurs entre l</a:t>
            </a:r>
            <a:r>
              <a:rPr lang="en-US" sz="3000">
                <a:solidFill>
                  <a:srgbClr val="000000"/>
                </a:solidFill>
                <a:latin typeface="Poppins"/>
                <a:ea typeface="Poppins"/>
                <a:cs typeface="Poppins"/>
                <a:sym typeface="Poppins"/>
              </a:rPr>
              <a:t>e 1er et le 3e quartile</a:t>
            </a:r>
          </a:p>
          <a:p>
            <a:pPr algn="l" marL="647700" indent="-323850" lvl="1">
              <a:lnSpc>
                <a:spcPts val="4200"/>
              </a:lnSpc>
              <a:buFont typeface="Arial"/>
              <a:buChar char="•"/>
            </a:pPr>
            <a:r>
              <a:rPr lang="en-US" sz="3000">
                <a:solidFill>
                  <a:srgbClr val="000000"/>
                </a:solidFill>
                <a:latin typeface="Poppins"/>
                <a:ea typeface="Poppins"/>
                <a:cs typeface="Poppins"/>
                <a:sym typeface="Poppins"/>
              </a:rPr>
              <a:t>Les points</a:t>
            </a:r>
            <a:r>
              <a:rPr lang="en-US" sz="3000">
                <a:solidFill>
                  <a:srgbClr val="000000"/>
                </a:solidFill>
                <a:latin typeface="Poppins"/>
                <a:ea typeface="Poppins"/>
                <a:cs typeface="Poppins"/>
                <a:sym typeface="Poppins"/>
              </a:rPr>
              <a:t> individuels permettent de visualiser les outl</a:t>
            </a:r>
            <a:r>
              <a:rPr lang="en-US" sz="3000">
                <a:solidFill>
                  <a:srgbClr val="000000"/>
                </a:solidFill>
                <a:latin typeface="Poppins"/>
                <a:ea typeface="Poppins"/>
                <a:cs typeface="Poppins"/>
                <a:sym typeface="Poppins"/>
              </a:rPr>
              <a:t>iers</a:t>
            </a:r>
          </a:p>
          <a:p>
            <a:pPr algn="l" marL="647700" indent="-323850" lvl="1">
              <a:lnSpc>
                <a:spcPts val="4200"/>
              </a:lnSpc>
              <a:buFont typeface="Arial"/>
              <a:buChar char="•"/>
            </a:pPr>
            <a:r>
              <a:rPr lang="en-US" sz="3000">
                <a:solidFill>
                  <a:srgbClr val="000000"/>
                </a:solidFill>
                <a:latin typeface="Poppins"/>
                <a:ea typeface="Poppins"/>
                <a:cs typeface="Poppins"/>
                <a:sym typeface="Poppins"/>
              </a:rPr>
              <a:t>Une ligne rouge indique la moyenne des prix tous produits confondus</a:t>
            </a:r>
          </a:p>
          <a:p>
            <a:pPr algn="l">
              <a:lnSpc>
                <a:spcPts val="4200"/>
              </a:lnSpc>
            </a:pPr>
            <a:r>
              <a:rPr lang="en-US" sz="3000">
                <a:solidFill>
                  <a:srgbClr val="000000"/>
                </a:solidFill>
                <a:latin typeface="Poppins"/>
                <a:ea typeface="Poppins"/>
                <a:cs typeface="Poppins"/>
                <a:sym typeface="Poppins"/>
              </a:rPr>
              <a:t>On constate que certaines catégories sont beaucoup plus abordables que d'autres, tandis que certaines (comme High-Tech) présentent une plus grande dispersion des prix.</a:t>
            </a:r>
          </a:p>
          <a:p>
            <a:pPr algn="l">
              <a:lnSpc>
                <a:spcPts val="4200"/>
              </a:lnSpc>
            </a:pPr>
          </a:p>
          <a:p>
            <a:pPr algn="l">
              <a:lnSpc>
                <a:spcPts val="4200"/>
              </a:lnSpc>
            </a:pP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514600" y="1314450"/>
            <a:ext cx="15773400" cy="2906716"/>
          </a:xfrm>
          <a:prstGeom prst="rect">
            <a:avLst/>
          </a:prstGeom>
        </p:spPr>
        <p:txBody>
          <a:bodyPr anchor="t" rtlCol="false" tIns="0" lIns="0" bIns="0" rIns="0">
            <a:spAutoFit/>
          </a:bodyPr>
          <a:lstStyle/>
          <a:p>
            <a:pPr algn="l">
              <a:lnSpc>
                <a:spcPts val="5897"/>
              </a:lnSpc>
            </a:pPr>
            <a:r>
              <a:rPr lang="en-US" sz="4212">
                <a:solidFill>
                  <a:srgbClr val="000000"/>
                </a:solidFill>
                <a:latin typeface="League Spartan"/>
                <a:ea typeface="League Spartan"/>
                <a:cs typeface="League Spartan"/>
                <a:sym typeface="League Spartan"/>
              </a:rPr>
              <a:t>2 CONSTRUCTION ET ÉTUDE D'UNE BASE DE CARACTÉRISTIQUES TECHNIQUES DES CARTES GRAPHIQUES D'AMAZON</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1525" y="3763966"/>
            <a:ext cx="16744950" cy="5111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va se concentrer sur un type de produits très spécifiques pour pouvoir extraire du site les caractéristiques techniqu</a:t>
            </a:r>
            <a:r>
              <a:rPr lang="en-US" sz="3249">
                <a:solidFill>
                  <a:srgbClr val="000000"/>
                </a:solidFill>
                <a:latin typeface="Poppins"/>
                <a:ea typeface="Poppins"/>
                <a:cs typeface="Poppins"/>
                <a:sym typeface="Poppins"/>
              </a:rPr>
              <a:t>es et la marque du produit et les comparer pour essayer de prédire lesquels seront des best-selle</a:t>
            </a:r>
            <a:r>
              <a:rPr lang="en-US" sz="3249">
                <a:solidFill>
                  <a:srgbClr val="000000"/>
                </a:solidFill>
                <a:latin typeface="Poppins"/>
                <a:ea typeface="Poppins"/>
                <a:cs typeface="Poppins"/>
                <a:sym typeface="Poppins"/>
              </a:rPr>
              <a:t>rs et quelles caractéristiques influencent le plu</a:t>
            </a:r>
            <a:r>
              <a:rPr lang="en-US" sz="3249">
                <a:solidFill>
                  <a:srgbClr val="000000"/>
                </a:solidFill>
                <a:latin typeface="Poppins"/>
                <a:ea typeface="Poppins"/>
                <a:cs typeface="Poppins"/>
                <a:sym typeface="Poppins"/>
              </a:rPr>
              <a:t>s le prix.</a:t>
            </a:r>
          </a:p>
          <a:p>
            <a:pPr algn="l">
              <a:lnSpc>
                <a:spcPts val="4549"/>
              </a:lnSpc>
            </a:pPr>
            <a:r>
              <a:rPr lang="en-US" sz="3249">
                <a:solidFill>
                  <a:srgbClr val="000000"/>
                </a:solidFill>
                <a:latin typeface="Poppins"/>
                <a:ea typeface="Poppins"/>
                <a:cs typeface="Poppins"/>
                <a:sym typeface="Poppins"/>
              </a:rPr>
              <a:t>Pour avoir des caractéristiques stab</a:t>
            </a:r>
            <a:r>
              <a:rPr lang="en-US" sz="3249">
                <a:solidFill>
                  <a:srgbClr val="000000"/>
                </a:solidFill>
                <a:latin typeface="Poppins"/>
                <a:ea typeface="Poppins"/>
                <a:cs typeface="Poppins"/>
                <a:sym typeface="Poppins"/>
              </a:rPr>
              <a:t>le</a:t>
            </a:r>
            <a:r>
              <a:rPr lang="en-US" sz="3249">
                <a:solidFill>
                  <a:srgbClr val="000000"/>
                </a:solidFill>
                <a:latin typeface="Poppins"/>
                <a:ea typeface="Poppins"/>
                <a:cs typeface="Poppins"/>
                <a:sym typeface="Poppins"/>
              </a:rPr>
              <a:t>s et comparables, multiples mais avec des p</a:t>
            </a:r>
            <a:r>
              <a:rPr lang="en-US" sz="3249">
                <a:solidFill>
                  <a:srgbClr val="000000"/>
                </a:solidFill>
                <a:latin typeface="Poppins"/>
                <a:ea typeface="Poppins"/>
                <a:cs typeface="Poppins"/>
                <a:sym typeface="Poppins"/>
              </a:rPr>
              <a:t>at</a:t>
            </a:r>
            <a:r>
              <a:rPr lang="en-US" sz="3249">
                <a:solidFill>
                  <a:srgbClr val="000000"/>
                </a:solidFill>
                <a:latin typeface="Poppins"/>
                <a:ea typeface="Poppins"/>
                <a:cs typeface="Poppins"/>
                <a:sym typeface="Poppins"/>
              </a:rPr>
              <a:t>te</a:t>
            </a:r>
            <a:r>
              <a:rPr lang="en-US" sz="3249">
                <a:solidFill>
                  <a:srgbClr val="000000"/>
                </a:solidFill>
                <a:latin typeface="Poppins"/>
                <a:ea typeface="Poppins"/>
                <a:cs typeface="Poppins"/>
                <a:sym typeface="Poppins"/>
              </a:rPr>
              <a:t>rns r</a:t>
            </a:r>
            <a:r>
              <a:rPr lang="en-US" sz="3249">
                <a:solidFill>
                  <a:srgbClr val="000000"/>
                </a:solidFill>
                <a:latin typeface="Poppins"/>
                <a:ea typeface="Poppins"/>
                <a:cs typeface="Poppins"/>
                <a:sym typeface="Poppins"/>
              </a:rPr>
              <a:t>econaissables, nous allons nous limiter à l'ét</a:t>
            </a:r>
            <a:r>
              <a:rPr lang="en-US" sz="3249">
                <a:solidFill>
                  <a:srgbClr val="000000"/>
                </a:solidFill>
                <a:latin typeface="Poppins"/>
                <a:ea typeface="Poppins"/>
                <a:cs typeface="Poppins"/>
                <a:sym typeface="Poppins"/>
              </a:rPr>
              <a:t>ude des c</a:t>
            </a:r>
            <a:r>
              <a:rPr lang="en-US" sz="3249">
                <a:solidFill>
                  <a:srgbClr val="000000"/>
                </a:solidFill>
                <a:latin typeface="Poppins"/>
                <a:ea typeface="Poppins"/>
                <a:cs typeface="Poppins"/>
                <a:sym typeface="Poppins"/>
              </a:rPr>
              <a:t>artes graphiques, présentes en grand nombre sur Amazon. (On aurait aussi pu étudier les ordinateurs,</a:t>
            </a:r>
            <a:r>
              <a:rPr lang="en-US" sz="3249">
                <a:solidFill>
                  <a:srgbClr val="000000"/>
                </a:solidFill>
                <a:latin typeface="Poppins"/>
                <a:ea typeface="Poppins"/>
                <a:cs typeface="Poppins"/>
                <a:sym typeface="Poppins"/>
              </a:rPr>
              <a:t> les éc</a:t>
            </a:r>
            <a:r>
              <a:rPr lang="en-US" sz="3249">
                <a:solidFill>
                  <a:srgbClr val="000000"/>
                </a:solidFill>
                <a:latin typeface="Poppins"/>
                <a:ea typeface="Poppins"/>
                <a:cs typeface="Poppins"/>
                <a:sym typeface="Poppins"/>
              </a:rPr>
              <a:t>rans, les smartphones ...)</a:t>
            </a:r>
          </a:p>
          <a:p>
            <a:pPr algn="l">
              <a:lnSpc>
                <a:spcPts val="4200"/>
              </a:lnSpc>
            </a:pP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137932"/>
            <a:ext cx="15773400" cy="2163766"/>
          </a:xfrm>
          <a:prstGeom prst="rect">
            <a:avLst/>
          </a:prstGeom>
        </p:spPr>
        <p:txBody>
          <a:bodyPr anchor="t" rtlCol="false" tIns="0" lIns="0" bIns="0" rIns="0">
            <a:spAutoFit/>
          </a:bodyPr>
          <a:lstStyle/>
          <a:p>
            <a:pPr algn="l">
              <a:lnSpc>
                <a:spcPts val="5897"/>
              </a:lnSpc>
            </a:pPr>
            <a:r>
              <a:rPr lang="en-US" sz="4212">
                <a:solidFill>
                  <a:srgbClr val="000000"/>
                </a:solidFill>
                <a:latin typeface="League Spartan"/>
                <a:ea typeface="League Spartan"/>
                <a:cs typeface="League Spartan"/>
                <a:sym typeface="League Spartan"/>
              </a:rPr>
              <a:t>2.1 CONSTRUCTION ET ÉTUDE DE LA BASE PRIX/AVIS DE CARTES GRAPHIQUES</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1525" y="4682911"/>
            <a:ext cx="16744950" cy="2825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C'est le même principe que précédemmen</a:t>
            </a:r>
            <a:r>
              <a:rPr lang="en-US" sz="3249">
                <a:solidFill>
                  <a:srgbClr val="000000"/>
                </a:solidFill>
                <a:latin typeface="Poppins"/>
                <a:ea typeface="Poppins"/>
                <a:cs typeface="Poppins"/>
                <a:sym typeface="Poppins"/>
              </a:rPr>
              <a:t>t, on scrappe plusieurs page</a:t>
            </a:r>
            <a:r>
              <a:rPr lang="en-US" sz="3249">
                <a:solidFill>
                  <a:srgbClr val="000000"/>
                </a:solidFill>
                <a:latin typeface="Poppins"/>
                <a:ea typeface="Poppins"/>
                <a:cs typeface="Poppins"/>
                <a:sym typeface="Poppins"/>
              </a:rPr>
              <a:t>s de cartes graphique</a:t>
            </a:r>
            <a:r>
              <a:rPr lang="en-US" sz="3249">
                <a:solidFill>
                  <a:srgbClr val="000000"/>
                </a:solidFill>
                <a:latin typeface="Poppins"/>
                <a:ea typeface="Poppins"/>
                <a:cs typeface="Poppins"/>
                <a:sym typeface="Poppins"/>
              </a:rPr>
              <a:t>s pour avoir les mêmes informations que précédemment. L'url de leurs p</a:t>
            </a:r>
            <a:r>
              <a:rPr lang="en-US" sz="3249">
                <a:solidFill>
                  <a:srgbClr val="000000"/>
                </a:solidFill>
                <a:latin typeface="Poppins"/>
                <a:ea typeface="Poppins"/>
                <a:cs typeface="Poppins"/>
                <a:sym typeface="Poppins"/>
              </a:rPr>
              <a:t>ag</a:t>
            </a:r>
            <a:r>
              <a:rPr lang="en-US" sz="3249">
                <a:solidFill>
                  <a:srgbClr val="000000"/>
                </a:solidFill>
                <a:latin typeface="Poppins"/>
                <a:ea typeface="Poppins"/>
                <a:cs typeface="Poppins"/>
                <a:sym typeface="Poppins"/>
              </a:rPr>
              <a:t>e</a:t>
            </a:r>
            <a:r>
              <a:rPr lang="en-US" sz="3249">
                <a:solidFill>
                  <a:srgbClr val="000000"/>
                </a:solidFill>
                <a:latin typeface="Poppins"/>
                <a:ea typeface="Poppins"/>
                <a:cs typeface="Poppins"/>
                <a:sym typeface="Poppins"/>
              </a:rPr>
              <a:t>s pr</a:t>
            </a:r>
            <a:r>
              <a:rPr lang="en-US" sz="3249">
                <a:solidFill>
                  <a:srgbClr val="000000"/>
                </a:solidFill>
                <a:latin typeface="Poppins"/>
                <a:ea typeface="Poppins"/>
                <a:cs typeface="Poppins"/>
                <a:sym typeface="Poppins"/>
              </a:rPr>
              <a:t>oduits nous servira plus tar</a:t>
            </a:r>
            <a:r>
              <a:rPr lang="en-US" sz="3249">
                <a:solidFill>
                  <a:srgbClr val="000000"/>
                </a:solidFill>
                <a:latin typeface="Poppins"/>
                <a:ea typeface="Poppins"/>
                <a:cs typeface="Poppins"/>
                <a:sym typeface="Poppins"/>
              </a:rPr>
              <a:t>d de sc</a:t>
            </a:r>
            <a:r>
              <a:rPr lang="en-US" sz="3249">
                <a:solidFill>
                  <a:srgbClr val="000000"/>
                </a:solidFill>
                <a:latin typeface="Poppins"/>
                <a:ea typeface="Poppins"/>
                <a:cs typeface="Poppins"/>
                <a:sym typeface="Poppins"/>
              </a:rPr>
              <a:t>rapper ces pages produits pour avoir</a:t>
            </a:r>
            <a:r>
              <a:rPr lang="en-US" sz="3249">
                <a:solidFill>
                  <a:srgbClr val="000000"/>
                </a:solidFill>
                <a:latin typeface="Poppins"/>
                <a:ea typeface="Poppins"/>
                <a:cs typeface="Poppins"/>
                <a:sym typeface="Poppins"/>
              </a:rPr>
              <a:t> les fich</a:t>
            </a:r>
            <a:r>
              <a:rPr lang="en-US" sz="3249">
                <a:solidFill>
                  <a:srgbClr val="000000"/>
                </a:solidFill>
                <a:latin typeface="Poppins"/>
                <a:ea typeface="Poppins"/>
                <a:cs typeface="Poppins"/>
                <a:sym typeface="Poppins"/>
              </a:rPr>
              <a:t>es techniques.</a:t>
            </a:r>
          </a:p>
          <a:p>
            <a:pPr algn="l">
              <a:lnSpc>
                <a:spcPts val="4200"/>
              </a:lnSpc>
            </a:pPr>
          </a:p>
        </p:txBody>
      </p:sp>
    </p:spTree>
  </p:cSld>
  <p:clrMapOvr>
    <a:masterClrMapping/>
  </p:clrMapOvr>
</p:sld>
</file>

<file path=ppt/slides/slide4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137932"/>
            <a:ext cx="15773400" cy="2163766"/>
          </a:xfrm>
          <a:prstGeom prst="rect">
            <a:avLst/>
          </a:prstGeom>
        </p:spPr>
        <p:txBody>
          <a:bodyPr anchor="t" rtlCol="false" tIns="0" lIns="0" bIns="0" rIns="0">
            <a:spAutoFit/>
          </a:bodyPr>
          <a:lstStyle/>
          <a:p>
            <a:pPr algn="l">
              <a:lnSpc>
                <a:spcPts val="5897"/>
              </a:lnSpc>
            </a:pPr>
            <a:r>
              <a:rPr lang="en-US" sz="4212">
                <a:solidFill>
                  <a:srgbClr val="000000"/>
                </a:solidFill>
                <a:latin typeface="League Spartan"/>
                <a:ea typeface="League Spartan"/>
                <a:cs typeface="League Spartan"/>
                <a:sym typeface="League Spartan"/>
              </a:rPr>
              <a:t>2.1.1 RÉCUPÉRATION DES CARACTÉRISTIQUES PRIMAIRES ET URL</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1525" y="4797211"/>
            <a:ext cx="16744950" cy="21431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extrait les mêmes informations qu'avan</a:t>
            </a:r>
            <a:r>
              <a:rPr lang="en-US" sz="3000">
                <a:solidFill>
                  <a:srgbClr val="000000"/>
                </a:solidFill>
                <a:latin typeface="Poppins"/>
                <a:ea typeface="Poppins"/>
                <a:cs typeface="Poppins"/>
                <a:sym typeface="Poppins"/>
              </a:rPr>
              <a:t>t et surtout l'URL de la page produit des page</a:t>
            </a:r>
            <a:r>
              <a:rPr lang="en-US" sz="3000">
                <a:solidFill>
                  <a:srgbClr val="000000"/>
                </a:solidFill>
                <a:latin typeface="Poppins"/>
                <a:ea typeface="Poppins"/>
                <a:cs typeface="Poppins"/>
                <a:sym typeface="Poppins"/>
              </a:rPr>
              <a:t>s de recherche de cartes graphique</a:t>
            </a:r>
            <a:r>
              <a:rPr lang="en-US" sz="3000">
                <a:solidFill>
                  <a:srgbClr val="000000"/>
                </a:solidFill>
                <a:latin typeface="Poppins"/>
                <a:ea typeface="Poppins"/>
                <a:cs typeface="Poppins"/>
                <a:sym typeface="Poppins"/>
              </a:rPr>
              <a:t>s. Pour l'URL, il faut faire attention car il existe deux type</a:t>
            </a:r>
            <a:r>
              <a:rPr lang="en-US" sz="3000">
                <a:solidFill>
                  <a:srgbClr val="000000"/>
                </a:solidFill>
                <a:latin typeface="Poppins"/>
                <a:ea typeface="Poppins"/>
                <a:cs typeface="Poppins"/>
                <a:sym typeface="Poppins"/>
              </a:rPr>
              <a:t>s de pr</a:t>
            </a:r>
            <a:r>
              <a:rPr lang="en-US" sz="3000">
                <a:solidFill>
                  <a:srgbClr val="000000"/>
                </a:solidFill>
                <a:latin typeface="Poppins"/>
                <a:ea typeface="Poppins"/>
                <a:cs typeface="Poppins"/>
                <a:sym typeface="Poppins"/>
              </a:rPr>
              <a:t>oduits sur la page</a:t>
            </a:r>
            <a:r>
              <a:rPr lang="en-US" sz="3000">
                <a:solidFill>
                  <a:srgbClr val="000000"/>
                </a:solidFill>
                <a:latin typeface="Poppins"/>
                <a:ea typeface="Poppins"/>
                <a:cs typeface="Poppins"/>
                <a:sym typeface="Poppins"/>
              </a:rPr>
              <a:t> de reche</a:t>
            </a:r>
            <a:r>
              <a:rPr lang="en-US" sz="3000">
                <a:solidFill>
                  <a:srgbClr val="000000"/>
                </a:solidFill>
                <a:latin typeface="Poppins"/>
                <a:ea typeface="Poppins"/>
                <a:cs typeface="Poppins"/>
                <a:sym typeface="Poppins"/>
              </a:rPr>
              <a:t>rche : ceux sponsorisés et les autres. Leurs codes HTML diffèrent donc il faut séparer</a:t>
            </a:r>
            <a:r>
              <a:rPr lang="en-US" sz="3000">
                <a:solidFill>
                  <a:srgbClr val="000000"/>
                </a:solidFill>
                <a:latin typeface="Poppins"/>
                <a:ea typeface="Poppins"/>
                <a:cs typeface="Poppins"/>
                <a:sym typeface="Poppins"/>
              </a:rPr>
              <a:t> les d</a:t>
            </a:r>
            <a:r>
              <a:rPr lang="en-US" sz="3000">
                <a:solidFill>
                  <a:srgbClr val="000000"/>
                </a:solidFill>
                <a:latin typeface="Poppins"/>
                <a:ea typeface="Poppins"/>
                <a:cs typeface="Poppins"/>
                <a:sym typeface="Poppins"/>
              </a:rPr>
              <a:t>eux cas.</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4627" y="2304138"/>
            <a:ext cx="18392627" cy="5678724"/>
          </a:xfrm>
          <a:custGeom>
            <a:avLst/>
            <a:gdLst/>
            <a:ahLst/>
            <a:cxnLst/>
            <a:rect r="r" b="b" t="t" l="l"/>
            <a:pathLst>
              <a:path h="5678724" w="18392627">
                <a:moveTo>
                  <a:pt x="0" y="0"/>
                </a:moveTo>
                <a:lnTo>
                  <a:pt x="18392627" y="0"/>
                </a:lnTo>
                <a:lnTo>
                  <a:pt x="18392627" y="5678724"/>
                </a:lnTo>
                <a:lnTo>
                  <a:pt x="0" y="5678724"/>
                </a:lnTo>
                <a:lnTo>
                  <a:pt x="0" y="0"/>
                </a:lnTo>
                <a:close/>
              </a:path>
            </a:pathLst>
          </a:custGeom>
          <a:blipFill>
            <a:blip r:embed="rId2"/>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400" y="1543050"/>
            <a:ext cx="18288000" cy="7200900"/>
          </a:xfrm>
          <a:custGeom>
            <a:avLst/>
            <a:gdLst/>
            <a:ahLst/>
            <a:cxnLst/>
            <a:rect r="r" b="b" t="t" l="l"/>
            <a:pathLst>
              <a:path h="7200900" w="18288000">
                <a:moveTo>
                  <a:pt x="0" y="0"/>
                </a:moveTo>
                <a:lnTo>
                  <a:pt x="18288000" y="0"/>
                </a:lnTo>
                <a:lnTo>
                  <a:pt x="18288000" y="7200900"/>
                </a:lnTo>
                <a:lnTo>
                  <a:pt x="0" y="7200900"/>
                </a:lnTo>
                <a:lnTo>
                  <a:pt x="0" y="0"/>
                </a:lnTo>
                <a:close/>
              </a:path>
            </a:pathLst>
          </a:custGeom>
          <a:blipFill>
            <a:blip r:embed="rId2"/>
            <a:stretch>
              <a:fillRect l="0" t="0" r="0" b="0"/>
            </a:stretch>
          </a:blip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623060"/>
            <a:ext cx="18288000" cy="7040880"/>
          </a:xfrm>
          <a:custGeom>
            <a:avLst/>
            <a:gdLst/>
            <a:ahLst/>
            <a:cxnLst/>
            <a:rect r="r" b="b" t="t" l="l"/>
            <a:pathLst>
              <a:path h="7040880" w="18288000">
                <a:moveTo>
                  <a:pt x="0" y="0"/>
                </a:moveTo>
                <a:lnTo>
                  <a:pt x="18288000" y="0"/>
                </a:lnTo>
                <a:lnTo>
                  <a:pt x="18288000" y="7040880"/>
                </a:lnTo>
                <a:lnTo>
                  <a:pt x="0" y="7040880"/>
                </a:lnTo>
                <a:lnTo>
                  <a:pt x="0" y="0"/>
                </a:lnTo>
                <a:close/>
              </a:path>
            </a:pathLst>
          </a:custGeom>
          <a:blipFill>
            <a:blip r:embed="rId2"/>
            <a:stretch>
              <a:fillRect l="0" t="0" r="0" b="0"/>
            </a:stretch>
          </a:blipFill>
        </p:spPr>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1856651"/>
            <a:ext cx="18257315" cy="6573698"/>
          </a:xfrm>
          <a:custGeom>
            <a:avLst/>
            <a:gdLst/>
            <a:ahLst/>
            <a:cxnLst/>
            <a:rect r="r" b="b" t="t" l="l"/>
            <a:pathLst>
              <a:path h="6573698" w="18257315">
                <a:moveTo>
                  <a:pt x="0" y="0"/>
                </a:moveTo>
                <a:lnTo>
                  <a:pt x="18257315" y="0"/>
                </a:lnTo>
                <a:lnTo>
                  <a:pt x="18257315" y="6573698"/>
                </a:lnTo>
                <a:lnTo>
                  <a:pt x="0" y="6573698"/>
                </a:lnTo>
                <a:lnTo>
                  <a:pt x="0" y="0"/>
                </a:lnTo>
                <a:close/>
              </a:path>
            </a:pathLst>
          </a:custGeom>
          <a:blipFill>
            <a:blip r:embed="rId2"/>
            <a:stretch>
              <a:fillRect l="0" t="0" r="0" b="0"/>
            </a:stretch>
          </a:blipFill>
        </p:spPr>
      </p:sp>
    </p:spTree>
  </p:cSld>
  <p:clrMapOvr>
    <a:masterClrMapping/>
  </p:clrMapOvr>
</p:sld>
</file>

<file path=ppt/slides/slide4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156982"/>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2.1.2 NETTOYAGE DE LA BASE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1525" y="4682911"/>
            <a:ext cx="16744950" cy="1682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De nombreux</a:t>
            </a:r>
            <a:r>
              <a:rPr lang="en-US" sz="3249">
                <a:solidFill>
                  <a:srgbClr val="000000"/>
                </a:solidFill>
                <a:latin typeface="Poppins"/>
                <a:ea typeface="Poppins"/>
                <a:cs typeface="Poppins"/>
                <a:sym typeface="Poppins"/>
              </a:rPr>
              <a:t> prix sont manquants, on v</a:t>
            </a:r>
            <a:r>
              <a:rPr lang="en-US" sz="3249">
                <a:solidFill>
                  <a:srgbClr val="000000"/>
                </a:solidFill>
                <a:latin typeface="Poppins"/>
                <a:ea typeface="Poppins"/>
                <a:cs typeface="Poppins"/>
                <a:sym typeface="Poppins"/>
              </a:rPr>
              <a:t>a d</a:t>
            </a:r>
            <a:r>
              <a:rPr lang="en-US" sz="3249">
                <a:solidFill>
                  <a:srgbClr val="000000"/>
                </a:solidFill>
                <a:latin typeface="Poppins"/>
                <a:ea typeface="Poppins"/>
                <a:cs typeface="Poppins"/>
                <a:sym typeface="Poppins"/>
              </a:rPr>
              <a:t>onc déjà nettoyer la</a:t>
            </a:r>
            <a:r>
              <a:rPr lang="en-US" sz="3249">
                <a:solidFill>
                  <a:srgbClr val="000000"/>
                </a:solidFill>
                <a:latin typeface="Poppins"/>
                <a:ea typeface="Poppins"/>
                <a:cs typeface="Poppins"/>
                <a:sym typeface="Poppins"/>
              </a:rPr>
              <a:t> bas</a:t>
            </a:r>
            <a:r>
              <a:rPr lang="en-US" sz="3249">
                <a:solidFill>
                  <a:srgbClr val="000000"/>
                </a:solidFill>
                <a:latin typeface="Poppins"/>
                <a:ea typeface="Poppins"/>
                <a:cs typeface="Poppins"/>
                <a:sym typeface="Poppins"/>
              </a:rPr>
              <a:t>e de données des cart</a:t>
            </a:r>
            <a:r>
              <a:rPr lang="en-US" sz="3249">
                <a:solidFill>
                  <a:srgbClr val="000000"/>
                </a:solidFill>
                <a:latin typeface="Poppins"/>
                <a:ea typeface="Poppins"/>
                <a:cs typeface="Poppins"/>
                <a:sym typeface="Poppins"/>
              </a:rPr>
              <a:t>es graphiqu</a:t>
            </a:r>
            <a:r>
              <a:rPr lang="en-US" sz="3249">
                <a:solidFill>
                  <a:srgbClr val="000000"/>
                </a:solidFill>
                <a:latin typeface="Poppins"/>
                <a:ea typeface="Poppins"/>
                <a:cs typeface="Poppins"/>
                <a:sym typeface="Poppins"/>
              </a:rPr>
              <a:t>es avant de continuer :</a:t>
            </a:r>
          </a:p>
          <a:p>
            <a:pPr algn="l">
              <a:lnSpc>
                <a:spcPts val="4200"/>
              </a:lnSpc>
            </a:pP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2233718"/>
            <a:ext cx="18288000" cy="5870222"/>
          </a:xfrm>
          <a:custGeom>
            <a:avLst/>
            <a:gdLst/>
            <a:ahLst/>
            <a:cxnLst/>
            <a:rect r="r" b="b" t="t" l="l"/>
            <a:pathLst>
              <a:path h="5870222" w="18288000">
                <a:moveTo>
                  <a:pt x="0" y="0"/>
                </a:moveTo>
                <a:lnTo>
                  <a:pt x="18288000" y="0"/>
                </a:lnTo>
                <a:lnTo>
                  <a:pt x="18288000" y="5870222"/>
                </a:lnTo>
                <a:lnTo>
                  <a:pt x="0" y="5870222"/>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240696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00729" y="1028700"/>
            <a:ext cx="18388729" cy="9258300"/>
          </a:xfrm>
          <a:custGeom>
            <a:avLst/>
            <a:gdLst/>
            <a:ahLst/>
            <a:cxnLst/>
            <a:rect r="r" b="b" t="t" l="l"/>
            <a:pathLst>
              <a:path h="9258300" w="18388729">
                <a:moveTo>
                  <a:pt x="0" y="0"/>
                </a:moveTo>
                <a:lnTo>
                  <a:pt x="18388729" y="0"/>
                </a:lnTo>
                <a:lnTo>
                  <a:pt x="18388729" y="9258300"/>
                </a:lnTo>
                <a:lnTo>
                  <a:pt x="0" y="9258300"/>
                </a:lnTo>
                <a:lnTo>
                  <a:pt x="0" y="0"/>
                </a:lnTo>
                <a:close/>
              </a:path>
            </a:pathLst>
          </a:custGeom>
          <a:blipFill>
            <a:blip r:embed="rId2"/>
            <a:stretch>
              <a:fillRect l="-3137" t="0" r="-3137" b="0"/>
            </a:stretch>
          </a:blipFill>
        </p:spPr>
      </p:sp>
      <p:sp>
        <p:nvSpPr>
          <p:cNvPr name="TextBox 15" id="15"/>
          <p:cNvSpPr txBox="true"/>
          <p:nvPr/>
        </p:nvSpPr>
        <p:spPr>
          <a:xfrm rot="0">
            <a:off x="1028700" y="233994"/>
            <a:ext cx="16230600" cy="794706"/>
          </a:xfrm>
          <a:prstGeom prst="rect">
            <a:avLst/>
          </a:prstGeom>
        </p:spPr>
        <p:txBody>
          <a:bodyPr anchor="t" rtlCol="false" tIns="0" lIns="0" bIns="0" rIns="0">
            <a:spAutoFit/>
          </a:bodyPr>
          <a:lstStyle/>
          <a:p>
            <a:pPr algn="ctr">
              <a:lnSpc>
                <a:spcPts val="6597"/>
              </a:lnSpc>
              <a:spcBef>
                <a:spcPct val="0"/>
              </a:spcBef>
            </a:pPr>
            <a:r>
              <a:rPr lang="en-US" sz="4712">
                <a:solidFill>
                  <a:srgbClr val="000000"/>
                </a:solidFill>
                <a:latin typeface="League Spartan"/>
                <a:ea typeface="League Spartan"/>
                <a:cs typeface="League Spartan"/>
                <a:sym typeface="League Spartan"/>
              </a:rPr>
              <a:t>INSTALLATION DES BIBLIOTHEQUES</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400" y="1503712"/>
            <a:ext cx="18313400" cy="7279576"/>
          </a:xfrm>
          <a:custGeom>
            <a:avLst/>
            <a:gdLst/>
            <a:ahLst/>
            <a:cxnLst/>
            <a:rect r="r" b="b" t="t" l="l"/>
            <a:pathLst>
              <a:path h="7279576" w="18313400">
                <a:moveTo>
                  <a:pt x="0" y="0"/>
                </a:moveTo>
                <a:lnTo>
                  <a:pt x="18313400" y="0"/>
                </a:lnTo>
                <a:lnTo>
                  <a:pt x="18313400" y="7279576"/>
                </a:lnTo>
                <a:lnTo>
                  <a:pt x="0" y="7279576"/>
                </a:lnTo>
                <a:lnTo>
                  <a:pt x="0" y="0"/>
                </a:lnTo>
                <a:close/>
              </a:path>
            </a:pathLst>
          </a:custGeom>
          <a:blipFill>
            <a:blip r:embed="rId2"/>
            <a:stretch>
              <a:fillRect l="0" t="0" r="0" b="0"/>
            </a:stretch>
          </a:blipFill>
        </p:spPr>
      </p:sp>
    </p:spTree>
  </p:cSld>
  <p:clrMapOvr>
    <a:masterClrMapping/>
  </p:clrMapOvr>
</p:sld>
</file>

<file path=ppt/slides/slide5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156982"/>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2.1.3 ETUDE GRAPHIQUE PRÉLIMINAIRE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771525" y="4682911"/>
            <a:ext cx="16744950" cy="1682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v</a:t>
            </a:r>
            <a:r>
              <a:rPr lang="en-US" sz="3249">
                <a:solidFill>
                  <a:srgbClr val="000000"/>
                </a:solidFill>
                <a:latin typeface="Poppins"/>
                <a:ea typeface="Poppins"/>
                <a:cs typeface="Poppins"/>
                <a:sym typeface="Poppins"/>
              </a:rPr>
              <a:t>a tra</a:t>
            </a:r>
            <a:r>
              <a:rPr lang="en-US" sz="3249">
                <a:solidFill>
                  <a:srgbClr val="000000"/>
                </a:solidFill>
                <a:latin typeface="Poppins"/>
                <a:ea typeface="Poppins"/>
                <a:cs typeface="Poppins"/>
                <a:sym typeface="Poppins"/>
              </a:rPr>
              <a:t>cer les mêmes graphes explicatifs</a:t>
            </a:r>
            <a:r>
              <a:rPr lang="en-US" sz="3249">
                <a:solidFill>
                  <a:srgbClr val="000000"/>
                </a:solidFill>
                <a:latin typeface="Poppins"/>
                <a:ea typeface="Poppins"/>
                <a:cs typeface="Poppins"/>
                <a:sym typeface="Poppins"/>
              </a:rPr>
              <a:t> qu'avant mais</a:t>
            </a:r>
            <a:r>
              <a:rPr lang="en-US" sz="3249">
                <a:solidFill>
                  <a:srgbClr val="000000"/>
                </a:solidFill>
                <a:latin typeface="Poppins"/>
                <a:ea typeface="Poppins"/>
                <a:cs typeface="Poppins"/>
                <a:sym typeface="Poppins"/>
              </a:rPr>
              <a:t> pour les cart</a:t>
            </a:r>
            <a:r>
              <a:rPr lang="en-US" sz="3249">
                <a:solidFill>
                  <a:srgbClr val="000000"/>
                </a:solidFill>
                <a:latin typeface="Poppins"/>
                <a:ea typeface="Poppins"/>
                <a:cs typeface="Poppins"/>
                <a:sym typeface="Poppins"/>
              </a:rPr>
              <a:t>es graphiqu</a:t>
            </a:r>
            <a:r>
              <a:rPr lang="en-US" sz="3249">
                <a:solidFill>
                  <a:srgbClr val="000000"/>
                </a:solidFill>
                <a:latin typeface="Poppins"/>
                <a:ea typeface="Poppins"/>
                <a:cs typeface="Poppins"/>
                <a:sym typeface="Poppins"/>
              </a:rPr>
              <a:t>es :</a:t>
            </a:r>
          </a:p>
          <a:p>
            <a:pPr algn="l">
              <a:lnSpc>
                <a:spcPts val="4200"/>
              </a:lnSpc>
            </a:pP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960136" y="3709911"/>
            <a:ext cx="16367729" cy="6383414"/>
          </a:xfrm>
          <a:custGeom>
            <a:avLst/>
            <a:gdLst/>
            <a:ahLst/>
            <a:cxnLst/>
            <a:rect r="r" b="b" t="t" l="l"/>
            <a:pathLst>
              <a:path h="6383414" w="16367729">
                <a:moveTo>
                  <a:pt x="0" y="0"/>
                </a:moveTo>
                <a:lnTo>
                  <a:pt x="16367728" y="0"/>
                </a:lnTo>
                <a:lnTo>
                  <a:pt x="16367728" y="6383414"/>
                </a:lnTo>
                <a:lnTo>
                  <a:pt x="0" y="6383414"/>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DISTRIBUTION DES PRIX</a:t>
            </a:r>
          </a:p>
        </p:txBody>
      </p:sp>
      <p:sp>
        <p:nvSpPr>
          <p:cNvPr name="TextBox 13" id="13"/>
          <p:cNvSpPr txBox="true"/>
          <p:nvPr/>
        </p:nvSpPr>
        <p:spPr>
          <a:xfrm rot="0">
            <a:off x="1189387" y="1438275"/>
            <a:ext cx="15966376"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observe la répartition des prix des ca</a:t>
            </a:r>
            <a:r>
              <a:rPr lang="en-US" sz="3000">
                <a:solidFill>
                  <a:srgbClr val="000000"/>
                </a:solidFill>
                <a:latin typeface="Poppins"/>
                <a:ea typeface="Poppins"/>
                <a:cs typeface="Poppins"/>
                <a:sym typeface="Poppins"/>
              </a:rPr>
              <a:t>rtes graphiques. C</a:t>
            </a:r>
            <a:r>
              <a:rPr lang="en-US" sz="3000">
                <a:solidFill>
                  <a:srgbClr val="000000"/>
                </a:solidFill>
                <a:latin typeface="Poppins"/>
                <a:ea typeface="Poppins"/>
                <a:cs typeface="Poppins"/>
                <a:sym typeface="Poppins"/>
              </a:rPr>
              <a:t>ela permet d’identifier les gammes de prix dominantes. Les produits sont souvent concentrés autour de certaines fourchettes (ex : milieu de gamme ou haut de gamme). La majorité des cartes graphiques sont plutôt bas de gamme.</a:t>
            </a:r>
          </a:p>
          <a:p>
            <a:pPr algn="l">
              <a:lnSpc>
                <a:spcPts val="4200"/>
              </a:lnSpc>
            </a:pP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0" y="2860449"/>
            <a:ext cx="18288000" cy="6926580"/>
          </a:xfrm>
          <a:custGeom>
            <a:avLst/>
            <a:gdLst/>
            <a:ahLst/>
            <a:cxnLst/>
            <a:rect r="r" b="b" t="t" l="l"/>
            <a:pathLst>
              <a:path h="6926580" w="18288000">
                <a:moveTo>
                  <a:pt x="0" y="0"/>
                </a:moveTo>
                <a:lnTo>
                  <a:pt x="18288000" y="0"/>
                </a:lnTo>
                <a:lnTo>
                  <a:pt x="18288000" y="6926580"/>
                </a:lnTo>
                <a:lnTo>
                  <a:pt x="0" y="6926580"/>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RÉPARTITION DES ÉVALUATIONS</a:t>
            </a:r>
          </a:p>
        </p:txBody>
      </p:sp>
      <p:sp>
        <p:nvSpPr>
          <p:cNvPr name="TextBox 13" id="13"/>
          <p:cNvSpPr txBox="true"/>
          <p:nvPr/>
        </p:nvSpPr>
        <p:spPr>
          <a:xfrm rot="0">
            <a:off x="1189387" y="1438275"/>
            <a:ext cx="15966376"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La majorité des ca</a:t>
            </a:r>
            <a:r>
              <a:rPr lang="en-US" sz="3000">
                <a:solidFill>
                  <a:srgbClr val="000000"/>
                </a:solidFill>
                <a:latin typeface="Poppins"/>
                <a:ea typeface="Poppins"/>
                <a:cs typeface="Poppins"/>
                <a:sym typeface="Poppins"/>
              </a:rPr>
              <a:t>rtes graphiques on</a:t>
            </a:r>
            <a:r>
              <a:rPr lang="en-US" sz="3000">
                <a:solidFill>
                  <a:srgbClr val="000000"/>
                </a:solidFill>
                <a:latin typeface="Poppins"/>
                <a:ea typeface="Poppins"/>
                <a:cs typeface="Poppins"/>
                <a:sym typeface="Poppins"/>
              </a:rPr>
              <a:t>t une note supérieure à 4 étoiles. Cela indique une satisfaction client globalement élevée dans cette catégorie de produits.</a:t>
            </a:r>
          </a:p>
          <a:p>
            <a:pPr algn="l">
              <a:lnSpc>
                <a:spcPts val="4200"/>
              </a:lnSpc>
            </a:pP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433008" y="3688627"/>
            <a:ext cx="17479135" cy="6598373"/>
          </a:xfrm>
          <a:custGeom>
            <a:avLst/>
            <a:gdLst/>
            <a:ahLst/>
            <a:cxnLst/>
            <a:rect r="r" b="b" t="t" l="l"/>
            <a:pathLst>
              <a:path h="6598373" w="17479135">
                <a:moveTo>
                  <a:pt x="0" y="0"/>
                </a:moveTo>
                <a:lnTo>
                  <a:pt x="17479134" y="0"/>
                </a:lnTo>
                <a:lnTo>
                  <a:pt x="17479134" y="6598373"/>
                </a:lnTo>
                <a:lnTo>
                  <a:pt x="0" y="6598373"/>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AVIS VS PRIX</a:t>
            </a:r>
          </a:p>
        </p:txBody>
      </p:sp>
      <p:sp>
        <p:nvSpPr>
          <p:cNvPr name="TextBox 13" id="13"/>
          <p:cNvSpPr txBox="true"/>
          <p:nvPr/>
        </p:nvSpPr>
        <p:spPr>
          <a:xfrm rot="0">
            <a:off x="1189387" y="1438275"/>
            <a:ext cx="15966376"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Ce graphique perme</a:t>
            </a:r>
            <a:r>
              <a:rPr lang="en-US" sz="3000">
                <a:solidFill>
                  <a:srgbClr val="000000"/>
                </a:solidFill>
                <a:latin typeface="Poppins"/>
                <a:ea typeface="Poppins"/>
                <a:cs typeface="Poppins"/>
                <a:sym typeface="Poppins"/>
              </a:rPr>
              <a:t>t de voir si les cartes les plus chères reçoivent plus d’avis. Il semble que la plupart des produits ont un nombre d'avis relativement faible, peu importe le prix. Cependant, certains produits à prix faibles ont un nombre d'avis conséquent, comme on avait remarqué pour les Best sellers.</a:t>
            </a:r>
          </a:p>
          <a:p>
            <a:pPr algn="l">
              <a:lnSpc>
                <a:spcPts val="4200"/>
              </a:lnSpc>
            </a:pP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10093325"/>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709519" cy="3086100"/>
            <a:chOff x="0" y="0"/>
            <a:chExt cx="186869" cy="812800"/>
          </a:xfrm>
        </p:grpSpPr>
        <p:sp>
          <p:nvSpPr>
            <p:cNvPr name="Freeform 9" id="9"/>
            <p:cNvSpPr/>
            <p:nvPr/>
          </p:nvSpPr>
          <p:spPr>
            <a:xfrm flipH="false" flipV="false" rot="0">
              <a:off x="0" y="0"/>
              <a:ext cx="186869" cy="812800"/>
            </a:xfrm>
            <a:custGeom>
              <a:avLst/>
              <a:gdLst/>
              <a:ahLst/>
              <a:cxnLst/>
              <a:rect r="r" b="b" t="t" l="l"/>
              <a:pathLst>
                <a:path h="812800" w="186869">
                  <a:moveTo>
                    <a:pt x="0" y="0"/>
                  </a:moveTo>
                  <a:lnTo>
                    <a:pt x="186869" y="0"/>
                  </a:lnTo>
                  <a:lnTo>
                    <a:pt x="186869" y="812800"/>
                  </a:lnTo>
                  <a:lnTo>
                    <a:pt x="0" y="812800"/>
                  </a:lnTo>
                  <a:close/>
                </a:path>
              </a:pathLst>
            </a:custGeom>
            <a:solidFill>
              <a:srgbClr val="EDC254"/>
            </a:solidFill>
          </p:spPr>
        </p:sp>
        <p:sp>
          <p:nvSpPr>
            <p:cNvPr name="TextBox 10" id="10"/>
            <p:cNvSpPr txBox="true"/>
            <p:nvPr/>
          </p:nvSpPr>
          <p:spPr>
            <a:xfrm>
              <a:off x="0" y="-47625"/>
              <a:ext cx="186869"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31958" y="2849251"/>
            <a:ext cx="18224085" cy="7244074"/>
          </a:xfrm>
          <a:custGeom>
            <a:avLst/>
            <a:gdLst/>
            <a:ahLst/>
            <a:cxnLst/>
            <a:rect r="r" b="b" t="t" l="l"/>
            <a:pathLst>
              <a:path h="7244074" w="18224085">
                <a:moveTo>
                  <a:pt x="0" y="0"/>
                </a:moveTo>
                <a:lnTo>
                  <a:pt x="18224084" y="0"/>
                </a:lnTo>
                <a:lnTo>
                  <a:pt x="18224084" y="7244074"/>
                </a:lnTo>
                <a:lnTo>
                  <a:pt x="0" y="7244074"/>
                </a:lnTo>
                <a:lnTo>
                  <a:pt x="0" y="0"/>
                </a:lnTo>
                <a:close/>
              </a:path>
            </a:pathLst>
          </a:custGeom>
          <a:blipFill>
            <a:blip r:embed="rId2"/>
            <a:stretch>
              <a:fillRect l="0" t="0" r="0" b="0"/>
            </a:stretch>
          </a:blipFill>
        </p:spPr>
      </p:sp>
      <p:sp>
        <p:nvSpPr>
          <p:cNvPr name="TextBox 12" id="12"/>
          <p:cNvSpPr txBox="true"/>
          <p:nvPr/>
        </p:nvSpPr>
        <p:spPr>
          <a:xfrm rot="0">
            <a:off x="1600200" y="608330"/>
            <a:ext cx="15144750" cy="755015"/>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League Spartan"/>
                <a:ea typeface="League Spartan"/>
                <a:cs typeface="League Spartan"/>
                <a:sym typeface="League Spartan"/>
              </a:rPr>
              <a:t> PRIX PAR NIVEAU D'ÉTOILES</a:t>
            </a:r>
          </a:p>
        </p:txBody>
      </p:sp>
      <p:sp>
        <p:nvSpPr>
          <p:cNvPr name="TextBox 13" id="13"/>
          <p:cNvSpPr txBox="true"/>
          <p:nvPr/>
        </p:nvSpPr>
        <p:spPr>
          <a:xfrm rot="0">
            <a:off x="1189387" y="1438275"/>
            <a:ext cx="15966376"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compare ici les prix moyens par niveau d’étoiles. Les produits les mieux notés ne sont pas forcément les plus chers, ce qui peut indiquer un bon rapport qualité/prix.</a:t>
            </a:r>
          </a:p>
          <a:p>
            <a:pPr algn="l">
              <a:lnSpc>
                <a:spcPts val="4200"/>
              </a:lnSpc>
            </a:pPr>
          </a:p>
        </p:txBody>
      </p:sp>
    </p:spTree>
  </p:cSld>
  <p:clrMapOvr>
    <a:masterClrMapping/>
  </p:clrMapOvr>
</p:sld>
</file>

<file path=ppt/slides/slide5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566799"/>
            <a:ext cx="15773400" cy="1357950"/>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2.2 CONSTRUCTION ET ÉTUDE DE LA BASE DES CARACTÉRISTIQUES TECHNIQUES</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57300" y="3165762"/>
            <a:ext cx="16259175" cy="5111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v</a:t>
            </a:r>
            <a:r>
              <a:rPr lang="en-US" sz="3249">
                <a:solidFill>
                  <a:srgbClr val="000000"/>
                </a:solidFill>
                <a:latin typeface="Poppins"/>
                <a:ea typeface="Poppins"/>
                <a:cs typeface="Poppins"/>
                <a:sym typeface="Poppins"/>
              </a:rPr>
              <a:t>a scrapp</a:t>
            </a:r>
            <a:r>
              <a:rPr lang="en-US" sz="3249">
                <a:solidFill>
                  <a:srgbClr val="000000"/>
                </a:solidFill>
                <a:latin typeface="Poppins"/>
                <a:ea typeface="Poppins"/>
                <a:cs typeface="Poppins"/>
                <a:sym typeface="Poppins"/>
              </a:rPr>
              <a:t>er les fiches techniques de chaque carte graphique</a:t>
            </a:r>
            <a:r>
              <a:rPr lang="en-US" sz="3249">
                <a:solidFill>
                  <a:srgbClr val="000000"/>
                </a:solidFill>
                <a:latin typeface="Poppins"/>
                <a:ea typeface="Poppins"/>
                <a:cs typeface="Poppins"/>
                <a:sym typeface="Poppins"/>
              </a:rPr>
              <a:t> que nous avons dans la base de</a:t>
            </a:r>
            <a:r>
              <a:rPr lang="en-US" sz="3249">
                <a:solidFill>
                  <a:srgbClr val="000000"/>
                </a:solidFill>
                <a:latin typeface="Poppins"/>
                <a:ea typeface="Poppins"/>
                <a:cs typeface="Poppins"/>
                <a:sym typeface="Poppins"/>
              </a:rPr>
              <a:t> donnée :</a:t>
            </a:r>
          </a:p>
          <a:p>
            <a:pPr algn="l" marL="701674" indent="-350837" lvl="1">
              <a:lnSpc>
                <a:spcPts val="4549"/>
              </a:lnSpc>
              <a:buFont typeface="Arial"/>
              <a:buChar char="•"/>
            </a:pPr>
            <a:r>
              <a:rPr lang="en-US" sz="3249">
                <a:solidFill>
                  <a:srgbClr val="000000"/>
                </a:solidFill>
                <a:latin typeface="Poppins"/>
                <a:ea typeface="Poppins"/>
                <a:cs typeface="Poppins"/>
                <a:sym typeface="Poppins"/>
              </a:rPr>
              <a:t>Coprocesseur graphique</a:t>
            </a:r>
          </a:p>
          <a:p>
            <a:pPr algn="l" marL="701674" indent="-350837" lvl="1">
              <a:lnSpc>
                <a:spcPts val="4549"/>
              </a:lnSpc>
              <a:buFont typeface="Arial"/>
              <a:buChar char="•"/>
            </a:pPr>
            <a:r>
              <a:rPr lang="en-US" sz="3249">
                <a:solidFill>
                  <a:srgbClr val="000000"/>
                </a:solidFill>
                <a:latin typeface="Poppins"/>
                <a:ea typeface="Poppins"/>
                <a:cs typeface="Poppins"/>
                <a:sym typeface="Poppins"/>
              </a:rPr>
              <a:t>Marque</a:t>
            </a:r>
          </a:p>
          <a:p>
            <a:pPr algn="l" marL="701674" indent="-350837" lvl="1">
              <a:lnSpc>
                <a:spcPts val="4549"/>
              </a:lnSpc>
              <a:buFont typeface="Arial"/>
              <a:buChar char="•"/>
            </a:pPr>
            <a:r>
              <a:rPr lang="en-US" sz="3249">
                <a:solidFill>
                  <a:srgbClr val="000000"/>
                </a:solidFill>
                <a:latin typeface="Poppins"/>
                <a:ea typeface="Poppins"/>
                <a:cs typeface="Poppins"/>
                <a:sym typeface="Poppins"/>
              </a:rPr>
              <a:t>Taille et type de la RAM graphique</a:t>
            </a:r>
          </a:p>
          <a:p>
            <a:pPr algn="l" marL="701674" indent="-350837" lvl="1">
              <a:lnSpc>
                <a:spcPts val="4549"/>
              </a:lnSpc>
              <a:buFont typeface="Arial"/>
              <a:buChar char="•"/>
            </a:pPr>
            <a:r>
              <a:rPr lang="en-US" sz="3249">
                <a:solidFill>
                  <a:srgbClr val="000000"/>
                </a:solidFill>
                <a:latin typeface="Poppins"/>
                <a:ea typeface="Poppins"/>
                <a:cs typeface="Poppins"/>
                <a:sym typeface="Poppins"/>
              </a:rPr>
              <a:t>Vitesse d'horloge du GPU</a:t>
            </a:r>
          </a:p>
          <a:p>
            <a:pPr algn="l" marL="701674" indent="-350837" lvl="1">
              <a:lnSpc>
                <a:spcPts val="4549"/>
              </a:lnSpc>
              <a:buFont typeface="Arial"/>
              <a:buChar char="•"/>
            </a:pPr>
            <a:r>
              <a:rPr lang="en-US" sz="3249">
                <a:solidFill>
                  <a:srgbClr val="000000"/>
                </a:solidFill>
                <a:latin typeface="Poppins"/>
                <a:ea typeface="Poppins"/>
                <a:cs typeface="Poppins"/>
                <a:sym typeface="Poppins"/>
              </a:rPr>
              <a:t>Fabricant du proc</a:t>
            </a:r>
            <a:r>
              <a:rPr lang="en-US" sz="3249">
                <a:solidFill>
                  <a:srgbClr val="000000"/>
                </a:solidFill>
                <a:latin typeface="Poppins"/>
                <a:ea typeface="Poppins"/>
                <a:cs typeface="Poppins"/>
                <a:sym typeface="Poppins"/>
              </a:rPr>
              <a:t>esseur graphiqu</a:t>
            </a:r>
            <a:r>
              <a:rPr lang="en-US" sz="3249">
                <a:solidFill>
                  <a:srgbClr val="000000"/>
                </a:solidFill>
                <a:latin typeface="Poppins"/>
                <a:ea typeface="Poppins"/>
                <a:cs typeface="Poppins"/>
                <a:sym typeface="Poppins"/>
              </a:rPr>
              <a:t>e</a:t>
            </a:r>
          </a:p>
          <a:p>
            <a:pPr algn="l">
              <a:lnSpc>
                <a:spcPts val="4549"/>
              </a:lnSpc>
            </a:pPr>
            <a:r>
              <a:rPr lang="en-US" sz="3249">
                <a:solidFill>
                  <a:srgbClr val="000000"/>
                </a:solidFill>
                <a:latin typeface="Poppins"/>
                <a:ea typeface="Poppins"/>
                <a:cs typeface="Poppins"/>
                <a:sym typeface="Poppins"/>
              </a:rPr>
              <a:t>Puis étudier notre base.</a:t>
            </a:r>
          </a:p>
          <a:p>
            <a:pPr algn="l">
              <a:lnSpc>
                <a:spcPts val="4200"/>
              </a:lnSpc>
            </a:pP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2.2.1 SCRAPPING DE LA FICHE TECHNIQUE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4475972"/>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Pour faire cela, on remarque que les caractéristiques techniques sont toujours inscrites dans le code html sous la forme :</a:t>
            </a:r>
          </a:p>
          <a:p>
            <a:pPr algn="l">
              <a:lnSpc>
                <a:spcPts val="4549"/>
              </a:lnSpc>
            </a:pPr>
          </a:p>
          <a:p>
            <a:pPr algn="l">
              <a:lnSpc>
                <a:spcPts val="4200"/>
              </a:lnSpc>
            </a:pP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606040"/>
            <a:ext cx="18288000" cy="5074920"/>
          </a:xfrm>
          <a:custGeom>
            <a:avLst/>
            <a:gdLst/>
            <a:ahLst/>
            <a:cxnLst/>
            <a:rect r="r" b="b" t="t" l="l"/>
            <a:pathLst>
              <a:path h="5074920" w="18288000">
                <a:moveTo>
                  <a:pt x="0" y="0"/>
                </a:moveTo>
                <a:lnTo>
                  <a:pt x="18288000" y="0"/>
                </a:lnTo>
                <a:lnTo>
                  <a:pt x="18288000" y="5074920"/>
                </a:lnTo>
                <a:lnTo>
                  <a:pt x="0" y="5074920"/>
                </a:lnTo>
                <a:lnTo>
                  <a:pt x="0" y="0"/>
                </a:lnTo>
                <a:close/>
              </a:path>
            </a:pathLst>
          </a:custGeom>
          <a:blipFill>
            <a:blip r:embed="rId2"/>
            <a:stretch>
              <a:fillRect l="0" t="0" r="0" b="0"/>
            </a:stretch>
          </a:blipFill>
        </p:spPr>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526030"/>
            <a:ext cx="18288000" cy="5234940"/>
          </a:xfrm>
          <a:custGeom>
            <a:avLst/>
            <a:gdLst/>
            <a:ahLst/>
            <a:cxnLst/>
            <a:rect r="r" b="b" t="t" l="l"/>
            <a:pathLst>
              <a:path h="5234940" w="18288000">
                <a:moveTo>
                  <a:pt x="0" y="0"/>
                </a:moveTo>
                <a:lnTo>
                  <a:pt x="18288000" y="0"/>
                </a:lnTo>
                <a:lnTo>
                  <a:pt x="18288000" y="5234940"/>
                </a:lnTo>
                <a:lnTo>
                  <a:pt x="0" y="523494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06425" y="-240696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028700" y="1404215"/>
            <a:ext cx="7771470" cy="7980380"/>
          </a:xfrm>
          <a:custGeom>
            <a:avLst/>
            <a:gdLst/>
            <a:ahLst/>
            <a:cxnLst/>
            <a:rect r="r" b="b" t="t" l="l"/>
            <a:pathLst>
              <a:path h="7980380" w="7771470">
                <a:moveTo>
                  <a:pt x="0" y="0"/>
                </a:moveTo>
                <a:lnTo>
                  <a:pt x="7771470" y="0"/>
                </a:lnTo>
                <a:lnTo>
                  <a:pt x="7771470" y="7980380"/>
                </a:lnTo>
                <a:lnTo>
                  <a:pt x="0" y="7980380"/>
                </a:lnTo>
                <a:lnTo>
                  <a:pt x="0" y="0"/>
                </a:lnTo>
                <a:close/>
              </a:path>
            </a:pathLst>
          </a:custGeom>
          <a:blipFill>
            <a:blip r:embed="rId2"/>
            <a:stretch>
              <a:fillRect l="0" t="0" r="0" b="0"/>
            </a:stretch>
          </a:blipFill>
        </p:spPr>
      </p:sp>
      <p:sp>
        <p:nvSpPr>
          <p:cNvPr name="Freeform 15" id="15"/>
          <p:cNvSpPr/>
          <p:nvPr/>
        </p:nvSpPr>
        <p:spPr>
          <a:xfrm flipH="false" flipV="false" rot="0">
            <a:off x="9577033" y="2551667"/>
            <a:ext cx="7682267" cy="5183666"/>
          </a:xfrm>
          <a:custGeom>
            <a:avLst/>
            <a:gdLst/>
            <a:ahLst/>
            <a:cxnLst/>
            <a:rect r="r" b="b" t="t" l="l"/>
            <a:pathLst>
              <a:path h="5183666" w="7682267">
                <a:moveTo>
                  <a:pt x="0" y="0"/>
                </a:moveTo>
                <a:lnTo>
                  <a:pt x="7682267" y="0"/>
                </a:lnTo>
                <a:lnTo>
                  <a:pt x="7682267" y="5183666"/>
                </a:lnTo>
                <a:lnTo>
                  <a:pt x="0" y="5183666"/>
                </a:lnTo>
                <a:lnTo>
                  <a:pt x="0" y="0"/>
                </a:lnTo>
                <a:close/>
              </a:path>
            </a:pathLst>
          </a:custGeom>
          <a:blipFill>
            <a:blip r:embed="rId3"/>
            <a:stretch>
              <a:fillRect l="0" t="0" r="0" b="0"/>
            </a:stretch>
          </a:blipFill>
        </p:spPr>
      </p:sp>
      <p:sp>
        <p:nvSpPr>
          <p:cNvPr name="TextBox 16" id="16"/>
          <p:cNvSpPr txBox="true"/>
          <p:nvPr/>
        </p:nvSpPr>
        <p:spPr>
          <a:xfrm rot="0">
            <a:off x="1028700" y="275430"/>
            <a:ext cx="16230600" cy="794766"/>
          </a:xfrm>
          <a:prstGeom prst="rect">
            <a:avLst/>
          </a:prstGeom>
        </p:spPr>
        <p:txBody>
          <a:bodyPr anchor="t" rtlCol="false" tIns="0" lIns="0" bIns="0" rIns="0">
            <a:spAutoFit/>
          </a:bodyPr>
          <a:lstStyle/>
          <a:p>
            <a:pPr algn="ctr">
              <a:lnSpc>
                <a:spcPts val="6593"/>
              </a:lnSpc>
              <a:spcBef>
                <a:spcPct val="0"/>
              </a:spcBef>
            </a:pPr>
            <a:r>
              <a:rPr lang="en-US" sz="4709">
                <a:solidFill>
                  <a:srgbClr val="000000"/>
                </a:solidFill>
                <a:latin typeface="League Spartan"/>
                <a:ea typeface="League Spartan"/>
                <a:cs typeface="League Spartan"/>
                <a:sym typeface="League Spartan"/>
              </a:rPr>
              <a:t>INSTALLATION DES BIBLIOTHEQUES</a:t>
            </a:r>
          </a:p>
        </p:txBody>
      </p:sp>
      <p:grpSp>
        <p:nvGrpSpPr>
          <p:cNvPr name="Group 17" id="17"/>
          <p:cNvGrpSpPr/>
          <p:nvPr/>
        </p:nvGrpSpPr>
        <p:grpSpPr>
          <a:xfrm rot="0">
            <a:off x="8751533" y="3657600"/>
            <a:ext cx="825500" cy="2971800"/>
            <a:chOff x="0" y="0"/>
            <a:chExt cx="217416" cy="782696"/>
          </a:xfrm>
        </p:grpSpPr>
        <p:sp>
          <p:nvSpPr>
            <p:cNvPr name="Freeform 18" id="18"/>
            <p:cNvSpPr/>
            <p:nvPr/>
          </p:nvSpPr>
          <p:spPr>
            <a:xfrm flipH="false" flipV="false" rot="0">
              <a:off x="0" y="0"/>
              <a:ext cx="217416" cy="782696"/>
            </a:xfrm>
            <a:custGeom>
              <a:avLst/>
              <a:gdLst/>
              <a:ahLst/>
              <a:cxnLst/>
              <a:rect r="r" b="b" t="t" l="l"/>
              <a:pathLst>
                <a:path h="782696" w="217416">
                  <a:moveTo>
                    <a:pt x="0" y="0"/>
                  </a:moveTo>
                  <a:lnTo>
                    <a:pt x="217416" y="0"/>
                  </a:lnTo>
                  <a:lnTo>
                    <a:pt x="217416" y="782696"/>
                  </a:lnTo>
                  <a:lnTo>
                    <a:pt x="0" y="782696"/>
                  </a:lnTo>
                  <a:close/>
                </a:path>
              </a:pathLst>
            </a:custGeom>
            <a:solidFill>
              <a:srgbClr val="EDC254"/>
            </a:solidFill>
          </p:spPr>
        </p:sp>
        <p:sp>
          <p:nvSpPr>
            <p:cNvPr name="TextBox 19" id="19"/>
            <p:cNvSpPr txBox="true"/>
            <p:nvPr/>
          </p:nvSpPr>
          <p:spPr>
            <a:xfrm>
              <a:off x="0" y="-47625"/>
              <a:ext cx="217416" cy="830321"/>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1590689"/>
            <a:ext cx="14655800" cy="6155436"/>
          </a:xfrm>
          <a:custGeom>
            <a:avLst/>
            <a:gdLst/>
            <a:ahLst/>
            <a:cxnLst/>
            <a:rect r="r" b="b" t="t" l="l"/>
            <a:pathLst>
              <a:path h="6155436" w="14655800">
                <a:moveTo>
                  <a:pt x="0" y="0"/>
                </a:moveTo>
                <a:lnTo>
                  <a:pt x="14655800" y="0"/>
                </a:lnTo>
                <a:lnTo>
                  <a:pt x="14655800" y="6155436"/>
                </a:lnTo>
                <a:lnTo>
                  <a:pt x="0" y="6155436"/>
                </a:lnTo>
                <a:lnTo>
                  <a:pt x="0" y="0"/>
                </a:lnTo>
                <a:close/>
              </a:path>
            </a:pathLst>
          </a:custGeom>
          <a:blipFill>
            <a:blip r:embed="rId2"/>
            <a:stretch>
              <a:fillRect l="0" t="0" r="0" b="0"/>
            </a:stretch>
          </a:blipFill>
        </p:spPr>
      </p:sp>
      <p:sp>
        <p:nvSpPr>
          <p:cNvPr name="Freeform 15" id="15"/>
          <p:cNvSpPr/>
          <p:nvPr/>
        </p:nvSpPr>
        <p:spPr>
          <a:xfrm flipH="false" flipV="false" rot="0">
            <a:off x="14604533" y="1590689"/>
            <a:ext cx="3683467" cy="6282078"/>
          </a:xfrm>
          <a:custGeom>
            <a:avLst/>
            <a:gdLst/>
            <a:ahLst/>
            <a:cxnLst/>
            <a:rect r="r" b="b" t="t" l="l"/>
            <a:pathLst>
              <a:path h="6282078" w="3683467">
                <a:moveTo>
                  <a:pt x="0" y="0"/>
                </a:moveTo>
                <a:lnTo>
                  <a:pt x="3683467" y="0"/>
                </a:lnTo>
                <a:lnTo>
                  <a:pt x="3683467" y="6282078"/>
                </a:lnTo>
                <a:lnTo>
                  <a:pt x="0" y="6282078"/>
                </a:lnTo>
                <a:lnTo>
                  <a:pt x="0" y="0"/>
                </a:lnTo>
                <a:close/>
              </a:path>
            </a:pathLst>
          </a:custGeom>
          <a:blipFill>
            <a:blip r:embed="rId3"/>
            <a:stretch>
              <a:fillRect l="0" t="0" r="0" b="0"/>
            </a:stretch>
          </a:blipFill>
        </p:spPr>
      </p:sp>
    </p:spTree>
  </p:cSld>
  <p:clrMapOvr>
    <a:masterClrMapping/>
  </p:clrMapOvr>
</p:sld>
</file>

<file path=ppt/slides/slide6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2.2.1 SCRAPPING DE LA FICHE TECHNIQUE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4475972"/>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Pour faire cela, on remarque que les caractéristiques techniques sont toujours inscrites dans le code html sous la forme :</a:t>
            </a:r>
          </a:p>
          <a:p>
            <a:pPr algn="l">
              <a:lnSpc>
                <a:spcPts val="4549"/>
              </a:lnSpc>
            </a:pPr>
          </a:p>
          <a:p>
            <a:pPr algn="l">
              <a:lnSpc>
                <a:spcPts val="4200"/>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067845" y="467709"/>
            <a:ext cx="12152311" cy="9351583"/>
          </a:xfrm>
          <a:custGeom>
            <a:avLst/>
            <a:gdLst/>
            <a:ahLst/>
            <a:cxnLst/>
            <a:rect r="r" b="b" t="t" l="l"/>
            <a:pathLst>
              <a:path h="9351583" w="12152311">
                <a:moveTo>
                  <a:pt x="0" y="0"/>
                </a:moveTo>
                <a:lnTo>
                  <a:pt x="12152310" y="0"/>
                </a:lnTo>
                <a:lnTo>
                  <a:pt x="12152310" y="9351582"/>
                </a:lnTo>
                <a:lnTo>
                  <a:pt x="0" y="9351582"/>
                </a:lnTo>
                <a:lnTo>
                  <a:pt x="0" y="0"/>
                </a:lnTo>
                <a:close/>
              </a:path>
            </a:pathLst>
          </a:custGeom>
          <a:blipFill>
            <a:blip r:embed="rId2"/>
            <a:stretch>
              <a:fillRect l="0" t="0" r="0" b="0"/>
            </a:stretch>
          </a:blipFill>
        </p:spPr>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003125" y="0"/>
            <a:ext cx="14281751" cy="10287000"/>
          </a:xfrm>
          <a:custGeom>
            <a:avLst/>
            <a:gdLst/>
            <a:ahLst/>
            <a:cxnLst/>
            <a:rect r="r" b="b" t="t" l="l"/>
            <a:pathLst>
              <a:path h="10287000" w="14281751">
                <a:moveTo>
                  <a:pt x="0" y="0"/>
                </a:moveTo>
                <a:lnTo>
                  <a:pt x="14281750" y="0"/>
                </a:lnTo>
                <a:lnTo>
                  <a:pt x="14281750" y="10287000"/>
                </a:lnTo>
                <a:lnTo>
                  <a:pt x="0" y="10287000"/>
                </a:lnTo>
                <a:lnTo>
                  <a:pt x="0" y="0"/>
                </a:lnTo>
                <a:close/>
              </a:path>
            </a:pathLst>
          </a:custGeom>
          <a:blipFill>
            <a:blip r:embed="rId2"/>
            <a:stretch>
              <a:fillRect l="0" t="0" r="0" b="0"/>
            </a:stretch>
          </a:blipFill>
        </p:spPr>
      </p:sp>
    </p:spTree>
  </p:cSld>
  <p:clrMapOvr>
    <a:masterClrMapping/>
  </p:clrMapOvr>
</p:sld>
</file>

<file path=ppt/slides/slide6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3973512"/>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ne se retrouve plus que avec 64 cartes graphiques différentes, c'est peu...</a:t>
            </a:r>
          </a:p>
          <a:p>
            <a:pPr algn="l">
              <a:lnSpc>
                <a:spcPts val="4549"/>
              </a:lnSpc>
            </a:pPr>
          </a:p>
          <a:p>
            <a:pPr algn="l">
              <a:lnSpc>
                <a:spcPts val="4549"/>
              </a:lnSpc>
            </a:pPr>
            <a:r>
              <a:rPr lang="en-US" sz="3249">
                <a:solidFill>
                  <a:srgbClr val="000000"/>
                </a:solidFill>
                <a:latin typeface="Poppins"/>
                <a:ea typeface="Poppins"/>
                <a:cs typeface="Poppins"/>
                <a:sym typeface="Poppins"/>
              </a:rPr>
              <a:t>On va transformer les colonnes en numérique pour les étudier :</a:t>
            </a:r>
          </a:p>
          <a:p>
            <a:pPr algn="l">
              <a:lnSpc>
                <a:spcPts val="4200"/>
              </a:lnSpc>
            </a:pP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305537"/>
            <a:ext cx="14581554" cy="5796168"/>
          </a:xfrm>
          <a:custGeom>
            <a:avLst/>
            <a:gdLst/>
            <a:ahLst/>
            <a:cxnLst/>
            <a:rect r="r" b="b" t="t" l="l"/>
            <a:pathLst>
              <a:path h="5796168" w="14581554">
                <a:moveTo>
                  <a:pt x="0" y="0"/>
                </a:moveTo>
                <a:lnTo>
                  <a:pt x="14581554" y="0"/>
                </a:lnTo>
                <a:lnTo>
                  <a:pt x="14581554" y="5796168"/>
                </a:lnTo>
                <a:lnTo>
                  <a:pt x="0" y="5796168"/>
                </a:lnTo>
                <a:lnTo>
                  <a:pt x="0" y="0"/>
                </a:lnTo>
                <a:close/>
              </a:path>
            </a:pathLst>
          </a:custGeom>
          <a:blipFill>
            <a:blip r:embed="rId2"/>
            <a:stretch>
              <a:fillRect l="0" t="0" r="0" b="0"/>
            </a:stretch>
          </a:blipFill>
        </p:spPr>
      </p:sp>
      <p:sp>
        <p:nvSpPr>
          <p:cNvPr name="Freeform 15" id="15"/>
          <p:cNvSpPr/>
          <p:nvPr/>
        </p:nvSpPr>
        <p:spPr>
          <a:xfrm flipH="false" flipV="false" rot="0">
            <a:off x="14581554" y="2305537"/>
            <a:ext cx="3706446" cy="5840460"/>
          </a:xfrm>
          <a:custGeom>
            <a:avLst/>
            <a:gdLst/>
            <a:ahLst/>
            <a:cxnLst/>
            <a:rect r="r" b="b" t="t" l="l"/>
            <a:pathLst>
              <a:path h="5840460" w="3706446">
                <a:moveTo>
                  <a:pt x="0" y="0"/>
                </a:moveTo>
                <a:lnTo>
                  <a:pt x="3706446" y="0"/>
                </a:lnTo>
                <a:lnTo>
                  <a:pt x="3706446" y="5840460"/>
                </a:lnTo>
                <a:lnTo>
                  <a:pt x="0" y="5840460"/>
                </a:lnTo>
                <a:lnTo>
                  <a:pt x="0" y="0"/>
                </a:lnTo>
                <a:close/>
              </a:path>
            </a:pathLst>
          </a:custGeom>
          <a:blipFill>
            <a:blip r:embed="rId3"/>
            <a:stretch>
              <a:fillRect l="0" t="0" r="0" b="0"/>
            </a:stretch>
          </a:blipFill>
        </p:spPr>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364398"/>
            <a:ext cx="13021061" cy="5306082"/>
          </a:xfrm>
          <a:custGeom>
            <a:avLst/>
            <a:gdLst/>
            <a:ahLst/>
            <a:cxnLst/>
            <a:rect r="r" b="b" t="t" l="l"/>
            <a:pathLst>
              <a:path h="5306082" w="13021061">
                <a:moveTo>
                  <a:pt x="0" y="0"/>
                </a:moveTo>
                <a:lnTo>
                  <a:pt x="13021061" y="0"/>
                </a:lnTo>
                <a:lnTo>
                  <a:pt x="13021061" y="5306082"/>
                </a:lnTo>
                <a:lnTo>
                  <a:pt x="0" y="5306082"/>
                </a:lnTo>
                <a:lnTo>
                  <a:pt x="0" y="0"/>
                </a:lnTo>
                <a:close/>
              </a:path>
            </a:pathLst>
          </a:custGeom>
          <a:blipFill>
            <a:blip r:embed="rId2"/>
            <a:stretch>
              <a:fillRect l="0" t="0" r="0" b="0"/>
            </a:stretch>
          </a:blipFill>
        </p:spPr>
      </p:sp>
      <p:sp>
        <p:nvSpPr>
          <p:cNvPr name="Freeform 15" id="15"/>
          <p:cNvSpPr/>
          <p:nvPr/>
        </p:nvSpPr>
        <p:spPr>
          <a:xfrm flipH="false" flipV="false" rot="0">
            <a:off x="13021061" y="2287899"/>
            <a:ext cx="5266939" cy="5459081"/>
          </a:xfrm>
          <a:custGeom>
            <a:avLst/>
            <a:gdLst/>
            <a:ahLst/>
            <a:cxnLst/>
            <a:rect r="r" b="b" t="t" l="l"/>
            <a:pathLst>
              <a:path h="5459081" w="5266939">
                <a:moveTo>
                  <a:pt x="0" y="0"/>
                </a:moveTo>
                <a:lnTo>
                  <a:pt x="5266939" y="0"/>
                </a:lnTo>
                <a:lnTo>
                  <a:pt x="5266939" y="5459080"/>
                </a:lnTo>
                <a:lnTo>
                  <a:pt x="0" y="5459080"/>
                </a:lnTo>
                <a:lnTo>
                  <a:pt x="0" y="0"/>
                </a:lnTo>
                <a:close/>
              </a:path>
            </a:pathLst>
          </a:custGeom>
          <a:blipFill>
            <a:blip r:embed="rId3"/>
            <a:stretch>
              <a:fillRect l="0" t="0" r="0" b="0"/>
            </a:stretch>
          </a:blipFill>
        </p:spPr>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2.2.3 FONCTIONNEMENT D'UNE CARTE GRAPHIQUE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3747440"/>
            <a:ext cx="16259175" cy="3968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Une carte graphique est construite autour de deux composants principaux :</a:t>
            </a:r>
          </a:p>
          <a:p>
            <a:pPr algn="l">
              <a:lnSpc>
                <a:spcPts val="4549"/>
              </a:lnSpc>
            </a:pPr>
            <a:r>
              <a:rPr lang="en-US" sz="3249">
                <a:solidFill>
                  <a:srgbClr val="000000"/>
                </a:solidFill>
                <a:latin typeface="Poppins"/>
                <a:ea typeface="Poppins"/>
                <a:cs typeface="Poppins"/>
                <a:sym typeface="Poppins"/>
              </a:rPr>
              <a:t>Le GPU (Graphic Processing Unit), un processeur spécialisé dans le calcul de graphismes 2D ou 3D</a:t>
            </a:r>
          </a:p>
          <a:p>
            <a:pPr algn="l">
              <a:lnSpc>
                <a:spcPts val="4549"/>
              </a:lnSpc>
            </a:pPr>
            <a:r>
              <a:rPr lang="en-US" sz="3249">
                <a:solidFill>
                  <a:srgbClr val="000000"/>
                </a:solidFill>
                <a:latin typeface="Poppins"/>
                <a:ea typeface="Poppins"/>
                <a:cs typeface="Poppins"/>
                <a:sym typeface="Poppins"/>
              </a:rPr>
              <a:t>La mémoire, qui échange des données temporaires avec le GPU puis stocke et envoie les images finales au moniteur</a:t>
            </a:r>
          </a:p>
          <a:p>
            <a:pPr algn="l">
              <a:lnSpc>
                <a:spcPts val="4549"/>
              </a:lnSpc>
            </a:pPr>
          </a:p>
          <a:p>
            <a:pPr algn="l">
              <a:lnSpc>
                <a:spcPts val="4200"/>
              </a:lnSpc>
            </a:pP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625255"/>
            <a:ext cx="15773400" cy="1357950"/>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PROCESSEUR GRAPHIQUE</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2931465"/>
            <a:ext cx="16259175" cy="6826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Le processeur graphique se caractérise entre autres par :</a:t>
            </a:r>
          </a:p>
          <a:p>
            <a:pPr algn="l" marL="701674" indent="-350837" lvl="1">
              <a:lnSpc>
                <a:spcPts val="4549"/>
              </a:lnSpc>
              <a:buFont typeface="Arial"/>
              <a:buChar char="•"/>
            </a:pPr>
            <a:r>
              <a:rPr lang="en-US" sz="3249">
                <a:solidFill>
                  <a:srgbClr val="000000"/>
                </a:solidFill>
                <a:latin typeface="Poppins"/>
                <a:ea typeface="Poppins"/>
                <a:cs typeface="Poppins"/>
                <a:sym typeface="Poppins"/>
              </a:rPr>
              <a:t>Un</a:t>
            </a:r>
            <a:r>
              <a:rPr lang="en-US" sz="3249">
                <a:solidFill>
                  <a:srgbClr val="000000"/>
                </a:solidFill>
                <a:latin typeface="Poppins"/>
                <a:ea typeface="Poppins"/>
                <a:cs typeface="Poppins"/>
                <a:sym typeface="Poppins"/>
              </a:rPr>
              <a:t>e fréquence, exprimée en MHz ou GHz, indique la vitesse à laquelle le GPU effectue ses calculs</a:t>
            </a:r>
          </a:p>
          <a:p>
            <a:pPr algn="l" marL="701674" indent="-350837" lvl="1">
              <a:lnSpc>
                <a:spcPts val="4549"/>
              </a:lnSpc>
              <a:buFont typeface="Arial"/>
              <a:buChar char="•"/>
            </a:pPr>
            <a:r>
              <a:rPr lang="en-US" sz="3249">
                <a:solidFill>
                  <a:srgbClr val="000000"/>
                </a:solidFill>
                <a:latin typeface="Poppins"/>
                <a:ea typeface="Poppins"/>
                <a:cs typeface="Poppins"/>
                <a:sym typeface="Poppins"/>
              </a:rPr>
              <a:t>Une finesse de gravure : plus elle est fine, plus elle est performante</a:t>
            </a:r>
          </a:p>
          <a:p>
            <a:pPr algn="l" marL="701674" indent="-350837" lvl="1">
              <a:lnSpc>
                <a:spcPts val="4549"/>
              </a:lnSpc>
              <a:buFont typeface="Arial"/>
              <a:buChar char="•"/>
            </a:pPr>
            <a:r>
              <a:rPr lang="en-US" sz="3249">
                <a:solidFill>
                  <a:srgbClr val="000000"/>
                </a:solidFill>
                <a:latin typeface="Poppins"/>
                <a:ea typeface="Poppins"/>
                <a:cs typeface="Poppins"/>
                <a:sym typeface="Poppins"/>
              </a:rPr>
              <a:t>Une gamme de puces graphiques ; les puces embarquées sur les GPU NVIDIA sont les GTX et RTX et Radeon RX pour AMD.</a:t>
            </a:r>
          </a:p>
          <a:p>
            <a:pPr algn="l">
              <a:lnSpc>
                <a:spcPts val="4549"/>
              </a:lnSpc>
            </a:pPr>
          </a:p>
          <a:p>
            <a:pPr algn="l">
              <a:lnSpc>
                <a:spcPts val="4549"/>
              </a:lnSpc>
            </a:pPr>
            <a:r>
              <a:rPr lang="en-US" sz="3249">
                <a:solidFill>
                  <a:srgbClr val="FF6D55"/>
                </a:solidFill>
                <a:latin typeface="Poppins"/>
                <a:ea typeface="Poppins"/>
                <a:cs typeface="Poppins"/>
                <a:sym typeface="Poppins"/>
              </a:rPr>
              <a:t>La comparaison de deux cartes sur la base de la fréquence n'est pertinente que si elles possèdent strictement la même architecture</a:t>
            </a:r>
          </a:p>
          <a:p>
            <a:pPr algn="l">
              <a:lnSpc>
                <a:spcPts val="4549"/>
              </a:lnSpc>
            </a:pPr>
          </a:p>
          <a:p>
            <a:pPr algn="l">
              <a:lnSpc>
                <a:spcPts val="4549"/>
              </a:lnSpc>
            </a:pPr>
          </a:p>
          <a:p>
            <a:pPr algn="l">
              <a:lnSpc>
                <a:spcPts val="4200"/>
              </a:lnSpc>
            </a:pPr>
          </a:p>
        </p:txBody>
      </p:sp>
    </p:spTree>
  </p:cSld>
  <p:clrMapOvr>
    <a:masterClrMapping/>
  </p:clrMapOvr>
</p:sld>
</file>

<file path=ppt/slides/slide6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65383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LA MÉMOIRE VIVE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257300" y="3221330"/>
            <a:ext cx="16259175" cy="5111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Elle se différencie par sa quantité, s</a:t>
            </a:r>
            <a:r>
              <a:rPr lang="en-US" sz="3249">
                <a:solidFill>
                  <a:srgbClr val="000000"/>
                </a:solidFill>
                <a:latin typeface="Poppins"/>
                <a:ea typeface="Poppins"/>
                <a:cs typeface="Poppins"/>
                <a:sym typeface="Poppins"/>
              </a:rPr>
              <a:t>on type et sa fréquence.</a:t>
            </a:r>
          </a:p>
          <a:p>
            <a:pPr algn="l">
              <a:lnSpc>
                <a:spcPts val="4549"/>
              </a:lnSpc>
            </a:pPr>
            <a:r>
              <a:rPr lang="en-US" sz="3249">
                <a:solidFill>
                  <a:srgbClr val="000000"/>
                </a:solidFill>
                <a:latin typeface="Poppins"/>
                <a:ea typeface="Poppins"/>
                <a:cs typeface="Poppins"/>
                <a:sym typeface="Poppins"/>
              </a:rPr>
              <a:t>La quantité de mémoire peut varier de 1 à 24 voire 32 Go. Au minimum 8 Go sont recommandées afin de stocker les textures lourdes.</a:t>
            </a:r>
          </a:p>
          <a:p>
            <a:pPr algn="l">
              <a:lnSpc>
                <a:spcPts val="4549"/>
              </a:lnSpc>
            </a:pPr>
            <a:r>
              <a:rPr lang="en-US" sz="3249">
                <a:solidFill>
                  <a:srgbClr val="000000"/>
                </a:solidFill>
                <a:latin typeface="Poppins"/>
                <a:ea typeface="Poppins"/>
                <a:cs typeface="Poppins"/>
                <a:sym typeface="Poppins"/>
              </a:rPr>
              <a:t>Le type de mémoire : GDDR5, HBM, GDDR6 étant désormais la plus répandue.</a:t>
            </a:r>
          </a:p>
          <a:p>
            <a:pPr algn="l">
              <a:lnSpc>
                <a:spcPts val="4549"/>
              </a:lnSpc>
            </a:pPr>
            <a:r>
              <a:rPr lang="en-US" sz="3249">
                <a:solidFill>
                  <a:srgbClr val="000000"/>
                </a:solidFill>
                <a:latin typeface="Poppins"/>
                <a:ea typeface="Poppins"/>
                <a:cs typeface="Poppins"/>
                <a:sym typeface="Poppins"/>
              </a:rPr>
              <a:t>La fréquence : plus elle est élevée, plus l'échange de données avec le GPU est rapide.</a:t>
            </a:r>
          </a:p>
          <a:p>
            <a:pPr algn="l">
              <a:lnSpc>
                <a:spcPts val="4549"/>
              </a:lnSpc>
            </a:pPr>
          </a:p>
          <a:p>
            <a:pPr algn="l">
              <a:lnSpc>
                <a:spcPts val="4549"/>
              </a:lnSpc>
            </a:pPr>
          </a:p>
          <a:p>
            <a:pPr algn="l">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00200" y="1189355"/>
            <a:ext cx="15087600" cy="1536065"/>
          </a:xfrm>
          <a:prstGeom prst="rect">
            <a:avLst/>
          </a:prstGeom>
        </p:spPr>
        <p:txBody>
          <a:bodyPr anchor="t" rtlCol="false" tIns="0" lIns="0" bIns="0" rIns="0">
            <a:spAutoFit/>
          </a:bodyPr>
          <a:lstStyle/>
          <a:p>
            <a:pPr algn="l">
              <a:lnSpc>
                <a:spcPts val="6160"/>
              </a:lnSpc>
            </a:pPr>
            <a:r>
              <a:rPr lang="en-US" sz="4400">
                <a:solidFill>
                  <a:srgbClr val="000000"/>
                </a:solidFill>
                <a:latin typeface="League Spartan"/>
                <a:ea typeface="League Spartan"/>
                <a:cs typeface="League Spartan"/>
                <a:sym typeface="League Spartan"/>
              </a:rPr>
              <a:t>1.1.1 POUR UNE SEULE PAGE, UNE SEULE CATÉGORIE</a:t>
            </a:r>
          </a:p>
          <a:p>
            <a:pPr algn="l">
              <a:lnSpc>
                <a:spcPts val="6160"/>
              </a:lnSpc>
              <a:spcBef>
                <a:spcPct val="0"/>
              </a:spcBef>
            </a:pPr>
            <a:r>
              <a:rPr lang="en-US" sz="4400">
                <a:solidFill>
                  <a:srgbClr val="000000"/>
                </a:solidFill>
                <a:latin typeface="League Spartan"/>
                <a:ea typeface="League Spartan"/>
                <a:cs typeface="League Spartan"/>
                <a:sym typeface="League Spartan"/>
              </a:rPr>
              <a:t> ET UNE SEULE INFORMATION</a:t>
            </a:r>
          </a:p>
        </p:txBody>
      </p:sp>
      <p:sp>
        <p:nvSpPr>
          <p:cNvPr name="TextBox 9" id="9"/>
          <p:cNvSpPr txBox="true"/>
          <p:nvPr/>
        </p:nvSpPr>
        <p:spPr>
          <a:xfrm rot="0">
            <a:off x="2321624" y="3289300"/>
            <a:ext cx="13644752" cy="5111750"/>
          </a:xfrm>
          <a:prstGeom prst="rect">
            <a:avLst/>
          </a:prstGeom>
        </p:spPr>
        <p:txBody>
          <a:bodyPr anchor="t" rtlCol="false" tIns="0" lIns="0" bIns="0" rIns="0">
            <a:spAutoFit/>
          </a:bodyPr>
          <a:lstStyle/>
          <a:p>
            <a:pPr algn="l" marL="701674" indent="-350837" lvl="1">
              <a:lnSpc>
                <a:spcPts val="4549"/>
              </a:lnSpc>
              <a:buFont typeface="Arial"/>
              <a:buChar char="•"/>
            </a:pPr>
            <a:r>
              <a:rPr lang="en-US" sz="3249">
                <a:solidFill>
                  <a:srgbClr val="000000"/>
                </a:solidFill>
                <a:latin typeface="Poppins"/>
                <a:ea typeface="Poppins"/>
                <a:cs typeface="Poppins"/>
                <a:sym typeface="Poppins"/>
              </a:rPr>
              <a:t>On va commencer par extraire seulement </a:t>
            </a:r>
            <a:r>
              <a:rPr lang="en-US" b="true" sz="3249">
                <a:solidFill>
                  <a:srgbClr val="000000"/>
                </a:solidFill>
                <a:latin typeface="Poppins Bold"/>
                <a:ea typeface="Poppins Bold"/>
                <a:cs typeface="Poppins Bold"/>
                <a:sym typeface="Poppins Bold"/>
              </a:rPr>
              <a:t>le nom des produits de la première page des meilleures ventes en </a:t>
            </a:r>
            <a:r>
              <a:rPr lang="en-US" b="true" sz="3249">
                <a:solidFill>
                  <a:srgbClr val="FF6D55"/>
                </a:solidFill>
                <a:latin typeface="Poppins Bold"/>
                <a:ea typeface="Poppins Bold"/>
                <a:cs typeface="Poppins Bold"/>
                <a:sym typeface="Poppins Bold"/>
              </a:rPr>
              <a:t>électronique</a:t>
            </a:r>
            <a:r>
              <a:rPr lang="en-US" sz="3249">
                <a:solidFill>
                  <a:srgbClr val="FF6D55"/>
                </a:solidFill>
                <a:latin typeface="Poppins"/>
                <a:ea typeface="Poppins"/>
                <a:cs typeface="Poppins"/>
                <a:sym typeface="Poppins"/>
              </a:rPr>
              <a:t> </a:t>
            </a:r>
            <a:r>
              <a:rPr lang="en-US" sz="3249">
                <a:solidFill>
                  <a:srgbClr val="000000"/>
                </a:solidFill>
                <a:latin typeface="Poppins"/>
                <a:ea typeface="Poppins"/>
                <a:cs typeface="Poppins"/>
                <a:sym typeface="Poppins"/>
              </a:rPr>
              <a:t>pour s'habituer au fonctionnement du code </a:t>
            </a:r>
            <a:r>
              <a:rPr lang="en-US" b="true" sz="3249">
                <a:solidFill>
                  <a:srgbClr val="000000"/>
                </a:solidFill>
                <a:latin typeface="Poppins Bold"/>
                <a:ea typeface="Poppins Bold"/>
                <a:cs typeface="Poppins Bold"/>
                <a:sym typeface="Poppins Bold"/>
              </a:rPr>
              <a:t>HTML </a:t>
            </a:r>
            <a:r>
              <a:rPr lang="en-US" sz="3249">
                <a:solidFill>
                  <a:srgbClr val="000000"/>
                </a:solidFill>
                <a:latin typeface="Poppins"/>
                <a:ea typeface="Poppins"/>
                <a:cs typeface="Poppins"/>
                <a:sym typeface="Poppins"/>
              </a:rPr>
              <a:t>du site.</a:t>
            </a:r>
          </a:p>
          <a:p>
            <a:pPr algn="l">
              <a:lnSpc>
                <a:spcPts val="4549"/>
              </a:lnSpc>
            </a:pPr>
          </a:p>
          <a:p>
            <a:pPr algn="l" marL="701674" indent="-350837" lvl="1">
              <a:lnSpc>
                <a:spcPts val="4549"/>
              </a:lnSpc>
              <a:buFont typeface="Arial"/>
              <a:buChar char="•"/>
            </a:pPr>
            <a:r>
              <a:rPr lang="en-US" sz="3249">
                <a:solidFill>
                  <a:srgbClr val="000000"/>
                </a:solidFill>
                <a:latin typeface="Poppins"/>
                <a:ea typeface="Poppins"/>
                <a:cs typeface="Poppins"/>
                <a:sym typeface="Poppins"/>
              </a:rPr>
              <a:t>Le nom de la classe du nom des produits varie mais contient toujours la suite de caractères </a:t>
            </a:r>
            <a:r>
              <a:rPr lang="en-US" b="true" sz="3249">
                <a:solidFill>
                  <a:srgbClr val="FF6D55"/>
                </a:solidFill>
                <a:latin typeface="Poppins Bold"/>
                <a:ea typeface="Poppins Bold"/>
                <a:cs typeface="Poppins Bold"/>
                <a:sym typeface="Poppins Bold"/>
              </a:rPr>
              <a:t>"p13n-sc-css"</a:t>
            </a:r>
            <a:r>
              <a:rPr lang="en-US" sz="3249">
                <a:solidFill>
                  <a:srgbClr val="000000"/>
                </a:solidFill>
                <a:latin typeface="Poppins"/>
                <a:ea typeface="Poppins"/>
                <a:cs typeface="Poppins"/>
                <a:sym typeface="Poppins"/>
              </a:rPr>
              <a:t>, on va donc rechercher cette suite grâce à la bibliothèque d'</a:t>
            </a:r>
            <a:r>
              <a:rPr lang="en-US" b="true" sz="3249">
                <a:solidFill>
                  <a:srgbClr val="000000"/>
                </a:solidFill>
                <a:latin typeface="Poppins Bold"/>
                <a:ea typeface="Poppins Bold"/>
                <a:cs typeface="Poppins Bold"/>
                <a:sym typeface="Poppins Bold"/>
              </a:rPr>
              <a:t>expressions régulières</a:t>
            </a:r>
            <a:r>
              <a:rPr lang="en-US" sz="3249">
                <a:solidFill>
                  <a:srgbClr val="000000"/>
                </a:solidFill>
                <a:latin typeface="Poppins"/>
                <a:ea typeface="Poppins"/>
                <a:cs typeface="Poppins"/>
                <a:sym typeface="Poppins"/>
              </a:rPr>
              <a:t>.</a:t>
            </a:r>
          </a:p>
          <a:p>
            <a:pPr algn="l">
              <a:lnSpc>
                <a:spcPts val="4200"/>
              </a:lnSpc>
            </a:pPr>
          </a:p>
        </p:txBody>
      </p:sp>
      <p:grpSp>
        <p:nvGrpSpPr>
          <p:cNvPr name="Group 10" id="10"/>
          <p:cNvGrpSpPr/>
          <p:nvPr/>
        </p:nvGrpSpPr>
        <p:grpSpPr>
          <a:xfrm rot="0">
            <a:off x="0" y="7200900"/>
            <a:ext cx="1054100" cy="3086100"/>
            <a:chOff x="0" y="0"/>
            <a:chExt cx="277623" cy="812800"/>
          </a:xfrm>
        </p:grpSpPr>
        <p:sp>
          <p:nvSpPr>
            <p:cNvPr name="Freeform 11" id="11"/>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2" id="12"/>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00125" y="2349500"/>
            <a:ext cx="16259175" cy="6254750"/>
          </a:xfrm>
          <a:prstGeom prst="rect">
            <a:avLst/>
          </a:prstGeom>
        </p:spPr>
        <p:txBody>
          <a:bodyPr anchor="t" rtlCol="false" tIns="0" lIns="0" bIns="0" rIns="0">
            <a:spAutoFit/>
          </a:bodyPr>
          <a:lstStyle/>
          <a:p>
            <a:pPr algn="l">
              <a:lnSpc>
                <a:spcPts val="4549"/>
              </a:lnSpc>
            </a:pPr>
          </a:p>
          <a:p>
            <a:pPr algn="l">
              <a:lnSpc>
                <a:spcPts val="4549"/>
              </a:lnSpc>
            </a:pPr>
            <a:r>
              <a:rPr lang="en-US" sz="3249">
                <a:solidFill>
                  <a:srgbClr val="000000"/>
                </a:solidFill>
                <a:latin typeface="Poppins"/>
                <a:ea typeface="Poppins"/>
                <a:cs typeface="Poppins"/>
                <a:sym typeface="Poppins"/>
              </a:rPr>
              <a:t>Deux cart</a:t>
            </a:r>
            <a:r>
              <a:rPr lang="en-US" sz="3249">
                <a:solidFill>
                  <a:srgbClr val="000000"/>
                </a:solidFill>
                <a:latin typeface="Poppins"/>
                <a:ea typeface="Poppins"/>
                <a:cs typeface="Poppins"/>
                <a:sym typeface="Poppins"/>
              </a:rPr>
              <a:t>es graphiques ayant le même GPU et la même mémoire ne sont pas identiques : des différences existent ne serait-ce que par la conception du refroidissement qui est, elle, propre à chacun.</a:t>
            </a:r>
          </a:p>
          <a:p>
            <a:pPr algn="l">
              <a:lnSpc>
                <a:spcPts val="4549"/>
              </a:lnSpc>
            </a:pPr>
            <a:r>
              <a:rPr lang="en-US" sz="3249">
                <a:solidFill>
                  <a:srgbClr val="000000"/>
                </a:solidFill>
                <a:latin typeface="Poppins"/>
                <a:ea typeface="Poppins"/>
                <a:cs typeface="Poppins"/>
                <a:sym typeface="Poppins"/>
              </a:rPr>
              <a:t>Certains offrent également des caractéristiques supplémentaires comme l’overclocking des puces par exemple (augmenter la fréquence du signal d'horloge d'un processeur au-delà de la fréquence nominale).</a:t>
            </a:r>
          </a:p>
          <a:p>
            <a:pPr algn="l">
              <a:lnSpc>
                <a:spcPts val="4549"/>
              </a:lnSpc>
            </a:pPr>
          </a:p>
          <a:p>
            <a:pPr algn="l">
              <a:lnSpc>
                <a:spcPts val="4549"/>
              </a:lnSpc>
            </a:pPr>
          </a:p>
          <a:p>
            <a:pPr algn="l">
              <a:lnSpc>
                <a:spcPts val="4549"/>
              </a:lnSpc>
            </a:pPr>
          </a:p>
          <a:p>
            <a:pPr algn="l">
              <a:lnSpc>
                <a:spcPts val="4200"/>
              </a:lnSpc>
            </a:pPr>
          </a:p>
        </p:txBody>
      </p:sp>
    </p:spTree>
  </p:cSld>
  <p:clrMapOvr>
    <a:masterClrMapping/>
  </p:clrMapOvr>
</p:sld>
</file>

<file path=ppt/slides/slide7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2.2.4 ANALYSE GRAPHIQUE</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4475972"/>
            <a:ext cx="16259175" cy="1682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Traçons quelques courbes :</a:t>
            </a:r>
          </a:p>
          <a:p>
            <a:pPr algn="l">
              <a:lnSpc>
                <a:spcPts val="4549"/>
              </a:lnSpc>
            </a:pPr>
          </a:p>
          <a:p>
            <a:pPr algn="l">
              <a:lnSpc>
                <a:spcPts val="4200"/>
              </a:lnSpc>
            </a:pP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364398"/>
            <a:ext cx="13021061" cy="5306082"/>
          </a:xfrm>
          <a:custGeom>
            <a:avLst/>
            <a:gdLst/>
            <a:ahLst/>
            <a:cxnLst/>
            <a:rect r="r" b="b" t="t" l="l"/>
            <a:pathLst>
              <a:path h="5306082" w="13021061">
                <a:moveTo>
                  <a:pt x="0" y="0"/>
                </a:moveTo>
                <a:lnTo>
                  <a:pt x="13021061" y="0"/>
                </a:lnTo>
                <a:lnTo>
                  <a:pt x="13021061" y="5306082"/>
                </a:lnTo>
                <a:lnTo>
                  <a:pt x="0" y="5306082"/>
                </a:lnTo>
                <a:lnTo>
                  <a:pt x="0" y="0"/>
                </a:lnTo>
                <a:close/>
              </a:path>
            </a:pathLst>
          </a:custGeom>
          <a:blipFill>
            <a:blip r:embed="rId2"/>
            <a:stretch>
              <a:fillRect l="0" t="0" r="0" b="0"/>
            </a:stretch>
          </a:blipFill>
        </p:spPr>
      </p:sp>
      <p:sp>
        <p:nvSpPr>
          <p:cNvPr name="Freeform 15" id="15"/>
          <p:cNvSpPr/>
          <p:nvPr/>
        </p:nvSpPr>
        <p:spPr>
          <a:xfrm flipH="false" flipV="false" rot="0">
            <a:off x="13021061" y="2287899"/>
            <a:ext cx="5266939" cy="5459081"/>
          </a:xfrm>
          <a:custGeom>
            <a:avLst/>
            <a:gdLst/>
            <a:ahLst/>
            <a:cxnLst/>
            <a:rect r="r" b="b" t="t" l="l"/>
            <a:pathLst>
              <a:path h="5459081" w="5266939">
                <a:moveTo>
                  <a:pt x="0" y="0"/>
                </a:moveTo>
                <a:lnTo>
                  <a:pt x="5266939" y="0"/>
                </a:lnTo>
                <a:lnTo>
                  <a:pt x="5266939" y="5459080"/>
                </a:lnTo>
                <a:lnTo>
                  <a:pt x="0" y="5459080"/>
                </a:lnTo>
                <a:lnTo>
                  <a:pt x="0" y="0"/>
                </a:lnTo>
                <a:close/>
              </a:path>
            </a:pathLst>
          </a:custGeom>
          <a:blipFill>
            <a:blip r:embed="rId3"/>
            <a:stretch>
              <a:fillRect l="0" t="0" r="0" b="0"/>
            </a:stretch>
          </a:blipFill>
        </p:spPr>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629889" y="2254469"/>
            <a:ext cx="9028222" cy="5778062"/>
          </a:xfrm>
          <a:custGeom>
            <a:avLst/>
            <a:gdLst/>
            <a:ahLst/>
            <a:cxnLst/>
            <a:rect r="r" b="b" t="t" l="l"/>
            <a:pathLst>
              <a:path h="5778062" w="9028222">
                <a:moveTo>
                  <a:pt x="0" y="0"/>
                </a:moveTo>
                <a:lnTo>
                  <a:pt x="9028222" y="0"/>
                </a:lnTo>
                <a:lnTo>
                  <a:pt x="9028222" y="5778062"/>
                </a:lnTo>
                <a:lnTo>
                  <a:pt x="0" y="5778062"/>
                </a:lnTo>
                <a:lnTo>
                  <a:pt x="0" y="0"/>
                </a:lnTo>
                <a:close/>
              </a:path>
            </a:pathLst>
          </a:custGeom>
          <a:blipFill>
            <a:blip r:embed="rId2"/>
            <a:stretch>
              <a:fillRect l="0" t="0" r="0" b="0"/>
            </a:stretch>
          </a:blipFill>
        </p:spPr>
      </p:sp>
      <p:sp>
        <p:nvSpPr>
          <p:cNvPr name="Freeform 15" id="15"/>
          <p:cNvSpPr/>
          <p:nvPr/>
        </p:nvSpPr>
        <p:spPr>
          <a:xfrm flipH="false" flipV="false" rot="0">
            <a:off x="1754144" y="413992"/>
            <a:ext cx="14779712" cy="9459015"/>
          </a:xfrm>
          <a:custGeom>
            <a:avLst/>
            <a:gdLst/>
            <a:ahLst/>
            <a:cxnLst/>
            <a:rect r="r" b="b" t="t" l="l"/>
            <a:pathLst>
              <a:path h="9459015" w="14779712">
                <a:moveTo>
                  <a:pt x="0" y="0"/>
                </a:moveTo>
                <a:lnTo>
                  <a:pt x="14779712" y="0"/>
                </a:lnTo>
                <a:lnTo>
                  <a:pt x="14779712" y="9459016"/>
                </a:lnTo>
                <a:lnTo>
                  <a:pt x="0" y="9459016"/>
                </a:lnTo>
                <a:lnTo>
                  <a:pt x="0" y="0"/>
                </a:lnTo>
                <a:close/>
              </a:path>
            </a:pathLst>
          </a:custGeom>
          <a:blipFill>
            <a:blip r:embed="rId2"/>
            <a:stretch>
              <a:fillRect l="0" t="0" r="0" b="0"/>
            </a:stretch>
          </a:blipFill>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20155" y="92583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964917" y="266722"/>
            <a:ext cx="16358166" cy="9753557"/>
          </a:xfrm>
          <a:custGeom>
            <a:avLst/>
            <a:gdLst/>
            <a:ahLst/>
            <a:cxnLst/>
            <a:rect r="r" b="b" t="t" l="l"/>
            <a:pathLst>
              <a:path h="9753557" w="16358166">
                <a:moveTo>
                  <a:pt x="0" y="0"/>
                </a:moveTo>
                <a:lnTo>
                  <a:pt x="16358166" y="0"/>
                </a:lnTo>
                <a:lnTo>
                  <a:pt x="16358166" y="9753556"/>
                </a:lnTo>
                <a:lnTo>
                  <a:pt x="0" y="9753556"/>
                </a:lnTo>
                <a:lnTo>
                  <a:pt x="0" y="0"/>
                </a:lnTo>
                <a:close/>
              </a:path>
            </a:pathLst>
          </a:custGeom>
          <a:blipFill>
            <a:blip r:embed="rId2"/>
            <a:stretch>
              <a:fillRect l="0" t="0" r="0" b="0"/>
            </a:stretch>
          </a:blipFill>
        </p:spPr>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481255" y="2089686"/>
            <a:ext cx="7325491" cy="6107628"/>
          </a:xfrm>
          <a:custGeom>
            <a:avLst/>
            <a:gdLst/>
            <a:ahLst/>
            <a:cxnLst/>
            <a:rect r="r" b="b" t="t" l="l"/>
            <a:pathLst>
              <a:path h="6107628" w="7325491">
                <a:moveTo>
                  <a:pt x="0" y="0"/>
                </a:moveTo>
                <a:lnTo>
                  <a:pt x="7325490" y="0"/>
                </a:lnTo>
                <a:lnTo>
                  <a:pt x="7325490" y="6107628"/>
                </a:lnTo>
                <a:lnTo>
                  <a:pt x="0" y="6107628"/>
                </a:lnTo>
                <a:lnTo>
                  <a:pt x="0" y="0"/>
                </a:lnTo>
                <a:close/>
              </a:path>
            </a:pathLst>
          </a:custGeom>
          <a:blipFill>
            <a:blip r:embed="rId2"/>
            <a:stretch>
              <a:fillRect l="0" t="0" r="0" b="0"/>
            </a:stretch>
          </a:blipFill>
        </p:spPr>
      </p:sp>
      <p:sp>
        <p:nvSpPr>
          <p:cNvPr name="Freeform 15" id="15"/>
          <p:cNvSpPr/>
          <p:nvPr/>
        </p:nvSpPr>
        <p:spPr>
          <a:xfrm flipH="false" flipV="false" rot="0">
            <a:off x="3687109" y="1028700"/>
            <a:ext cx="10913782" cy="9099366"/>
          </a:xfrm>
          <a:custGeom>
            <a:avLst/>
            <a:gdLst/>
            <a:ahLst/>
            <a:cxnLst/>
            <a:rect r="r" b="b" t="t" l="l"/>
            <a:pathLst>
              <a:path h="9099366" w="10913782">
                <a:moveTo>
                  <a:pt x="0" y="0"/>
                </a:moveTo>
                <a:lnTo>
                  <a:pt x="10913782" y="0"/>
                </a:lnTo>
                <a:lnTo>
                  <a:pt x="10913782" y="9099366"/>
                </a:lnTo>
                <a:lnTo>
                  <a:pt x="0" y="9099366"/>
                </a:lnTo>
                <a:lnTo>
                  <a:pt x="0" y="0"/>
                </a:lnTo>
                <a:close/>
              </a:path>
            </a:pathLst>
          </a:custGeom>
          <a:blipFill>
            <a:blip r:embed="rId2"/>
            <a:stretch>
              <a:fillRect l="0" t="0" r="0" b="0"/>
            </a:stretch>
          </a:blipFill>
        </p:spPr>
      </p:sp>
      <p:sp>
        <p:nvSpPr>
          <p:cNvPr name="TextBox 16" id="16"/>
          <p:cNvSpPr txBox="true"/>
          <p:nvPr/>
        </p:nvSpPr>
        <p:spPr>
          <a:xfrm rot="0">
            <a:off x="2543175" y="225775"/>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Fabricant de processeurs graphiques vs Type de RAM graphique</a:t>
            </a:r>
          </a:p>
          <a:p>
            <a:pPr algn="l">
              <a:lnSpc>
                <a:spcPts val="4549"/>
              </a:lnSpc>
            </a:pPr>
          </a:p>
          <a:p>
            <a:pPr algn="l">
              <a:lnSpc>
                <a:spcPts val="4549"/>
              </a:lnSpc>
            </a:pPr>
          </a:p>
          <a:p>
            <a:pPr algn="l">
              <a:lnSpc>
                <a:spcPts val="4200"/>
              </a:lnSpc>
            </a:pP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97169" y="2161173"/>
            <a:ext cx="18385169" cy="5964654"/>
          </a:xfrm>
          <a:custGeom>
            <a:avLst/>
            <a:gdLst/>
            <a:ahLst/>
            <a:cxnLst/>
            <a:rect r="r" b="b" t="t" l="l"/>
            <a:pathLst>
              <a:path h="5964654" w="18385169">
                <a:moveTo>
                  <a:pt x="0" y="0"/>
                </a:moveTo>
                <a:lnTo>
                  <a:pt x="18385169" y="0"/>
                </a:lnTo>
                <a:lnTo>
                  <a:pt x="18385169" y="5964654"/>
                </a:lnTo>
                <a:lnTo>
                  <a:pt x="0" y="5964654"/>
                </a:lnTo>
                <a:lnTo>
                  <a:pt x="0" y="0"/>
                </a:lnTo>
                <a:close/>
              </a:path>
            </a:pathLst>
          </a:custGeom>
          <a:blipFill>
            <a:blip r:embed="rId2"/>
            <a:stretch>
              <a:fillRect l="0" t="0" r="0" b="0"/>
            </a:stretch>
          </a:blipFill>
        </p:spPr>
      </p:sp>
      <p:sp>
        <p:nvSpPr>
          <p:cNvPr name="TextBox 15" id="15"/>
          <p:cNvSpPr txBox="true"/>
          <p:nvPr/>
        </p:nvSpPr>
        <p:spPr>
          <a:xfrm rot="0">
            <a:off x="3686175" y="705435"/>
            <a:ext cx="16259175" cy="2825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Fabricant de processeurs graphiques vs Prix</a:t>
            </a:r>
          </a:p>
          <a:p>
            <a:pPr algn="l">
              <a:lnSpc>
                <a:spcPts val="4549"/>
              </a:lnSpc>
            </a:pPr>
          </a:p>
          <a:p>
            <a:pPr algn="l">
              <a:lnSpc>
                <a:spcPts val="4549"/>
              </a:lnSpc>
            </a:pPr>
          </a:p>
          <a:p>
            <a:pPr algn="l">
              <a:lnSpc>
                <a:spcPts val="4549"/>
              </a:lnSpc>
            </a:pPr>
          </a:p>
          <a:p>
            <a:pPr algn="l">
              <a:lnSpc>
                <a:spcPts val="4200"/>
              </a:lnSpc>
            </a:pP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680950"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630967" y="1028700"/>
            <a:ext cx="17026065" cy="9066380"/>
          </a:xfrm>
          <a:custGeom>
            <a:avLst/>
            <a:gdLst/>
            <a:ahLst/>
            <a:cxnLst/>
            <a:rect r="r" b="b" t="t" l="l"/>
            <a:pathLst>
              <a:path h="9066380" w="17026065">
                <a:moveTo>
                  <a:pt x="0" y="0"/>
                </a:moveTo>
                <a:lnTo>
                  <a:pt x="17026066" y="0"/>
                </a:lnTo>
                <a:lnTo>
                  <a:pt x="17026066" y="9066380"/>
                </a:lnTo>
                <a:lnTo>
                  <a:pt x="0" y="9066380"/>
                </a:lnTo>
                <a:lnTo>
                  <a:pt x="0" y="0"/>
                </a:lnTo>
                <a:close/>
              </a:path>
            </a:pathLst>
          </a:custGeom>
          <a:blipFill>
            <a:blip r:embed="rId2"/>
            <a:stretch>
              <a:fillRect l="0" t="0" r="0" b="0"/>
            </a:stretch>
          </a:blipFill>
        </p:spPr>
      </p:sp>
      <p:sp>
        <p:nvSpPr>
          <p:cNvPr name="TextBox 15" id="15"/>
          <p:cNvSpPr txBox="true"/>
          <p:nvPr/>
        </p:nvSpPr>
        <p:spPr>
          <a:xfrm rot="0">
            <a:off x="5715000" y="191085"/>
            <a:ext cx="16259175" cy="3397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Type de RAM graphique vs Prix</a:t>
            </a:r>
          </a:p>
          <a:p>
            <a:pPr algn="l">
              <a:lnSpc>
                <a:spcPts val="4549"/>
              </a:lnSpc>
            </a:pPr>
          </a:p>
          <a:p>
            <a:pPr algn="l">
              <a:lnSpc>
                <a:spcPts val="4549"/>
              </a:lnSpc>
            </a:pPr>
          </a:p>
          <a:p>
            <a:pPr algn="l">
              <a:lnSpc>
                <a:spcPts val="4549"/>
              </a:lnSpc>
            </a:pPr>
          </a:p>
          <a:p>
            <a:pPr algn="l">
              <a:lnSpc>
                <a:spcPts val="4549"/>
              </a:lnSpc>
            </a:pPr>
          </a:p>
          <a:p>
            <a:pPr algn="l">
              <a:lnSpc>
                <a:spcPts val="4200"/>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995927"/>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995927"/>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273250" y="1028700"/>
            <a:ext cx="15741501" cy="8967227"/>
          </a:xfrm>
          <a:custGeom>
            <a:avLst/>
            <a:gdLst/>
            <a:ahLst/>
            <a:cxnLst/>
            <a:rect r="r" b="b" t="t" l="l"/>
            <a:pathLst>
              <a:path h="8967227" w="15741501">
                <a:moveTo>
                  <a:pt x="0" y="0"/>
                </a:moveTo>
                <a:lnTo>
                  <a:pt x="15741500" y="0"/>
                </a:lnTo>
                <a:lnTo>
                  <a:pt x="15741500" y="8967227"/>
                </a:lnTo>
                <a:lnTo>
                  <a:pt x="0" y="8967227"/>
                </a:lnTo>
                <a:lnTo>
                  <a:pt x="0" y="0"/>
                </a:lnTo>
                <a:close/>
              </a:path>
            </a:pathLst>
          </a:custGeom>
          <a:blipFill>
            <a:blip r:embed="rId2"/>
            <a:stretch>
              <a:fillRect l="0" t="0" r="0" b="0"/>
            </a:stretch>
          </a:blipFill>
        </p:spPr>
      </p:sp>
      <p:sp>
        <p:nvSpPr>
          <p:cNvPr name="TextBox 15" id="15"/>
          <p:cNvSpPr txBox="true"/>
          <p:nvPr/>
        </p:nvSpPr>
        <p:spPr>
          <a:xfrm rot="0">
            <a:off x="5715000" y="191085"/>
            <a:ext cx="16259175" cy="1682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Type de RAM graphique</a:t>
            </a:r>
          </a:p>
          <a:p>
            <a:pPr algn="l">
              <a:lnSpc>
                <a:spcPts val="4549"/>
              </a:lnSpc>
            </a:pPr>
          </a:p>
          <a:p>
            <a:pPr algn="l">
              <a:lnSpc>
                <a:spcPts val="4200"/>
              </a:lnSpc>
            </a:pP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995927"/>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995927"/>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612558" y="1028700"/>
            <a:ext cx="13062883" cy="8786597"/>
          </a:xfrm>
          <a:custGeom>
            <a:avLst/>
            <a:gdLst/>
            <a:ahLst/>
            <a:cxnLst/>
            <a:rect r="r" b="b" t="t" l="l"/>
            <a:pathLst>
              <a:path h="8786597" w="13062883">
                <a:moveTo>
                  <a:pt x="0" y="0"/>
                </a:moveTo>
                <a:lnTo>
                  <a:pt x="13062884" y="0"/>
                </a:lnTo>
                <a:lnTo>
                  <a:pt x="13062884" y="8786597"/>
                </a:lnTo>
                <a:lnTo>
                  <a:pt x="0" y="8786597"/>
                </a:lnTo>
                <a:lnTo>
                  <a:pt x="0" y="0"/>
                </a:lnTo>
                <a:close/>
              </a:path>
            </a:pathLst>
          </a:custGeom>
          <a:blipFill>
            <a:blip r:embed="rId2"/>
            <a:stretch>
              <a:fillRect l="0" t="0" r="0" b="0"/>
            </a:stretch>
          </a:blipFill>
        </p:spPr>
      </p:sp>
      <p:sp>
        <p:nvSpPr>
          <p:cNvPr name="TextBox 15" id="15"/>
          <p:cNvSpPr txBox="true"/>
          <p:nvPr/>
        </p:nvSpPr>
        <p:spPr>
          <a:xfrm rot="0">
            <a:off x="5580062" y="362535"/>
            <a:ext cx="16259175" cy="1682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Fabricant de processeurs graphiques</a:t>
            </a:r>
          </a:p>
          <a:p>
            <a:pPr algn="l">
              <a:lnSpc>
                <a:spcPts val="4549"/>
              </a:lnSpc>
            </a:pPr>
          </a:p>
          <a:p>
            <a:pPr algn="l">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5400" y="1543050"/>
            <a:ext cx="18288000" cy="7200900"/>
          </a:xfrm>
          <a:custGeom>
            <a:avLst/>
            <a:gdLst/>
            <a:ahLst/>
            <a:cxnLst/>
            <a:rect r="r" b="b" t="t" l="l"/>
            <a:pathLst>
              <a:path h="7200900" w="18288000">
                <a:moveTo>
                  <a:pt x="0" y="0"/>
                </a:moveTo>
                <a:lnTo>
                  <a:pt x="18288000" y="0"/>
                </a:lnTo>
                <a:lnTo>
                  <a:pt x="18288000" y="7200900"/>
                </a:lnTo>
                <a:lnTo>
                  <a:pt x="0" y="7200900"/>
                </a:lnTo>
                <a:lnTo>
                  <a:pt x="0" y="0"/>
                </a:lnTo>
                <a:close/>
              </a:path>
            </a:pathLst>
          </a:custGeom>
          <a:blipFill>
            <a:blip r:embed="rId2"/>
            <a:stretch>
              <a:fillRect l="-319" t="0" r="-319" b="0"/>
            </a:stretch>
          </a:blip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995927"/>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995927"/>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359853" y="2372318"/>
            <a:ext cx="9568293" cy="5542364"/>
          </a:xfrm>
          <a:custGeom>
            <a:avLst/>
            <a:gdLst/>
            <a:ahLst/>
            <a:cxnLst/>
            <a:rect r="r" b="b" t="t" l="l"/>
            <a:pathLst>
              <a:path h="5542364" w="9568293">
                <a:moveTo>
                  <a:pt x="0" y="0"/>
                </a:moveTo>
                <a:lnTo>
                  <a:pt x="9568294" y="0"/>
                </a:lnTo>
                <a:lnTo>
                  <a:pt x="9568294" y="5542364"/>
                </a:lnTo>
                <a:lnTo>
                  <a:pt x="0" y="5542364"/>
                </a:lnTo>
                <a:lnTo>
                  <a:pt x="0" y="0"/>
                </a:lnTo>
                <a:close/>
              </a:path>
            </a:pathLst>
          </a:custGeom>
          <a:blipFill>
            <a:blip r:embed="rId2"/>
            <a:stretch>
              <a:fillRect l="0" t="0" r="0" b="0"/>
            </a:stretch>
          </a:blipFill>
        </p:spPr>
      </p:sp>
      <p:sp>
        <p:nvSpPr>
          <p:cNvPr name="Freeform 15" id="15"/>
          <p:cNvSpPr/>
          <p:nvPr/>
        </p:nvSpPr>
        <p:spPr>
          <a:xfrm flipH="false" flipV="false" rot="0">
            <a:off x="1522991" y="1167100"/>
            <a:ext cx="15242018" cy="8828827"/>
          </a:xfrm>
          <a:custGeom>
            <a:avLst/>
            <a:gdLst/>
            <a:ahLst/>
            <a:cxnLst/>
            <a:rect r="r" b="b" t="t" l="l"/>
            <a:pathLst>
              <a:path h="8828827" w="15242018">
                <a:moveTo>
                  <a:pt x="0" y="0"/>
                </a:moveTo>
                <a:lnTo>
                  <a:pt x="15242018" y="0"/>
                </a:lnTo>
                <a:lnTo>
                  <a:pt x="15242018" y="8828827"/>
                </a:lnTo>
                <a:lnTo>
                  <a:pt x="0" y="8828827"/>
                </a:lnTo>
                <a:lnTo>
                  <a:pt x="0" y="0"/>
                </a:lnTo>
                <a:close/>
              </a:path>
            </a:pathLst>
          </a:custGeom>
          <a:blipFill>
            <a:blip r:embed="rId2"/>
            <a:stretch>
              <a:fillRect l="0" t="0" r="0" b="0"/>
            </a:stretch>
          </a:blipFill>
        </p:spPr>
      </p:sp>
      <p:sp>
        <p:nvSpPr>
          <p:cNvPr name="TextBox 16" id="16"/>
          <p:cNvSpPr txBox="true"/>
          <p:nvPr/>
        </p:nvSpPr>
        <p:spPr>
          <a:xfrm rot="0">
            <a:off x="6665912" y="333960"/>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Interface de sortie vidéo</a:t>
            </a:r>
          </a:p>
          <a:p>
            <a:pPr algn="l">
              <a:lnSpc>
                <a:spcPts val="4549"/>
              </a:lnSpc>
            </a:pPr>
          </a:p>
          <a:p>
            <a:pPr algn="l">
              <a:lnSpc>
                <a:spcPts val="4549"/>
              </a:lnSpc>
            </a:pPr>
          </a:p>
          <a:p>
            <a:pPr algn="l">
              <a:lnSpc>
                <a:spcPts val="4200"/>
              </a:lnSpc>
            </a:pP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01267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8708" y="1274329"/>
            <a:ext cx="18306708" cy="7738343"/>
          </a:xfrm>
          <a:custGeom>
            <a:avLst/>
            <a:gdLst/>
            <a:ahLst/>
            <a:cxnLst/>
            <a:rect r="r" b="b" t="t" l="l"/>
            <a:pathLst>
              <a:path h="7738343" w="18306708">
                <a:moveTo>
                  <a:pt x="0" y="0"/>
                </a:moveTo>
                <a:lnTo>
                  <a:pt x="18306708" y="0"/>
                </a:lnTo>
                <a:lnTo>
                  <a:pt x="18306708" y="7738342"/>
                </a:lnTo>
                <a:lnTo>
                  <a:pt x="0" y="7738342"/>
                </a:lnTo>
                <a:lnTo>
                  <a:pt x="0" y="0"/>
                </a:lnTo>
                <a:close/>
              </a:path>
            </a:pathLst>
          </a:custGeom>
          <a:blipFill>
            <a:blip r:embed="rId2"/>
            <a:stretch>
              <a:fillRect l="0" t="0" r="0" b="0"/>
            </a:stretch>
          </a:blipFill>
        </p:spPr>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01267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493371" y="2756109"/>
            <a:ext cx="11301259" cy="4774782"/>
          </a:xfrm>
          <a:custGeom>
            <a:avLst/>
            <a:gdLst/>
            <a:ahLst/>
            <a:cxnLst/>
            <a:rect r="r" b="b" t="t" l="l"/>
            <a:pathLst>
              <a:path h="4774782" w="11301259">
                <a:moveTo>
                  <a:pt x="0" y="0"/>
                </a:moveTo>
                <a:lnTo>
                  <a:pt x="11301258" y="0"/>
                </a:lnTo>
                <a:lnTo>
                  <a:pt x="11301258" y="4774782"/>
                </a:lnTo>
                <a:lnTo>
                  <a:pt x="0" y="4774782"/>
                </a:lnTo>
                <a:lnTo>
                  <a:pt x="0" y="0"/>
                </a:lnTo>
                <a:close/>
              </a:path>
            </a:pathLst>
          </a:custGeom>
          <a:blipFill>
            <a:blip r:embed="rId2"/>
            <a:stretch>
              <a:fillRect l="0" t="0" r="0" b="0"/>
            </a:stretch>
          </a:blipFill>
        </p:spPr>
      </p:sp>
      <p:sp>
        <p:nvSpPr>
          <p:cNvPr name="Freeform 15" id="15"/>
          <p:cNvSpPr/>
          <p:nvPr/>
        </p:nvSpPr>
        <p:spPr>
          <a:xfrm flipH="false" flipV="false" rot="0">
            <a:off x="0" y="1280160"/>
            <a:ext cx="18288000" cy="7726680"/>
          </a:xfrm>
          <a:custGeom>
            <a:avLst/>
            <a:gdLst/>
            <a:ahLst/>
            <a:cxnLst/>
            <a:rect r="r" b="b" t="t" l="l"/>
            <a:pathLst>
              <a:path h="7726680" w="18288000">
                <a:moveTo>
                  <a:pt x="0" y="0"/>
                </a:moveTo>
                <a:lnTo>
                  <a:pt x="18288000" y="0"/>
                </a:lnTo>
                <a:lnTo>
                  <a:pt x="18288000" y="7726680"/>
                </a:lnTo>
                <a:lnTo>
                  <a:pt x="0" y="7726680"/>
                </a:lnTo>
                <a:lnTo>
                  <a:pt x="0" y="0"/>
                </a:lnTo>
                <a:close/>
              </a:path>
            </a:pathLst>
          </a:custGeom>
          <a:blipFill>
            <a:blip r:embed="rId2"/>
            <a:stretch>
              <a:fillRect l="0" t="0" r="0" b="0"/>
            </a:stretch>
          </a:blipFill>
        </p:spPr>
      </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01267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1278283"/>
            <a:ext cx="18288000" cy="7730435"/>
          </a:xfrm>
          <a:custGeom>
            <a:avLst/>
            <a:gdLst/>
            <a:ahLst/>
            <a:cxnLst/>
            <a:rect r="r" b="b" t="t" l="l"/>
            <a:pathLst>
              <a:path h="7730435" w="18288000">
                <a:moveTo>
                  <a:pt x="0" y="0"/>
                </a:moveTo>
                <a:lnTo>
                  <a:pt x="18288000" y="0"/>
                </a:lnTo>
                <a:lnTo>
                  <a:pt x="18288000" y="7730434"/>
                </a:lnTo>
                <a:lnTo>
                  <a:pt x="0" y="7730434"/>
                </a:lnTo>
                <a:lnTo>
                  <a:pt x="0" y="0"/>
                </a:lnTo>
                <a:close/>
              </a:path>
            </a:pathLst>
          </a:custGeom>
          <a:blipFill>
            <a:blip r:embed="rId2"/>
            <a:stretch>
              <a:fillRect l="0" t="0" r="0" b="0"/>
            </a:stretch>
          </a:blipFill>
        </p:spPr>
      </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01267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1280160"/>
            <a:ext cx="18288000" cy="7726680"/>
          </a:xfrm>
          <a:custGeom>
            <a:avLst/>
            <a:gdLst/>
            <a:ahLst/>
            <a:cxnLst/>
            <a:rect r="r" b="b" t="t" l="l"/>
            <a:pathLst>
              <a:path h="7726680" w="18288000">
                <a:moveTo>
                  <a:pt x="0" y="0"/>
                </a:moveTo>
                <a:lnTo>
                  <a:pt x="18288000" y="0"/>
                </a:lnTo>
                <a:lnTo>
                  <a:pt x="18288000" y="7726680"/>
                </a:lnTo>
                <a:lnTo>
                  <a:pt x="0" y="7726680"/>
                </a:lnTo>
                <a:lnTo>
                  <a:pt x="0" y="0"/>
                </a:lnTo>
                <a:close/>
              </a:path>
            </a:pathLst>
          </a:custGeom>
          <a:blipFill>
            <a:blip r:embed="rId2"/>
            <a:stretch>
              <a:fillRect l="0" t="0" r="0" b="0"/>
            </a:stretch>
          </a:blipFill>
        </p:spPr>
      </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32496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01267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1280160"/>
            <a:ext cx="18288000" cy="7726680"/>
          </a:xfrm>
          <a:custGeom>
            <a:avLst/>
            <a:gdLst/>
            <a:ahLst/>
            <a:cxnLst/>
            <a:rect r="r" b="b" t="t" l="l"/>
            <a:pathLst>
              <a:path h="7726680" w="18288000">
                <a:moveTo>
                  <a:pt x="0" y="0"/>
                </a:moveTo>
                <a:lnTo>
                  <a:pt x="18288000" y="0"/>
                </a:lnTo>
                <a:lnTo>
                  <a:pt x="18288000" y="7726680"/>
                </a:lnTo>
                <a:lnTo>
                  <a:pt x="0" y="7726680"/>
                </a:lnTo>
                <a:lnTo>
                  <a:pt x="0" y="0"/>
                </a:lnTo>
                <a:close/>
              </a:path>
            </a:pathLst>
          </a:custGeom>
          <a:blipFill>
            <a:blip r:embed="rId2"/>
            <a:stretch>
              <a:fillRect l="0" t="0" r="0" b="0"/>
            </a:stretch>
          </a:blipFill>
        </p:spPr>
      </p:sp>
    </p:spTree>
  </p:cSld>
  <p:clrMapOvr>
    <a:masterClrMapping/>
  </p:clrMapOvr>
</p:sld>
</file>

<file path=ppt/slides/slide8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664950" y="-205740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569316"/>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3 MODÈLES DE MACHINE LEARNING</a:t>
            </a:r>
          </a:p>
          <a:p>
            <a:pPr algn="l">
              <a:lnSpc>
                <a:spcPts val="5477"/>
              </a:lnSpc>
              <a:spcBef>
                <a:spcPct val="0"/>
              </a:spcBef>
            </a:pPr>
          </a:p>
        </p:txBody>
      </p:sp>
      <p:grpSp>
        <p:nvGrpSpPr>
          <p:cNvPr name="Group 12" id="12"/>
          <p:cNvGrpSpPr/>
          <p:nvPr/>
        </p:nvGrpSpPr>
        <p:grpSpPr>
          <a:xfrm rot="0">
            <a:off x="17510125"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991744" y="3467882"/>
            <a:ext cx="14304513" cy="3284562"/>
          </a:xfrm>
          <a:prstGeom prst="rect">
            <a:avLst/>
          </a:prstGeom>
        </p:spPr>
        <p:txBody>
          <a:bodyPr anchor="t" rtlCol="false" tIns="0" lIns="0" bIns="0" rIns="0">
            <a:spAutoFit/>
          </a:bodyPr>
          <a:lstStyle/>
          <a:p>
            <a:pPr algn="l">
              <a:lnSpc>
                <a:spcPts val="3695"/>
              </a:lnSpc>
            </a:pPr>
            <a:r>
              <a:rPr lang="en-US" sz="2639">
                <a:solidFill>
                  <a:srgbClr val="000000"/>
                </a:solidFill>
                <a:latin typeface="Poppins"/>
                <a:ea typeface="Poppins"/>
                <a:cs typeface="Poppins"/>
                <a:sym typeface="Poppins"/>
              </a:rPr>
              <a:t>Après avoir exploré les données, l’étape suivante consiste à développer des modèles prédictifs pour anticiper si un article sera un Best Seller sur Amazon. La variable cible étant binaire (0 ou 1), des modèles de classification binaire sont nécessaires, comme la régression logistique ou le KNN. La régression linéaire est inadaptée, car elle requiert une variable continue. Étant donné la petite taille de l’échantillon, le risque de sur-apprentissage est élevé, mais le KNN, bien adapté à ce type de situation, sera testé aux côtés de la régression logistique.</a:t>
            </a:r>
          </a:p>
        </p:txBody>
      </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664950" y="-205740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510125"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4768" y="2576716"/>
            <a:ext cx="18243232" cy="6681584"/>
          </a:xfrm>
          <a:custGeom>
            <a:avLst/>
            <a:gdLst/>
            <a:ahLst/>
            <a:cxnLst/>
            <a:rect r="r" b="b" t="t" l="l"/>
            <a:pathLst>
              <a:path h="6681584" w="18243232">
                <a:moveTo>
                  <a:pt x="0" y="0"/>
                </a:moveTo>
                <a:lnTo>
                  <a:pt x="18243232" y="0"/>
                </a:lnTo>
                <a:lnTo>
                  <a:pt x="18243232" y="6681584"/>
                </a:lnTo>
                <a:lnTo>
                  <a:pt x="0" y="6681584"/>
                </a:lnTo>
                <a:lnTo>
                  <a:pt x="0" y="0"/>
                </a:lnTo>
                <a:close/>
              </a:path>
            </a:pathLst>
          </a:custGeom>
          <a:blipFill>
            <a:blip r:embed="rId2"/>
            <a:stretch>
              <a:fillRect l="0" t="0" r="0" b="0"/>
            </a:stretch>
          </a:blipFill>
        </p:spPr>
      </p:sp>
      <p:sp>
        <p:nvSpPr>
          <p:cNvPr name="TextBox 15" id="15"/>
          <p:cNvSpPr txBox="true"/>
          <p:nvPr/>
        </p:nvSpPr>
        <p:spPr>
          <a:xfrm rot="0">
            <a:off x="1991744" y="1181882"/>
            <a:ext cx="14304513" cy="938186"/>
          </a:xfrm>
          <a:prstGeom prst="rect">
            <a:avLst/>
          </a:prstGeom>
        </p:spPr>
        <p:txBody>
          <a:bodyPr anchor="t" rtlCol="false" tIns="0" lIns="0" bIns="0" rIns="0">
            <a:spAutoFit/>
          </a:bodyPr>
          <a:lstStyle/>
          <a:p>
            <a:pPr algn="l">
              <a:lnSpc>
                <a:spcPts val="3695"/>
              </a:lnSpc>
            </a:pPr>
            <a:r>
              <a:rPr lang="en-US" sz="2639">
                <a:solidFill>
                  <a:srgbClr val="000000"/>
                </a:solidFill>
                <a:latin typeface="Poppins"/>
                <a:ea typeface="Poppins"/>
                <a:cs typeface="Poppins"/>
                <a:sym typeface="Poppins"/>
              </a:rPr>
              <a:t>Commençons par croiser la table des articles BestSeller et la table des cartes graphiques pour savoir quelles cartes graphiques sont BestSeller.</a:t>
            </a:r>
          </a:p>
        </p:txBody>
      </p:sp>
    </p:spTree>
  </p:cSld>
  <p:clrMapOvr>
    <a:masterClrMapping/>
  </p:clrMapOvr>
</p:sld>
</file>

<file path=ppt/slides/slide8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8700" y="2282480"/>
            <a:ext cx="15773400" cy="1357950"/>
          </a:xfrm>
          <a:prstGeom prst="rect">
            <a:avLst/>
          </a:prstGeom>
        </p:spPr>
        <p:txBody>
          <a:bodyPr anchor="t" rtlCol="false" tIns="0" lIns="0" bIns="0" rIns="0">
            <a:spAutoFit/>
          </a:bodyPr>
          <a:lstStyle/>
          <a:p>
            <a:pPr algn="l">
              <a:lnSpc>
                <a:spcPts val="5477"/>
              </a:lnSpc>
            </a:pPr>
            <a:r>
              <a:rPr lang="en-US" sz="3912">
                <a:solidFill>
                  <a:srgbClr val="000000"/>
                </a:solidFill>
                <a:latin typeface="League Spartan"/>
                <a:ea typeface="League Spartan"/>
                <a:cs typeface="League Spartan"/>
                <a:sym typeface="League Spartan"/>
              </a:rPr>
              <a:t>3.1 RÉGRESSION LOGISTIQUE</a:t>
            </a:r>
          </a:p>
          <a:p>
            <a:pPr algn="l">
              <a:lnSpc>
                <a:spcPts val="5477"/>
              </a:lnSpc>
              <a:spcBef>
                <a:spcPct val="0"/>
              </a:spcBef>
            </a:pP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4475972"/>
            <a:ext cx="16259175"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l'ensemble de données est divisé en deux parties </a:t>
            </a:r>
            <a:r>
              <a:rPr lang="en-US" sz="3249" i="true">
                <a:solidFill>
                  <a:srgbClr val="000000"/>
                </a:solidFill>
                <a:latin typeface="Poppins Italics"/>
                <a:ea typeface="Poppins Italics"/>
                <a:cs typeface="Poppins Italics"/>
                <a:sym typeface="Poppins Italics"/>
              </a:rPr>
              <a:t>test</a:t>
            </a:r>
            <a:r>
              <a:rPr lang="en-US" sz="3249">
                <a:solidFill>
                  <a:srgbClr val="000000"/>
                </a:solidFill>
                <a:latin typeface="Poppins"/>
                <a:ea typeface="Poppins"/>
                <a:cs typeface="Poppins"/>
                <a:sym typeface="Poppins"/>
              </a:rPr>
              <a:t> et </a:t>
            </a:r>
            <a:r>
              <a:rPr lang="en-US" sz="3249" i="true">
                <a:solidFill>
                  <a:srgbClr val="000000"/>
                </a:solidFill>
                <a:latin typeface="Poppins Italics"/>
                <a:ea typeface="Poppins Italics"/>
                <a:cs typeface="Poppins Italics"/>
                <a:sym typeface="Poppins Italics"/>
              </a:rPr>
              <a:t>train</a:t>
            </a:r>
            <a:r>
              <a:rPr lang="en-US" sz="3249">
                <a:solidFill>
                  <a:srgbClr val="000000"/>
                </a:solidFill>
                <a:latin typeface="Poppins"/>
                <a:ea typeface="Poppins"/>
                <a:cs typeface="Poppins"/>
                <a:sym typeface="Poppins"/>
              </a:rPr>
              <a:t> dans un rapport de 70:30.</a:t>
            </a:r>
          </a:p>
          <a:p>
            <a:pPr algn="l">
              <a:lnSpc>
                <a:spcPts val="4549"/>
              </a:lnSpc>
            </a:pPr>
          </a:p>
          <a:p>
            <a:pPr algn="l">
              <a:lnSpc>
                <a:spcPts val="4200"/>
              </a:lnSpc>
            </a:pPr>
          </a:p>
        </p:txBody>
      </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1664950" y="-205740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510125"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0" y="2029239"/>
            <a:ext cx="18288000" cy="6228522"/>
          </a:xfrm>
          <a:custGeom>
            <a:avLst/>
            <a:gdLst/>
            <a:ahLst/>
            <a:cxnLst/>
            <a:rect r="r" b="b" t="t" l="l"/>
            <a:pathLst>
              <a:path h="6228522" w="18288000">
                <a:moveTo>
                  <a:pt x="0" y="0"/>
                </a:moveTo>
                <a:lnTo>
                  <a:pt x="18288000" y="0"/>
                </a:lnTo>
                <a:lnTo>
                  <a:pt x="18288000" y="6228522"/>
                </a:lnTo>
                <a:lnTo>
                  <a:pt x="0" y="622852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01900" y="9899650"/>
            <a:ext cx="3086100" cy="387350"/>
            <a:chOff x="0" y="0"/>
            <a:chExt cx="812800" cy="102018"/>
          </a:xfrm>
        </p:grpSpPr>
        <p:sp>
          <p:nvSpPr>
            <p:cNvPr name="Freeform 3" id="3"/>
            <p:cNvSpPr/>
            <p:nvPr/>
          </p:nvSpPr>
          <p:spPr>
            <a:xfrm flipH="false" flipV="false" rot="0">
              <a:off x="0" y="0"/>
              <a:ext cx="812800" cy="102018"/>
            </a:xfrm>
            <a:custGeom>
              <a:avLst/>
              <a:gdLst/>
              <a:ahLst/>
              <a:cxnLst/>
              <a:rect r="r" b="b" t="t" l="l"/>
              <a:pathLst>
                <a:path h="102018" w="812800">
                  <a:moveTo>
                    <a:pt x="0" y="0"/>
                  </a:moveTo>
                  <a:lnTo>
                    <a:pt x="812800" y="0"/>
                  </a:lnTo>
                  <a:lnTo>
                    <a:pt x="812800" y="102018"/>
                  </a:lnTo>
                  <a:lnTo>
                    <a:pt x="0" y="102018"/>
                  </a:lnTo>
                  <a:close/>
                </a:path>
              </a:pathLst>
            </a:custGeom>
            <a:solidFill>
              <a:srgbClr val="EDC254"/>
            </a:solidFill>
          </p:spPr>
        </p:sp>
        <p:sp>
          <p:nvSpPr>
            <p:cNvPr name="TextBox 4" id="4"/>
            <p:cNvSpPr txBox="true"/>
            <p:nvPr/>
          </p:nvSpPr>
          <p:spPr>
            <a:xfrm>
              <a:off x="0" y="-47625"/>
              <a:ext cx="812800" cy="1496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59300" y="0"/>
            <a:ext cx="1054100" cy="3086100"/>
            <a:chOff x="0" y="0"/>
            <a:chExt cx="277623" cy="812800"/>
          </a:xfrm>
        </p:grpSpPr>
        <p:sp>
          <p:nvSpPr>
            <p:cNvPr name="Freeform 6" id="6"/>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7" id="7"/>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7200900"/>
            <a:ext cx="1054100" cy="3086100"/>
            <a:chOff x="0" y="0"/>
            <a:chExt cx="277623" cy="812800"/>
          </a:xfrm>
        </p:grpSpPr>
        <p:sp>
          <p:nvSpPr>
            <p:cNvPr name="Freeform 9" id="9"/>
            <p:cNvSpPr/>
            <p:nvPr/>
          </p:nvSpPr>
          <p:spPr>
            <a:xfrm flipH="false" flipV="false" rot="0">
              <a:off x="0" y="0"/>
              <a:ext cx="277623" cy="812800"/>
            </a:xfrm>
            <a:custGeom>
              <a:avLst/>
              <a:gdLst/>
              <a:ahLst/>
              <a:cxnLst/>
              <a:rect r="r" b="b" t="t" l="l"/>
              <a:pathLst>
                <a:path h="812800" w="277623">
                  <a:moveTo>
                    <a:pt x="0" y="0"/>
                  </a:moveTo>
                  <a:lnTo>
                    <a:pt x="277623" y="0"/>
                  </a:lnTo>
                  <a:lnTo>
                    <a:pt x="277623" y="812800"/>
                  </a:lnTo>
                  <a:lnTo>
                    <a:pt x="0" y="812800"/>
                  </a:lnTo>
                  <a:close/>
                </a:path>
              </a:pathLst>
            </a:custGeom>
            <a:solidFill>
              <a:srgbClr val="EDC254"/>
            </a:solidFill>
          </p:spPr>
        </p:sp>
        <p:sp>
          <p:nvSpPr>
            <p:cNvPr name="TextBox 10" id="10"/>
            <p:cNvSpPr txBox="true"/>
            <p:nvPr/>
          </p:nvSpPr>
          <p:spPr>
            <a:xfrm>
              <a:off x="0" y="-47625"/>
              <a:ext cx="277623" cy="860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345615" y="1543050"/>
            <a:ext cx="13596770" cy="8604396"/>
          </a:xfrm>
          <a:custGeom>
            <a:avLst/>
            <a:gdLst/>
            <a:ahLst/>
            <a:cxnLst/>
            <a:rect r="r" b="b" t="t" l="l"/>
            <a:pathLst>
              <a:path h="8604396" w="13596770">
                <a:moveTo>
                  <a:pt x="0" y="0"/>
                </a:moveTo>
                <a:lnTo>
                  <a:pt x="13596770" y="0"/>
                </a:lnTo>
                <a:lnTo>
                  <a:pt x="13596770" y="8604396"/>
                </a:lnTo>
                <a:lnTo>
                  <a:pt x="0" y="8604396"/>
                </a:lnTo>
                <a:lnTo>
                  <a:pt x="0" y="0"/>
                </a:lnTo>
                <a:close/>
              </a:path>
            </a:pathLst>
          </a:custGeom>
          <a:blipFill>
            <a:blip r:embed="rId2"/>
            <a:stretch>
              <a:fillRect l="0" t="0" r="-840" b="0"/>
            </a:stretch>
          </a:blipFill>
        </p:spPr>
      </p:sp>
      <p:sp>
        <p:nvSpPr>
          <p:cNvPr name="TextBox 12" id="12"/>
          <p:cNvSpPr txBox="true"/>
          <p:nvPr/>
        </p:nvSpPr>
        <p:spPr>
          <a:xfrm rot="0">
            <a:off x="1028700" y="6985"/>
            <a:ext cx="16230600" cy="1536065"/>
          </a:xfrm>
          <a:prstGeom prst="rect">
            <a:avLst/>
          </a:prstGeom>
        </p:spPr>
        <p:txBody>
          <a:bodyPr anchor="t" rtlCol="false" tIns="0" lIns="0" bIns="0" rIns="0">
            <a:spAutoFit/>
          </a:bodyPr>
          <a:lstStyle/>
          <a:p>
            <a:pPr algn="ctr">
              <a:lnSpc>
                <a:spcPts val="6160"/>
              </a:lnSpc>
              <a:spcBef>
                <a:spcPct val="0"/>
              </a:spcBef>
            </a:pPr>
            <a:r>
              <a:rPr lang="en-US" sz="4400">
                <a:solidFill>
                  <a:srgbClr val="000000"/>
                </a:solidFill>
                <a:latin typeface="League Spartan"/>
                <a:ea typeface="League Spartan"/>
                <a:cs typeface="League Spartan"/>
                <a:sym typeface="League Spartan"/>
              </a:rPr>
              <a:t>ON VA FAIRE PAREIL POUR LE PRIX EN RECHERCHANT LA SUITE DE CARACTÈRES "P13N-SC-PRICE"</a:t>
            </a:r>
          </a:p>
        </p:txBody>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174307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510125" y="86042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100697" y="833052"/>
            <a:ext cx="10086606" cy="8620896"/>
          </a:xfrm>
          <a:custGeom>
            <a:avLst/>
            <a:gdLst/>
            <a:ahLst/>
            <a:cxnLst/>
            <a:rect r="r" b="b" t="t" l="l"/>
            <a:pathLst>
              <a:path h="8620896" w="10086606">
                <a:moveTo>
                  <a:pt x="0" y="0"/>
                </a:moveTo>
                <a:lnTo>
                  <a:pt x="10086606" y="0"/>
                </a:lnTo>
                <a:lnTo>
                  <a:pt x="10086606" y="8620896"/>
                </a:lnTo>
                <a:lnTo>
                  <a:pt x="0" y="8620896"/>
                </a:lnTo>
                <a:lnTo>
                  <a:pt x="0" y="0"/>
                </a:lnTo>
                <a:close/>
              </a:path>
            </a:pathLst>
          </a:custGeom>
          <a:blipFill>
            <a:blip r:embed="rId2"/>
            <a:stretch>
              <a:fillRect l="0" t="0" r="0" b="0"/>
            </a:stretch>
          </a:blipFill>
        </p:spPr>
      </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662371"/>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1002232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746532" y="423729"/>
            <a:ext cx="16512768" cy="6715409"/>
          </a:xfrm>
          <a:custGeom>
            <a:avLst/>
            <a:gdLst/>
            <a:ahLst/>
            <a:cxnLst/>
            <a:rect r="r" b="b" t="t" l="l"/>
            <a:pathLst>
              <a:path h="6715409" w="16512768">
                <a:moveTo>
                  <a:pt x="0" y="0"/>
                </a:moveTo>
                <a:lnTo>
                  <a:pt x="16512768" y="0"/>
                </a:lnTo>
                <a:lnTo>
                  <a:pt x="16512768" y="6715409"/>
                </a:lnTo>
                <a:lnTo>
                  <a:pt x="0" y="6715409"/>
                </a:lnTo>
                <a:lnTo>
                  <a:pt x="0" y="0"/>
                </a:lnTo>
                <a:close/>
              </a:path>
            </a:pathLst>
          </a:custGeom>
          <a:blipFill>
            <a:blip r:embed="rId2"/>
            <a:stretch>
              <a:fillRect l="0" t="0" r="0" b="0"/>
            </a:stretch>
          </a:blipFill>
        </p:spPr>
      </p:sp>
      <p:sp>
        <p:nvSpPr>
          <p:cNvPr name="TextBox 15" id="15"/>
          <p:cNvSpPr txBox="true"/>
          <p:nvPr/>
        </p:nvSpPr>
        <p:spPr>
          <a:xfrm rot="0">
            <a:off x="771525" y="7410742"/>
            <a:ext cx="16744950" cy="2254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a déjà de très bons résultats. La variable qui prédit le mieux le statut de BestSeller ou non d'une carte graphique est le nombre d'avis, ce qui est cohérent car elle évalue bien la popularité d'un article, suivie du nombre d'étoiles.</a:t>
            </a:r>
          </a:p>
          <a:p>
            <a:pPr algn="l">
              <a:lnSpc>
                <a:spcPts val="4200"/>
              </a:lnSpc>
            </a:pPr>
          </a:p>
        </p:txBody>
      </p:sp>
    </p:spTree>
  </p:cSld>
  <p:clrMapOvr>
    <a:masterClrMapping/>
  </p:clrMapOvr>
</p:sld>
</file>

<file path=ppt/slides/slide9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1648774"/>
            <a:ext cx="15773400" cy="1357950"/>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CHOIX DES VARIABLES</a:t>
            </a:r>
          </a:p>
          <a:p>
            <a:pPr algn="l">
              <a:lnSpc>
                <a:spcPts val="5477"/>
              </a:lnSpc>
              <a:spcBef>
                <a:spcPct val="0"/>
              </a:spcBef>
            </a:pPr>
          </a:p>
        </p:txBody>
      </p:sp>
      <p:grpSp>
        <p:nvGrpSpPr>
          <p:cNvPr name="Group 12" id="12"/>
          <p:cNvGrpSpPr/>
          <p:nvPr/>
        </p:nvGrpSpPr>
        <p:grpSpPr>
          <a:xfrm rot="0">
            <a:off x="13709650" y="89471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2921000"/>
            <a:ext cx="16259175" cy="56832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Comme on l'a vu précédemment, les variables ne sont pas du tout corrélées entre elles, on n'a donc pas de problème de colinéarité qui pourrait mettre en danger la robustesse du modèle.</a:t>
            </a:r>
          </a:p>
          <a:p>
            <a:pPr algn="l">
              <a:lnSpc>
                <a:spcPts val="4549"/>
              </a:lnSpc>
            </a:pPr>
            <a:r>
              <a:rPr lang="en-US" sz="3249">
                <a:solidFill>
                  <a:srgbClr val="000000"/>
                </a:solidFill>
                <a:latin typeface="Poppins"/>
                <a:ea typeface="Poppins"/>
                <a:cs typeface="Poppins"/>
                <a:sym typeface="Poppins"/>
              </a:rPr>
              <a:t>Cependant, on a peu d'observations, et il se peut que certaines variables soient inutiles dans notre modélisation, on peut donc essayer de réduire le nombre de variables pour optimiser nos modèles et renforcer leur robustesse.</a:t>
            </a:r>
          </a:p>
          <a:p>
            <a:pPr algn="l">
              <a:lnSpc>
                <a:spcPts val="4549"/>
              </a:lnSpc>
            </a:pPr>
            <a:r>
              <a:rPr lang="en-US" sz="3249">
                <a:solidFill>
                  <a:srgbClr val="000000"/>
                </a:solidFill>
                <a:latin typeface="Poppins"/>
                <a:ea typeface="Poppins"/>
                <a:cs typeface="Poppins"/>
                <a:sym typeface="Poppins"/>
              </a:rPr>
              <a:t>On va donc vérifier cela en procédant à une régression pas à pas pour optimiser une métrique qu'on choisira.</a:t>
            </a:r>
          </a:p>
          <a:p>
            <a:pPr algn="l">
              <a:lnSpc>
                <a:spcPts val="4549"/>
              </a:lnSpc>
            </a:pPr>
          </a:p>
          <a:p>
            <a:pPr algn="l">
              <a:lnSpc>
                <a:spcPts val="4200"/>
              </a:lnSpc>
            </a:pPr>
          </a:p>
        </p:txBody>
      </p:sp>
    </p:spTree>
  </p:cSld>
  <p:clrMapOvr>
    <a:masterClrMapping/>
  </p:clrMapOvr>
</p:sld>
</file>

<file path=ppt/slides/slide9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89471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28700" y="1973262"/>
            <a:ext cx="16259175" cy="6254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En procédant à une régression pas à pas, les variables à garder pour optimiser le modèle dépendent de la métrique qu'on a observé :</a:t>
            </a:r>
          </a:p>
          <a:p>
            <a:pPr algn="l">
              <a:lnSpc>
                <a:spcPts val="4549"/>
              </a:lnSpc>
            </a:pPr>
            <a:r>
              <a:rPr lang="en-US" sz="3249">
                <a:solidFill>
                  <a:srgbClr val="000000"/>
                </a:solidFill>
                <a:latin typeface="Poppins"/>
                <a:ea typeface="Poppins"/>
                <a:cs typeface="Poppins"/>
                <a:sym typeface="Poppins"/>
              </a:rPr>
              <a:t>Pour maximiser le ROC, il faut prendre les variables Taille RAM, Horloge GPU, Prix et Nombre d'Avis.</a:t>
            </a:r>
          </a:p>
          <a:p>
            <a:pPr algn="l">
              <a:lnSpc>
                <a:spcPts val="4549"/>
              </a:lnSpc>
            </a:pPr>
            <a:r>
              <a:rPr lang="en-US" sz="3249">
                <a:solidFill>
                  <a:srgbClr val="000000"/>
                </a:solidFill>
                <a:latin typeface="Poppins"/>
                <a:ea typeface="Poppins"/>
                <a:cs typeface="Poppins"/>
                <a:sym typeface="Poppins"/>
              </a:rPr>
              <a:t>Pour minimiser l'entropie croisée, il faut prendre Horloge GPU, Prix, Etoiles et Nombre d'Avis.</a:t>
            </a:r>
          </a:p>
          <a:p>
            <a:pPr algn="l">
              <a:lnSpc>
                <a:spcPts val="4549"/>
              </a:lnSpc>
            </a:pPr>
            <a:r>
              <a:rPr lang="en-US" sz="3249">
                <a:solidFill>
                  <a:srgbClr val="000000"/>
                </a:solidFill>
                <a:latin typeface="Poppins"/>
                <a:ea typeface="Poppins"/>
                <a:cs typeface="Poppins"/>
                <a:sym typeface="Poppins"/>
              </a:rPr>
              <a:t>Pour maximiser la précision, il faut prendre Taille RAM, Horloge GPU, Prix et Nombre d'Avis.</a:t>
            </a:r>
          </a:p>
          <a:p>
            <a:pPr algn="l">
              <a:lnSpc>
                <a:spcPts val="4549"/>
              </a:lnSpc>
            </a:pPr>
            <a:r>
              <a:rPr lang="en-US" sz="3249">
                <a:solidFill>
                  <a:srgbClr val="000000"/>
                </a:solidFill>
                <a:latin typeface="Poppins"/>
                <a:ea typeface="Poppins"/>
                <a:cs typeface="Poppins"/>
                <a:sym typeface="Poppins"/>
              </a:rPr>
              <a:t>On va donc prendre les 4 variables qui optimisent au mieux les différentes métriques : Taille RAM, Horloge GPU, Prix et Nombre d'Avis.</a:t>
            </a:r>
          </a:p>
          <a:p>
            <a:pPr algn="l">
              <a:lnSpc>
                <a:spcPts val="4200"/>
              </a:lnSpc>
            </a:pPr>
          </a:p>
        </p:txBody>
      </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894715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317112" y="1961139"/>
            <a:ext cx="15653777" cy="6364722"/>
          </a:xfrm>
          <a:custGeom>
            <a:avLst/>
            <a:gdLst/>
            <a:ahLst/>
            <a:cxnLst/>
            <a:rect r="r" b="b" t="t" l="l"/>
            <a:pathLst>
              <a:path h="6364722" w="15653777">
                <a:moveTo>
                  <a:pt x="0" y="0"/>
                </a:moveTo>
                <a:lnTo>
                  <a:pt x="15653776" y="0"/>
                </a:lnTo>
                <a:lnTo>
                  <a:pt x="15653776" y="6364722"/>
                </a:lnTo>
                <a:lnTo>
                  <a:pt x="0" y="6364722"/>
                </a:lnTo>
                <a:lnTo>
                  <a:pt x="0" y="0"/>
                </a:lnTo>
                <a:close/>
              </a:path>
            </a:pathLst>
          </a:custGeom>
          <a:blipFill>
            <a:blip r:embed="rId2"/>
            <a:stretch>
              <a:fillRect l="0" t="0" r="0" b="0"/>
            </a:stretch>
          </a:blipFill>
        </p:spPr>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7175" y="101346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057400"/>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252700" y="8747125"/>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792155" y="569345"/>
            <a:ext cx="10703689" cy="9148310"/>
          </a:xfrm>
          <a:custGeom>
            <a:avLst/>
            <a:gdLst/>
            <a:ahLst/>
            <a:cxnLst/>
            <a:rect r="r" b="b" t="t" l="l"/>
            <a:pathLst>
              <a:path h="9148310" w="10703689">
                <a:moveTo>
                  <a:pt x="0" y="0"/>
                </a:moveTo>
                <a:lnTo>
                  <a:pt x="10703690" y="0"/>
                </a:lnTo>
                <a:lnTo>
                  <a:pt x="10703690" y="9148310"/>
                </a:lnTo>
                <a:lnTo>
                  <a:pt x="0" y="9148310"/>
                </a:lnTo>
                <a:lnTo>
                  <a:pt x="0" y="0"/>
                </a:lnTo>
                <a:close/>
              </a:path>
            </a:pathLst>
          </a:custGeom>
          <a:blipFill>
            <a:blip r:embed="rId2"/>
            <a:stretch>
              <a:fillRect l="0" t="0" r="0" b="0"/>
            </a:stretch>
          </a:blipFill>
        </p:spPr>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9527021"/>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14350" y="-2662371"/>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10022321"/>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118731" y="1592565"/>
            <a:ext cx="14050538" cy="4903777"/>
          </a:xfrm>
          <a:custGeom>
            <a:avLst/>
            <a:gdLst/>
            <a:ahLst/>
            <a:cxnLst/>
            <a:rect r="r" b="b" t="t" l="l"/>
            <a:pathLst>
              <a:path h="4903777" w="14050538">
                <a:moveTo>
                  <a:pt x="0" y="0"/>
                </a:moveTo>
                <a:lnTo>
                  <a:pt x="14050538" y="0"/>
                </a:lnTo>
                <a:lnTo>
                  <a:pt x="14050538" y="4903777"/>
                </a:lnTo>
                <a:lnTo>
                  <a:pt x="0" y="4903777"/>
                </a:lnTo>
                <a:lnTo>
                  <a:pt x="0" y="0"/>
                </a:lnTo>
                <a:close/>
              </a:path>
            </a:pathLst>
          </a:custGeom>
          <a:blipFill>
            <a:blip r:embed="rId2"/>
            <a:stretch>
              <a:fillRect l="0" t="0" r="0" b="0"/>
            </a:stretch>
          </a:blipFill>
        </p:spPr>
      </p:sp>
      <p:sp>
        <p:nvSpPr>
          <p:cNvPr name="TextBox 15" id="15"/>
          <p:cNvSpPr txBox="true"/>
          <p:nvPr/>
        </p:nvSpPr>
        <p:spPr>
          <a:xfrm rot="0">
            <a:off x="771525" y="6753517"/>
            <a:ext cx="16744950" cy="16097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On arrive à une excellente précision de 95% sur les données de test, un R carré de 0.95 et pas de problème de surapprentissage apparent (les métriques sur la partie test et train sont relativement similaires).</a:t>
            </a:r>
          </a:p>
        </p:txBody>
      </p:sp>
    </p:spTree>
  </p:cSld>
  <p:clrMapOvr>
    <a:masterClrMapping/>
  </p:clrMapOvr>
</p:sld>
</file>

<file path=ppt/slides/slide9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257300" y="2282480"/>
            <a:ext cx="15773400" cy="662625"/>
          </a:xfrm>
          <a:prstGeom prst="rect">
            <a:avLst/>
          </a:prstGeom>
        </p:spPr>
        <p:txBody>
          <a:bodyPr anchor="t" rtlCol="false" tIns="0" lIns="0" bIns="0" rIns="0">
            <a:spAutoFit/>
          </a:bodyPr>
          <a:lstStyle/>
          <a:p>
            <a:pPr algn="l">
              <a:lnSpc>
                <a:spcPts val="5477"/>
              </a:lnSpc>
              <a:spcBef>
                <a:spcPct val="0"/>
              </a:spcBef>
            </a:pPr>
            <a:r>
              <a:rPr lang="en-US" sz="3912">
                <a:solidFill>
                  <a:srgbClr val="000000"/>
                </a:solidFill>
                <a:latin typeface="League Spartan"/>
                <a:ea typeface="League Spartan"/>
                <a:cs typeface="League Spartan"/>
                <a:sym typeface="League Spartan"/>
              </a:rPr>
              <a:t>OPTIMISATION DES HYPERPARAMÈTRES</a:t>
            </a:r>
          </a:p>
        </p:txBody>
      </p:sp>
      <p:grpSp>
        <p:nvGrpSpPr>
          <p:cNvPr name="Group 12" id="12"/>
          <p:cNvGrpSpPr/>
          <p:nvPr/>
        </p:nvGrpSpPr>
        <p:grpSpPr>
          <a:xfrm rot="0">
            <a:off x="12680950" y="8604250"/>
            <a:ext cx="4578350" cy="4356100"/>
            <a:chOff x="0" y="0"/>
            <a:chExt cx="1205821" cy="1147286"/>
          </a:xfrm>
        </p:grpSpPr>
        <p:sp>
          <p:nvSpPr>
            <p:cNvPr name="Freeform 13" id="13"/>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4" id="14"/>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028700" y="3687762"/>
            <a:ext cx="16259175" cy="2825750"/>
          </a:xfrm>
          <a:prstGeom prst="rect">
            <a:avLst/>
          </a:prstGeom>
        </p:spPr>
        <p:txBody>
          <a:bodyPr anchor="t" rtlCol="false" tIns="0" lIns="0" bIns="0" rIns="0">
            <a:spAutoFit/>
          </a:bodyPr>
          <a:lstStyle/>
          <a:p>
            <a:pPr algn="l">
              <a:lnSpc>
                <a:spcPts val="4549"/>
              </a:lnSpc>
            </a:pPr>
            <a:r>
              <a:rPr lang="en-US" sz="3249">
                <a:solidFill>
                  <a:srgbClr val="000000"/>
                </a:solidFill>
                <a:latin typeface="Poppins"/>
                <a:ea typeface="Poppins"/>
                <a:cs typeface="Poppins"/>
                <a:sym typeface="Poppins"/>
              </a:rPr>
              <a:t>On a déjà de très bons résultats. La variable qui prédit le mieux le statut de BestSeller ou non d'une carte graphique est le nombre d'avis, ce qui est cohérent car elle évalue bien la popularité d'un article, suivie du nombre d'étoiles.</a:t>
            </a:r>
          </a:p>
          <a:p>
            <a:pPr algn="l">
              <a:lnSpc>
                <a:spcPts val="4200"/>
              </a:lnSpc>
            </a:pP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709650" y="925657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79714" y="1735280"/>
            <a:ext cx="15128572" cy="6816439"/>
          </a:xfrm>
          <a:custGeom>
            <a:avLst/>
            <a:gdLst/>
            <a:ahLst/>
            <a:cxnLst/>
            <a:rect r="r" b="b" t="t" l="l"/>
            <a:pathLst>
              <a:path h="6816439" w="15128572">
                <a:moveTo>
                  <a:pt x="0" y="0"/>
                </a:moveTo>
                <a:lnTo>
                  <a:pt x="15128572" y="0"/>
                </a:lnTo>
                <a:lnTo>
                  <a:pt x="15128572" y="6816440"/>
                </a:lnTo>
                <a:lnTo>
                  <a:pt x="0" y="6816440"/>
                </a:lnTo>
                <a:lnTo>
                  <a:pt x="0" y="0"/>
                </a:lnTo>
                <a:close/>
              </a:path>
            </a:pathLst>
          </a:custGeom>
          <a:blipFill>
            <a:blip r:embed="rId2"/>
            <a:stretch>
              <a:fillRect l="0" t="0" r="0" b="0"/>
            </a:stretch>
          </a:blipFill>
        </p:spPr>
      </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9300" y="-2057400"/>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9791700"/>
            <a:ext cx="6959600" cy="990600"/>
            <a:chOff x="0" y="0"/>
            <a:chExt cx="1832981" cy="260899"/>
          </a:xfrm>
        </p:grpSpPr>
        <p:sp>
          <p:nvSpPr>
            <p:cNvPr name="Freeform 6" id="6"/>
            <p:cNvSpPr/>
            <p:nvPr/>
          </p:nvSpPr>
          <p:spPr>
            <a:xfrm flipH="false" flipV="false" rot="0">
              <a:off x="0" y="0"/>
              <a:ext cx="1832981" cy="260899"/>
            </a:xfrm>
            <a:custGeom>
              <a:avLst/>
              <a:gdLst/>
              <a:ahLst/>
              <a:cxnLst/>
              <a:rect r="r" b="b" t="t" l="l"/>
              <a:pathLst>
                <a:path h="260899" w="1832981">
                  <a:moveTo>
                    <a:pt x="0" y="0"/>
                  </a:moveTo>
                  <a:lnTo>
                    <a:pt x="1832981" y="0"/>
                  </a:lnTo>
                  <a:lnTo>
                    <a:pt x="1832981" y="260899"/>
                  </a:lnTo>
                  <a:lnTo>
                    <a:pt x="0" y="260899"/>
                  </a:lnTo>
                  <a:close/>
                </a:path>
              </a:pathLst>
            </a:custGeom>
            <a:solidFill>
              <a:srgbClr val="EDC254"/>
            </a:solidFill>
          </p:spPr>
        </p:sp>
        <p:sp>
          <p:nvSpPr>
            <p:cNvPr name="TextBox 7" id="7"/>
            <p:cNvSpPr txBox="true"/>
            <p:nvPr/>
          </p:nvSpPr>
          <p:spPr>
            <a:xfrm>
              <a:off x="0" y="-47625"/>
              <a:ext cx="1832981" cy="308524"/>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549900" y="-2353537"/>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166975" y="9791700"/>
            <a:ext cx="4578350" cy="4356100"/>
            <a:chOff x="0" y="0"/>
            <a:chExt cx="1205821" cy="1147286"/>
          </a:xfrm>
        </p:grpSpPr>
        <p:sp>
          <p:nvSpPr>
            <p:cNvPr name="Freeform 12" id="12"/>
            <p:cNvSpPr/>
            <p:nvPr/>
          </p:nvSpPr>
          <p:spPr>
            <a:xfrm flipH="false" flipV="false" rot="0">
              <a:off x="0" y="0"/>
              <a:ext cx="1205821" cy="1147286"/>
            </a:xfrm>
            <a:custGeom>
              <a:avLst/>
              <a:gdLst/>
              <a:ahLst/>
              <a:cxnLst/>
              <a:rect r="r" b="b" t="t" l="l"/>
              <a:pathLst>
                <a:path h="1147286" w="1205821">
                  <a:moveTo>
                    <a:pt x="0" y="0"/>
                  </a:moveTo>
                  <a:lnTo>
                    <a:pt x="1205821" y="0"/>
                  </a:lnTo>
                  <a:lnTo>
                    <a:pt x="1205821" y="1147286"/>
                  </a:lnTo>
                  <a:lnTo>
                    <a:pt x="0" y="1147286"/>
                  </a:lnTo>
                  <a:close/>
                </a:path>
              </a:pathLst>
            </a:custGeom>
            <a:solidFill>
              <a:srgbClr val="EDC254"/>
            </a:solidFill>
          </p:spPr>
        </p:sp>
        <p:sp>
          <p:nvSpPr>
            <p:cNvPr name="TextBox 13" id="13"/>
            <p:cNvSpPr txBox="true"/>
            <p:nvPr/>
          </p:nvSpPr>
          <p:spPr>
            <a:xfrm>
              <a:off x="0" y="-47625"/>
              <a:ext cx="1205821" cy="1194911"/>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5909866" y="3619500"/>
            <a:ext cx="9257109" cy="6667500"/>
          </a:xfrm>
          <a:custGeom>
            <a:avLst/>
            <a:gdLst/>
            <a:ahLst/>
            <a:cxnLst/>
            <a:rect r="r" b="b" t="t" l="l"/>
            <a:pathLst>
              <a:path h="6667500" w="9257109">
                <a:moveTo>
                  <a:pt x="0" y="0"/>
                </a:moveTo>
                <a:lnTo>
                  <a:pt x="9257109" y="0"/>
                </a:lnTo>
                <a:lnTo>
                  <a:pt x="9257109" y="6667500"/>
                </a:lnTo>
                <a:lnTo>
                  <a:pt x="0" y="6667500"/>
                </a:lnTo>
                <a:lnTo>
                  <a:pt x="0" y="0"/>
                </a:lnTo>
                <a:close/>
              </a:path>
            </a:pathLst>
          </a:custGeom>
          <a:blipFill>
            <a:blip r:embed="rId2"/>
            <a:stretch>
              <a:fillRect l="0" t="0" r="0" b="0"/>
            </a:stretch>
          </a:blipFill>
        </p:spPr>
      </p:sp>
      <p:sp>
        <p:nvSpPr>
          <p:cNvPr name="TextBox 15" id="15"/>
          <p:cNvSpPr txBox="true"/>
          <p:nvPr/>
        </p:nvSpPr>
        <p:spPr>
          <a:xfrm rot="0">
            <a:off x="1000125" y="942975"/>
            <a:ext cx="16259175" cy="2676525"/>
          </a:xfrm>
          <a:prstGeom prst="rect">
            <a:avLst/>
          </a:prstGeom>
        </p:spPr>
        <p:txBody>
          <a:bodyPr anchor="t" rtlCol="false" tIns="0" lIns="0" bIns="0" rIns="0">
            <a:spAutoFit/>
          </a:bodyPr>
          <a:lstStyle/>
          <a:p>
            <a:pPr algn="l">
              <a:lnSpc>
                <a:spcPts val="4200"/>
              </a:lnSpc>
            </a:pPr>
            <a:r>
              <a:rPr lang="en-US" sz="3000">
                <a:solidFill>
                  <a:srgbClr val="000000"/>
                </a:solidFill>
                <a:latin typeface="Poppins"/>
                <a:ea typeface="Poppins"/>
                <a:cs typeface="Poppins"/>
                <a:sym typeface="Poppins"/>
              </a:rPr>
              <a:t>En rajoutant une pénalité L1 (Lasso) avec un coefficient plutôt élevé C = 10, on a diminué un peu la précision jusqu'à 90%, ce qui reste très correct, pour minimiser le BIC, l'AIC et l'entropie croisée. On a donc un modèle plus simple et plus équilibré pour limiter au mieux le phénomène de surapprentissage et avoir quelque chose de plus généralisable.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DAGmtkYPzhQ</dc:identifier>
  <dcterms:modified xsi:type="dcterms:W3CDTF">2011-08-01T06:04:30Z</dcterms:modified>
  <cp:revision>1</cp:revision>
  <dc:title>Web Scraping et analyse des meilleures ventes sur Amazon</dc:title>
</cp:coreProperties>
</file>