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32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9" r:id="rId12"/>
    <p:sldId id="270" r:id="rId13"/>
    <p:sldId id="271" r:id="rId14"/>
    <p:sldId id="266" r:id="rId15"/>
  </p:sldIdLst>
  <p:sldSz cx="18288000" cy="10287000"/>
  <p:notesSz cx="6858000" cy="9144000"/>
  <p:embeddedFontLst>
    <p:embeddedFont>
      <p:font typeface="Barlow Bold" panose="020B0604020202020204" charset="0"/>
      <p:regular r:id="rId17"/>
    </p:embeddedFont>
    <p:embeddedFont>
      <p:font typeface="Bookman Old Style" panose="02050604050505020204" pitchFamily="18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Oswald Bold" panose="020B0604020202020204" charset="0"/>
      <p:regular r:id="rId26"/>
    </p:embeddedFont>
    <p:embeddedFont>
      <p:font typeface="Rockwell" panose="02060603020205020403" pitchFamily="18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79397-39C3-4C31-A409-CC5499AF32D6}" v="169" dt="2025-05-31T17:21:03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91B4F-354D-4C5D-ABDB-6F8C494A806A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0A777-4436-4419-B678-7BFB928C0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8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0A777-4436-4419-B678-7BFB928C0D8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81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2904" y="1683545"/>
            <a:ext cx="13502193" cy="35814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2904" y="5403057"/>
            <a:ext cx="13502193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27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709" y="6434059"/>
            <a:ext cx="15551346" cy="1229033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0709" y="931982"/>
            <a:ext cx="15551346" cy="5069603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7663092"/>
            <a:ext cx="15548997" cy="1023708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12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3" cy="5137289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6307230"/>
            <a:ext cx="15530642" cy="2388279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5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8"/>
            <a:ext cx="13128449" cy="640218"/>
          </a:xfrm>
        </p:spPr>
        <p:txBody>
          <a:bodyPr anchor="t">
            <a:normAutofit/>
          </a:bodyPr>
          <a:lstStyle>
            <a:lvl1pPr marL="0" indent="0" algn="r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6307232"/>
            <a:ext cx="15530643" cy="23795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4918" y="110286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86934" y="445814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429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710" y="3190414"/>
            <a:ext cx="15532991" cy="37677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975834"/>
            <a:ext cx="15530645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1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91" y="914401"/>
            <a:ext cx="15530643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91" y="3132479"/>
            <a:ext cx="4948434" cy="123495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91" y="4367436"/>
            <a:ext cx="4948434" cy="43193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7317" y="3132480"/>
            <a:ext cx="4947837" cy="123495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7318" y="4367436"/>
            <a:ext cx="4949732" cy="43193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3132480"/>
            <a:ext cx="4936817" cy="123495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64520" y="4367436"/>
            <a:ext cx="4936817" cy="431936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7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3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93" y="6293849"/>
            <a:ext cx="4948433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38030" y="3448481"/>
            <a:ext cx="4410075" cy="2286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93" y="7158242"/>
            <a:ext cx="4948433" cy="15285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052" y="6293849"/>
            <a:ext cx="4948475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53495" y="3448481"/>
            <a:ext cx="4395788" cy="2286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58240"/>
            <a:ext cx="4950504" cy="152855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60135" y="6293849"/>
            <a:ext cx="4934850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229205" y="3448481"/>
            <a:ext cx="4398170" cy="2286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947" y="7158242"/>
            <a:ext cx="4941387" cy="1528556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10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76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14399"/>
            <a:ext cx="3813986" cy="77724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692" y="914399"/>
            <a:ext cx="11488058" cy="77724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5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478" y="7067423"/>
            <a:ext cx="14420793" cy="88280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0480" y="7950224"/>
            <a:ext cx="14420793" cy="753383"/>
          </a:xfrm>
        </p:spPr>
        <p:txBody>
          <a:bodyPr anchor="t"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094183" y="7064888"/>
            <a:ext cx="1731227" cy="163618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95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58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866" y="985840"/>
            <a:ext cx="14600268" cy="4279106"/>
          </a:xfrm>
        </p:spPr>
        <p:txBody>
          <a:bodyPr anchor="b">
            <a:normAutofit/>
          </a:bodyPr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3866" y="5403058"/>
            <a:ext cx="14600268" cy="2250281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2" cy="1989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693" y="3132479"/>
            <a:ext cx="7659006" cy="5554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0105" y="3132479"/>
            <a:ext cx="7641231" cy="55543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9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2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707" y="3132480"/>
            <a:ext cx="7318799" cy="123586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693" y="4368348"/>
            <a:ext cx="7660812" cy="43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3005" y="3132480"/>
            <a:ext cx="7298331" cy="123586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368348"/>
            <a:ext cx="7643036" cy="43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73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53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0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843" y="914400"/>
            <a:ext cx="5898356" cy="3543300"/>
          </a:xfrm>
        </p:spPr>
        <p:txBody>
          <a:bodyPr anchor="b">
            <a:normAutofit/>
          </a:bodyPr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7096" y="914400"/>
            <a:ext cx="9284238" cy="77724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5843" y="4457700"/>
            <a:ext cx="5898356" cy="4229099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8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841" y="914400"/>
            <a:ext cx="8894660" cy="35433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6" y="1138322"/>
            <a:ext cx="4883034" cy="7324557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4457700"/>
            <a:ext cx="8902425" cy="42291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09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93" y="914401"/>
            <a:ext cx="15530642" cy="1989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93" y="3144096"/>
            <a:ext cx="15530643" cy="554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4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92" y="8824913"/>
            <a:ext cx="1000929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303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4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  <p:sldLayoutId id="2147484335" r:id="rId12"/>
    <p:sldLayoutId id="2147484336" r:id="rId13"/>
    <p:sldLayoutId id="2147484337" r:id="rId14"/>
    <p:sldLayoutId id="2147484338" r:id="rId15"/>
    <p:sldLayoutId id="2147484339" r:id="rId16"/>
    <p:sldLayoutId id="2147484340" r:id="rId17"/>
    <p:sldLayoutId id="2147484341" r:id="rId18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1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pplication-n8prgdrdkac32dsa5u3sym.streamlit.app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3.sv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svg"/><Relationship Id="rId7" Type="http://schemas.openxmlformats.org/officeDocument/2006/relationships/image" Target="../media/image2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1.svg"/><Relationship Id="rId3" Type="http://schemas.openxmlformats.org/officeDocument/2006/relationships/image" Target="../media/image3.svg"/><Relationship Id="rId7" Type="http://schemas.openxmlformats.org/officeDocument/2006/relationships/image" Target="../media/image32.sv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9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7"/>
          <p:cNvSpPr txBox="1"/>
          <p:nvPr/>
        </p:nvSpPr>
        <p:spPr>
          <a:xfrm>
            <a:off x="2521224" y="2717281"/>
            <a:ext cx="14929314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b="1" dirty="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PREDICTING AIR QUALITY LEVELS </a:t>
            </a:r>
          </a:p>
          <a:p>
            <a:pPr algn="ctr">
              <a:lnSpc>
                <a:spcPts val="6000"/>
              </a:lnSpc>
            </a:pPr>
            <a:r>
              <a:rPr lang="en-US" sz="6000" b="1" dirty="0">
                <a:solidFill>
                  <a:srgbClr val="60C7F6"/>
                </a:solidFill>
                <a:latin typeface="Oswald Bold"/>
                <a:ea typeface="Oswald Bold"/>
                <a:cs typeface="Oswald Bold"/>
                <a:sym typeface="Oswald Bold"/>
              </a:rPr>
              <a:t>USING ADVANCED MACHINE LEARNING ALGORITHMS FOR ENVIRONMENTAL INSIGHTS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7171571" y="927396"/>
            <a:ext cx="7007184" cy="56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8"/>
              </a:lnSpc>
            </a:pPr>
            <a:r>
              <a:rPr lang="en-US" sz="329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Naan Mudhalvan Project</a:t>
            </a:r>
          </a:p>
        </p:txBody>
      </p: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E1DAF5F1-6A54-3703-F5FE-EA50979E0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67400" y="6611886"/>
            <a:ext cx="15530645" cy="31036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SUBMITTED BY</a:t>
            </a:r>
          </a:p>
          <a:p>
            <a:pPr>
              <a:lnSpc>
                <a:spcPct val="100000"/>
              </a:lnSpc>
            </a:pPr>
            <a:r>
              <a:rPr lang="en-US" dirty="0"/>
              <a:t>MEENAKSHI SUNDARAM R - 412323104306</a:t>
            </a:r>
          </a:p>
          <a:p>
            <a:pPr>
              <a:lnSpc>
                <a:spcPct val="100000"/>
              </a:lnSpc>
            </a:pPr>
            <a:r>
              <a:rPr lang="en-IN" dirty="0"/>
              <a:t>NANTHITHA K - 412323104307</a:t>
            </a:r>
          </a:p>
          <a:p>
            <a:pPr>
              <a:lnSpc>
                <a:spcPct val="100000"/>
              </a:lnSpc>
            </a:pPr>
            <a:r>
              <a:rPr lang="en-IN" dirty="0"/>
              <a:t>GOPIKRISHNAN J – 412323104303</a:t>
            </a:r>
          </a:p>
          <a:p>
            <a:pPr>
              <a:lnSpc>
                <a:spcPct val="100000"/>
              </a:lnSpc>
            </a:pPr>
            <a:r>
              <a:rPr lang="en-IN" dirty="0"/>
              <a:t>PARANTHAMAN - 412323104308</a:t>
            </a:r>
          </a:p>
          <a:p>
            <a:pPr>
              <a:lnSpc>
                <a:spcPct val="100000"/>
              </a:lnSpc>
            </a:pPr>
            <a:endParaRPr lang="en-IN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 rot="10800000">
            <a:off x="0" y="0"/>
            <a:ext cx="18288000" cy="104316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1028700" y="1602731"/>
            <a:ext cx="529449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99"/>
              </a:lnSpc>
              <a:spcBef>
                <a:spcPct val="0"/>
              </a:spcBef>
            </a:pPr>
            <a:r>
              <a:rPr lang="en-US" sz="6999" b="1" dirty="0">
                <a:latin typeface="Oswald Bold"/>
                <a:ea typeface="Oswald Bold"/>
                <a:cs typeface="Oswald Bold"/>
                <a:sym typeface="Oswald Bold"/>
              </a:rPr>
              <a:t>PHASE 3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579416" y="3397706"/>
            <a:ext cx="7427580" cy="2233416"/>
            <a:chOff x="0" y="0"/>
            <a:chExt cx="1956235" cy="69238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56235" cy="692380"/>
            </a:xfrm>
            <a:custGeom>
              <a:avLst/>
              <a:gdLst/>
              <a:ahLst/>
              <a:cxnLst/>
              <a:rect l="l" t="t" r="r" b="b"/>
              <a:pathLst>
                <a:path w="1956235" h="692380">
                  <a:moveTo>
                    <a:pt x="47947" y="0"/>
                  </a:moveTo>
                  <a:lnTo>
                    <a:pt x="1908288" y="0"/>
                  </a:lnTo>
                  <a:cubicBezTo>
                    <a:pt x="1934769" y="0"/>
                    <a:pt x="1956235" y="21466"/>
                    <a:pt x="1956235" y="47947"/>
                  </a:cubicBezTo>
                  <a:lnTo>
                    <a:pt x="1956235" y="644433"/>
                  </a:lnTo>
                  <a:cubicBezTo>
                    <a:pt x="1956235" y="670914"/>
                    <a:pt x="1934769" y="692380"/>
                    <a:pt x="1908288" y="692380"/>
                  </a:cubicBezTo>
                  <a:lnTo>
                    <a:pt x="47947" y="692380"/>
                  </a:lnTo>
                  <a:cubicBezTo>
                    <a:pt x="35230" y="692380"/>
                    <a:pt x="23035" y="687328"/>
                    <a:pt x="14043" y="678337"/>
                  </a:cubicBezTo>
                  <a:cubicBezTo>
                    <a:pt x="5052" y="669345"/>
                    <a:pt x="0" y="657150"/>
                    <a:pt x="0" y="644433"/>
                  </a:cubicBezTo>
                  <a:lnTo>
                    <a:pt x="0" y="47947"/>
                  </a:lnTo>
                  <a:cubicBezTo>
                    <a:pt x="0" y="21466"/>
                    <a:pt x="21466" y="0"/>
                    <a:pt x="47947" y="0"/>
                  </a:cubicBezTo>
                  <a:close/>
                </a:path>
              </a:pathLst>
            </a:custGeom>
            <a:solidFill>
              <a:srgbClr val="60C7F6"/>
            </a:solidFill>
            <a:ln w="476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90500"/>
              <a:ext cx="1956235" cy="882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11"/>
                </a:lnSpc>
              </a:pPr>
              <a:endParaRPr dirty="0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492266" y="4116467"/>
            <a:ext cx="54146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3499" b="1" dirty="0">
                <a:solidFill>
                  <a:schemeClr val="bg1"/>
                </a:solidFill>
                <a:latin typeface="Oswald Bold"/>
                <a:ea typeface="Oswald Bold"/>
                <a:cs typeface="Oswald Bold"/>
                <a:sym typeface="Oswald Bold"/>
              </a:rPr>
              <a:t>HOSTING</a:t>
            </a:r>
            <a:r>
              <a:rPr lang="en-US" sz="3499" b="1" dirty="0">
                <a:solidFill>
                  <a:srgbClr val="7A3294"/>
                </a:solidFill>
                <a:latin typeface="Oswald Bold"/>
                <a:ea typeface="Oswald Bold"/>
                <a:cs typeface="Oswald Bold"/>
                <a:sym typeface="Oswald Bold"/>
              </a:rPr>
              <a:t>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71963" y="3397706"/>
            <a:ext cx="7507416" cy="2259479"/>
            <a:chOff x="0" y="0"/>
            <a:chExt cx="1956235" cy="69238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56235" cy="692380"/>
            </a:xfrm>
            <a:custGeom>
              <a:avLst/>
              <a:gdLst/>
              <a:ahLst/>
              <a:cxnLst/>
              <a:rect l="l" t="t" r="r" b="b"/>
              <a:pathLst>
                <a:path w="1956235" h="692380">
                  <a:moveTo>
                    <a:pt x="47947" y="0"/>
                  </a:moveTo>
                  <a:lnTo>
                    <a:pt x="1908288" y="0"/>
                  </a:lnTo>
                  <a:cubicBezTo>
                    <a:pt x="1934769" y="0"/>
                    <a:pt x="1956235" y="21466"/>
                    <a:pt x="1956235" y="47947"/>
                  </a:cubicBezTo>
                  <a:lnTo>
                    <a:pt x="1956235" y="644433"/>
                  </a:lnTo>
                  <a:cubicBezTo>
                    <a:pt x="1956235" y="670914"/>
                    <a:pt x="1934769" y="692380"/>
                    <a:pt x="1908288" y="692380"/>
                  </a:cubicBezTo>
                  <a:lnTo>
                    <a:pt x="47947" y="692380"/>
                  </a:lnTo>
                  <a:cubicBezTo>
                    <a:pt x="35230" y="692380"/>
                    <a:pt x="23035" y="687328"/>
                    <a:pt x="14043" y="678337"/>
                  </a:cubicBezTo>
                  <a:cubicBezTo>
                    <a:pt x="5052" y="669345"/>
                    <a:pt x="0" y="657150"/>
                    <a:pt x="0" y="644433"/>
                  </a:cubicBezTo>
                  <a:lnTo>
                    <a:pt x="0" y="47947"/>
                  </a:lnTo>
                  <a:cubicBezTo>
                    <a:pt x="0" y="21466"/>
                    <a:pt x="21466" y="0"/>
                    <a:pt x="47947" y="0"/>
                  </a:cubicBezTo>
                  <a:close/>
                </a:path>
              </a:pathLst>
            </a:custGeom>
            <a:solidFill>
              <a:srgbClr val="60C7F6"/>
            </a:solidFill>
            <a:ln w="476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en-IN" dirty="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90500"/>
              <a:ext cx="1956235" cy="882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381041" y="4126212"/>
            <a:ext cx="437414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3499" b="1" dirty="0">
                <a:solidFill>
                  <a:schemeClr val="bg1"/>
                </a:solidFill>
                <a:latin typeface="Oswald Bold"/>
                <a:ea typeface="Oswald Bold"/>
                <a:cs typeface="Oswald Bold"/>
                <a:sym typeface="Oswald Bold"/>
              </a:rPr>
              <a:t>DATASET ENHANCEMENT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078323" y="5930265"/>
            <a:ext cx="6242578" cy="34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4" name="Group 10">
            <a:extLst>
              <a:ext uri="{FF2B5EF4-FFF2-40B4-BE49-F238E27FC236}">
                <a16:creationId xmlns:a16="http://schemas.microsoft.com/office/drawing/2014/main" id="{DC5DBA20-5BBA-C85D-6EB3-C813A27A4E2D}"/>
              </a:ext>
            </a:extLst>
          </p:cNvPr>
          <p:cNvGrpSpPr/>
          <p:nvPr/>
        </p:nvGrpSpPr>
        <p:grpSpPr>
          <a:xfrm>
            <a:off x="-718820" y="5082758"/>
            <a:ext cx="9198199" cy="4246753"/>
            <a:chOff x="0" y="-500567"/>
            <a:chExt cx="2344604" cy="1183495"/>
          </a:xfrm>
        </p:grpSpPr>
        <p:sp>
          <p:nvSpPr>
            <p:cNvPr id="95" name="TextBox 12">
              <a:extLst>
                <a:ext uri="{FF2B5EF4-FFF2-40B4-BE49-F238E27FC236}">
                  <a16:creationId xmlns:a16="http://schemas.microsoft.com/office/drawing/2014/main" id="{55A04F3F-DA08-8076-1140-07998347717F}"/>
                </a:ext>
              </a:extLst>
            </p:cNvPr>
            <p:cNvSpPr txBox="1"/>
            <p:nvPr/>
          </p:nvSpPr>
          <p:spPr>
            <a:xfrm>
              <a:off x="0" y="-38100"/>
              <a:ext cx="1824980" cy="721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5B2CE38F-BF06-08CA-EC67-7D8903505C4B}"/>
                </a:ext>
              </a:extLst>
            </p:cNvPr>
            <p:cNvSpPr/>
            <p:nvPr/>
          </p:nvSpPr>
          <p:spPr>
            <a:xfrm>
              <a:off x="422756" y="-500567"/>
              <a:ext cx="1921848" cy="718461"/>
            </a:xfrm>
            <a:custGeom>
              <a:avLst/>
              <a:gdLst/>
              <a:ahLst/>
              <a:cxnLst/>
              <a:rect l="l" t="t" r="r" b="b"/>
              <a:pathLst>
                <a:path w="1824980" h="682928">
                  <a:moveTo>
                    <a:pt x="56982" y="0"/>
                  </a:moveTo>
                  <a:lnTo>
                    <a:pt x="1767998" y="0"/>
                  </a:lnTo>
                  <a:cubicBezTo>
                    <a:pt x="1783111" y="0"/>
                    <a:pt x="1797604" y="6003"/>
                    <a:pt x="1808291" y="16690"/>
                  </a:cubicBezTo>
                  <a:cubicBezTo>
                    <a:pt x="1818977" y="27376"/>
                    <a:pt x="1824980" y="41869"/>
                    <a:pt x="1824980" y="56982"/>
                  </a:cubicBezTo>
                  <a:lnTo>
                    <a:pt x="1824980" y="625947"/>
                  </a:lnTo>
                  <a:cubicBezTo>
                    <a:pt x="1824980" y="641059"/>
                    <a:pt x="1818977" y="655553"/>
                    <a:pt x="1808291" y="666239"/>
                  </a:cubicBezTo>
                  <a:cubicBezTo>
                    <a:pt x="1797604" y="676925"/>
                    <a:pt x="1783111" y="682928"/>
                    <a:pt x="1767998" y="682928"/>
                  </a:cubicBezTo>
                  <a:lnTo>
                    <a:pt x="56982" y="682928"/>
                  </a:lnTo>
                  <a:cubicBezTo>
                    <a:pt x="41869" y="682928"/>
                    <a:pt x="27376" y="676925"/>
                    <a:pt x="16690" y="666239"/>
                  </a:cubicBezTo>
                  <a:cubicBezTo>
                    <a:pt x="6003" y="655553"/>
                    <a:pt x="0" y="641059"/>
                    <a:pt x="0" y="625947"/>
                  </a:cubicBezTo>
                  <a:lnTo>
                    <a:pt x="0" y="56982"/>
                  </a:lnTo>
                  <a:cubicBezTo>
                    <a:pt x="0" y="41869"/>
                    <a:pt x="6003" y="27376"/>
                    <a:pt x="16690" y="16690"/>
                  </a:cubicBezTo>
                  <a:cubicBezTo>
                    <a:pt x="27376" y="6003"/>
                    <a:pt x="41869" y="0"/>
                    <a:pt x="5698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</a:pPr>
              <a:r>
                <a:rPr kumimoji="0" lang="en-US" altLang="en-US" sz="20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Phase 2: Used an AI-generated air quality dataset.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</a:pPr>
              <a:r>
                <a:rPr kumimoji="0" lang="en-US" altLang="en-US" sz="20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Phase 3: Switched to real-world dataset from UCI repository (cleaned_air_quality.csv).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</a:pPr>
              <a:r>
                <a:rPr kumimoji="0" lang="en-US" altLang="en-US" sz="20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Change: Improved realism, temporal consistency, and pollutant coverage for better model reliability.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IN" sz="2000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10">
            <a:extLst>
              <a:ext uri="{FF2B5EF4-FFF2-40B4-BE49-F238E27FC236}">
                <a16:creationId xmlns:a16="http://schemas.microsoft.com/office/drawing/2014/main" id="{B6B225BF-5BF5-1F7C-4498-2FA1D17D0F3E}"/>
              </a:ext>
            </a:extLst>
          </p:cNvPr>
          <p:cNvGrpSpPr/>
          <p:nvPr/>
        </p:nvGrpSpPr>
        <p:grpSpPr>
          <a:xfrm>
            <a:off x="7708777" y="5010268"/>
            <a:ext cx="9311270" cy="4342668"/>
            <a:chOff x="0" y="-400163"/>
            <a:chExt cx="2324509" cy="1083091"/>
          </a:xfrm>
        </p:grpSpPr>
        <p:sp>
          <p:nvSpPr>
            <p:cNvPr id="100" name="TextBox 12">
              <a:extLst>
                <a:ext uri="{FF2B5EF4-FFF2-40B4-BE49-F238E27FC236}">
                  <a16:creationId xmlns:a16="http://schemas.microsoft.com/office/drawing/2014/main" id="{56363AC2-7519-098E-692A-E9AF509964FD}"/>
                </a:ext>
              </a:extLst>
            </p:cNvPr>
            <p:cNvSpPr txBox="1"/>
            <p:nvPr/>
          </p:nvSpPr>
          <p:spPr>
            <a:xfrm>
              <a:off x="0" y="-38100"/>
              <a:ext cx="1824980" cy="721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77FCB1AB-6ACE-FA26-1BA4-4C310F3761FD}"/>
                </a:ext>
              </a:extLst>
            </p:cNvPr>
            <p:cNvSpPr/>
            <p:nvPr/>
          </p:nvSpPr>
          <p:spPr>
            <a:xfrm>
              <a:off x="457488" y="-400163"/>
              <a:ext cx="1867021" cy="653443"/>
            </a:xfrm>
            <a:custGeom>
              <a:avLst/>
              <a:gdLst/>
              <a:ahLst/>
              <a:cxnLst/>
              <a:rect l="l" t="t" r="r" b="b"/>
              <a:pathLst>
                <a:path w="1824980" h="682928">
                  <a:moveTo>
                    <a:pt x="56982" y="0"/>
                  </a:moveTo>
                  <a:lnTo>
                    <a:pt x="1767998" y="0"/>
                  </a:lnTo>
                  <a:cubicBezTo>
                    <a:pt x="1783111" y="0"/>
                    <a:pt x="1797604" y="6003"/>
                    <a:pt x="1808291" y="16690"/>
                  </a:cubicBezTo>
                  <a:cubicBezTo>
                    <a:pt x="1818977" y="27376"/>
                    <a:pt x="1824980" y="41869"/>
                    <a:pt x="1824980" y="56982"/>
                  </a:cubicBezTo>
                  <a:lnTo>
                    <a:pt x="1824980" y="625947"/>
                  </a:lnTo>
                  <a:cubicBezTo>
                    <a:pt x="1824980" y="641059"/>
                    <a:pt x="1818977" y="655553"/>
                    <a:pt x="1808291" y="666239"/>
                  </a:cubicBezTo>
                  <a:cubicBezTo>
                    <a:pt x="1797604" y="676925"/>
                    <a:pt x="1783111" y="682928"/>
                    <a:pt x="1767998" y="682928"/>
                  </a:cubicBezTo>
                  <a:lnTo>
                    <a:pt x="56982" y="682928"/>
                  </a:lnTo>
                  <a:cubicBezTo>
                    <a:pt x="41869" y="682928"/>
                    <a:pt x="27376" y="676925"/>
                    <a:pt x="16690" y="666239"/>
                  </a:cubicBezTo>
                  <a:cubicBezTo>
                    <a:pt x="6003" y="655553"/>
                    <a:pt x="0" y="641059"/>
                    <a:pt x="0" y="625947"/>
                  </a:cubicBezTo>
                  <a:lnTo>
                    <a:pt x="0" y="56982"/>
                  </a:lnTo>
                  <a:cubicBezTo>
                    <a:pt x="0" y="41869"/>
                    <a:pt x="6003" y="27376"/>
                    <a:pt x="16690" y="16690"/>
                  </a:cubicBezTo>
                  <a:cubicBezTo>
                    <a:pt x="27376" y="6003"/>
                    <a:pt x="41869" y="0"/>
                    <a:pt x="5698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</a:pPr>
              <a:r>
                <a:rPr kumimoji="0" lang="en-US" altLang="en-US" sz="20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Phase 2: Local model testing using Google </a:t>
              </a:r>
              <a:r>
                <a:rPr kumimoji="0" lang="en-US" altLang="en-US" sz="2000" b="1" i="1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Colab</a:t>
              </a:r>
              <a:r>
                <a:rPr kumimoji="0" lang="en-US" altLang="en-US" sz="20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.</a:t>
              </a:r>
            </a:p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</a:pPr>
              <a:r>
                <a:rPr kumimoji="0" lang="en-US" altLang="en-US" sz="20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Phase 3: Deployed interactive prediction app using.</a:t>
              </a:r>
            </a:p>
            <a:p>
              <a:pPr marL="342900" lvl="0" indent="-342900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r>
                <a:rPr kumimoji="0" lang="en-US" altLang="en-US" sz="20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Change: </a:t>
              </a:r>
              <a:r>
                <a:rPr kumimoji="0" lang="en-US" altLang="en-US" sz="2000" b="1" i="1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Streamlit</a:t>
              </a:r>
              <a:r>
                <a:rPr kumimoji="0" lang="en-US" altLang="en-US" sz="20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-enabled</a:t>
              </a:r>
              <a:r>
                <a:rPr lang="en-US" altLang="en-US" sz="2000" b="1" i="1" dirty="0">
                  <a:solidFill>
                    <a:schemeClr val="bg1"/>
                  </a:solidFill>
                  <a:latin typeface="Arial" panose="020B0604020202020204" pitchFamily="34" charset="0"/>
                </a:rPr>
                <a:t> </a:t>
              </a:r>
              <a:r>
                <a:rPr kumimoji="0" lang="en-US" altLang="en-US" sz="20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real-time public access with a clean UI and predictive visualizations.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IN" sz="2000" b="1" i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57CB5-2003-EB0C-FD63-AA039FC5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A7569AD-823C-DD08-D6D1-731AA33D9CAF}"/>
              </a:ext>
            </a:extLst>
          </p:cNvPr>
          <p:cNvSpPr txBox="1"/>
          <p:nvPr/>
        </p:nvSpPr>
        <p:spPr>
          <a:xfrm rot="10800000">
            <a:off x="0" y="0"/>
            <a:ext cx="18288000" cy="104316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F181565D-57E2-8B22-0D32-C8D31E91BC88}"/>
              </a:ext>
            </a:extLst>
          </p:cNvPr>
          <p:cNvSpPr txBox="1"/>
          <p:nvPr/>
        </p:nvSpPr>
        <p:spPr>
          <a:xfrm>
            <a:off x="1028700" y="1602731"/>
            <a:ext cx="529449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99"/>
              </a:lnSpc>
              <a:spcBef>
                <a:spcPct val="0"/>
              </a:spcBef>
            </a:pPr>
            <a:r>
              <a:rPr lang="en-US" sz="6999" b="1" dirty="0">
                <a:latin typeface="Oswald Bold"/>
                <a:ea typeface="Oswald Bold"/>
                <a:cs typeface="Oswald Bold"/>
                <a:sym typeface="Oswald Bold"/>
              </a:rPr>
              <a:t>PHASE 3</a:t>
            </a: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60861819-C626-09D8-F9CA-10C92363AFBE}"/>
              </a:ext>
            </a:extLst>
          </p:cNvPr>
          <p:cNvGrpSpPr/>
          <p:nvPr/>
        </p:nvGrpSpPr>
        <p:grpSpPr>
          <a:xfrm>
            <a:off x="9557461" y="3603739"/>
            <a:ext cx="7427580" cy="2233416"/>
            <a:chOff x="0" y="0"/>
            <a:chExt cx="1956235" cy="69238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7005F37D-ECAC-A8A9-C54D-8336DEF68BFF}"/>
                </a:ext>
              </a:extLst>
            </p:cNvPr>
            <p:cNvSpPr/>
            <p:nvPr/>
          </p:nvSpPr>
          <p:spPr>
            <a:xfrm>
              <a:off x="0" y="0"/>
              <a:ext cx="1956235" cy="692380"/>
            </a:xfrm>
            <a:custGeom>
              <a:avLst/>
              <a:gdLst/>
              <a:ahLst/>
              <a:cxnLst/>
              <a:rect l="l" t="t" r="r" b="b"/>
              <a:pathLst>
                <a:path w="1956235" h="692380">
                  <a:moveTo>
                    <a:pt x="47947" y="0"/>
                  </a:moveTo>
                  <a:lnTo>
                    <a:pt x="1908288" y="0"/>
                  </a:lnTo>
                  <a:cubicBezTo>
                    <a:pt x="1934769" y="0"/>
                    <a:pt x="1956235" y="21466"/>
                    <a:pt x="1956235" y="47947"/>
                  </a:cubicBezTo>
                  <a:lnTo>
                    <a:pt x="1956235" y="644433"/>
                  </a:lnTo>
                  <a:cubicBezTo>
                    <a:pt x="1956235" y="670914"/>
                    <a:pt x="1934769" y="692380"/>
                    <a:pt x="1908288" y="692380"/>
                  </a:cubicBezTo>
                  <a:lnTo>
                    <a:pt x="47947" y="692380"/>
                  </a:lnTo>
                  <a:cubicBezTo>
                    <a:pt x="35230" y="692380"/>
                    <a:pt x="23035" y="687328"/>
                    <a:pt x="14043" y="678337"/>
                  </a:cubicBezTo>
                  <a:cubicBezTo>
                    <a:pt x="5052" y="669345"/>
                    <a:pt x="0" y="657150"/>
                    <a:pt x="0" y="644433"/>
                  </a:cubicBezTo>
                  <a:lnTo>
                    <a:pt x="0" y="47947"/>
                  </a:lnTo>
                  <a:cubicBezTo>
                    <a:pt x="0" y="21466"/>
                    <a:pt x="21466" y="0"/>
                    <a:pt x="47947" y="0"/>
                  </a:cubicBezTo>
                  <a:close/>
                </a:path>
              </a:pathLst>
            </a:custGeom>
            <a:solidFill>
              <a:srgbClr val="60C7F6"/>
            </a:solidFill>
            <a:ln w="476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080EAF41-72CE-785F-24B5-7CAEEF3A60E2}"/>
                </a:ext>
              </a:extLst>
            </p:cNvPr>
            <p:cNvSpPr txBox="1"/>
            <p:nvPr/>
          </p:nvSpPr>
          <p:spPr>
            <a:xfrm>
              <a:off x="0" y="-190500"/>
              <a:ext cx="1956235" cy="882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11"/>
                </a:lnSpc>
              </a:pPr>
              <a:endParaRPr dirty="0"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C44E3180-68FB-54F0-388E-B0188250B428}"/>
              </a:ext>
            </a:extLst>
          </p:cNvPr>
          <p:cNvSpPr txBox="1"/>
          <p:nvPr/>
        </p:nvSpPr>
        <p:spPr>
          <a:xfrm>
            <a:off x="10492266" y="4116467"/>
            <a:ext cx="5414693" cy="508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499" b="1" dirty="0">
                <a:solidFill>
                  <a:schemeClr val="bg1"/>
                </a:solidFill>
                <a:latin typeface="Oswald Bold"/>
                <a:ea typeface="Oswald Bold"/>
                <a:cs typeface="Oswald Bold"/>
                <a:sym typeface="Oswald Bold"/>
              </a:rPr>
              <a:t>UI</a:t>
            </a:r>
            <a:r>
              <a:rPr lang="en-US" sz="3499" b="1" dirty="0">
                <a:solidFill>
                  <a:srgbClr val="7A3294"/>
                </a:solidFill>
                <a:latin typeface="Oswald Bold"/>
                <a:ea typeface="Oswald Bold"/>
                <a:cs typeface="Oswald Bold"/>
                <a:sym typeface="Oswald Bold"/>
              </a:rPr>
              <a:t> </a:t>
            </a:r>
            <a:r>
              <a:rPr lang="en-US" sz="3499" b="1" dirty="0">
                <a:solidFill>
                  <a:schemeClr val="bg1"/>
                </a:solidFill>
                <a:latin typeface="Oswald Bold"/>
                <a:ea typeface="Oswald Bold"/>
                <a:cs typeface="Oswald Bold"/>
                <a:sym typeface="Oswald Bold"/>
              </a:rPr>
              <a:t>/</a:t>
            </a:r>
            <a:r>
              <a:rPr lang="en-US" sz="3499" b="1" dirty="0">
                <a:solidFill>
                  <a:srgbClr val="7A3294"/>
                </a:solidFill>
                <a:latin typeface="Oswald Bold"/>
                <a:ea typeface="Oswald Bold"/>
                <a:cs typeface="Oswald Bold"/>
                <a:sym typeface="Oswald Bold"/>
              </a:rPr>
              <a:t> </a:t>
            </a:r>
            <a:r>
              <a:rPr lang="en-US" sz="3499" b="1" dirty="0">
                <a:solidFill>
                  <a:schemeClr val="bg1"/>
                </a:solidFill>
                <a:latin typeface="Oswald Bold"/>
                <a:ea typeface="Oswald Bold"/>
                <a:cs typeface="Oswald Bold"/>
                <a:sym typeface="Oswald Bold"/>
              </a:rPr>
              <a:t>UX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D59A48EC-DFA0-F438-54CE-95811C627C0E}"/>
              </a:ext>
            </a:extLst>
          </p:cNvPr>
          <p:cNvGrpSpPr/>
          <p:nvPr/>
        </p:nvGrpSpPr>
        <p:grpSpPr>
          <a:xfrm>
            <a:off x="955836" y="3653017"/>
            <a:ext cx="7507416" cy="2259479"/>
            <a:chOff x="0" y="0"/>
            <a:chExt cx="1956235" cy="69238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4B5862A5-F150-003B-1811-75D90C6695A0}"/>
                </a:ext>
              </a:extLst>
            </p:cNvPr>
            <p:cNvSpPr/>
            <p:nvPr/>
          </p:nvSpPr>
          <p:spPr>
            <a:xfrm>
              <a:off x="0" y="0"/>
              <a:ext cx="1956235" cy="692380"/>
            </a:xfrm>
            <a:custGeom>
              <a:avLst/>
              <a:gdLst/>
              <a:ahLst/>
              <a:cxnLst/>
              <a:rect l="l" t="t" r="r" b="b"/>
              <a:pathLst>
                <a:path w="1956235" h="692380">
                  <a:moveTo>
                    <a:pt x="47947" y="0"/>
                  </a:moveTo>
                  <a:lnTo>
                    <a:pt x="1908288" y="0"/>
                  </a:lnTo>
                  <a:cubicBezTo>
                    <a:pt x="1934769" y="0"/>
                    <a:pt x="1956235" y="21466"/>
                    <a:pt x="1956235" y="47947"/>
                  </a:cubicBezTo>
                  <a:lnTo>
                    <a:pt x="1956235" y="644433"/>
                  </a:lnTo>
                  <a:cubicBezTo>
                    <a:pt x="1956235" y="670914"/>
                    <a:pt x="1934769" y="692380"/>
                    <a:pt x="1908288" y="692380"/>
                  </a:cubicBezTo>
                  <a:lnTo>
                    <a:pt x="47947" y="692380"/>
                  </a:lnTo>
                  <a:cubicBezTo>
                    <a:pt x="35230" y="692380"/>
                    <a:pt x="23035" y="687328"/>
                    <a:pt x="14043" y="678337"/>
                  </a:cubicBezTo>
                  <a:cubicBezTo>
                    <a:pt x="5052" y="669345"/>
                    <a:pt x="0" y="657150"/>
                    <a:pt x="0" y="644433"/>
                  </a:cubicBezTo>
                  <a:lnTo>
                    <a:pt x="0" y="47947"/>
                  </a:lnTo>
                  <a:cubicBezTo>
                    <a:pt x="0" y="21466"/>
                    <a:pt x="21466" y="0"/>
                    <a:pt x="47947" y="0"/>
                  </a:cubicBezTo>
                  <a:close/>
                </a:path>
              </a:pathLst>
            </a:custGeom>
            <a:solidFill>
              <a:srgbClr val="60C7F6"/>
            </a:solidFill>
            <a:ln w="476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en-IN" dirty="0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41805B56-CB4F-FC6A-1E5D-04E497512EF4}"/>
                </a:ext>
              </a:extLst>
            </p:cNvPr>
            <p:cNvSpPr txBox="1"/>
            <p:nvPr/>
          </p:nvSpPr>
          <p:spPr>
            <a:xfrm>
              <a:off x="0" y="-190500"/>
              <a:ext cx="1956235" cy="882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</a:pPr>
              <a:endParaRPr/>
            </a:p>
          </p:txBody>
        </p:sp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A6BD59AF-A938-C307-3A43-798184F1FA61}"/>
              </a:ext>
            </a:extLst>
          </p:cNvPr>
          <p:cNvSpPr txBox="1"/>
          <p:nvPr/>
        </p:nvSpPr>
        <p:spPr>
          <a:xfrm>
            <a:off x="2381041" y="4126212"/>
            <a:ext cx="437414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3499" b="1" dirty="0">
                <a:solidFill>
                  <a:schemeClr val="bg1"/>
                </a:solidFill>
                <a:latin typeface="Oswald Bold"/>
                <a:ea typeface="Oswald Bold"/>
                <a:cs typeface="Oswald Bold"/>
                <a:sym typeface="Oswald Bold"/>
              </a:rPr>
              <a:t>DEPLOYMENT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E511A18E-1F21-F980-0920-924E3F633763}"/>
              </a:ext>
            </a:extLst>
          </p:cNvPr>
          <p:cNvSpPr txBox="1"/>
          <p:nvPr/>
        </p:nvSpPr>
        <p:spPr>
          <a:xfrm>
            <a:off x="10078323" y="5930265"/>
            <a:ext cx="6242578" cy="34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4" name="Group 10">
            <a:extLst>
              <a:ext uri="{FF2B5EF4-FFF2-40B4-BE49-F238E27FC236}">
                <a16:creationId xmlns:a16="http://schemas.microsoft.com/office/drawing/2014/main" id="{7026F3A5-A8AA-49F6-8345-42D48BB49F26}"/>
              </a:ext>
            </a:extLst>
          </p:cNvPr>
          <p:cNvGrpSpPr/>
          <p:nvPr/>
        </p:nvGrpSpPr>
        <p:grpSpPr>
          <a:xfrm>
            <a:off x="-741561" y="4944467"/>
            <a:ext cx="9329420" cy="4785142"/>
            <a:chOff x="0" y="-500567"/>
            <a:chExt cx="2344604" cy="1183495"/>
          </a:xfrm>
        </p:grpSpPr>
        <p:sp>
          <p:nvSpPr>
            <p:cNvPr id="95" name="TextBox 12">
              <a:extLst>
                <a:ext uri="{FF2B5EF4-FFF2-40B4-BE49-F238E27FC236}">
                  <a16:creationId xmlns:a16="http://schemas.microsoft.com/office/drawing/2014/main" id="{B05AAD1E-1B15-C2D1-DEE1-F08DE8D21AB8}"/>
                </a:ext>
              </a:extLst>
            </p:cNvPr>
            <p:cNvSpPr txBox="1"/>
            <p:nvPr/>
          </p:nvSpPr>
          <p:spPr>
            <a:xfrm>
              <a:off x="0" y="-38100"/>
              <a:ext cx="1824980" cy="721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EC617E2B-AF23-8356-23CE-9BD4A31E5E45}"/>
                </a:ext>
              </a:extLst>
            </p:cNvPr>
            <p:cNvSpPr/>
            <p:nvPr/>
          </p:nvSpPr>
          <p:spPr>
            <a:xfrm>
              <a:off x="422756" y="-500567"/>
              <a:ext cx="1921848" cy="718461"/>
            </a:xfrm>
            <a:custGeom>
              <a:avLst/>
              <a:gdLst/>
              <a:ahLst/>
              <a:cxnLst/>
              <a:rect l="l" t="t" r="r" b="b"/>
              <a:pathLst>
                <a:path w="1824980" h="682928">
                  <a:moveTo>
                    <a:pt x="56982" y="0"/>
                  </a:moveTo>
                  <a:lnTo>
                    <a:pt x="1767998" y="0"/>
                  </a:lnTo>
                  <a:cubicBezTo>
                    <a:pt x="1783111" y="0"/>
                    <a:pt x="1797604" y="6003"/>
                    <a:pt x="1808291" y="16690"/>
                  </a:cubicBezTo>
                  <a:cubicBezTo>
                    <a:pt x="1818977" y="27376"/>
                    <a:pt x="1824980" y="41869"/>
                    <a:pt x="1824980" y="56982"/>
                  </a:cubicBezTo>
                  <a:lnTo>
                    <a:pt x="1824980" y="625947"/>
                  </a:lnTo>
                  <a:cubicBezTo>
                    <a:pt x="1824980" y="641059"/>
                    <a:pt x="1818977" y="655553"/>
                    <a:pt x="1808291" y="666239"/>
                  </a:cubicBezTo>
                  <a:cubicBezTo>
                    <a:pt x="1797604" y="676925"/>
                    <a:pt x="1783111" y="682928"/>
                    <a:pt x="1767998" y="682928"/>
                  </a:cubicBezTo>
                  <a:lnTo>
                    <a:pt x="56982" y="682928"/>
                  </a:lnTo>
                  <a:cubicBezTo>
                    <a:pt x="41869" y="682928"/>
                    <a:pt x="27376" y="676925"/>
                    <a:pt x="16690" y="666239"/>
                  </a:cubicBezTo>
                  <a:cubicBezTo>
                    <a:pt x="6003" y="655553"/>
                    <a:pt x="0" y="641059"/>
                    <a:pt x="0" y="625947"/>
                  </a:cubicBezTo>
                  <a:lnTo>
                    <a:pt x="0" y="56982"/>
                  </a:lnTo>
                  <a:cubicBezTo>
                    <a:pt x="0" y="41869"/>
                    <a:pt x="6003" y="27376"/>
                    <a:pt x="16690" y="16690"/>
                  </a:cubicBezTo>
                  <a:cubicBezTo>
                    <a:pt x="27376" y="6003"/>
                    <a:pt x="41869" y="0"/>
                    <a:pt x="5698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IN" sz="2000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9" name="Group 10">
            <a:extLst>
              <a:ext uri="{FF2B5EF4-FFF2-40B4-BE49-F238E27FC236}">
                <a16:creationId xmlns:a16="http://schemas.microsoft.com/office/drawing/2014/main" id="{6F6EB793-DCC3-089E-F1BE-9AF905F1E3A0}"/>
              </a:ext>
            </a:extLst>
          </p:cNvPr>
          <p:cNvGrpSpPr/>
          <p:nvPr/>
        </p:nvGrpSpPr>
        <p:grpSpPr>
          <a:xfrm>
            <a:off x="7708777" y="5010268"/>
            <a:ext cx="9311270" cy="4342668"/>
            <a:chOff x="0" y="-400163"/>
            <a:chExt cx="2324509" cy="1083091"/>
          </a:xfrm>
        </p:grpSpPr>
        <p:sp>
          <p:nvSpPr>
            <p:cNvPr id="100" name="TextBox 12">
              <a:extLst>
                <a:ext uri="{FF2B5EF4-FFF2-40B4-BE49-F238E27FC236}">
                  <a16:creationId xmlns:a16="http://schemas.microsoft.com/office/drawing/2014/main" id="{8401762C-A39B-AB13-CB58-00E6F9D78D9F}"/>
                </a:ext>
              </a:extLst>
            </p:cNvPr>
            <p:cNvSpPr txBox="1"/>
            <p:nvPr/>
          </p:nvSpPr>
          <p:spPr>
            <a:xfrm>
              <a:off x="0" y="-38100"/>
              <a:ext cx="1824980" cy="721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2D23A5AB-6A66-85C2-0CB9-2205AD873620}"/>
                </a:ext>
              </a:extLst>
            </p:cNvPr>
            <p:cNvSpPr/>
            <p:nvPr/>
          </p:nvSpPr>
          <p:spPr>
            <a:xfrm>
              <a:off x="457488" y="-400163"/>
              <a:ext cx="1867021" cy="721028"/>
            </a:xfrm>
            <a:custGeom>
              <a:avLst/>
              <a:gdLst/>
              <a:ahLst/>
              <a:cxnLst/>
              <a:rect l="l" t="t" r="r" b="b"/>
              <a:pathLst>
                <a:path w="1824980" h="682928">
                  <a:moveTo>
                    <a:pt x="56982" y="0"/>
                  </a:moveTo>
                  <a:lnTo>
                    <a:pt x="1767998" y="0"/>
                  </a:lnTo>
                  <a:cubicBezTo>
                    <a:pt x="1783111" y="0"/>
                    <a:pt x="1797604" y="6003"/>
                    <a:pt x="1808291" y="16690"/>
                  </a:cubicBezTo>
                  <a:cubicBezTo>
                    <a:pt x="1818977" y="27376"/>
                    <a:pt x="1824980" y="41869"/>
                    <a:pt x="1824980" y="56982"/>
                  </a:cubicBezTo>
                  <a:lnTo>
                    <a:pt x="1824980" y="625947"/>
                  </a:lnTo>
                  <a:cubicBezTo>
                    <a:pt x="1824980" y="641059"/>
                    <a:pt x="1818977" y="655553"/>
                    <a:pt x="1808291" y="666239"/>
                  </a:cubicBezTo>
                  <a:cubicBezTo>
                    <a:pt x="1797604" y="676925"/>
                    <a:pt x="1783111" y="682928"/>
                    <a:pt x="1767998" y="682928"/>
                  </a:cubicBezTo>
                  <a:lnTo>
                    <a:pt x="56982" y="682928"/>
                  </a:lnTo>
                  <a:cubicBezTo>
                    <a:pt x="41869" y="682928"/>
                    <a:pt x="27376" y="676925"/>
                    <a:pt x="16690" y="666239"/>
                  </a:cubicBezTo>
                  <a:cubicBezTo>
                    <a:pt x="6003" y="655553"/>
                    <a:pt x="0" y="641059"/>
                    <a:pt x="0" y="625947"/>
                  </a:cubicBezTo>
                  <a:lnTo>
                    <a:pt x="0" y="56982"/>
                  </a:lnTo>
                  <a:cubicBezTo>
                    <a:pt x="0" y="41869"/>
                    <a:pt x="6003" y="27376"/>
                    <a:pt x="16690" y="16690"/>
                  </a:cubicBezTo>
                  <a:cubicBezTo>
                    <a:pt x="27376" y="6003"/>
                    <a:pt x="41869" y="0"/>
                    <a:pt x="5698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 2: Basic, cluttered interface with limited usability.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Phase 3: Redesigned clean web UI using HTML/CSS with structured output.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0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Change: Greatly improved professionalism and user experience.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IN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53F2DC6-585C-7696-5B35-9CD4E2872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805" y="5155909"/>
            <a:ext cx="7225802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Phase 2: Used Local GUI with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Phase 3: Fully deployed Flask-based web app for real-time prediction.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Change: Made the project scalable and accessible via the web.</a:t>
            </a:r>
          </a:p>
        </p:txBody>
      </p:sp>
    </p:spTree>
    <p:extLst>
      <p:ext uri="{BB962C8B-B14F-4D97-AF65-F5344CB8AC3E}">
        <p14:creationId xmlns:p14="http://schemas.microsoft.com/office/powerpoint/2010/main" val="2300798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25B538-25A1-6996-A764-8E59F1EB908F}"/>
              </a:ext>
            </a:extLst>
          </p:cNvPr>
          <p:cNvSpPr txBox="1"/>
          <p:nvPr/>
        </p:nvSpPr>
        <p:spPr>
          <a:xfrm>
            <a:off x="2286000" y="4372"/>
            <a:ext cx="13716000" cy="873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15000"/>
              </a:lnSpc>
              <a:spcAft>
                <a:spcPts val="150"/>
              </a:spcAft>
            </a:pPr>
            <a:r>
              <a:rPr lang="en-IN" sz="4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IN" sz="4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Link:</a:t>
            </a:r>
            <a:r>
              <a:rPr lang="en-IN" sz="4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4800" b="1" i="1" u="sng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 Quality Prediction Application</a:t>
            </a:r>
            <a:endParaRPr lang="en-IN" sz="5400" b="1" i="1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936EBA-9C28-5C1F-0C56-5A1571378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105786"/>
            <a:ext cx="14249400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 descr="A blue line graph with white text&#10;&#10;AI-generated content may be incorrect.">
            <a:extLst>
              <a:ext uri="{FF2B5EF4-FFF2-40B4-BE49-F238E27FC236}">
                <a16:creationId xmlns:a16="http://schemas.microsoft.com/office/drawing/2014/main" id="{51434E6F-516F-5D7D-E0BD-716D256EA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54" y="5371215"/>
            <a:ext cx="14249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03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graph with white text&#10;&#10;AI-generated content may be incorrect.">
            <a:extLst>
              <a:ext uri="{FF2B5EF4-FFF2-40B4-BE49-F238E27FC236}">
                <a16:creationId xmlns:a16="http://schemas.microsoft.com/office/drawing/2014/main" id="{B4B891B3-0F11-C0BF-9A07-1C3EE488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836950"/>
            <a:ext cx="12344400" cy="4038600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5880B608-1692-8E00-6243-E21E4BB64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5411450"/>
            <a:ext cx="12344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5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328556" y="4311650"/>
            <a:ext cx="5294490" cy="1806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b="1">
                <a:solidFill>
                  <a:srgbClr val="60C7F6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6999" b="1">
                <a:solidFill>
                  <a:srgbClr val="5895C3"/>
                </a:solidFill>
                <a:latin typeface="Oswald Bold"/>
                <a:ea typeface="Oswald Bold"/>
                <a:cs typeface="Oswald Bold"/>
                <a:sym typeface="Oswald Bold"/>
              </a:rPr>
              <a:t>THE END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276999" y="3768298"/>
            <a:ext cx="3304127" cy="330412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pPr algn="ctr"/>
              <a:endParaRPr lang="en-IN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400958" y="3892257"/>
            <a:ext cx="3056210" cy="3056210"/>
          </a:xfrm>
          <a:custGeom>
            <a:avLst/>
            <a:gdLst/>
            <a:ahLst/>
            <a:cxnLst/>
            <a:rect l="l" t="t" r="r" b="b"/>
            <a:pathLst>
              <a:path w="3056210" h="3056210">
                <a:moveTo>
                  <a:pt x="0" y="0"/>
                </a:moveTo>
                <a:lnTo>
                  <a:pt x="3056210" y="0"/>
                </a:lnTo>
                <a:lnTo>
                  <a:pt x="3056210" y="3056210"/>
                </a:lnTo>
                <a:lnTo>
                  <a:pt x="0" y="3056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en-IN"/>
          </a:p>
        </p:txBody>
      </p:sp>
      <p:grpSp>
        <p:nvGrpSpPr>
          <p:cNvPr id="11" name="Group 11"/>
          <p:cNvGrpSpPr/>
          <p:nvPr/>
        </p:nvGrpSpPr>
        <p:grpSpPr>
          <a:xfrm>
            <a:off x="1655554" y="4087157"/>
            <a:ext cx="2547015" cy="254701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3294"/>
            </a:solidFill>
            <a:ln w="219075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806595" y="3768298"/>
            <a:ext cx="3304127" cy="330412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6930553" y="3892257"/>
            <a:ext cx="3056210" cy="3056210"/>
          </a:xfrm>
          <a:custGeom>
            <a:avLst/>
            <a:gdLst/>
            <a:ahLst/>
            <a:cxnLst/>
            <a:rect l="l" t="t" r="r" b="b"/>
            <a:pathLst>
              <a:path w="3056210" h="3056210">
                <a:moveTo>
                  <a:pt x="0" y="0"/>
                </a:moveTo>
                <a:lnTo>
                  <a:pt x="3056210" y="0"/>
                </a:lnTo>
                <a:lnTo>
                  <a:pt x="3056210" y="3056210"/>
                </a:lnTo>
                <a:lnTo>
                  <a:pt x="0" y="3056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en-IN"/>
          </a:p>
        </p:txBody>
      </p:sp>
      <p:grpSp>
        <p:nvGrpSpPr>
          <p:cNvPr id="18" name="Group 18"/>
          <p:cNvGrpSpPr/>
          <p:nvPr/>
        </p:nvGrpSpPr>
        <p:grpSpPr>
          <a:xfrm>
            <a:off x="7185150" y="4146854"/>
            <a:ext cx="2547015" cy="2547015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3294"/>
            </a:solidFill>
            <a:ln w="219075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339571" y="3768298"/>
            <a:ext cx="3304127" cy="330412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pPr algn="ctr"/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2463530" y="3892257"/>
            <a:ext cx="3056210" cy="3056210"/>
          </a:xfrm>
          <a:custGeom>
            <a:avLst/>
            <a:gdLst/>
            <a:ahLst/>
            <a:cxnLst/>
            <a:rect l="l" t="t" r="r" b="b"/>
            <a:pathLst>
              <a:path w="3056210" h="3056210">
                <a:moveTo>
                  <a:pt x="0" y="0"/>
                </a:moveTo>
                <a:lnTo>
                  <a:pt x="3056210" y="0"/>
                </a:lnTo>
                <a:lnTo>
                  <a:pt x="3056210" y="3056210"/>
                </a:lnTo>
                <a:lnTo>
                  <a:pt x="0" y="3056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en-IN"/>
          </a:p>
        </p:txBody>
      </p:sp>
      <p:grpSp>
        <p:nvGrpSpPr>
          <p:cNvPr id="25" name="Group 25"/>
          <p:cNvGrpSpPr/>
          <p:nvPr/>
        </p:nvGrpSpPr>
        <p:grpSpPr>
          <a:xfrm>
            <a:off x="12718127" y="4146854"/>
            <a:ext cx="2547015" cy="2547015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3294"/>
            </a:solidFill>
            <a:ln w="219075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pPr algn="ctr"/>
              <a:endParaRPr lang="en-IN" dirty="0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6897871" y="7873674"/>
            <a:ext cx="330607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3499" b="1">
                <a:solidFill>
                  <a:srgbClr val="60C7F6"/>
                </a:solidFill>
                <a:latin typeface="Oswald Bold"/>
                <a:ea typeface="Oswald Bold"/>
                <a:cs typeface="Oswald Bold"/>
                <a:sym typeface="Oswald Bold"/>
              </a:rPr>
              <a:t>PAHSE 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80209" y="7843150"/>
            <a:ext cx="330607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3499" b="1">
                <a:solidFill>
                  <a:srgbClr val="60C7F6"/>
                </a:solidFill>
                <a:latin typeface="Oswald Bold"/>
                <a:ea typeface="Oswald Bold"/>
                <a:cs typeface="Oswald Bold"/>
                <a:sym typeface="Oswald Bold"/>
              </a:rPr>
              <a:t>PHASE 1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80209" y="8530590"/>
            <a:ext cx="3525254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Early Stages of the Project.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100091" y="7806765"/>
            <a:ext cx="203985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3499" b="1" dirty="0">
                <a:solidFill>
                  <a:srgbClr val="60C7F6"/>
                </a:solidFill>
                <a:latin typeface="Oswald Bold"/>
                <a:ea typeface="Oswald Bold"/>
                <a:cs typeface="Oswald Bold"/>
                <a:sym typeface="Oswald Bold"/>
              </a:rPr>
              <a:t>PAHSE 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382538" y="8530590"/>
            <a:ext cx="3511006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Final Deployment.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758508" y="1459157"/>
            <a:ext cx="8770984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00"/>
              </a:lnSpc>
              <a:spcBef>
                <a:spcPct val="0"/>
              </a:spcBef>
            </a:pPr>
            <a:r>
              <a:rPr lang="en-US" sz="8000" b="1" u="none" strike="noStrike" dirty="0">
                <a:latin typeface="Oswald Bold"/>
                <a:ea typeface="Oswald Bold"/>
                <a:cs typeface="Oswald Bold"/>
                <a:sym typeface="Oswald Bold"/>
              </a:rPr>
              <a:t>TABLE OF CONTENTS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141222" y="4700834"/>
            <a:ext cx="1766182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965"/>
              </a:lnSpc>
              <a:spcBef>
                <a:spcPct val="0"/>
              </a:spcBef>
            </a:pPr>
            <a:r>
              <a:rPr lang="en-US" sz="10965" b="1" dirty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605631" y="4700834"/>
            <a:ext cx="2078423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965"/>
              </a:lnSpc>
              <a:spcBef>
                <a:spcPct val="0"/>
              </a:spcBef>
            </a:pPr>
            <a:r>
              <a:rPr lang="en-US" sz="10965" b="1" dirty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3080808" y="4691553"/>
            <a:ext cx="2078423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965"/>
              </a:lnSpc>
              <a:spcBef>
                <a:spcPct val="0"/>
              </a:spcBef>
            </a:pPr>
            <a:r>
              <a:rPr lang="en-US" sz="10965" b="1" dirty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6930553" y="8530590"/>
            <a:ext cx="3525254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Basic Implementation.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 rot="10800000">
            <a:off x="-384321" y="980749"/>
            <a:ext cx="18288000" cy="104316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27" name="Group 27"/>
          <p:cNvGrpSpPr/>
          <p:nvPr/>
        </p:nvGrpSpPr>
        <p:grpSpPr>
          <a:xfrm>
            <a:off x="4704787" y="2478299"/>
            <a:ext cx="1473460" cy="1473460"/>
            <a:chOff x="0" y="0"/>
            <a:chExt cx="1964614" cy="1964614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964614" cy="1964614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7A329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31" name="Freeform 31"/>
            <p:cNvSpPr/>
            <p:nvPr/>
          </p:nvSpPr>
          <p:spPr>
            <a:xfrm>
              <a:off x="73705" y="73705"/>
              <a:ext cx="1817204" cy="1817204"/>
            </a:xfrm>
            <a:custGeom>
              <a:avLst/>
              <a:gdLst/>
              <a:ahLst/>
              <a:cxnLst/>
              <a:rect l="l" t="t" r="r" b="b"/>
              <a:pathLst>
                <a:path w="1817204" h="1817204">
                  <a:moveTo>
                    <a:pt x="0" y="0"/>
                  </a:moveTo>
                  <a:lnTo>
                    <a:pt x="1817204" y="0"/>
                  </a:lnTo>
                  <a:lnTo>
                    <a:pt x="1817204" y="1817204"/>
                  </a:lnTo>
                  <a:lnTo>
                    <a:pt x="0" y="1817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32" name="Group 32"/>
            <p:cNvGrpSpPr/>
            <p:nvPr/>
          </p:nvGrpSpPr>
          <p:grpSpPr>
            <a:xfrm>
              <a:off x="225087" y="225087"/>
              <a:ext cx="1514440" cy="1514440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A3294"/>
              </a:solidFill>
              <a:ln w="219075" cap="sq">
                <a:solidFill>
                  <a:srgbClr val="7A329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35" name="Group 35"/>
          <p:cNvGrpSpPr/>
          <p:nvPr/>
        </p:nvGrpSpPr>
        <p:grpSpPr>
          <a:xfrm>
            <a:off x="4803347" y="6942937"/>
            <a:ext cx="1473460" cy="1473460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22654" tIns="22654" rIns="22654" bIns="22654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4858625" y="6981871"/>
            <a:ext cx="1362903" cy="1362903"/>
          </a:xfrm>
          <a:custGeom>
            <a:avLst/>
            <a:gdLst/>
            <a:ahLst/>
            <a:cxnLst/>
            <a:rect l="l" t="t" r="r" b="b"/>
            <a:pathLst>
              <a:path w="1362903" h="1362903">
                <a:moveTo>
                  <a:pt x="0" y="0"/>
                </a:moveTo>
                <a:lnTo>
                  <a:pt x="1362903" y="0"/>
                </a:lnTo>
                <a:lnTo>
                  <a:pt x="1362903" y="1362904"/>
                </a:lnTo>
                <a:lnTo>
                  <a:pt x="0" y="1362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9" name="Group 39"/>
          <p:cNvGrpSpPr/>
          <p:nvPr/>
        </p:nvGrpSpPr>
        <p:grpSpPr>
          <a:xfrm>
            <a:off x="4987139" y="7106973"/>
            <a:ext cx="1135830" cy="1135830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3294"/>
            </a:solidFill>
            <a:ln w="219075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22654" tIns="22654" rIns="22654" bIns="22654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4788423" y="4577721"/>
            <a:ext cx="1473460" cy="1473460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22654" tIns="22654" rIns="22654" bIns="22654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45" name="Freeform 45"/>
          <p:cNvSpPr/>
          <p:nvPr/>
        </p:nvSpPr>
        <p:spPr>
          <a:xfrm>
            <a:off x="4858625" y="4640572"/>
            <a:ext cx="1362903" cy="1362903"/>
          </a:xfrm>
          <a:custGeom>
            <a:avLst/>
            <a:gdLst/>
            <a:ahLst/>
            <a:cxnLst/>
            <a:rect l="l" t="t" r="r" b="b"/>
            <a:pathLst>
              <a:path w="1362903" h="1362903">
                <a:moveTo>
                  <a:pt x="0" y="0"/>
                </a:moveTo>
                <a:lnTo>
                  <a:pt x="1362903" y="0"/>
                </a:lnTo>
                <a:lnTo>
                  <a:pt x="1362903" y="1362903"/>
                </a:lnTo>
                <a:lnTo>
                  <a:pt x="0" y="13629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6" name="Group 46"/>
          <p:cNvGrpSpPr/>
          <p:nvPr/>
        </p:nvGrpSpPr>
        <p:grpSpPr>
          <a:xfrm>
            <a:off x="4980086" y="4746536"/>
            <a:ext cx="1135830" cy="1135830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3294"/>
            </a:solidFill>
            <a:ln w="219075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22654" tIns="22654" rIns="22654" bIns="22654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19" name="Freeform 119"/>
          <p:cNvSpPr/>
          <p:nvPr/>
        </p:nvSpPr>
        <p:spPr>
          <a:xfrm>
            <a:off x="5191127" y="5122387"/>
            <a:ext cx="677742" cy="701992"/>
          </a:xfrm>
          <a:custGeom>
            <a:avLst/>
            <a:gdLst/>
            <a:ahLst/>
            <a:cxnLst/>
            <a:rect l="l" t="t" r="r" b="b"/>
            <a:pathLst>
              <a:path w="677742" h="701992">
                <a:moveTo>
                  <a:pt x="0" y="0"/>
                </a:moveTo>
                <a:lnTo>
                  <a:pt x="677742" y="0"/>
                </a:lnTo>
                <a:lnTo>
                  <a:pt x="677742" y="701993"/>
                </a:lnTo>
                <a:lnTo>
                  <a:pt x="0" y="7019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0" name="Freeform 120"/>
          <p:cNvSpPr/>
          <p:nvPr/>
        </p:nvSpPr>
        <p:spPr>
          <a:xfrm>
            <a:off x="5012503" y="2751480"/>
            <a:ext cx="858027" cy="858027"/>
          </a:xfrm>
          <a:custGeom>
            <a:avLst/>
            <a:gdLst/>
            <a:ahLst/>
            <a:cxnLst/>
            <a:rect l="l" t="t" r="r" b="b"/>
            <a:pathLst>
              <a:path w="858027" h="858027">
                <a:moveTo>
                  <a:pt x="0" y="0"/>
                </a:moveTo>
                <a:lnTo>
                  <a:pt x="858027" y="0"/>
                </a:lnTo>
                <a:lnTo>
                  <a:pt x="858027" y="858028"/>
                </a:lnTo>
                <a:lnTo>
                  <a:pt x="0" y="8580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1" name="Freeform 121"/>
          <p:cNvSpPr/>
          <p:nvPr/>
        </p:nvSpPr>
        <p:spPr>
          <a:xfrm>
            <a:off x="5075247" y="7378459"/>
            <a:ext cx="832969" cy="660317"/>
          </a:xfrm>
          <a:custGeom>
            <a:avLst/>
            <a:gdLst/>
            <a:ahLst/>
            <a:cxnLst/>
            <a:rect l="l" t="t" r="r" b="b"/>
            <a:pathLst>
              <a:path w="832969" h="660317">
                <a:moveTo>
                  <a:pt x="0" y="0"/>
                </a:moveTo>
                <a:lnTo>
                  <a:pt x="832969" y="0"/>
                </a:lnTo>
                <a:lnTo>
                  <a:pt x="832969" y="660317"/>
                </a:lnTo>
                <a:lnTo>
                  <a:pt x="0" y="660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2" name="TextBox 122"/>
          <p:cNvSpPr txBox="1"/>
          <p:nvPr/>
        </p:nvSpPr>
        <p:spPr>
          <a:xfrm>
            <a:off x="6746823" y="2712716"/>
            <a:ext cx="6781293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3499" b="1" dirty="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OBSERVE THE PROBLEM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6044930" y="1284292"/>
            <a:ext cx="6147070" cy="547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4800" b="1" dirty="0">
                <a:latin typeface="Oswald Bold"/>
                <a:ea typeface="Oswald Bold"/>
                <a:cs typeface="Oswald Bold"/>
                <a:sym typeface="Oswald Bold"/>
              </a:rPr>
              <a:t>PHASE 1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6788046" y="4885614"/>
            <a:ext cx="438876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3499" b="1" dirty="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FORMULATE SOLUTION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6916973" y="7106973"/>
            <a:ext cx="438876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3499" b="1" dirty="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TEST IMPLEMENTATION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6746823" y="3326326"/>
            <a:ext cx="7120799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problem first.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6781800" y="5473383"/>
            <a:ext cx="7120799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List out potential solutions and shortlist a few.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6916973" y="7682541"/>
            <a:ext cx="7120799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Code the solution and evaluate its accuracy.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751800" y="4986156"/>
            <a:ext cx="5497797" cy="4106323"/>
          </a:xfrm>
          <a:custGeom>
            <a:avLst/>
            <a:gdLst/>
            <a:ahLst/>
            <a:cxnLst/>
            <a:rect l="l" t="t" r="r" b="b"/>
            <a:pathLst>
              <a:path w="4834384" h="4828341">
                <a:moveTo>
                  <a:pt x="0" y="0"/>
                </a:moveTo>
                <a:lnTo>
                  <a:pt x="4834384" y="0"/>
                </a:lnTo>
                <a:lnTo>
                  <a:pt x="4834384" y="4828341"/>
                </a:lnTo>
                <a:lnTo>
                  <a:pt x="0" y="48283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>
            <a:off x="6457013" y="5117823"/>
            <a:ext cx="5567291" cy="3852948"/>
          </a:xfrm>
          <a:custGeom>
            <a:avLst/>
            <a:gdLst/>
            <a:ahLst/>
            <a:cxnLst/>
            <a:rect l="l" t="t" r="r" b="b"/>
            <a:pathLst>
              <a:path w="4834384" h="4828341">
                <a:moveTo>
                  <a:pt x="0" y="0"/>
                </a:moveTo>
                <a:lnTo>
                  <a:pt x="4834384" y="0"/>
                </a:lnTo>
                <a:lnTo>
                  <a:pt x="4834384" y="4828341"/>
                </a:lnTo>
                <a:lnTo>
                  <a:pt x="0" y="48283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2427966" y="4966048"/>
            <a:ext cx="5430953" cy="4004723"/>
          </a:xfrm>
          <a:custGeom>
            <a:avLst/>
            <a:gdLst/>
            <a:ahLst/>
            <a:cxnLst/>
            <a:rect l="l" t="t" r="r" b="b"/>
            <a:pathLst>
              <a:path w="4834384" h="4828341">
                <a:moveTo>
                  <a:pt x="0" y="0"/>
                </a:moveTo>
                <a:lnTo>
                  <a:pt x="4834384" y="0"/>
                </a:lnTo>
                <a:lnTo>
                  <a:pt x="4834384" y="4828341"/>
                </a:lnTo>
                <a:lnTo>
                  <a:pt x="0" y="48283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806792" y="4398329"/>
            <a:ext cx="5161490" cy="1802057"/>
            <a:chOff x="0" y="0"/>
            <a:chExt cx="1222577" cy="63583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22577" cy="635831"/>
            </a:xfrm>
            <a:custGeom>
              <a:avLst/>
              <a:gdLst/>
              <a:ahLst/>
              <a:cxnLst/>
              <a:rect l="l" t="t" r="r" b="b"/>
              <a:pathLst>
                <a:path w="1222577" h="635831">
                  <a:moveTo>
                    <a:pt x="133425" y="0"/>
                  </a:moveTo>
                  <a:lnTo>
                    <a:pt x="1089152" y="0"/>
                  </a:lnTo>
                  <a:cubicBezTo>
                    <a:pt x="1124539" y="0"/>
                    <a:pt x="1158476" y="14057"/>
                    <a:pt x="1183498" y="39079"/>
                  </a:cubicBezTo>
                  <a:cubicBezTo>
                    <a:pt x="1208520" y="64101"/>
                    <a:pt x="1222577" y="98038"/>
                    <a:pt x="1222577" y="133425"/>
                  </a:cubicBezTo>
                  <a:lnTo>
                    <a:pt x="1222577" y="502406"/>
                  </a:lnTo>
                  <a:cubicBezTo>
                    <a:pt x="1222577" y="537793"/>
                    <a:pt x="1208520" y="571730"/>
                    <a:pt x="1183498" y="596752"/>
                  </a:cubicBezTo>
                  <a:cubicBezTo>
                    <a:pt x="1158476" y="621774"/>
                    <a:pt x="1124539" y="635831"/>
                    <a:pt x="1089152" y="635831"/>
                  </a:cubicBezTo>
                  <a:lnTo>
                    <a:pt x="133425" y="635831"/>
                  </a:lnTo>
                  <a:cubicBezTo>
                    <a:pt x="98038" y="635831"/>
                    <a:pt x="64101" y="621774"/>
                    <a:pt x="39079" y="596752"/>
                  </a:cubicBezTo>
                  <a:cubicBezTo>
                    <a:pt x="14057" y="571730"/>
                    <a:pt x="0" y="537793"/>
                    <a:pt x="0" y="502406"/>
                  </a:cubicBezTo>
                  <a:lnTo>
                    <a:pt x="0" y="133425"/>
                  </a:lnTo>
                  <a:cubicBezTo>
                    <a:pt x="0" y="98038"/>
                    <a:pt x="14057" y="64101"/>
                    <a:pt x="39079" y="39079"/>
                  </a:cubicBezTo>
                  <a:cubicBezTo>
                    <a:pt x="64101" y="14057"/>
                    <a:pt x="98038" y="0"/>
                    <a:pt x="133425" y="0"/>
                  </a:cubicBezTo>
                  <a:close/>
                </a:path>
              </a:pathLst>
            </a:custGeom>
            <a:solidFill>
              <a:srgbClr val="60C7F6"/>
            </a:solidFill>
            <a:ln w="47625" cap="rnd">
              <a:solidFill>
                <a:srgbClr val="7A3294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0"/>
              <a:ext cx="1222577" cy="8263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11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486413" y="4455671"/>
            <a:ext cx="5466786" cy="1713619"/>
            <a:chOff x="0" y="0"/>
            <a:chExt cx="1274959" cy="63583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4959" cy="635831"/>
            </a:xfrm>
            <a:custGeom>
              <a:avLst/>
              <a:gdLst/>
              <a:ahLst/>
              <a:cxnLst/>
              <a:rect l="l" t="t" r="r" b="b"/>
              <a:pathLst>
                <a:path w="1274959" h="635831">
                  <a:moveTo>
                    <a:pt x="127943" y="0"/>
                  </a:moveTo>
                  <a:lnTo>
                    <a:pt x="1147016" y="0"/>
                  </a:lnTo>
                  <a:cubicBezTo>
                    <a:pt x="1180948" y="0"/>
                    <a:pt x="1213491" y="13480"/>
                    <a:pt x="1237485" y="37474"/>
                  </a:cubicBezTo>
                  <a:cubicBezTo>
                    <a:pt x="1261479" y="61468"/>
                    <a:pt x="1274959" y="94010"/>
                    <a:pt x="1274959" y="127943"/>
                  </a:cubicBezTo>
                  <a:lnTo>
                    <a:pt x="1274959" y="507888"/>
                  </a:lnTo>
                  <a:cubicBezTo>
                    <a:pt x="1274959" y="578549"/>
                    <a:pt x="1217677" y="635831"/>
                    <a:pt x="1147016" y="635831"/>
                  </a:cubicBezTo>
                  <a:lnTo>
                    <a:pt x="127943" y="635831"/>
                  </a:lnTo>
                  <a:cubicBezTo>
                    <a:pt x="94010" y="635831"/>
                    <a:pt x="61468" y="622351"/>
                    <a:pt x="37474" y="598357"/>
                  </a:cubicBezTo>
                  <a:cubicBezTo>
                    <a:pt x="13480" y="574363"/>
                    <a:pt x="0" y="541821"/>
                    <a:pt x="0" y="507888"/>
                  </a:cubicBezTo>
                  <a:lnTo>
                    <a:pt x="0" y="127943"/>
                  </a:lnTo>
                  <a:cubicBezTo>
                    <a:pt x="0" y="57282"/>
                    <a:pt x="57282" y="0"/>
                    <a:pt x="127943" y="0"/>
                  </a:cubicBezTo>
                  <a:close/>
                </a:path>
              </a:pathLst>
            </a:custGeom>
            <a:solidFill>
              <a:srgbClr val="60C7F6"/>
            </a:solidFill>
            <a:ln w="47625" cap="rnd">
              <a:solidFill>
                <a:srgbClr val="7A3294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0"/>
              <a:ext cx="1274959" cy="8263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61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427967" y="3200412"/>
            <a:ext cx="5430953" cy="3137474"/>
            <a:chOff x="0" y="-190500"/>
            <a:chExt cx="1430374" cy="826331"/>
          </a:xfrm>
        </p:grpSpPr>
        <p:sp>
          <p:nvSpPr>
            <p:cNvPr id="17" name="Freeform 17"/>
            <p:cNvSpPr/>
            <p:nvPr/>
          </p:nvSpPr>
          <p:spPr>
            <a:xfrm>
              <a:off x="0" y="125001"/>
              <a:ext cx="1430374" cy="481040"/>
            </a:xfrm>
            <a:custGeom>
              <a:avLst/>
              <a:gdLst/>
              <a:ahLst/>
              <a:cxnLst/>
              <a:rect l="l" t="t" r="r" b="b"/>
              <a:pathLst>
                <a:path w="1270091" h="635831">
                  <a:moveTo>
                    <a:pt x="128433" y="0"/>
                  </a:moveTo>
                  <a:lnTo>
                    <a:pt x="1141658" y="0"/>
                  </a:lnTo>
                  <a:cubicBezTo>
                    <a:pt x="1212590" y="0"/>
                    <a:pt x="1270091" y="57502"/>
                    <a:pt x="1270091" y="128433"/>
                  </a:cubicBezTo>
                  <a:lnTo>
                    <a:pt x="1270091" y="507398"/>
                  </a:lnTo>
                  <a:cubicBezTo>
                    <a:pt x="1270091" y="578329"/>
                    <a:pt x="1212590" y="635831"/>
                    <a:pt x="1141658" y="635831"/>
                  </a:cubicBezTo>
                  <a:lnTo>
                    <a:pt x="128433" y="635831"/>
                  </a:lnTo>
                  <a:cubicBezTo>
                    <a:pt x="57502" y="635831"/>
                    <a:pt x="0" y="578329"/>
                    <a:pt x="0" y="507398"/>
                  </a:cubicBezTo>
                  <a:lnTo>
                    <a:pt x="0" y="128433"/>
                  </a:lnTo>
                  <a:cubicBezTo>
                    <a:pt x="0" y="57502"/>
                    <a:pt x="57502" y="0"/>
                    <a:pt x="128433" y="0"/>
                  </a:cubicBezTo>
                  <a:close/>
                </a:path>
              </a:pathLst>
            </a:custGeom>
            <a:solidFill>
              <a:srgbClr val="60C7F6"/>
            </a:solidFill>
            <a:ln w="47625" cap="rnd">
              <a:solidFill>
                <a:srgbClr val="7A3294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190500"/>
              <a:ext cx="1270091" cy="8263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61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83790" y="3325786"/>
            <a:ext cx="1852505" cy="185250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28482" tIns="28482" rIns="28482" bIns="28482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753289" y="3395285"/>
            <a:ext cx="1713507" cy="1713507"/>
          </a:xfrm>
          <a:custGeom>
            <a:avLst/>
            <a:gdLst/>
            <a:ahLst/>
            <a:cxnLst/>
            <a:rect l="l" t="t" r="r" b="b"/>
            <a:pathLst>
              <a:path w="1713507" h="1713507">
                <a:moveTo>
                  <a:pt x="0" y="0"/>
                </a:moveTo>
                <a:lnTo>
                  <a:pt x="1713507" y="0"/>
                </a:lnTo>
                <a:lnTo>
                  <a:pt x="1713507" y="1713507"/>
                </a:lnTo>
                <a:lnTo>
                  <a:pt x="0" y="171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896032" y="3570223"/>
            <a:ext cx="1428020" cy="1428020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3294"/>
            </a:solidFill>
            <a:ln w="219075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28482" tIns="28482" rIns="28482" bIns="28482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555845" y="3325786"/>
            <a:ext cx="1852505" cy="185250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28482" tIns="28482" rIns="28482" bIns="28482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6625344" y="3395285"/>
            <a:ext cx="1713507" cy="1713507"/>
          </a:xfrm>
          <a:custGeom>
            <a:avLst/>
            <a:gdLst/>
            <a:ahLst/>
            <a:cxnLst/>
            <a:rect l="l" t="t" r="r" b="b"/>
            <a:pathLst>
              <a:path w="1713507" h="1713507">
                <a:moveTo>
                  <a:pt x="0" y="0"/>
                </a:moveTo>
                <a:lnTo>
                  <a:pt x="1713507" y="0"/>
                </a:lnTo>
                <a:lnTo>
                  <a:pt x="1713507" y="1713507"/>
                </a:lnTo>
                <a:lnTo>
                  <a:pt x="0" y="171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0" name="Group 30"/>
          <p:cNvGrpSpPr/>
          <p:nvPr/>
        </p:nvGrpSpPr>
        <p:grpSpPr>
          <a:xfrm>
            <a:off x="6768087" y="3538028"/>
            <a:ext cx="1428020" cy="1428020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3294"/>
            </a:solidFill>
            <a:ln w="219075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28482" tIns="28482" rIns="28482" bIns="28482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256517" y="3325786"/>
            <a:ext cx="1852505" cy="1852505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28482" tIns="28482" rIns="28482" bIns="28482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>
            <a:off x="12326016" y="3395285"/>
            <a:ext cx="1713507" cy="1713507"/>
          </a:xfrm>
          <a:custGeom>
            <a:avLst/>
            <a:gdLst/>
            <a:ahLst/>
            <a:cxnLst/>
            <a:rect l="l" t="t" r="r" b="b"/>
            <a:pathLst>
              <a:path w="1713507" h="1713507">
                <a:moveTo>
                  <a:pt x="0" y="0"/>
                </a:moveTo>
                <a:lnTo>
                  <a:pt x="1713507" y="0"/>
                </a:lnTo>
                <a:lnTo>
                  <a:pt x="1713507" y="1713507"/>
                </a:lnTo>
                <a:lnTo>
                  <a:pt x="0" y="171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7" name="Group 37"/>
          <p:cNvGrpSpPr/>
          <p:nvPr/>
        </p:nvGrpSpPr>
        <p:grpSpPr>
          <a:xfrm>
            <a:off x="12468759" y="3538028"/>
            <a:ext cx="1428020" cy="1428020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3294"/>
            </a:solidFill>
            <a:ln w="219075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28482" tIns="28482" rIns="28482" bIns="28482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2" name="Freeform 102"/>
          <p:cNvSpPr/>
          <p:nvPr/>
        </p:nvSpPr>
        <p:spPr>
          <a:xfrm>
            <a:off x="1196055" y="3666911"/>
            <a:ext cx="827974" cy="1089439"/>
          </a:xfrm>
          <a:custGeom>
            <a:avLst/>
            <a:gdLst/>
            <a:ahLst/>
            <a:cxnLst/>
            <a:rect l="l" t="t" r="r" b="b"/>
            <a:pathLst>
              <a:path w="827974" h="1089439">
                <a:moveTo>
                  <a:pt x="0" y="0"/>
                </a:moveTo>
                <a:lnTo>
                  <a:pt x="827974" y="0"/>
                </a:lnTo>
                <a:lnTo>
                  <a:pt x="827974" y="1089439"/>
                </a:lnTo>
                <a:lnTo>
                  <a:pt x="0" y="10894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3" name="Freeform 103"/>
          <p:cNvSpPr/>
          <p:nvPr/>
        </p:nvSpPr>
        <p:spPr>
          <a:xfrm>
            <a:off x="6996946" y="3705306"/>
            <a:ext cx="970302" cy="1012649"/>
          </a:xfrm>
          <a:custGeom>
            <a:avLst/>
            <a:gdLst/>
            <a:ahLst/>
            <a:cxnLst/>
            <a:rect l="l" t="t" r="r" b="b"/>
            <a:pathLst>
              <a:path w="970302" h="1012649">
                <a:moveTo>
                  <a:pt x="0" y="0"/>
                </a:moveTo>
                <a:lnTo>
                  <a:pt x="970302" y="0"/>
                </a:lnTo>
                <a:lnTo>
                  <a:pt x="970302" y="1012649"/>
                </a:lnTo>
                <a:lnTo>
                  <a:pt x="0" y="10126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4" name="Freeform 104"/>
          <p:cNvSpPr/>
          <p:nvPr/>
        </p:nvSpPr>
        <p:spPr>
          <a:xfrm>
            <a:off x="12677666" y="3707319"/>
            <a:ext cx="1010207" cy="1089439"/>
          </a:xfrm>
          <a:custGeom>
            <a:avLst/>
            <a:gdLst/>
            <a:ahLst/>
            <a:cxnLst/>
            <a:rect l="l" t="t" r="r" b="b"/>
            <a:pathLst>
              <a:path w="1010207" h="1089439">
                <a:moveTo>
                  <a:pt x="0" y="0"/>
                </a:moveTo>
                <a:lnTo>
                  <a:pt x="1010207" y="0"/>
                </a:lnTo>
                <a:lnTo>
                  <a:pt x="1010207" y="1089439"/>
                </a:lnTo>
                <a:lnTo>
                  <a:pt x="0" y="10894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5" name="TextBox 105"/>
          <p:cNvSpPr txBox="1"/>
          <p:nvPr/>
        </p:nvSpPr>
        <p:spPr>
          <a:xfrm>
            <a:off x="906771" y="1898436"/>
            <a:ext cx="16474458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6999" b="1" dirty="0">
                <a:latin typeface="Oswald Bold"/>
                <a:ea typeface="Oswald Bold"/>
                <a:cs typeface="Oswald Bold"/>
                <a:sym typeface="Oswald Bold"/>
              </a:rPr>
              <a:t>ABOUT  PAHSE 1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1788672" y="5220398"/>
            <a:ext cx="3158823" cy="847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Oswald Bold"/>
                <a:ea typeface="Oswald Bold"/>
                <a:cs typeface="Oswald Bold"/>
                <a:sym typeface="Oswald Bold"/>
              </a:rPr>
              <a:t>DATA PREPROCESSING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6844405" y="5429948"/>
            <a:ext cx="459918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Oswald Bold"/>
                <a:ea typeface="Oswald Bold"/>
                <a:cs typeface="Oswald Bold"/>
                <a:sym typeface="Oswald Bold"/>
              </a:rPr>
              <a:t>MODEL DEVELOPMENT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12427967" y="5429948"/>
            <a:ext cx="489754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Oswald Bold"/>
                <a:ea typeface="Oswald Bold"/>
                <a:cs typeface="Oswald Bold"/>
                <a:sym typeface="Oswald Bold"/>
              </a:rPr>
              <a:t>MODEL EVALUATION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3062440" y="7687180"/>
            <a:ext cx="4097447" cy="34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endParaRPr lang="en-US" sz="2100" dirty="0">
              <a:solidFill>
                <a:srgbClr val="512C6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Rectangle 1">
            <a:extLst>
              <a:ext uri="{FF2B5EF4-FFF2-40B4-BE49-F238E27FC236}">
                <a16:creationId xmlns:a16="http://schemas.microsoft.com/office/drawing/2014/main" id="{B3920E0C-5AD2-0A91-CDE6-D399BA4B2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91" y="6568191"/>
            <a:ext cx="532539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Clean and prepare the dataset for machine learning.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 missing values and normalize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environmental features.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data consistency for model training.</a:t>
            </a:r>
          </a:p>
        </p:txBody>
      </p:sp>
      <p:sp>
        <p:nvSpPr>
          <p:cNvPr id="120" name="Rectangle 5">
            <a:extLst>
              <a:ext uri="{FF2B5EF4-FFF2-40B4-BE49-F238E27FC236}">
                <a16:creationId xmlns:a16="http://schemas.microsoft.com/office/drawing/2014/main" id="{6057F537-585D-2D14-5771-9BC5689F5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405" y="6454942"/>
            <a:ext cx="509614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a linear regression model using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 the model with historical environmental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 future air quality levels.</a:t>
            </a:r>
          </a:p>
        </p:txBody>
      </p:sp>
      <p:sp>
        <p:nvSpPr>
          <p:cNvPr id="121" name="Rectangle 6">
            <a:extLst>
              <a:ext uri="{FF2B5EF4-FFF2-40B4-BE49-F238E27FC236}">
                <a16:creationId xmlns:a16="http://schemas.microsoft.com/office/drawing/2014/main" id="{18C7D665-91EE-237D-BB13-519D395E9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6436" y="6412213"/>
            <a:ext cx="521248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Evaluate prediction accuracy using: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Root Mean Squared Error (RMSE)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R² Score for performance assessment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Visualize results for better understanding.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861920" y="4567589"/>
            <a:ext cx="5951914" cy="1446666"/>
            <a:chOff x="0" y="0"/>
            <a:chExt cx="1567582" cy="3810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67582" cy="381015"/>
            </a:xfrm>
            <a:custGeom>
              <a:avLst/>
              <a:gdLst/>
              <a:ahLst/>
              <a:cxnLst/>
              <a:rect l="l" t="t" r="r" b="b"/>
              <a:pathLst>
                <a:path w="1567582" h="381015">
                  <a:moveTo>
                    <a:pt x="35120" y="0"/>
                  </a:moveTo>
                  <a:lnTo>
                    <a:pt x="1532462" y="0"/>
                  </a:lnTo>
                  <a:cubicBezTo>
                    <a:pt x="1551859" y="0"/>
                    <a:pt x="1567582" y="15724"/>
                    <a:pt x="1567582" y="35120"/>
                  </a:cubicBezTo>
                  <a:lnTo>
                    <a:pt x="1567582" y="345895"/>
                  </a:lnTo>
                  <a:cubicBezTo>
                    <a:pt x="1567582" y="355209"/>
                    <a:pt x="1563882" y="364142"/>
                    <a:pt x="1557296" y="370728"/>
                  </a:cubicBezTo>
                  <a:cubicBezTo>
                    <a:pt x="1550710" y="377315"/>
                    <a:pt x="1541777" y="381015"/>
                    <a:pt x="1532462" y="381015"/>
                  </a:cubicBezTo>
                  <a:lnTo>
                    <a:pt x="35120" y="381015"/>
                  </a:lnTo>
                  <a:cubicBezTo>
                    <a:pt x="15724" y="381015"/>
                    <a:pt x="0" y="365291"/>
                    <a:pt x="0" y="345895"/>
                  </a:cubicBezTo>
                  <a:lnTo>
                    <a:pt x="0" y="35120"/>
                  </a:lnTo>
                  <a:cubicBezTo>
                    <a:pt x="0" y="15724"/>
                    <a:pt x="15724" y="0"/>
                    <a:pt x="35120" y="0"/>
                  </a:cubicBezTo>
                  <a:close/>
                </a:path>
              </a:pathLst>
            </a:custGeom>
            <a:solidFill>
              <a:srgbClr val="7A329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0"/>
              <a:ext cx="1567582" cy="571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11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229019" y="4476540"/>
            <a:ext cx="5951914" cy="1446666"/>
            <a:chOff x="0" y="0"/>
            <a:chExt cx="1567582" cy="3810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67582" cy="381015"/>
            </a:xfrm>
            <a:custGeom>
              <a:avLst/>
              <a:gdLst/>
              <a:ahLst/>
              <a:cxnLst/>
              <a:rect l="l" t="t" r="r" b="b"/>
              <a:pathLst>
                <a:path w="1567582" h="381015">
                  <a:moveTo>
                    <a:pt x="35120" y="0"/>
                  </a:moveTo>
                  <a:lnTo>
                    <a:pt x="1532462" y="0"/>
                  </a:lnTo>
                  <a:cubicBezTo>
                    <a:pt x="1551859" y="0"/>
                    <a:pt x="1567582" y="15724"/>
                    <a:pt x="1567582" y="35120"/>
                  </a:cubicBezTo>
                  <a:lnTo>
                    <a:pt x="1567582" y="345895"/>
                  </a:lnTo>
                  <a:cubicBezTo>
                    <a:pt x="1567582" y="355209"/>
                    <a:pt x="1563882" y="364142"/>
                    <a:pt x="1557296" y="370728"/>
                  </a:cubicBezTo>
                  <a:cubicBezTo>
                    <a:pt x="1550710" y="377315"/>
                    <a:pt x="1541777" y="381015"/>
                    <a:pt x="1532462" y="381015"/>
                  </a:cubicBezTo>
                  <a:lnTo>
                    <a:pt x="35120" y="381015"/>
                  </a:lnTo>
                  <a:cubicBezTo>
                    <a:pt x="15724" y="381015"/>
                    <a:pt x="0" y="365291"/>
                    <a:pt x="0" y="345895"/>
                  </a:cubicBezTo>
                  <a:lnTo>
                    <a:pt x="0" y="35120"/>
                  </a:lnTo>
                  <a:cubicBezTo>
                    <a:pt x="0" y="15724"/>
                    <a:pt x="15724" y="0"/>
                    <a:pt x="35120" y="0"/>
                  </a:cubicBezTo>
                  <a:close/>
                </a:path>
              </a:pathLst>
            </a:custGeom>
            <a:solidFill>
              <a:srgbClr val="7A329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0"/>
              <a:ext cx="1567582" cy="571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11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861920" y="7720218"/>
            <a:ext cx="5951914" cy="1446666"/>
            <a:chOff x="0" y="0"/>
            <a:chExt cx="1567582" cy="3810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67582" cy="381015"/>
            </a:xfrm>
            <a:custGeom>
              <a:avLst/>
              <a:gdLst/>
              <a:ahLst/>
              <a:cxnLst/>
              <a:rect l="l" t="t" r="r" b="b"/>
              <a:pathLst>
                <a:path w="1567582" h="381015">
                  <a:moveTo>
                    <a:pt x="35120" y="0"/>
                  </a:moveTo>
                  <a:lnTo>
                    <a:pt x="1532462" y="0"/>
                  </a:lnTo>
                  <a:cubicBezTo>
                    <a:pt x="1551859" y="0"/>
                    <a:pt x="1567582" y="15724"/>
                    <a:pt x="1567582" y="35120"/>
                  </a:cubicBezTo>
                  <a:lnTo>
                    <a:pt x="1567582" y="345895"/>
                  </a:lnTo>
                  <a:cubicBezTo>
                    <a:pt x="1567582" y="355209"/>
                    <a:pt x="1563882" y="364142"/>
                    <a:pt x="1557296" y="370728"/>
                  </a:cubicBezTo>
                  <a:cubicBezTo>
                    <a:pt x="1550710" y="377315"/>
                    <a:pt x="1541777" y="381015"/>
                    <a:pt x="1532462" y="381015"/>
                  </a:cubicBezTo>
                  <a:lnTo>
                    <a:pt x="35120" y="381015"/>
                  </a:lnTo>
                  <a:cubicBezTo>
                    <a:pt x="15724" y="381015"/>
                    <a:pt x="0" y="365291"/>
                    <a:pt x="0" y="345895"/>
                  </a:cubicBezTo>
                  <a:lnTo>
                    <a:pt x="0" y="35120"/>
                  </a:lnTo>
                  <a:cubicBezTo>
                    <a:pt x="0" y="15724"/>
                    <a:pt x="15724" y="0"/>
                    <a:pt x="35120" y="0"/>
                  </a:cubicBezTo>
                  <a:close/>
                </a:path>
              </a:pathLst>
            </a:custGeom>
            <a:solidFill>
              <a:srgbClr val="7A329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0"/>
              <a:ext cx="1567582" cy="571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11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856697" y="7720218"/>
            <a:ext cx="5951914" cy="1446666"/>
            <a:chOff x="0" y="0"/>
            <a:chExt cx="1567582" cy="3810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67582" cy="381015"/>
            </a:xfrm>
            <a:custGeom>
              <a:avLst/>
              <a:gdLst/>
              <a:ahLst/>
              <a:cxnLst/>
              <a:rect l="l" t="t" r="r" b="b"/>
              <a:pathLst>
                <a:path w="1567582" h="381015">
                  <a:moveTo>
                    <a:pt x="35120" y="0"/>
                  </a:moveTo>
                  <a:lnTo>
                    <a:pt x="1532462" y="0"/>
                  </a:lnTo>
                  <a:cubicBezTo>
                    <a:pt x="1551859" y="0"/>
                    <a:pt x="1567582" y="15724"/>
                    <a:pt x="1567582" y="35120"/>
                  </a:cubicBezTo>
                  <a:lnTo>
                    <a:pt x="1567582" y="345895"/>
                  </a:lnTo>
                  <a:cubicBezTo>
                    <a:pt x="1567582" y="355209"/>
                    <a:pt x="1563882" y="364142"/>
                    <a:pt x="1557296" y="370728"/>
                  </a:cubicBezTo>
                  <a:cubicBezTo>
                    <a:pt x="1550710" y="377315"/>
                    <a:pt x="1541777" y="381015"/>
                    <a:pt x="1532462" y="381015"/>
                  </a:cubicBezTo>
                  <a:lnTo>
                    <a:pt x="35120" y="381015"/>
                  </a:lnTo>
                  <a:cubicBezTo>
                    <a:pt x="15724" y="381015"/>
                    <a:pt x="0" y="365291"/>
                    <a:pt x="0" y="345895"/>
                  </a:cubicBezTo>
                  <a:lnTo>
                    <a:pt x="0" y="35120"/>
                  </a:lnTo>
                  <a:cubicBezTo>
                    <a:pt x="0" y="15724"/>
                    <a:pt x="15724" y="0"/>
                    <a:pt x="35120" y="0"/>
                  </a:cubicBezTo>
                  <a:close/>
                </a:path>
              </a:pathLst>
            </a:custGeom>
            <a:solidFill>
              <a:srgbClr val="7A329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190500"/>
              <a:ext cx="1567582" cy="571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11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73224" y="3453164"/>
            <a:ext cx="2560946" cy="256094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374" tIns="39374" rIns="39374" bIns="39374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969302" y="3549241"/>
            <a:ext cx="2368791" cy="2368791"/>
          </a:xfrm>
          <a:custGeom>
            <a:avLst/>
            <a:gdLst/>
            <a:ahLst/>
            <a:cxnLst/>
            <a:rect l="l" t="t" r="r" b="b"/>
            <a:pathLst>
              <a:path w="2368791" h="2368791">
                <a:moveTo>
                  <a:pt x="0" y="0"/>
                </a:moveTo>
                <a:lnTo>
                  <a:pt x="2368791" y="0"/>
                </a:lnTo>
                <a:lnTo>
                  <a:pt x="2368791" y="2368791"/>
                </a:lnTo>
                <a:lnTo>
                  <a:pt x="0" y="2368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166633" y="3746573"/>
            <a:ext cx="1974128" cy="1974128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3294"/>
            </a:solidFill>
            <a:ln w="219075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374" tIns="39374" rIns="39374" bIns="39374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798480" y="3453164"/>
            <a:ext cx="2560946" cy="2560946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374" tIns="39374" rIns="39374" bIns="39374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9894557" y="3549241"/>
            <a:ext cx="2368791" cy="2368791"/>
          </a:xfrm>
          <a:custGeom>
            <a:avLst/>
            <a:gdLst/>
            <a:ahLst/>
            <a:cxnLst/>
            <a:rect l="l" t="t" r="r" b="b"/>
            <a:pathLst>
              <a:path w="2368791" h="2368791">
                <a:moveTo>
                  <a:pt x="0" y="0"/>
                </a:moveTo>
                <a:lnTo>
                  <a:pt x="2368792" y="0"/>
                </a:lnTo>
                <a:lnTo>
                  <a:pt x="2368792" y="2368791"/>
                </a:lnTo>
                <a:lnTo>
                  <a:pt x="0" y="2368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0" name="Group 30"/>
          <p:cNvGrpSpPr/>
          <p:nvPr/>
        </p:nvGrpSpPr>
        <p:grpSpPr>
          <a:xfrm>
            <a:off x="10091889" y="3746573"/>
            <a:ext cx="1974128" cy="1974128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3294"/>
            </a:solidFill>
            <a:ln w="219075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374" tIns="39374" rIns="39374" bIns="39374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873224" y="6605793"/>
            <a:ext cx="2560946" cy="2560946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374" tIns="39374" rIns="39374" bIns="39374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>
            <a:off x="969302" y="6701871"/>
            <a:ext cx="2368791" cy="2368791"/>
          </a:xfrm>
          <a:custGeom>
            <a:avLst/>
            <a:gdLst/>
            <a:ahLst/>
            <a:cxnLst/>
            <a:rect l="l" t="t" r="r" b="b"/>
            <a:pathLst>
              <a:path w="2368791" h="2368791">
                <a:moveTo>
                  <a:pt x="0" y="0"/>
                </a:moveTo>
                <a:lnTo>
                  <a:pt x="2368791" y="0"/>
                </a:lnTo>
                <a:lnTo>
                  <a:pt x="2368791" y="2368791"/>
                </a:lnTo>
                <a:lnTo>
                  <a:pt x="0" y="2368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7" name="Group 37"/>
          <p:cNvGrpSpPr/>
          <p:nvPr/>
        </p:nvGrpSpPr>
        <p:grpSpPr>
          <a:xfrm>
            <a:off x="1166633" y="6899202"/>
            <a:ext cx="1974128" cy="1974128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3294"/>
            </a:solidFill>
            <a:ln w="219075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374" tIns="39374" rIns="39374" bIns="39374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9798480" y="6605793"/>
            <a:ext cx="2560946" cy="2560946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374" tIns="39374" rIns="39374" bIns="39374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9894557" y="6701871"/>
            <a:ext cx="2368791" cy="2368791"/>
          </a:xfrm>
          <a:custGeom>
            <a:avLst/>
            <a:gdLst/>
            <a:ahLst/>
            <a:cxnLst/>
            <a:rect l="l" t="t" r="r" b="b"/>
            <a:pathLst>
              <a:path w="2368791" h="2368791">
                <a:moveTo>
                  <a:pt x="0" y="0"/>
                </a:moveTo>
                <a:lnTo>
                  <a:pt x="2368792" y="0"/>
                </a:lnTo>
                <a:lnTo>
                  <a:pt x="2368792" y="2368791"/>
                </a:lnTo>
                <a:lnTo>
                  <a:pt x="0" y="2368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4" name="Group 44"/>
          <p:cNvGrpSpPr/>
          <p:nvPr/>
        </p:nvGrpSpPr>
        <p:grpSpPr>
          <a:xfrm>
            <a:off x="10091889" y="6899202"/>
            <a:ext cx="1974128" cy="1974128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A3294"/>
            </a:solidFill>
            <a:ln w="219075" cap="sq">
              <a:solidFill>
                <a:srgbClr val="7A3294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374" tIns="39374" rIns="39374" bIns="39374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Freeform 47"/>
          <p:cNvSpPr/>
          <p:nvPr/>
        </p:nvSpPr>
        <p:spPr>
          <a:xfrm>
            <a:off x="10455449" y="7271832"/>
            <a:ext cx="1247007" cy="1228869"/>
          </a:xfrm>
          <a:custGeom>
            <a:avLst/>
            <a:gdLst/>
            <a:ahLst/>
            <a:cxnLst/>
            <a:rect l="l" t="t" r="r" b="b"/>
            <a:pathLst>
              <a:path w="1247007" h="1228869">
                <a:moveTo>
                  <a:pt x="0" y="0"/>
                </a:moveTo>
                <a:lnTo>
                  <a:pt x="1247008" y="0"/>
                </a:lnTo>
                <a:lnTo>
                  <a:pt x="1247008" y="1228869"/>
                </a:lnTo>
                <a:lnTo>
                  <a:pt x="0" y="1228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8" name="Freeform 48"/>
          <p:cNvSpPr/>
          <p:nvPr/>
        </p:nvSpPr>
        <p:spPr>
          <a:xfrm>
            <a:off x="1539263" y="7298575"/>
            <a:ext cx="1228869" cy="1228869"/>
          </a:xfrm>
          <a:custGeom>
            <a:avLst/>
            <a:gdLst/>
            <a:ahLst/>
            <a:cxnLst/>
            <a:rect l="l" t="t" r="r" b="b"/>
            <a:pathLst>
              <a:path w="1228869" h="1228869">
                <a:moveTo>
                  <a:pt x="0" y="0"/>
                </a:moveTo>
                <a:lnTo>
                  <a:pt x="1228869" y="0"/>
                </a:lnTo>
                <a:lnTo>
                  <a:pt x="1228869" y="1228869"/>
                </a:lnTo>
                <a:lnTo>
                  <a:pt x="0" y="1228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9" name="Freeform 49"/>
          <p:cNvSpPr/>
          <p:nvPr/>
        </p:nvSpPr>
        <p:spPr>
          <a:xfrm>
            <a:off x="10556784" y="4014800"/>
            <a:ext cx="1183773" cy="1342423"/>
          </a:xfrm>
          <a:custGeom>
            <a:avLst/>
            <a:gdLst/>
            <a:ahLst/>
            <a:cxnLst/>
            <a:rect l="l" t="t" r="r" b="b"/>
            <a:pathLst>
              <a:path w="1183773" h="1342423">
                <a:moveTo>
                  <a:pt x="0" y="0"/>
                </a:moveTo>
                <a:lnTo>
                  <a:pt x="1183773" y="0"/>
                </a:lnTo>
                <a:lnTo>
                  <a:pt x="1183773" y="1342423"/>
                </a:lnTo>
                <a:lnTo>
                  <a:pt x="0" y="13424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0" name="Freeform 50"/>
          <p:cNvSpPr/>
          <p:nvPr/>
        </p:nvSpPr>
        <p:spPr>
          <a:xfrm>
            <a:off x="1687528" y="4062425"/>
            <a:ext cx="927492" cy="1342423"/>
          </a:xfrm>
          <a:custGeom>
            <a:avLst/>
            <a:gdLst/>
            <a:ahLst/>
            <a:cxnLst/>
            <a:rect l="l" t="t" r="r" b="b"/>
            <a:pathLst>
              <a:path w="927492" h="1342423">
                <a:moveTo>
                  <a:pt x="0" y="0"/>
                </a:moveTo>
                <a:lnTo>
                  <a:pt x="927492" y="0"/>
                </a:lnTo>
                <a:lnTo>
                  <a:pt x="927492" y="1342423"/>
                </a:lnTo>
                <a:lnTo>
                  <a:pt x="0" y="13424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6" name="TextBox 86"/>
          <p:cNvSpPr txBox="1"/>
          <p:nvPr/>
        </p:nvSpPr>
        <p:spPr>
          <a:xfrm>
            <a:off x="3434170" y="1720276"/>
            <a:ext cx="10779033" cy="1050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99"/>
              </a:lnSpc>
              <a:spcBef>
                <a:spcPct val="0"/>
              </a:spcBef>
            </a:pPr>
            <a:r>
              <a:rPr lang="en-US" sz="7999" b="1" dirty="0">
                <a:latin typeface="Oswald Bold"/>
                <a:ea typeface="Oswald Bold"/>
                <a:cs typeface="Oswald Bold"/>
                <a:sym typeface="Oswald Bold"/>
              </a:rPr>
              <a:t>PHASE 2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3434170" y="4695537"/>
            <a:ext cx="389713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3499" b="1" dirty="0">
                <a:solidFill>
                  <a:srgbClr val="60C7F6"/>
                </a:solidFill>
                <a:latin typeface="Oswald Bold"/>
                <a:ea typeface="Oswald Bold"/>
                <a:cs typeface="Oswald Bold"/>
                <a:sym typeface="Oswald Bold"/>
              </a:rPr>
              <a:t>ROBUST PREPROCESSING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12553178" y="4643483"/>
            <a:ext cx="4796579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IN" sz="3600" dirty="0">
                <a:solidFill>
                  <a:srgbClr val="00B0F0"/>
                </a:solidFill>
                <a:latin typeface="Oswald Bold" panose="020B0604020202020204" charset="0"/>
              </a:rPr>
              <a:t>POLLUTION TREND ANALYSIS</a:t>
            </a:r>
            <a:endParaRPr lang="en-US" sz="3499" b="1" dirty="0">
              <a:solidFill>
                <a:srgbClr val="00B0F0"/>
              </a:solidFill>
              <a:latin typeface="Oswald Bold" panose="020B0604020202020204" charset="0"/>
              <a:ea typeface="Oswald Bold"/>
              <a:cs typeface="Oswald Bold"/>
              <a:sym typeface="Oswald Bold"/>
            </a:endParaRPr>
          </a:p>
        </p:txBody>
      </p:sp>
      <p:sp>
        <p:nvSpPr>
          <p:cNvPr id="89" name="TextBox 89"/>
          <p:cNvSpPr txBox="1"/>
          <p:nvPr/>
        </p:nvSpPr>
        <p:spPr>
          <a:xfrm>
            <a:off x="3632852" y="7852580"/>
            <a:ext cx="278536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3499" b="1">
                <a:solidFill>
                  <a:srgbClr val="60C7F6"/>
                </a:solidFill>
                <a:latin typeface="Oswald Bold"/>
                <a:ea typeface="Oswald Bold"/>
                <a:cs typeface="Oswald Bold"/>
                <a:sym typeface="Oswald Bold"/>
              </a:rPr>
              <a:t>MODEL EVALUATION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12263349" y="8191139"/>
            <a:ext cx="441409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3499" b="1">
                <a:solidFill>
                  <a:srgbClr val="60C7F6"/>
                </a:solidFill>
                <a:latin typeface="Oswald Bold"/>
                <a:ea typeface="Oswald Bold"/>
                <a:cs typeface="Oswald Bold"/>
                <a:sym typeface="Oswald Bold"/>
              </a:rPr>
              <a:t>FEATURE IMPORTANCE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276999" y="3412766"/>
            <a:ext cx="7245181" cy="2883899"/>
            <a:chOff x="0" y="0"/>
            <a:chExt cx="1824980" cy="7595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24980" cy="759545"/>
            </a:xfrm>
            <a:custGeom>
              <a:avLst/>
              <a:gdLst/>
              <a:ahLst/>
              <a:cxnLst/>
              <a:rect l="l" t="t" r="r" b="b"/>
              <a:pathLst>
                <a:path w="1824980" h="759545">
                  <a:moveTo>
                    <a:pt x="56982" y="0"/>
                  </a:moveTo>
                  <a:lnTo>
                    <a:pt x="1767998" y="0"/>
                  </a:lnTo>
                  <a:cubicBezTo>
                    <a:pt x="1783111" y="0"/>
                    <a:pt x="1797604" y="6003"/>
                    <a:pt x="1808291" y="16690"/>
                  </a:cubicBezTo>
                  <a:cubicBezTo>
                    <a:pt x="1818977" y="27376"/>
                    <a:pt x="1824980" y="41869"/>
                    <a:pt x="1824980" y="56982"/>
                  </a:cubicBezTo>
                  <a:lnTo>
                    <a:pt x="1824980" y="702564"/>
                  </a:lnTo>
                  <a:cubicBezTo>
                    <a:pt x="1824980" y="734034"/>
                    <a:pt x="1799469" y="759545"/>
                    <a:pt x="1767998" y="759545"/>
                  </a:cubicBezTo>
                  <a:lnTo>
                    <a:pt x="56982" y="759545"/>
                  </a:lnTo>
                  <a:cubicBezTo>
                    <a:pt x="41869" y="759545"/>
                    <a:pt x="27376" y="753542"/>
                    <a:pt x="16690" y="742856"/>
                  </a:cubicBezTo>
                  <a:cubicBezTo>
                    <a:pt x="6003" y="732170"/>
                    <a:pt x="0" y="717676"/>
                    <a:pt x="0" y="702564"/>
                  </a:cubicBezTo>
                  <a:lnTo>
                    <a:pt x="0" y="56982"/>
                  </a:lnTo>
                  <a:cubicBezTo>
                    <a:pt x="0" y="41869"/>
                    <a:pt x="6003" y="27376"/>
                    <a:pt x="16690" y="16690"/>
                  </a:cubicBezTo>
                  <a:cubicBezTo>
                    <a:pt x="27376" y="6003"/>
                    <a:pt x="41869" y="0"/>
                    <a:pt x="5698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824980" cy="797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08819" y="6641647"/>
            <a:ext cx="7213361" cy="2592994"/>
            <a:chOff x="0" y="0"/>
            <a:chExt cx="1824980" cy="68292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24980" cy="682928"/>
            </a:xfrm>
            <a:custGeom>
              <a:avLst/>
              <a:gdLst/>
              <a:ahLst/>
              <a:cxnLst/>
              <a:rect l="l" t="t" r="r" b="b"/>
              <a:pathLst>
                <a:path w="1824980" h="682928">
                  <a:moveTo>
                    <a:pt x="56982" y="0"/>
                  </a:moveTo>
                  <a:lnTo>
                    <a:pt x="1767998" y="0"/>
                  </a:lnTo>
                  <a:cubicBezTo>
                    <a:pt x="1783111" y="0"/>
                    <a:pt x="1797604" y="6003"/>
                    <a:pt x="1808291" y="16690"/>
                  </a:cubicBezTo>
                  <a:cubicBezTo>
                    <a:pt x="1818977" y="27376"/>
                    <a:pt x="1824980" y="41869"/>
                    <a:pt x="1824980" y="56982"/>
                  </a:cubicBezTo>
                  <a:lnTo>
                    <a:pt x="1824980" y="625947"/>
                  </a:lnTo>
                  <a:cubicBezTo>
                    <a:pt x="1824980" y="641059"/>
                    <a:pt x="1818977" y="655553"/>
                    <a:pt x="1808291" y="666239"/>
                  </a:cubicBezTo>
                  <a:cubicBezTo>
                    <a:pt x="1797604" y="676925"/>
                    <a:pt x="1783111" y="682928"/>
                    <a:pt x="1767998" y="682928"/>
                  </a:cubicBezTo>
                  <a:lnTo>
                    <a:pt x="56982" y="682928"/>
                  </a:lnTo>
                  <a:cubicBezTo>
                    <a:pt x="41869" y="682928"/>
                    <a:pt x="27376" y="676925"/>
                    <a:pt x="16690" y="666239"/>
                  </a:cubicBezTo>
                  <a:cubicBezTo>
                    <a:pt x="6003" y="655553"/>
                    <a:pt x="0" y="641059"/>
                    <a:pt x="0" y="625947"/>
                  </a:cubicBezTo>
                  <a:lnTo>
                    <a:pt x="0" y="56982"/>
                  </a:lnTo>
                  <a:cubicBezTo>
                    <a:pt x="0" y="41869"/>
                    <a:pt x="6003" y="27376"/>
                    <a:pt x="16690" y="16690"/>
                  </a:cubicBezTo>
                  <a:cubicBezTo>
                    <a:pt x="27376" y="6003"/>
                    <a:pt x="41869" y="0"/>
                    <a:pt x="5698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824980" cy="721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843164" y="3473168"/>
            <a:ext cx="7166001" cy="2883899"/>
            <a:chOff x="0" y="0"/>
            <a:chExt cx="1824980" cy="75954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824980" cy="759545"/>
            </a:xfrm>
            <a:custGeom>
              <a:avLst/>
              <a:gdLst/>
              <a:ahLst/>
              <a:cxnLst/>
              <a:rect l="l" t="t" r="r" b="b"/>
              <a:pathLst>
                <a:path w="1824980" h="759545">
                  <a:moveTo>
                    <a:pt x="56982" y="0"/>
                  </a:moveTo>
                  <a:lnTo>
                    <a:pt x="1767998" y="0"/>
                  </a:lnTo>
                  <a:cubicBezTo>
                    <a:pt x="1783111" y="0"/>
                    <a:pt x="1797604" y="6003"/>
                    <a:pt x="1808291" y="16690"/>
                  </a:cubicBezTo>
                  <a:cubicBezTo>
                    <a:pt x="1818977" y="27376"/>
                    <a:pt x="1824980" y="41869"/>
                    <a:pt x="1824980" y="56982"/>
                  </a:cubicBezTo>
                  <a:lnTo>
                    <a:pt x="1824980" y="702564"/>
                  </a:lnTo>
                  <a:cubicBezTo>
                    <a:pt x="1824980" y="734034"/>
                    <a:pt x="1799469" y="759545"/>
                    <a:pt x="1767998" y="759545"/>
                  </a:cubicBezTo>
                  <a:lnTo>
                    <a:pt x="56982" y="759545"/>
                  </a:lnTo>
                  <a:cubicBezTo>
                    <a:pt x="41869" y="759545"/>
                    <a:pt x="27376" y="753542"/>
                    <a:pt x="16690" y="742856"/>
                  </a:cubicBezTo>
                  <a:cubicBezTo>
                    <a:pt x="6003" y="732170"/>
                    <a:pt x="0" y="717676"/>
                    <a:pt x="0" y="702564"/>
                  </a:cubicBezTo>
                  <a:lnTo>
                    <a:pt x="0" y="56982"/>
                  </a:lnTo>
                  <a:cubicBezTo>
                    <a:pt x="0" y="41869"/>
                    <a:pt x="6003" y="27376"/>
                    <a:pt x="16690" y="16690"/>
                  </a:cubicBezTo>
                  <a:cubicBezTo>
                    <a:pt x="27376" y="6003"/>
                    <a:pt x="41869" y="0"/>
                    <a:pt x="5698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824980" cy="797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798480" y="6487165"/>
            <a:ext cx="7281407" cy="2592994"/>
            <a:chOff x="0" y="0"/>
            <a:chExt cx="1824980" cy="68292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24980" cy="682928"/>
            </a:xfrm>
            <a:custGeom>
              <a:avLst/>
              <a:gdLst/>
              <a:ahLst/>
              <a:cxnLst/>
              <a:rect l="l" t="t" r="r" b="b"/>
              <a:pathLst>
                <a:path w="1824980" h="682928">
                  <a:moveTo>
                    <a:pt x="56982" y="0"/>
                  </a:moveTo>
                  <a:lnTo>
                    <a:pt x="1767998" y="0"/>
                  </a:lnTo>
                  <a:cubicBezTo>
                    <a:pt x="1783111" y="0"/>
                    <a:pt x="1797604" y="6003"/>
                    <a:pt x="1808291" y="16690"/>
                  </a:cubicBezTo>
                  <a:cubicBezTo>
                    <a:pt x="1818977" y="27376"/>
                    <a:pt x="1824980" y="41869"/>
                    <a:pt x="1824980" y="56982"/>
                  </a:cubicBezTo>
                  <a:lnTo>
                    <a:pt x="1824980" y="625947"/>
                  </a:lnTo>
                  <a:cubicBezTo>
                    <a:pt x="1824980" y="641059"/>
                    <a:pt x="1818977" y="655553"/>
                    <a:pt x="1808291" y="666239"/>
                  </a:cubicBezTo>
                  <a:cubicBezTo>
                    <a:pt x="1797604" y="676925"/>
                    <a:pt x="1783111" y="682928"/>
                    <a:pt x="1767998" y="682928"/>
                  </a:cubicBezTo>
                  <a:lnTo>
                    <a:pt x="56982" y="682928"/>
                  </a:lnTo>
                  <a:cubicBezTo>
                    <a:pt x="41869" y="682928"/>
                    <a:pt x="27376" y="676925"/>
                    <a:pt x="16690" y="666239"/>
                  </a:cubicBezTo>
                  <a:cubicBezTo>
                    <a:pt x="6003" y="655553"/>
                    <a:pt x="0" y="641059"/>
                    <a:pt x="0" y="625947"/>
                  </a:cubicBezTo>
                  <a:lnTo>
                    <a:pt x="0" y="56982"/>
                  </a:lnTo>
                  <a:cubicBezTo>
                    <a:pt x="0" y="41869"/>
                    <a:pt x="6003" y="27376"/>
                    <a:pt x="16690" y="16690"/>
                  </a:cubicBezTo>
                  <a:cubicBezTo>
                    <a:pt x="27376" y="6003"/>
                    <a:pt x="41869" y="0"/>
                    <a:pt x="5698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824980" cy="721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76999" y="1790128"/>
            <a:ext cx="15531612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6999" b="1" dirty="0">
                <a:latin typeface="Oswald Bold"/>
                <a:ea typeface="Oswald Bold"/>
                <a:cs typeface="Oswald Bold"/>
                <a:sym typeface="Oswald Bold"/>
              </a:rPr>
              <a:t>ABOUT PHASE 2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240773" y="3418011"/>
            <a:ext cx="7281407" cy="1133301"/>
            <a:chOff x="0" y="0"/>
            <a:chExt cx="1855375" cy="29848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55375" cy="298483"/>
            </a:xfrm>
            <a:custGeom>
              <a:avLst/>
              <a:gdLst/>
              <a:ahLst/>
              <a:cxnLst/>
              <a:rect l="l" t="t" r="r" b="b"/>
              <a:pathLst>
                <a:path w="1855375" h="298483">
                  <a:moveTo>
                    <a:pt x="50553" y="0"/>
                  </a:moveTo>
                  <a:lnTo>
                    <a:pt x="1804822" y="0"/>
                  </a:lnTo>
                  <a:cubicBezTo>
                    <a:pt x="1818230" y="0"/>
                    <a:pt x="1831088" y="5326"/>
                    <a:pt x="1840568" y="14807"/>
                  </a:cubicBezTo>
                  <a:cubicBezTo>
                    <a:pt x="1850049" y="24287"/>
                    <a:pt x="1855375" y="37146"/>
                    <a:pt x="1855375" y="50553"/>
                  </a:cubicBezTo>
                  <a:lnTo>
                    <a:pt x="1855375" y="247929"/>
                  </a:lnTo>
                  <a:cubicBezTo>
                    <a:pt x="1855375" y="275849"/>
                    <a:pt x="1832742" y="298483"/>
                    <a:pt x="1804822" y="298483"/>
                  </a:cubicBezTo>
                  <a:lnTo>
                    <a:pt x="50553" y="298483"/>
                  </a:lnTo>
                  <a:cubicBezTo>
                    <a:pt x="37146" y="298483"/>
                    <a:pt x="24287" y="293156"/>
                    <a:pt x="14807" y="283676"/>
                  </a:cubicBezTo>
                  <a:cubicBezTo>
                    <a:pt x="5326" y="274195"/>
                    <a:pt x="0" y="261337"/>
                    <a:pt x="0" y="247929"/>
                  </a:cubicBezTo>
                  <a:lnTo>
                    <a:pt x="0" y="50553"/>
                  </a:lnTo>
                  <a:cubicBezTo>
                    <a:pt x="0" y="37146"/>
                    <a:pt x="5326" y="24287"/>
                    <a:pt x="14807" y="14807"/>
                  </a:cubicBezTo>
                  <a:cubicBezTo>
                    <a:pt x="24287" y="5326"/>
                    <a:pt x="37146" y="0"/>
                    <a:pt x="50553" y="0"/>
                  </a:cubicBezTo>
                  <a:close/>
                </a:path>
              </a:pathLst>
            </a:custGeom>
            <a:solidFill>
              <a:srgbClr val="60C7F6"/>
            </a:solidFill>
            <a:ln w="47625" cap="rnd">
              <a:solidFill>
                <a:srgbClr val="7A3294"/>
              </a:solidFill>
              <a:prstDash val="solid"/>
              <a:round/>
            </a:ln>
          </p:spPr>
          <p:txBody>
            <a:bodyPr/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90500"/>
              <a:ext cx="1855375" cy="4889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11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859770" y="3473168"/>
            <a:ext cx="7149395" cy="1133301"/>
            <a:chOff x="0" y="0"/>
            <a:chExt cx="1855375" cy="29848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855375" cy="298483"/>
            </a:xfrm>
            <a:custGeom>
              <a:avLst/>
              <a:gdLst/>
              <a:ahLst/>
              <a:cxnLst/>
              <a:rect l="l" t="t" r="r" b="b"/>
              <a:pathLst>
                <a:path w="1855375" h="298483">
                  <a:moveTo>
                    <a:pt x="50553" y="0"/>
                  </a:moveTo>
                  <a:lnTo>
                    <a:pt x="1804822" y="0"/>
                  </a:lnTo>
                  <a:cubicBezTo>
                    <a:pt x="1818230" y="0"/>
                    <a:pt x="1831088" y="5326"/>
                    <a:pt x="1840568" y="14807"/>
                  </a:cubicBezTo>
                  <a:cubicBezTo>
                    <a:pt x="1850049" y="24287"/>
                    <a:pt x="1855375" y="37146"/>
                    <a:pt x="1855375" y="50553"/>
                  </a:cubicBezTo>
                  <a:lnTo>
                    <a:pt x="1855375" y="247929"/>
                  </a:lnTo>
                  <a:cubicBezTo>
                    <a:pt x="1855375" y="275849"/>
                    <a:pt x="1832742" y="298483"/>
                    <a:pt x="1804822" y="298483"/>
                  </a:cubicBezTo>
                  <a:lnTo>
                    <a:pt x="50553" y="298483"/>
                  </a:lnTo>
                  <a:cubicBezTo>
                    <a:pt x="37146" y="298483"/>
                    <a:pt x="24287" y="293156"/>
                    <a:pt x="14807" y="283676"/>
                  </a:cubicBezTo>
                  <a:cubicBezTo>
                    <a:pt x="5326" y="274195"/>
                    <a:pt x="0" y="261337"/>
                    <a:pt x="0" y="247929"/>
                  </a:cubicBezTo>
                  <a:lnTo>
                    <a:pt x="0" y="50553"/>
                  </a:lnTo>
                  <a:cubicBezTo>
                    <a:pt x="0" y="37146"/>
                    <a:pt x="5326" y="24287"/>
                    <a:pt x="14807" y="14807"/>
                  </a:cubicBezTo>
                  <a:cubicBezTo>
                    <a:pt x="24287" y="5326"/>
                    <a:pt x="37146" y="0"/>
                    <a:pt x="50553" y="0"/>
                  </a:cubicBezTo>
                  <a:close/>
                </a:path>
              </a:pathLst>
            </a:custGeom>
            <a:solidFill>
              <a:srgbClr val="60C7F6"/>
            </a:solidFill>
            <a:ln w="47625" cap="rnd">
              <a:solidFill>
                <a:srgbClr val="7A3294"/>
              </a:solidFill>
              <a:prstDash val="solid"/>
              <a:round/>
            </a:ln>
          </p:spPr>
          <p:txBody>
            <a:bodyPr/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90500"/>
              <a:ext cx="1855375" cy="4889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11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58262" y="6496986"/>
            <a:ext cx="7281407" cy="1133301"/>
            <a:chOff x="0" y="0"/>
            <a:chExt cx="1855375" cy="29848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855375" cy="298483"/>
            </a:xfrm>
            <a:custGeom>
              <a:avLst/>
              <a:gdLst/>
              <a:ahLst/>
              <a:cxnLst/>
              <a:rect l="l" t="t" r="r" b="b"/>
              <a:pathLst>
                <a:path w="1855375" h="298483">
                  <a:moveTo>
                    <a:pt x="50553" y="0"/>
                  </a:moveTo>
                  <a:lnTo>
                    <a:pt x="1804822" y="0"/>
                  </a:lnTo>
                  <a:cubicBezTo>
                    <a:pt x="1818230" y="0"/>
                    <a:pt x="1831088" y="5326"/>
                    <a:pt x="1840568" y="14807"/>
                  </a:cubicBezTo>
                  <a:cubicBezTo>
                    <a:pt x="1850049" y="24287"/>
                    <a:pt x="1855375" y="37146"/>
                    <a:pt x="1855375" y="50553"/>
                  </a:cubicBezTo>
                  <a:lnTo>
                    <a:pt x="1855375" y="247929"/>
                  </a:lnTo>
                  <a:cubicBezTo>
                    <a:pt x="1855375" y="275849"/>
                    <a:pt x="1832742" y="298483"/>
                    <a:pt x="1804822" y="298483"/>
                  </a:cubicBezTo>
                  <a:lnTo>
                    <a:pt x="50553" y="298483"/>
                  </a:lnTo>
                  <a:cubicBezTo>
                    <a:pt x="37146" y="298483"/>
                    <a:pt x="24287" y="293156"/>
                    <a:pt x="14807" y="283676"/>
                  </a:cubicBezTo>
                  <a:cubicBezTo>
                    <a:pt x="5326" y="274195"/>
                    <a:pt x="0" y="261337"/>
                    <a:pt x="0" y="247929"/>
                  </a:cubicBezTo>
                  <a:lnTo>
                    <a:pt x="0" y="50553"/>
                  </a:lnTo>
                  <a:cubicBezTo>
                    <a:pt x="0" y="37146"/>
                    <a:pt x="5326" y="24287"/>
                    <a:pt x="14807" y="14807"/>
                  </a:cubicBezTo>
                  <a:cubicBezTo>
                    <a:pt x="24287" y="5326"/>
                    <a:pt x="37146" y="0"/>
                    <a:pt x="50553" y="0"/>
                  </a:cubicBezTo>
                  <a:close/>
                </a:path>
              </a:pathLst>
            </a:custGeom>
            <a:solidFill>
              <a:srgbClr val="60C7F6"/>
            </a:solidFill>
            <a:ln w="47625" cap="rnd">
              <a:solidFill>
                <a:srgbClr val="7A3294"/>
              </a:solidFill>
              <a:prstDash val="solid"/>
              <a:round/>
            </a:ln>
          </p:spPr>
          <p:txBody>
            <a:bodyPr/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190500"/>
              <a:ext cx="1855375" cy="4889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11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788487" y="6487165"/>
            <a:ext cx="7258141" cy="1133301"/>
            <a:chOff x="0" y="0"/>
            <a:chExt cx="1855375" cy="29848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855375" cy="298483"/>
            </a:xfrm>
            <a:custGeom>
              <a:avLst/>
              <a:gdLst/>
              <a:ahLst/>
              <a:cxnLst/>
              <a:rect l="l" t="t" r="r" b="b"/>
              <a:pathLst>
                <a:path w="1855375" h="298483">
                  <a:moveTo>
                    <a:pt x="50553" y="0"/>
                  </a:moveTo>
                  <a:lnTo>
                    <a:pt x="1804822" y="0"/>
                  </a:lnTo>
                  <a:cubicBezTo>
                    <a:pt x="1818230" y="0"/>
                    <a:pt x="1831088" y="5326"/>
                    <a:pt x="1840568" y="14807"/>
                  </a:cubicBezTo>
                  <a:cubicBezTo>
                    <a:pt x="1850049" y="24287"/>
                    <a:pt x="1855375" y="37146"/>
                    <a:pt x="1855375" y="50553"/>
                  </a:cubicBezTo>
                  <a:lnTo>
                    <a:pt x="1855375" y="247929"/>
                  </a:lnTo>
                  <a:cubicBezTo>
                    <a:pt x="1855375" y="275849"/>
                    <a:pt x="1832742" y="298483"/>
                    <a:pt x="1804822" y="298483"/>
                  </a:cubicBezTo>
                  <a:lnTo>
                    <a:pt x="50553" y="298483"/>
                  </a:lnTo>
                  <a:cubicBezTo>
                    <a:pt x="37146" y="298483"/>
                    <a:pt x="24287" y="293156"/>
                    <a:pt x="14807" y="283676"/>
                  </a:cubicBezTo>
                  <a:cubicBezTo>
                    <a:pt x="5326" y="274195"/>
                    <a:pt x="0" y="261337"/>
                    <a:pt x="0" y="247929"/>
                  </a:cubicBezTo>
                  <a:lnTo>
                    <a:pt x="0" y="50553"/>
                  </a:lnTo>
                  <a:cubicBezTo>
                    <a:pt x="0" y="37146"/>
                    <a:pt x="5326" y="24287"/>
                    <a:pt x="14807" y="14807"/>
                  </a:cubicBezTo>
                  <a:cubicBezTo>
                    <a:pt x="24287" y="5326"/>
                    <a:pt x="37146" y="0"/>
                    <a:pt x="50553" y="0"/>
                  </a:cubicBezTo>
                  <a:close/>
                </a:path>
              </a:pathLst>
            </a:custGeom>
            <a:solidFill>
              <a:srgbClr val="60C7F6"/>
            </a:solidFill>
            <a:ln w="47625" cap="rnd">
              <a:solidFill>
                <a:srgbClr val="7A3294"/>
              </a:solidFill>
              <a:prstDash val="solid"/>
              <a:round/>
            </a:ln>
          </p:spPr>
          <p:txBody>
            <a:bodyPr/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190500"/>
              <a:ext cx="1855375" cy="4889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11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447949" y="3792489"/>
            <a:ext cx="711891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Oswald Bold"/>
                <a:ea typeface="Oswald Bold"/>
                <a:cs typeface="Oswald Bold"/>
                <a:sym typeface="Oswald Bold"/>
              </a:rPr>
              <a:t>ROBUST DATA PREPROCESSING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110721" y="3792489"/>
            <a:ext cx="6144681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IN" sz="3200" dirty="0">
                <a:solidFill>
                  <a:schemeClr val="bg1"/>
                </a:solidFill>
                <a:latin typeface="Oswald Bold" panose="020B0604020202020204" charset="0"/>
              </a:rPr>
              <a:t>POLLUTION TREND ANALYSIS</a:t>
            </a:r>
            <a:endParaRPr lang="en-US" sz="3200" b="1" dirty="0">
              <a:solidFill>
                <a:schemeClr val="bg1"/>
              </a:solidFill>
              <a:latin typeface="Oswald Bold" panose="020B0604020202020204" charset="0"/>
              <a:ea typeface="Oswald Bold"/>
              <a:cs typeface="Oswald Bold"/>
              <a:sym typeface="Oswald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630939" y="6882697"/>
            <a:ext cx="6683115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Oswald Bold"/>
                <a:ea typeface="Oswald Bold"/>
                <a:cs typeface="Oswald Bold"/>
                <a:sym typeface="Oswald Bold"/>
              </a:rPr>
              <a:t>MODEL EVALUATION &amp; METRICS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110721" y="6853790"/>
            <a:ext cx="5924905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Oswald Bold"/>
                <a:ea typeface="Oswald Bold"/>
                <a:cs typeface="Oswald Bold"/>
                <a:sym typeface="Oswald Bold"/>
              </a:rPr>
              <a:t>FEATURE IMPORTANCE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395997" y="4698325"/>
            <a:ext cx="4657991" cy="493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3145" lvl="1" algn="l">
              <a:lnSpc>
                <a:spcPts val="1986"/>
              </a:lnSpc>
            </a:pPr>
            <a:r>
              <a:rPr lang="en-US" sz="1418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lvl="0" indent="0" algn="l">
              <a:lnSpc>
                <a:spcPts val="1986"/>
              </a:lnSpc>
              <a:spcBef>
                <a:spcPct val="0"/>
              </a:spcBef>
            </a:pPr>
            <a:endParaRPr lang="en-US" sz="1418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Rectangle 1">
            <a:extLst>
              <a:ext uri="{FF2B5EF4-FFF2-40B4-BE49-F238E27FC236}">
                <a16:creationId xmlns:a16="http://schemas.microsoft.com/office/drawing/2014/main" id="{0E28FECE-7BDC-2068-CD01-31DCDFC61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949" y="4751633"/>
            <a:ext cx="68948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Handle missing values and clean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Combine Date and Time into a single Date Time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Prepare data to predict CO, C6H6, NOx, NO2 concentrations.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Remove noise by aggregating hourly data to daily averages.</a:t>
            </a:r>
          </a:p>
        </p:txBody>
      </p:sp>
      <p:sp>
        <p:nvSpPr>
          <p:cNvPr id="109" name="Rectangle 2">
            <a:extLst>
              <a:ext uri="{FF2B5EF4-FFF2-40B4-BE49-F238E27FC236}">
                <a16:creationId xmlns:a16="http://schemas.microsoft.com/office/drawing/2014/main" id="{D8491AF8-9E76-6ABB-1533-F5BFBD6BC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8554" y="4704156"/>
            <a:ext cx="65870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Explore pollutant level patterns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seasonal variations in temperature and pollution.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Observe high correlation between NOx and NO2.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peak pollution periods (e.g., evening traffic hours).</a:t>
            </a:r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63008C71-2029-BE82-829C-D88E5E16C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631" y="7743678"/>
            <a:ext cx="70615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Apply regression models: Linear Regression, Random Forest.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metrics: Mean Absolute Error (MAE), Root Mean Squared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Error (RMSE), and R²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Split dataset into 80% training and 20% testing.</a:t>
            </a: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821BA070-AED0-4F82-82A9-ACD8EDC48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235" y="7826581"/>
            <a:ext cx="72581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key influencing features like Temperature and Humidity.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Recognize traffic-related patterns in pollution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Random Forest to assess feature significance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875F48-26C2-12D8-0328-7CE57141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Visualization of Results &amp; Model Insights</a:t>
            </a:r>
            <a:endParaRPr lang="en-IN" sz="8800" dirty="0">
              <a:latin typeface="Montserrat" panose="00000500000000000000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F588D0-043A-B3CE-5E6C-E5E19F124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6293849"/>
            <a:ext cx="5683540" cy="1669050"/>
          </a:xfrm>
        </p:spPr>
        <p:txBody>
          <a:bodyPr/>
          <a:lstStyle/>
          <a:p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Time-series plots of pollutants (CO and C6H6).</a:t>
            </a:r>
            <a:endParaRPr lang="en-IN" sz="2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Placeholder 18" descr="A graph showing the temperature and humidity&#10;&#10;AI-generated content may be incorrect.">
            <a:extLst>
              <a:ext uri="{FF2B5EF4-FFF2-40B4-BE49-F238E27FC236}">
                <a16:creationId xmlns:a16="http://schemas.microsoft.com/office/drawing/2014/main" id="{87136322-7727-BCFC-1CCA-C2B8F1898B0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" r="2136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3BBEFAF-DD03-0EBF-0E15-D395804B1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4052" y="6293848"/>
            <a:ext cx="4948475" cy="1669051"/>
          </a:xfrm>
        </p:spPr>
        <p:txBody>
          <a:bodyPr/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Time-series plots of pollutants (CO and C6H6).</a:t>
            </a:r>
            <a:endParaRPr lang="en-IN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sz="4000" dirty="0"/>
          </a:p>
        </p:txBody>
      </p:sp>
      <p:pic>
        <p:nvPicPr>
          <p:cNvPr id="21" name="Picture Placeholder 20" descr="A graph showing a number of blue dots&#10;&#10;AI-generated content may be incorrect.">
            <a:extLst>
              <a:ext uri="{FF2B5EF4-FFF2-40B4-BE49-F238E27FC236}">
                <a16:creationId xmlns:a16="http://schemas.microsoft.com/office/drawing/2014/main" id="{70A7E1A5-6C43-0388-5C86-285F87CC74CC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4" b="15184"/>
          <a:stretch>
            <a:fillRect/>
          </a:stretch>
        </p:blipFill>
        <p:spPr>
          <a:prstGeom prst="roundRect">
            <a:avLst>
              <a:gd name="adj" fmla="val 1311"/>
            </a:avLst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E2224F-60C3-51DF-DD64-FE1AE6A23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60135" y="6293849"/>
            <a:ext cx="5203920" cy="1988345"/>
          </a:xfrm>
        </p:spPr>
        <p:txBody>
          <a:bodyPr/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 vs Humidity Trends: Visualized via dual-axis plots.</a:t>
            </a:r>
            <a:endParaRPr lang="en-IN" sz="2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Placeholder 22" descr="A graph showing a graph of a graph&#10;&#10;AI-generated content may be incorrect.">
            <a:extLst>
              <a:ext uri="{FF2B5EF4-FFF2-40B4-BE49-F238E27FC236}">
                <a16:creationId xmlns:a16="http://schemas.microsoft.com/office/drawing/2014/main" id="{60061C74-61CD-C3BF-7569-F4E50A4EB219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r="22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3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7701546" y="2598090"/>
            <a:ext cx="1629907" cy="1629907"/>
            <a:chOff x="0" y="0"/>
            <a:chExt cx="2173210" cy="217321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173210" cy="2173210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7A329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9374" tIns="39374" rIns="39374" bIns="39374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81531" y="81531"/>
              <a:ext cx="2010149" cy="2010149"/>
            </a:xfrm>
            <a:custGeom>
              <a:avLst/>
              <a:gdLst/>
              <a:ahLst/>
              <a:cxnLst/>
              <a:rect l="l" t="t" r="r" b="b"/>
              <a:pathLst>
                <a:path w="2010149" h="2010149">
                  <a:moveTo>
                    <a:pt x="0" y="0"/>
                  </a:moveTo>
                  <a:lnTo>
                    <a:pt x="2010148" y="0"/>
                  </a:lnTo>
                  <a:lnTo>
                    <a:pt x="2010148" y="2010148"/>
                  </a:lnTo>
                  <a:lnTo>
                    <a:pt x="0" y="2010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248986" y="248986"/>
              <a:ext cx="1675238" cy="1675238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A3294"/>
              </a:solidFill>
              <a:ln w="219075" cap="sq">
                <a:solidFill>
                  <a:srgbClr val="7A329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9374" tIns="39374" rIns="39374" bIns="39374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7752321" y="6551521"/>
            <a:ext cx="1629907" cy="1629907"/>
            <a:chOff x="0" y="0"/>
            <a:chExt cx="2173210" cy="2173210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2173210" cy="2173210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7A329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9374" tIns="39374" rIns="39374" bIns="39374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Freeform 19"/>
            <p:cNvSpPr/>
            <p:nvPr/>
          </p:nvSpPr>
          <p:spPr>
            <a:xfrm>
              <a:off x="81531" y="81531"/>
              <a:ext cx="2010149" cy="2010149"/>
            </a:xfrm>
            <a:custGeom>
              <a:avLst/>
              <a:gdLst/>
              <a:ahLst/>
              <a:cxnLst/>
              <a:rect l="l" t="t" r="r" b="b"/>
              <a:pathLst>
                <a:path w="2010149" h="2010149">
                  <a:moveTo>
                    <a:pt x="0" y="0"/>
                  </a:moveTo>
                  <a:lnTo>
                    <a:pt x="2010148" y="0"/>
                  </a:lnTo>
                  <a:lnTo>
                    <a:pt x="2010148" y="2010148"/>
                  </a:lnTo>
                  <a:lnTo>
                    <a:pt x="0" y="2010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20" name="Group 20"/>
            <p:cNvGrpSpPr/>
            <p:nvPr/>
          </p:nvGrpSpPr>
          <p:grpSpPr>
            <a:xfrm>
              <a:off x="248986" y="248986"/>
              <a:ext cx="1675238" cy="1675238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A3294"/>
              </a:solidFill>
              <a:ln w="219075" cap="sq">
                <a:solidFill>
                  <a:srgbClr val="7A329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9374" tIns="39374" rIns="39374" bIns="39374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3" name="Group 23"/>
          <p:cNvGrpSpPr/>
          <p:nvPr/>
        </p:nvGrpSpPr>
        <p:grpSpPr>
          <a:xfrm>
            <a:off x="5666942" y="5628910"/>
            <a:ext cx="1629907" cy="1629907"/>
            <a:chOff x="0" y="0"/>
            <a:chExt cx="2173210" cy="2173210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2173210" cy="2173210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7A329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9374" tIns="39374" rIns="39374" bIns="39374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Freeform 27"/>
            <p:cNvSpPr/>
            <p:nvPr/>
          </p:nvSpPr>
          <p:spPr>
            <a:xfrm>
              <a:off x="81531" y="81531"/>
              <a:ext cx="2010149" cy="2010149"/>
            </a:xfrm>
            <a:custGeom>
              <a:avLst/>
              <a:gdLst/>
              <a:ahLst/>
              <a:cxnLst/>
              <a:rect l="l" t="t" r="r" b="b"/>
              <a:pathLst>
                <a:path w="2010149" h="2010149">
                  <a:moveTo>
                    <a:pt x="0" y="0"/>
                  </a:moveTo>
                  <a:lnTo>
                    <a:pt x="2010148" y="0"/>
                  </a:lnTo>
                  <a:lnTo>
                    <a:pt x="2010148" y="2010148"/>
                  </a:lnTo>
                  <a:lnTo>
                    <a:pt x="0" y="2010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28" name="Group 28"/>
            <p:cNvGrpSpPr/>
            <p:nvPr/>
          </p:nvGrpSpPr>
          <p:grpSpPr>
            <a:xfrm>
              <a:off x="248986" y="248986"/>
              <a:ext cx="1675238" cy="1675238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A3294"/>
              </a:solidFill>
              <a:ln w="219075" cap="sq">
                <a:solidFill>
                  <a:srgbClr val="7A329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9374" tIns="39374" rIns="39374" bIns="39374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31" name="Group 31"/>
          <p:cNvGrpSpPr/>
          <p:nvPr/>
        </p:nvGrpSpPr>
        <p:grpSpPr>
          <a:xfrm>
            <a:off x="9805600" y="5628910"/>
            <a:ext cx="1629907" cy="1629907"/>
            <a:chOff x="0" y="0"/>
            <a:chExt cx="2173210" cy="2173210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2173210" cy="2173210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7A329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9374" tIns="39374" rIns="39374" bIns="39374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5" name="Freeform 35"/>
            <p:cNvSpPr/>
            <p:nvPr/>
          </p:nvSpPr>
          <p:spPr>
            <a:xfrm>
              <a:off x="81531" y="81531"/>
              <a:ext cx="2010149" cy="2010149"/>
            </a:xfrm>
            <a:custGeom>
              <a:avLst/>
              <a:gdLst/>
              <a:ahLst/>
              <a:cxnLst/>
              <a:rect l="l" t="t" r="r" b="b"/>
              <a:pathLst>
                <a:path w="2010149" h="2010149">
                  <a:moveTo>
                    <a:pt x="0" y="0"/>
                  </a:moveTo>
                  <a:lnTo>
                    <a:pt x="2010148" y="0"/>
                  </a:lnTo>
                  <a:lnTo>
                    <a:pt x="2010148" y="2010148"/>
                  </a:lnTo>
                  <a:lnTo>
                    <a:pt x="0" y="2010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36" name="Group 36"/>
            <p:cNvGrpSpPr/>
            <p:nvPr/>
          </p:nvGrpSpPr>
          <p:grpSpPr>
            <a:xfrm>
              <a:off x="248986" y="248986"/>
              <a:ext cx="1675238" cy="1675238"/>
              <a:chOff x="0" y="0"/>
              <a:chExt cx="812800" cy="8128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A3294"/>
              </a:solidFill>
              <a:ln w="219075" cap="sq">
                <a:solidFill>
                  <a:srgbClr val="7A329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9374" tIns="39374" rIns="39374" bIns="39374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39" name="Group 39"/>
          <p:cNvGrpSpPr/>
          <p:nvPr/>
        </p:nvGrpSpPr>
        <p:grpSpPr>
          <a:xfrm>
            <a:off x="5490613" y="3413043"/>
            <a:ext cx="1629907" cy="1629907"/>
            <a:chOff x="0" y="0"/>
            <a:chExt cx="2173210" cy="2173210"/>
          </a:xfrm>
        </p:grpSpPr>
        <p:grpSp>
          <p:nvGrpSpPr>
            <p:cNvPr id="40" name="Group 40"/>
            <p:cNvGrpSpPr/>
            <p:nvPr/>
          </p:nvGrpSpPr>
          <p:grpSpPr>
            <a:xfrm>
              <a:off x="0" y="0"/>
              <a:ext cx="2173210" cy="2173210"/>
              <a:chOff x="0" y="0"/>
              <a:chExt cx="812800" cy="8128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7A329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9374" tIns="39374" rIns="39374" bIns="39374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3" name="Freeform 43"/>
            <p:cNvSpPr/>
            <p:nvPr/>
          </p:nvSpPr>
          <p:spPr>
            <a:xfrm>
              <a:off x="81531" y="81531"/>
              <a:ext cx="2010149" cy="2010149"/>
            </a:xfrm>
            <a:custGeom>
              <a:avLst/>
              <a:gdLst/>
              <a:ahLst/>
              <a:cxnLst/>
              <a:rect l="l" t="t" r="r" b="b"/>
              <a:pathLst>
                <a:path w="2010149" h="2010149">
                  <a:moveTo>
                    <a:pt x="0" y="0"/>
                  </a:moveTo>
                  <a:lnTo>
                    <a:pt x="2010148" y="0"/>
                  </a:lnTo>
                  <a:lnTo>
                    <a:pt x="2010148" y="2010148"/>
                  </a:lnTo>
                  <a:lnTo>
                    <a:pt x="0" y="2010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44" name="Group 44"/>
            <p:cNvGrpSpPr/>
            <p:nvPr/>
          </p:nvGrpSpPr>
          <p:grpSpPr>
            <a:xfrm>
              <a:off x="248986" y="248986"/>
              <a:ext cx="1675238" cy="1675238"/>
              <a:chOff x="0" y="0"/>
              <a:chExt cx="812800" cy="812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A3294"/>
              </a:solidFill>
              <a:ln w="219075" cap="sq">
                <a:solidFill>
                  <a:srgbClr val="7A329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9374" tIns="39374" rIns="39374" bIns="39374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47" name="Group 47"/>
          <p:cNvGrpSpPr/>
          <p:nvPr/>
        </p:nvGrpSpPr>
        <p:grpSpPr>
          <a:xfrm>
            <a:off x="9805600" y="3413043"/>
            <a:ext cx="1629907" cy="1629907"/>
            <a:chOff x="0" y="0"/>
            <a:chExt cx="2173210" cy="2173210"/>
          </a:xfrm>
        </p:grpSpPr>
        <p:grpSp>
          <p:nvGrpSpPr>
            <p:cNvPr id="48" name="Group 48"/>
            <p:cNvGrpSpPr/>
            <p:nvPr/>
          </p:nvGrpSpPr>
          <p:grpSpPr>
            <a:xfrm>
              <a:off x="0" y="0"/>
              <a:ext cx="2173210" cy="2173210"/>
              <a:chOff x="0" y="0"/>
              <a:chExt cx="812800" cy="8128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7A329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TextBox 5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9374" tIns="39374" rIns="39374" bIns="39374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51" name="Freeform 51"/>
            <p:cNvSpPr/>
            <p:nvPr/>
          </p:nvSpPr>
          <p:spPr>
            <a:xfrm>
              <a:off x="81531" y="81531"/>
              <a:ext cx="2010149" cy="2010149"/>
            </a:xfrm>
            <a:custGeom>
              <a:avLst/>
              <a:gdLst/>
              <a:ahLst/>
              <a:cxnLst/>
              <a:rect l="l" t="t" r="r" b="b"/>
              <a:pathLst>
                <a:path w="2010149" h="2010149">
                  <a:moveTo>
                    <a:pt x="0" y="0"/>
                  </a:moveTo>
                  <a:lnTo>
                    <a:pt x="2010148" y="0"/>
                  </a:lnTo>
                  <a:lnTo>
                    <a:pt x="2010148" y="2010148"/>
                  </a:lnTo>
                  <a:lnTo>
                    <a:pt x="0" y="2010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52" name="Group 52"/>
            <p:cNvGrpSpPr/>
            <p:nvPr/>
          </p:nvGrpSpPr>
          <p:grpSpPr>
            <a:xfrm>
              <a:off x="248986" y="248986"/>
              <a:ext cx="1675238" cy="1675238"/>
              <a:chOff x="0" y="0"/>
              <a:chExt cx="812800" cy="812800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A3294"/>
              </a:solidFill>
              <a:ln w="219075" cap="sq">
                <a:solidFill>
                  <a:srgbClr val="7A3294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TextBox 5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39374" tIns="39374" rIns="39374" bIns="39374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63" name="Freeform 63"/>
          <p:cNvSpPr/>
          <p:nvPr/>
        </p:nvSpPr>
        <p:spPr>
          <a:xfrm>
            <a:off x="8092596" y="2983675"/>
            <a:ext cx="847808" cy="858737"/>
          </a:xfrm>
          <a:custGeom>
            <a:avLst/>
            <a:gdLst/>
            <a:ahLst/>
            <a:cxnLst/>
            <a:rect l="l" t="t" r="r" b="b"/>
            <a:pathLst>
              <a:path w="847808" h="858737">
                <a:moveTo>
                  <a:pt x="0" y="0"/>
                </a:moveTo>
                <a:lnTo>
                  <a:pt x="847807" y="0"/>
                </a:lnTo>
                <a:lnTo>
                  <a:pt x="847807" y="858737"/>
                </a:lnTo>
                <a:lnTo>
                  <a:pt x="0" y="8587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4" name="Freeform 64"/>
          <p:cNvSpPr/>
          <p:nvPr/>
        </p:nvSpPr>
        <p:spPr>
          <a:xfrm>
            <a:off x="8247613" y="6974907"/>
            <a:ext cx="639325" cy="783137"/>
          </a:xfrm>
          <a:custGeom>
            <a:avLst/>
            <a:gdLst/>
            <a:ahLst/>
            <a:cxnLst/>
            <a:rect l="l" t="t" r="r" b="b"/>
            <a:pathLst>
              <a:path w="639325" h="783137">
                <a:moveTo>
                  <a:pt x="0" y="0"/>
                </a:moveTo>
                <a:lnTo>
                  <a:pt x="639324" y="0"/>
                </a:lnTo>
                <a:lnTo>
                  <a:pt x="639324" y="783137"/>
                </a:lnTo>
                <a:lnTo>
                  <a:pt x="0" y="7831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5" name="Freeform 65"/>
          <p:cNvSpPr/>
          <p:nvPr/>
        </p:nvSpPr>
        <p:spPr>
          <a:xfrm>
            <a:off x="6145513" y="6047004"/>
            <a:ext cx="823671" cy="793720"/>
          </a:xfrm>
          <a:custGeom>
            <a:avLst/>
            <a:gdLst/>
            <a:ahLst/>
            <a:cxnLst/>
            <a:rect l="l" t="t" r="r" b="b"/>
            <a:pathLst>
              <a:path w="823671" h="793720">
                <a:moveTo>
                  <a:pt x="0" y="0"/>
                </a:moveTo>
                <a:lnTo>
                  <a:pt x="823671" y="0"/>
                </a:lnTo>
                <a:lnTo>
                  <a:pt x="823671" y="793719"/>
                </a:lnTo>
                <a:lnTo>
                  <a:pt x="0" y="7937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6" name="Freeform 66"/>
          <p:cNvSpPr/>
          <p:nvPr/>
        </p:nvSpPr>
        <p:spPr>
          <a:xfrm>
            <a:off x="5903383" y="3772164"/>
            <a:ext cx="807240" cy="911667"/>
          </a:xfrm>
          <a:custGeom>
            <a:avLst/>
            <a:gdLst/>
            <a:ahLst/>
            <a:cxnLst/>
            <a:rect l="l" t="t" r="r" b="b"/>
            <a:pathLst>
              <a:path w="807240" h="911667">
                <a:moveTo>
                  <a:pt x="0" y="0"/>
                </a:moveTo>
                <a:lnTo>
                  <a:pt x="807239" y="0"/>
                </a:lnTo>
                <a:lnTo>
                  <a:pt x="807239" y="911667"/>
                </a:lnTo>
                <a:lnTo>
                  <a:pt x="0" y="9116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7" name="TextBox 67"/>
          <p:cNvSpPr txBox="1"/>
          <p:nvPr/>
        </p:nvSpPr>
        <p:spPr>
          <a:xfrm>
            <a:off x="1607497" y="3348254"/>
            <a:ext cx="330607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199"/>
              </a:lnSpc>
              <a:spcBef>
                <a:spcPct val="0"/>
              </a:spcBef>
            </a:pPr>
            <a:r>
              <a:rPr lang="en-US" sz="3499" b="1">
                <a:solidFill>
                  <a:srgbClr val="60C7F6"/>
                </a:solidFill>
                <a:latin typeface="Oswald Bold"/>
                <a:ea typeface="Oswald Bold"/>
                <a:cs typeface="Oswald Bold"/>
                <a:sym typeface="Oswald Bold"/>
              </a:rPr>
              <a:t>DATA BALANCING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2054632" y="2907098"/>
            <a:ext cx="340808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3499" b="1">
                <a:solidFill>
                  <a:srgbClr val="60C7F6"/>
                </a:solidFill>
                <a:latin typeface="Oswald Bold"/>
                <a:ea typeface="Oswald Bold"/>
                <a:cs typeface="Oswald Bold"/>
                <a:sym typeface="Oswald Bold"/>
              </a:rPr>
              <a:t>DEPLOYMENT SHIFT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2083207" y="5825982"/>
            <a:ext cx="330607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3499" b="1">
                <a:solidFill>
                  <a:srgbClr val="60C7F6"/>
                </a:solidFill>
                <a:latin typeface="Oswald Bold"/>
                <a:ea typeface="Oswald Bold"/>
                <a:cs typeface="Oswald Bold"/>
                <a:sym typeface="Oswald Bold"/>
              </a:rPr>
              <a:t> UI/UX DESIGN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078774" y="1082891"/>
            <a:ext cx="330607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3499" b="1">
                <a:solidFill>
                  <a:srgbClr val="60C7F6"/>
                </a:solidFill>
                <a:latin typeface="Oswald Bold"/>
                <a:ea typeface="Oswald Bold"/>
                <a:cs typeface="Oswald Bold"/>
                <a:sym typeface="Oswald Bold"/>
              </a:rPr>
              <a:t>MODEL UPGRADE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497906" y="4034054"/>
            <a:ext cx="3525254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Introduced with SMOTE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2054632" y="4034054"/>
            <a:ext cx="3525254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Changed the type of Deployment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2083207" y="6513421"/>
            <a:ext cx="3525254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Design was improved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6969184" y="1679880"/>
            <a:ext cx="3525254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Upgraded models were used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6710622" y="8305254"/>
            <a:ext cx="4323564" cy="1811956"/>
            <a:chOff x="0" y="0"/>
            <a:chExt cx="5764752" cy="2415941"/>
          </a:xfrm>
        </p:grpSpPr>
        <p:sp>
          <p:nvSpPr>
            <p:cNvPr id="76" name="TextBox 76"/>
            <p:cNvSpPr txBox="1"/>
            <p:nvPr/>
          </p:nvSpPr>
          <p:spPr>
            <a:xfrm>
              <a:off x="0" y="9525"/>
              <a:ext cx="4408098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4199"/>
                </a:lnSpc>
                <a:spcBef>
                  <a:spcPct val="0"/>
                </a:spcBef>
              </a:pPr>
              <a:r>
                <a:rPr lang="en-US" sz="3499" b="1">
                  <a:solidFill>
                    <a:srgbClr val="60C7F6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HOSTING AND SCALABILITY</a:t>
              </a:r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1064414" y="1458362"/>
              <a:ext cx="4700339" cy="957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Model scalability was increased</a:t>
              </a:r>
            </a:p>
          </p:txBody>
        </p:sp>
      </p:grpSp>
      <p:sp>
        <p:nvSpPr>
          <p:cNvPr id="78" name="TextBox 78"/>
          <p:cNvSpPr txBox="1"/>
          <p:nvPr/>
        </p:nvSpPr>
        <p:spPr>
          <a:xfrm>
            <a:off x="2487719" y="6106531"/>
            <a:ext cx="3306074" cy="208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b="1">
                <a:solidFill>
                  <a:srgbClr val="60C7F6"/>
                </a:solidFill>
                <a:latin typeface="Oswald Bold"/>
                <a:ea typeface="Oswald Bold"/>
                <a:cs typeface="Oswald Bold"/>
                <a:sym typeface="Oswald Bold"/>
              </a:rPr>
              <a:t>DATASET ENHANCEMENT</a:t>
            </a:r>
          </a:p>
          <a:p>
            <a:pPr marL="755649" lvl="1" indent="-377824" algn="ctr">
              <a:lnSpc>
                <a:spcPts val="4199"/>
              </a:lnSpc>
              <a:buFont typeface="Arial"/>
              <a:buChar char="•"/>
            </a:pPr>
            <a:endParaRPr lang="en-US" sz="3499" b="1">
              <a:solidFill>
                <a:srgbClr val="60C7F6"/>
              </a:solidFill>
              <a:latin typeface="Oswald Bold"/>
              <a:ea typeface="Oswald Bold"/>
              <a:cs typeface="Oswald Bold"/>
              <a:sym typeface="Oswald Bold"/>
            </a:endParaRPr>
          </a:p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endParaRPr lang="en-US" sz="3499" b="1">
              <a:solidFill>
                <a:srgbClr val="60C7F6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79" name="TextBox 79"/>
          <p:cNvSpPr txBox="1"/>
          <p:nvPr/>
        </p:nvSpPr>
        <p:spPr>
          <a:xfrm>
            <a:off x="2476476" y="7251255"/>
            <a:ext cx="3525254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Upgraded the Dataset.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7500209" y="5160770"/>
            <a:ext cx="2060171" cy="507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50"/>
              </a:lnSpc>
              <a:spcBef>
                <a:spcPct val="0"/>
              </a:spcBef>
            </a:pPr>
            <a:r>
              <a:rPr lang="en-US" sz="3850" b="1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PHASE 3</a:t>
            </a:r>
          </a:p>
        </p:txBody>
      </p:sp>
      <p:sp>
        <p:nvSpPr>
          <p:cNvPr id="85" name="Freeform 85"/>
          <p:cNvSpPr/>
          <p:nvPr/>
        </p:nvSpPr>
        <p:spPr>
          <a:xfrm>
            <a:off x="10114551" y="5937861"/>
            <a:ext cx="1012005" cy="1012005"/>
          </a:xfrm>
          <a:custGeom>
            <a:avLst/>
            <a:gdLst/>
            <a:ahLst/>
            <a:cxnLst/>
            <a:rect l="l" t="t" r="r" b="b"/>
            <a:pathLst>
              <a:path w="1012005" h="1012005">
                <a:moveTo>
                  <a:pt x="0" y="0"/>
                </a:moveTo>
                <a:lnTo>
                  <a:pt x="1012005" y="0"/>
                </a:lnTo>
                <a:lnTo>
                  <a:pt x="1012005" y="1012005"/>
                </a:lnTo>
                <a:lnTo>
                  <a:pt x="0" y="10120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6" name="Freeform 86"/>
          <p:cNvSpPr/>
          <p:nvPr/>
        </p:nvSpPr>
        <p:spPr>
          <a:xfrm>
            <a:off x="10086727" y="3772164"/>
            <a:ext cx="1039829" cy="824301"/>
          </a:xfrm>
          <a:custGeom>
            <a:avLst/>
            <a:gdLst/>
            <a:ahLst/>
            <a:cxnLst/>
            <a:rect l="l" t="t" r="r" b="b"/>
            <a:pathLst>
              <a:path w="1039829" h="824301">
                <a:moveTo>
                  <a:pt x="0" y="0"/>
                </a:moveTo>
                <a:lnTo>
                  <a:pt x="1039829" y="0"/>
                </a:lnTo>
                <a:lnTo>
                  <a:pt x="1039829" y="824300"/>
                </a:lnTo>
                <a:lnTo>
                  <a:pt x="0" y="8243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7" name="TextBox 87"/>
          <p:cNvSpPr txBox="1"/>
          <p:nvPr/>
        </p:nvSpPr>
        <p:spPr>
          <a:xfrm>
            <a:off x="1497906" y="1194743"/>
            <a:ext cx="10779033" cy="1050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99"/>
              </a:lnSpc>
              <a:spcBef>
                <a:spcPct val="0"/>
              </a:spcBef>
            </a:pPr>
            <a:r>
              <a:rPr lang="en-US" sz="7999" b="1" dirty="0">
                <a:latin typeface="Oswald Bold"/>
                <a:ea typeface="Oswald Bold"/>
                <a:cs typeface="Oswald Bold"/>
                <a:sym typeface="Oswald Bold"/>
              </a:rPr>
              <a:t>PHASE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 rot="10800000">
            <a:off x="0" y="0"/>
            <a:ext cx="18288000" cy="104316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1028699" y="1602731"/>
            <a:ext cx="1116330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999"/>
              </a:lnSpc>
              <a:spcBef>
                <a:spcPct val="0"/>
              </a:spcBef>
            </a:pPr>
            <a:r>
              <a:rPr lang="en-US" sz="6999" b="1" dirty="0">
                <a:latin typeface="Oswald Bold"/>
                <a:ea typeface="Oswald Bold"/>
                <a:cs typeface="Oswald Bold"/>
                <a:sym typeface="Oswald Bold"/>
              </a:rPr>
              <a:t> PHASE 3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9272939" y="2920242"/>
            <a:ext cx="7653509" cy="2900950"/>
            <a:chOff x="0" y="-190500"/>
            <a:chExt cx="2061074" cy="1071058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500"/>
              <a:ext cx="1956235" cy="882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11"/>
                </a:lnSpc>
              </a:pPr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22038" y="188178"/>
              <a:ext cx="2039036" cy="692380"/>
            </a:xfrm>
            <a:custGeom>
              <a:avLst/>
              <a:gdLst/>
              <a:ahLst/>
              <a:cxnLst/>
              <a:rect l="l" t="t" r="r" b="b"/>
              <a:pathLst>
                <a:path w="1956235" h="692380">
                  <a:moveTo>
                    <a:pt x="47947" y="0"/>
                  </a:moveTo>
                  <a:lnTo>
                    <a:pt x="1908288" y="0"/>
                  </a:lnTo>
                  <a:cubicBezTo>
                    <a:pt x="1934769" y="0"/>
                    <a:pt x="1956235" y="21466"/>
                    <a:pt x="1956235" y="47947"/>
                  </a:cubicBezTo>
                  <a:lnTo>
                    <a:pt x="1956235" y="644433"/>
                  </a:lnTo>
                  <a:cubicBezTo>
                    <a:pt x="1956235" y="670914"/>
                    <a:pt x="1934769" y="692380"/>
                    <a:pt x="1908288" y="692380"/>
                  </a:cubicBezTo>
                  <a:lnTo>
                    <a:pt x="47947" y="692380"/>
                  </a:lnTo>
                  <a:cubicBezTo>
                    <a:pt x="35230" y="692380"/>
                    <a:pt x="23035" y="687328"/>
                    <a:pt x="14043" y="678337"/>
                  </a:cubicBezTo>
                  <a:cubicBezTo>
                    <a:pt x="5052" y="669345"/>
                    <a:pt x="0" y="657150"/>
                    <a:pt x="0" y="644433"/>
                  </a:cubicBezTo>
                  <a:lnTo>
                    <a:pt x="0" y="47947"/>
                  </a:lnTo>
                  <a:cubicBezTo>
                    <a:pt x="0" y="21466"/>
                    <a:pt x="21466" y="0"/>
                    <a:pt x="47947" y="0"/>
                  </a:cubicBezTo>
                  <a:close/>
                </a:path>
              </a:pathLst>
            </a:custGeom>
            <a:solidFill>
              <a:srgbClr val="60C7F6"/>
            </a:solidFill>
            <a:ln w="476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469205" y="4370717"/>
            <a:ext cx="5414693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Oswald Bold"/>
                <a:ea typeface="Oswald Bold"/>
                <a:cs typeface="Oswald Bold"/>
                <a:sym typeface="Oswald Bold"/>
              </a:rPr>
              <a:t>DATA</a:t>
            </a:r>
            <a:r>
              <a:rPr lang="en-US" sz="3499" b="1" dirty="0">
                <a:solidFill>
                  <a:schemeClr val="bg1"/>
                </a:solidFill>
                <a:latin typeface="Oswald Bold"/>
                <a:ea typeface="Oswald Bold"/>
                <a:cs typeface="Oswald Bold"/>
                <a:sym typeface="Oswald Bold"/>
              </a:rPr>
              <a:t> BALANCING</a:t>
            </a:r>
          </a:p>
        </p:txBody>
      </p:sp>
      <p:grpSp>
        <p:nvGrpSpPr>
          <p:cNvPr id="96" name="Group 10">
            <a:extLst>
              <a:ext uri="{FF2B5EF4-FFF2-40B4-BE49-F238E27FC236}">
                <a16:creationId xmlns:a16="http://schemas.microsoft.com/office/drawing/2014/main" id="{92058F1D-D9FA-50FC-380A-9C4ED05DCBCA}"/>
              </a:ext>
            </a:extLst>
          </p:cNvPr>
          <p:cNvGrpSpPr/>
          <p:nvPr/>
        </p:nvGrpSpPr>
        <p:grpSpPr>
          <a:xfrm>
            <a:off x="1017747" y="3186336"/>
            <a:ext cx="7724436" cy="5480519"/>
            <a:chOff x="0" y="-38100"/>
            <a:chExt cx="1920992" cy="1443428"/>
          </a:xfrm>
        </p:grpSpPr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7D04B5EE-AAEA-BA87-EB8E-BA1AD79DF83D}"/>
                </a:ext>
              </a:extLst>
            </p:cNvPr>
            <p:cNvSpPr txBox="1"/>
            <p:nvPr/>
          </p:nvSpPr>
          <p:spPr>
            <a:xfrm>
              <a:off x="0" y="-38100"/>
              <a:ext cx="1824980" cy="721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56EC4C74-2E4D-7DD1-CE43-C27CE31E1CBF}"/>
                </a:ext>
              </a:extLst>
            </p:cNvPr>
            <p:cNvSpPr/>
            <p:nvPr/>
          </p:nvSpPr>
          <p:spPr>
            <a:xfrm>
              <a:off x="4108" y="472009"/>
              <a:ext cx="1916884" cy="933319"/>
            </a:xfrm>
            <a:custGeom>
              <a:avLst/>
              <a:gdLst/>
              <a:ahLst/>
              <a:cxnLst/>
              <a:rect l="l" t="t" r="r" b="b"/>
              <a:pathLst>
                <a:path w="1824980" h="682928">
                  <a:moveTo>
                    <a:pt x="56982" y="0"/>
                  </a:moveTo>
                  <a:lnTo>
                    <a:pt x="1767998" y="0"/>
                  </a:lnTo>
                  <a:cubicBezTo>
                    <a:pt x="1783111" y="0"/>
                    <a:pt x="1797604" y="6003"/>
                    <a:pt x="1808291" y="16690"/>
                  </a:cubicBezTo>
                  <a:cubicBezTo>
                    <a:pt x="1818977" y="27376"/>
                    <a:pt x="1824980" y="41869"/>
                    <a:pt x="1824980" y="56982"/>
                  </a:cubicBezTo>
                  <a:lnTo>
                    <a:pt x="1824980" y="625947"/>
                  </a:lnTo>
                  <a:cubicBezTo>
                    <a:pt x="1824980" y="641059"/>
                    <a:pt x="1818977" y="655553"/>
                    <a:pt x="1808291" y="666239"/>
                  </a:cubicBezTo>
                  <a:cubicBezTo>
                    <a:pt x="1797604" y="676925"/>
                    <a:pt x="1783111" y="682928"/>
                    <a:pt x="1767998" y="682928"/>
                  </a:cubicBezTo>
                  <a:lnTo>
                    <a:pt x="56982" y="682928"/>
                  </a:lnTo>
                  <a:cubicBezTo>
                    <a:pt x="41869" y="682928"/>
                    <a:pt x="27376" y="676925"/>
                    <a:pt x="16690" y="666239"/>
                  </a:cubicBezTo>
                  <a:cubicBezTo>
                    <a:pt x="6003" y="655553"/>
                    <a:pt x="0" y="641059"/>
                    <a:pt x="0" y="625947"/>
                  </a:cubicBezTo>
                  <a:lnTo>
                    <a:pt x="0" y="56982"/>
                  </a:lnTo>
                  <a:cubicBezTo>
                    <a:pt x="0" y="41869"/>
                    <a:pt x="6003" y="27376"/>
                    <a:pt x="16690" y="16690"/>
                  </a:cubicBezTo>
                  <a:cubicBezTo>
                    <a:pt x="27376" y="6003"/>
                    <a:pt x="41869" y="0"/>
                    <a:pt x="5698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285750" indent="-285750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</a:pPr>
              <a:r>
                <a:rPr lang="en-US" altLang="en-US" sz="2000" b="1" i="1" dirty="0">
                  <a:solidFill>
                    <a:schemeClr val="bg1"/>
                  </a:solidFill>
                  <a:latin typeface="Arial" panose="020B0604020202020204" pitchFamily="34" charset="0"/>
                </a:rPr>
                <a:t>Used advanced ML models: Random Forest, Gradient Boosting, SVR.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</a:pPr>
              <a:r>
                <a:rPr kumimoji="0" lang="en-US" altLang="en-US" sz="20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Compared models using RMSE, MAE, and R² metrics.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</a:pPr>
              <a:r>
                <a:rPr kumimoji="0" lang="en-US" altLang="en-US" sz="20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Selected the best-performing model for real-time deployment.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</a:pPr>
              <a:r>
                <a:rPr kumimoji="0" lang="en-US" altLang="en-US" sz="20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Built </a:t>
              </a:r>
              <a:r>
                <a:rPr kumimoji="0" lang="en-US" altLang="en-US" sz="2000" b="1" i="1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Streamlit</a:t>
              </a:r>
              <a:r>
                <a:rPr kumimoji="0" lang="en-US" altLang="en-US" sz="2000" b="1" i="1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app for a user-friendly prediction interface.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IN" sz="2000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78136" y="3578420"/>
            <a:ext cx="7723393" cy="1683077"/>
            <a:chOff x="0" y="-190500"/>
            <a:chExt cx="1978855" cy="984068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190500"/>
              <a:ext cx="1956235" cy="882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11"/>
                </a:lnSpc>
              </a:pPr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4246" y="20303"/>
              <a:ext cx="1964609" cy="773265"/>
            </a:xfrm>
            <a:custGeom>
              <a:avLst/>
              <a:gdLst/>
              <a:ahLst/>
              <a:cxnLst/>
              <a:rect l="l" t="t" r="r" b="b"/>
              <a:pathLst>
                <a:path w="1956235" h="692380">
                  <a:moveTo>
                    <a:pt x="47947" y="0"/>
                  </a:moveTo>
                  <a:lnTo>
                    <a:pt x="1908288" y="0"/>
                  </a:lnTo>
                  <a:cubicBezTo>
                    <a:pt x="1934769" y="0"/>
                    <a:pt x="1956235" y="21466"/>
                    <a:pt x="1956235" y="47947"/>
                  </a:cubicBezTo>
                  <a:lnTo>
                    <a:pt x="1956235" y="644433"/>
                  </a:lnTo>
                  <a:cubicBezTo>
                    <a:pt x="1956235" y="670914"/>
                    <a:pt x="1934769" y="692380"/>
                    <a:pt x="1908288" y="692380"/>
                  </a:cubicBezTo>
                  <a:lnTo>
                    <a:pt x="47947" y="692380"/>
                  </a:lnTo>
                  <a:cubicBezTo>
                    <a:pt x="35230" y="692380"/>
                    <a:pt x="23035" y="687328"/>
                    <a:pt x="14043" y="678337"/>
                  </a:cubicBezTo>
                  <a:cubicBezTo>
                    <a:pt x="5052" y="669345"/>
                    <a:pt x="0" y="657150"/>
                    <a:pt x="0" y="644433"/>
                  </a:cubicBezTo>
                  <a:lnTo>
                    <a:pt x="0" y="47947"/>
                  </a:lnTo>
                  <a:cubicBezTo>
                    <a:pt x="0" y="21466"/>
                    <a:pt x="21466" y="0"/>
                    <a:pt x="47947" y="0"/>
                  </a:cubicBezTo>
                  <a:close/>
                </a:path>
              </a:pathLst>
            </a:custGeom>
            <a:solidFill>
              <a:srgbClr val="60C7F6"/>
            </a:solidFill>
            <a:ln w="476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EB3EE6B-D380-4D09-FBCB-EEC6D5DB2E75}"/>
              </a:ext>
            </a:extLst>
          </p:cNvPr>
          <p:cNvSpPr txBox="1"/>
          <p:nvPr/>
        </p:nvSpPr>
        <p:spPr>
          <a:xfrm>
            <a:off x="128939" y="4264197"/>
            <a:ext cx="9144000" cy="6309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Oswald Bold"/>
                <a:ea typeface="Oswald Bold"/>
                <a:cs typeface="Oswald Bold"/>
                <a:sym typeface="Oswald Bold"/>
              </a:rPr>
              <a:t>MODEL </a:t>
            </a:r>
            <a:r>
              <a:rPr lang="en-US" sz="3600" b="1" dirty="0">
                <a:solidFill>
                  <a:schemeClr val="bg1"/>
                </a:solidFill>
                <a:latin typeface="Oswald Bold"/>
                <a:ea typeface="Oswald Bold"/>
                <a:cs typeface="Oswald Bold"/>
                <a:sym typeface="Oswald Bold"/>
              </a:rPr>
              <a:t>UPGRADE</a:t>
            </a:r>
            <a:endParaRPr lang="en-US" sz="3200" b="1" dirty="0">
              <a:solidFill>
                <a:schemeClr val="bg1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59C31CBB-D1CD-44A0-A6D6-E61A0AA8EC9C}"/>
              </a:ext>
            </a:extLst>
          </p:cNvPr>
          <p:cNvSpPr/>
          <p:nvPr/>
        </p:nvSpPr>
        <p:spPr>
          <a:xfrm>
            <a:off x="9354774" y="5110041"/>
            <a:ext cx="7707917" cy="3556814"/>
          </a:xfrm>
          <a:custGeom>
            <a:avLst/>
            <a:gdLst/>
            <a:ahLst/>
            <a:cxnLst/>
            <a:rect l="l" t="t" r="r" b="b"/>
            <a:pathLst>
              <a:path w="1824980" h="682928">
                <a:moveTo>
                  <a:pt x="56982" y="0"/>
                </a:moveTo>
                <a:lnTo>
                  <a:pt x="1767998" y="0"/>
                </a:lnTo>
                <a:cubicBezTo>
                  <a:pt x="1783111" y="0"/>
                  <a:pt x="1797604" y="6003"/>
                  <a:pt x="1808291" y="16690"/>
                </a:cubicBezTo>
                <a:cubicBezTo>
                  <a:pt x="1818977" y="27376"/>
                  <a:pt x="1824980" y="41869"/>
                  <a:pt x="1824980" y="56982"/>
                </a:cubicBezTo>
                <a:lnTo>
                  <a:pt x="1824980" y="625947"/>
                </a:lnTo>
                <a:cubicBezTo>
                  <a:pt x="1824980" y="641059"/>
                  <a:pt x="1818977" y="655553"/>
                  <a:pt x="1808291" y="666239"/>
                </a:cubicBezTo>
                <a:cubicBezTo>
                  <a:pt x="1797604" y="676925"/>
                  <a:pt x="1783111" y="682928"/>
                  <a:pt x="1767998" y="682928"/>
                </a:cubicBezTo>
                <a:lnTo>
                  <a:pt x="56982" y="682928"/>
                </a:lnTo>
                <a:cubicBezTo>
                  <a:pt x="41869" y="682928"/>
                  <a:pt x="27376" y="676925"/>
                  <a:pt x="16690" y="666239"/>
                </a:cubicBezTo>
                <a:cubicBezTo>
                  <a:pt x="6003" y="655553"/>
                  <a:pt x="0" y="641059"/>
                  <a:pt x="0" y="625947"/>
                </a:cubicBezTo>
                <a:lnTo>
                  <a:pt x="0" y="56982"/>
                </a:lnTo>
                <a:cubicBezTo>
                  <a:pt x="0" y="41869"/>
                  <a:pt x="6003" y="27376"/>
                  <a:pt x="16690" y="16690"/>
                </a:cubicBezTo>
                <a:cubicBezTo>
                  <a:pt x="27376" y="6003"/>
                  <a:pt x="41869" y="0"/>
                  <a:pt x="5698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Cleaned missing values and handled outliers with domain-specific limits.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Normalized environmental features for consistent model input.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 temporal features (hour, day) to enhance prediction accuracy.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data quality for trend detection and reporting.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175</TotalTime>
  <Words>674</Words>
  <Application>Microsoft Office PowerPoint</Application>
  <PresentationFormat>Custom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Bookman Old Style</vt:lpstr>
      <vt:lpstr>Barlow Bold</vt:lpstr>
      <vt:lpstr>Aptos</vt:lpstr>
      <vt:lpstr>Rockwell</vt:lpstr>
      <vt:lpstr>Montserrat</vt:lpstr>
      <vt:lpstr>Oswald Bold</vt:lpstr>
      <vt:lpstr>Wingdings</vt:lpstr>
      <vt:lpstr>Arial</vt:lpstr>
      <vt:lpstr>Times New Roman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of Results &amp; Model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Ethics of Artificial Intelligence</dc:title>
  <cp:lastModifiedBy>DREAM CHASER</cp:lastModifiedBy>
  <cp:revision>2</cp:revision>
  <dcterms:created xsi:type="dcterms:W3CDTF">2006-08-16T00:00:00Z</dcterms:created>
  <dcterms:modified xsi:type="dcterms:W3CDTF">2025-05-31T17:23:39Z</dcterms:modified>
  <dc:identifier>DAGpBLrGRGc</dc:identifier>
</cp:coreProperties>
</file>