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57" r:id="rId5"/>
    <p:sldId id="265" r:id="rId6"/>
    <p:sldId id="266" r:id="rId7"/>
    <p:sldId id="267" r:id="rId8"/>
    <p:sldId id="262" r:id="rId9"/>
    <p:sldId id="263" r:id="rId10"/>
    <p:sldId id="264" r:id="rId11"/>
    <p:sldId id="268" r:id="rId12"/>
    <p:sldId id="269" r:id="rId13"/>
    <p:sldId id="271" r:id="rId14"/>
    <p:sldId id="270" r:id="rId15"/>
    <p:sldId id="274" r:id="rId16"/>
    <p:sldId id="272" r:id="rId17"/>
    <p:sldId id="273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4" r:id="rId27"/>
    <p:sldId id="285" r:id="rId28"/>
    <p:sldId id="299" r:id="rId29"/>
    <p:sldId id="283" r:id="rId30"/>
    <p:sldId id="286" r:id="rId31"/>
    <p:sldId id="287" r:id="rId32"/>
    <p:sldId id="288" r:id="rId33"/>
    <p:sldId id="289" r:id="rId34"/>
    <p:sldId id="260" r:id="rId35"/>
    <p:sldId id="261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B79BA-B957-48DB-9DF0-6C339EC6778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B94754-8943-41CE-9F7B-17ADE91EC0F4}">
      <dgm:prSet/>
      <dgm:spPr/>
      <dgm:t>
        <a:bodyPr/>
        <a:lstStyle/>
        <a:p>
          <a:pPr>
            <a:defRPr cap="all"/>
          </a:pPr>
          <a:r>
            <a:rPr lang="en-US"/>
            <a:t>Prediction objective</a:t>
          </a:r>
        </a:p>
      </dgm:t>
    </dgm:pt>
    <dgm:pt modelId="{28744884-EE60-4F87-A036-0E71344970FE}" type="parTrans" cxnId="{4828C91C-8928-4F02-A169-AB1D2021430F}">
      <dgm:prSet/>
      <dgm:spPr/>
      <dgm:t>
        <a:bodyPr/>
        <a:lstStyle/>
        <a:p>
          <a:endParaRPr lang="en-US"/>
        </a:p>
      </dgm:t>
    </dgm:pt>
    <dgm:pt modelId="{B77EBA99-EE8B-4E01-B4D9-07D1D0F62108}" type="sibTrans" cxnId="{4828C91C-8928-4F02-A169-AB1D2021430F}">
      <dgm:prSet/>
      <dgm:spPr/>
      <dgm:t>
        <a:bodyPr/>
        <a:lstStyle/>
        <a:p>
          <a:endParaRPr lang="en-US"/>
        </a:p>
      </dgm:t>
    </dgm:pt>
    <dgm:pt modelId="{0D1DBA11-9E69-46C5-A1CB-958278E8BE95}">
      <dgm:prSet/>
      <dgm:spPr/>
      <dgm:t>
        <a:bodyPr/>
        <a:lstStyle/>
        <a:p>
          <a:pPr>
            <a:defRPr cap="all"/>
          </a:pPr>
          <a:r>
            <a:rPr lang="en-US"/>
            <a:t>Data Source </a:t>
          </a:r>
        </a:p>
      </dgm:t>
    </dgm:pt>
    <dgm:pt modelId="{25AE6482-0AD7-4EC2-AD11-40187D1611ED}" type="parTrans" cxnId="{7EB3ACA7-7602-498B-9EC4-9F2854F3BC2B}">
      <dgm:prSet/>
      <dgm:spPr/>
      <dgm:t>
        <a:bodyPr/>
        <a:lstStyle/>
        <a:p>
          <a:endParaRPr lang="en-US"/>
        </a:p>
      </dgm:t>
    </dgm:pt>
    <dgm:pt modelId="{957D95D7-CDA6-4462-A7E7-2863DC8D1C84}" type="sibTrans" cxnId="{7EB3ACA7-7602-498B-9EC4-9F2854F3BC2B}">
      <dgm:prSet/>
      <dgm:spPr/>
      <dgm:t>
        <a:bodyPr/>
        <a:lstStyle/>
        <a:p>
          <a:endParaRPr lang="en-US"/>
        </a:p>
      </dgm:t>
    </dgm:pt>
    <dgm:pt modelId="{3A8AE7E1-A67F-444E-8655-8667252F062B}">
      <dgm:prSet/>
      <dgm:spPr/>
      <dgm:t>
        <a:bodyPr/>
        <a:lstStyle/>
        <a:p>
          <a:pPr>
            <a:defRPr cap="all"/>
          </a:pPr>
          <a:r>
            <a:rPr lang="en-US"/>
            <a:t>Data Visualization</a:t>
          </a:r>
        </a:p>
      </dgm:t>
    </dgm:pt>
    <dgm:pt modelId="{198C55D7-24E4-48B9-8985-7BE713C07614}" type="parTrans" cxnId="{142C097D-9D4C-4DD5-BEF3-BBF2D0A35391}">
      <dgm:prSet/>
      <dgm:spPr/>
      <dgm:t>
        <a:bodyPr/>
        <a:lstStyle/>
        <a:p>
          <a:endParaRPr lang="en-US"/>
        </a:p>
      </dgm:t>
    </dgm:pt>
    <dgm:pt modelId="{D82CFB32-9C70-4BE6-A268-D9B68EDFCCE2}" type="sibTrans" cxnId="{142C097D-9D4C-4DD5-BEF3-BBF2D0A35391}">
      <dgm:prSet/>
      <dgm:spPr/>
      <dgm:t>
        <a:bodyPr/>
        <a:lstStyle/>
        <a:p>
          <a:endParaRPr lang="en-US"/>
        </a:p>
      </dgm:t>
    </dgm:pt>
    <dgm:pt modelId="{06EE0FEF-F094-4028-8AC2-8DC4D20EF232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9DE2B4F0-5883-4E25-8C4F-31A7EB6703B4}" type="parTrans" cxnId="{C66F252B-83EA-458B-A9CA-4D6F0DA46197}">
      <dgm:prSet/>
      <dgm:spPr/>
      <dgm:t>
        <a:bodyPr/>
        <a:lstStyle/>
        <a:p>
          <a:endParaRPr lang="en-US"/>
        </a:p>
      </dgm:t>
    </dgm:pt>
    <dgm:pt modelId="{1A1C66F3-7620-4101-936A-F7A5AABCE696}" type="sibTrans" cxnId="{C66F252B-83EA-458B-A9CA-4D6F0DA46197}">
      <dgm:prSet/>
      <dgm:spPr/>
      <dgm:t>
        <a:bodyPr/>
        <a:lstStyle/>
        <a:p>
          <a:endParaRPr lang="en-US"/>
        </a:p>
      </dgm:t>
    </dgm:pt>
    <dgm:pt modelId="{CA520427-11CD-4093-BD2A-4553E7FF6765}">
      <dgm:prSet/>
      <dgm:spPr/>
      <dgm:t>
        <a:bodyPr/>
        <a:lstStyle/>
        <a:p>
          <a:pPr>
            <a:defRPr cap="all"/>
          </a:pPr>
          <a:r>
            <a:rPr lang="en-US"/>
            <a:t>Model building and Improvization</a:t>
          </a:r>
        </a:p>
      </dgm:t>
    </dgm:pt>
    <dgm:pt modelId="{8CD950B7-7CE1-4D95-94EA-EBC238F1AE57}" type="parTrans" cxnId="{DEC54E96-7486-4095-89BB-E0FAA8939D2B}">
      <dgm:prSet/>
      <dgm:spPr/>
      <dgm:t>
        <a:bodyPr/>
        <a:lstStyle/>
        <a:p>
          <a:endParaRPr lang="en-US"/>
        </a:p>
      </dgm:t>
    </dgm:pt>
    <dgm:pt modelId="{EA95F005-AFE6-4AE4-A0D8-82A3BA976932}" type="sibTrans" cxnId="{DEC54E96-7486-4095-89BB-E0FAA8939D2B}">
      <dgm:prSet/>
      <dgm:spPr/>
      <dgm:t>
        <a:bodyPr/>
        <a:lstStyle/>
        <a:p>
          <a:endParaRPr lang="en-US"/>
        </a:p>
      </dgm:t>
    </dgm:pt>
    <dgm:pt modelId="{338455F5-DCB7-47F7-8C5D-4770C1FFA0B1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7151D32D-E13A-4499-BE63-34AD99926446}" type="parTrans" cxnId="{4E9E6A49-1EF4-4813-9B88-4CAEB578492C}">
      <dgm:prSet/>
      <dgm:spPr/>
      <dgm:t>
        <a:bodyPr/>
        <a:lstStyle/>
        <a:p>
          <a:endParaRPr lang="en-US"/>
        </a:p>
      </dgm:t>
    </dgm:pt>
    <dgm:pt modelId="{37617E9E-DDB1-4777-A600-962F14C4F997}" type="sibTrans" cxnId="{4E9E6A49-1EF4-4813-9B88-4CAEB578492C}">
      <dgm:prSet/>
      <dgm:spPr/>
      <dgm:t>
        <a:bodyPr/>
        <a:lstStyle/>
        <a:p>
          <a:endParaRPr lang="en-US"/>
        </a:p>
      </dgm:t>
    </dgm:pt>
    <dgm:pt modelId="{EE395595-4AD5-44B2-B7FF-E162A00F62A5}" type="pres">
      <dgm:prSet presAssocID="{DE0B79BA-B957-48DB-9DF0-6C339EC67783}" presName="root" presStyleCnt="0">
        <dgm:presLayoutVars>
          <dgm:dir/>
          <dgm:resizeHandles val="exact"/>
        </dgm:presLayoutVars>
      </dgm:prSet>
      <dgm:spPr/>
    </dgm:pt>
    <dgm:pt modelId="{3F5D8520-0E5F-4F47-A74A-D63ED6BD7D72}" type="pres">
      <dgm:prSet presAssocID="{7DB94754-8943-41CE-9F7B-17ADE91EC0F4}" presName="compNode" presStyleCnt="0"/>
      <dgm:spPr/>
    </dgm:pt>
    <dgm:pt modelId="{B4D7FFD9-AE97-4C7A-AA4C-F4F6C3C22A0C}" type="pres">
      <dgm:prSet presAssocID="{7DB94754-8943-41CE-9F7B-17ADE91EC0F4}" presName="iconBgRect" presStyleLbl="bgShp" presStyleIdx="0" presStyleCnt="6"/>
      <dgm:spPr/>
    </dgm:pt>
    <dgm:pt modelId="{2966A363-B11D-4FB1-9162-18D2FBF1FA1A}" type="pres">
      <dgm:prSet presAssocID="{7DB94754-8943-41CE-9F7B-17ADE91EC0F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4CE0582-1266-43F0-8571-59FCBF91BFDC}" type="pres">
      <dgm:prSet presAssocID="{7DB94754-8943-41CE-9F7B-17ADE91EC0F4}" presName="spaceRect" presStyleCnt="0"/>
      <dgm:spPr/>
    </dgm:pt>
    <dgm:pt modelId="{2F76456A-490E-471B-9523-92816DB1EB28}" type="pres">
      <dgm:prSet presAssocID="{7DB94754-8943-41CE-9F7B-17ADE91EC0F4}" presName="textRect" presStyleLbl="revTx" presStyleIdx="0" presStyleCnt="6">
        <dgm:presLayoutVars>
          <dgm:chMax val="1"/>
          <dgm:chPref val="1"/>
        </dgm:presLayoutVars>
      </dgm:prSet>
      <dgm:spPr/>
    </dgm:pt>
    <dgm:pt modelId="{084426F6-AB4A-4EE8-8FF0-8D3C896EFB16}" type="pres">
      <dgm:prSet presAssocID="{B77EBA99-EE8B-4E01-B4D9-07D1D0F62108}" presName="sibTrans" presStyleCnt="0"/>
      <dgm:spPr/>
    </dgm:pt>
    <dgm:pt modelId="{90DF4281-6658-4862-B2A9-AD78FAC50759}" type="pres">
      <dgm:prSet presAssocID="{0D1DBA11-9E69-46C5-A1CB-958278E8BE95}" presName="compNode" presStyleCnt="0"/>
      <dgm:spPr/>
    </dgm:pt>
    <dgm:pt modelId="{91D0BB2E-66D3-4CDC-87A6-D83980A7057B}" type="pres">
      <dgm:prSet presAssocID="{0D1DBA11-9E69-46C5-A1CB-958278E8BE95}" presName="iconBgRect" presStyleLbl="bgShp" presStyleIdx="1" presStyleCnt="6"/>
      <dgm:spPr/>
    </dgm:pt>
    <dgm:pt modelId="{B22418C0-91C2-47D1-885B-C6C8D717E7A0}" type="pres">
      <dgm:prSet presAssocID="{0D1DBA11-9E69-46C5-A1CB-958278E8BE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73235F-AAA8-4E26-8A6A-4CAAF5250D9D}" type="pres">
      <dgm:prSet presAssocID="{0D1DBA11-9E69-46C5-A1CB-958278E8BE95}" presName="spaceRect" presStyleCnt="0"/>
      <dgm:spPr/>
    </dgm:pt>
    <dgm:pt modelId="{8715902D-A7C1-4870-A442-A8A8DDF6157A}" type="pres">
      <dgm:prSet presAssocID="{0D1DBA11-9E69-46C5-A1CB-958278E8BE95}" presName="textRect" presStyleLbl="revTx" presStyleIdx="1" presStyleCnt="6">
        <dgm:presLayoutVars>
          <dgm:chMax val="1"/>
          <dgm:chPref val="1"/>
        </dgm:presLayoutVars>
      </dgm:prSet>
      <dgm:spPr/>
    </dgm:pt>
    <dgm:pt modelId="{D0D7B8D8-F114-4A18-AFD6-28A2FABC263D}" type="pres">
      <dgm:prSet presAssocID="{957D95D7-CDA6-4462-A7E7-2863DC8D1C84}" presName="sibTrans" presStyleCnt="0"/>
      <dgm:spPr/>
    </dgm:pt>
    <dgm:pt modelId="{8890D991-5CBC-4A2A-B340-C96635F2C004}" type="pres">
      <dgm:prSet presAssocID="{3A8AE7E1-A67F-444E-8655-8667252F062B}" presName="compNode" presStyleCnt="0"/>
      <dgm:spPr/>
    </dgm:pt>
    <dgm:pt modelId="{26685151-594A-4B15-8ADE-77332CE1B9F5}" type="pres">
      <dgm:prSet presAssocID="{3A8AE7E1-A67F-444E-8655-8667252F062B}" presName="iconBgRect" presStyleLbl="bgShp" presStyleIdx="2" presStyleCnt="6"/>
      <dgm:spPr/>
    </dgm:pt>
    <dgm:pt modelId="{75FB41AA-4182-4498-9A43-40A581B7081A}" type="pres">
      <dgm:prSet presAssocID="{3A8AE7E1-A67F-444E-8655-8667252F062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8270798-A2E0-4179-8F4D-93AA52526503}" type="pres">
      <dgm:prSet presAssocID="{3A8AE7E1-A67F-444E-8655-8667252F062B}" presName="spaceRect" presStyleCnt="0"/>
      <dgm:spPr/>
    </dgm:pt>
    <dgm:pt modelId="{934733F0-DD6C-4DEB-8ED5-226A02ECC9EE}" type="pres">
      <dgm:prSet presAssocID="{3A8AE7E1-A67F-444E-8655-8667252F062B}" presName="textRect" presStyleLbl="revTx" presStyleIdx="2" presStyleCnt="6">
        <dgm:presLayoutVars>
          <dgm:chMax val="1"/>
          <dgm:chPref val="1"/>
        </dgm:presLayoutVars>
      </dgm:prSet>
      <dgm:spPr/>
    </dgm:pt>
    <dgm:pt modelId="{38EB8BBD-A4B0-46BD-B2FE-112C87F51B7E}" type="pres">
      <dgm:prSet presAssocID="{D82CFB32-9C70-4BE6-A268-D9B68EDFCCE2}" presName="sibTrans" presStyleCnt="0"/>
      <dgm:spPr/>
    </dgm:pt>
    <dgm:pt modelId="{FE8AB6C4-6ADF-4EFA-AD41-67D3705D5133}" type="pres">
      <dgm:prSet presAssocID="{06EE0FEF-F094-4028-8AC2-8DC4D20EF232}" presName="compNode" presStyleCnt="0"/>
      <dgm:spPr/>
    </dgm:pt>
    <dgm:pt modelId="{81058DA9-43F1-4BB8-9B04-163E7363AC92}" type="pres">
      <dgm:prSet presAssocID="{06EE0FEF-F094-4028-8AC2-8DC4D20EF232}" presName="iconBgRect" presStyleLbl="bgShp" presStyleIdx="3" presStyleCnt="6"/>
      <dgm:spPr/>
    </dgm:pt>
    <dgm:pt modelId="{B12804F1-726E-46A3-9BCB-0C12F0A049EE}" type="pres">
      <dgm:prSet presAssocID="{06EE0FEF-F094-4028-8AC2-8DC4D20EF23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3F0BE0E-E5AF-4553-AB95-8E3A25243E8E}" type="pres">
      <dgm:prSet presAssocID="{06EE0FEF-F094-4028-8AC2-8DC4D20EF232}" presName="spaceRect" presStyleCnt="0"/>
      <dgm:spPr/>
    </dgm:pt>
    <dgm:pt modelId="{253DF9AE-C77D-4AF0-B453-5C7B79BA4577}" type="pres">
      <dgm:prSet presAssocID="{06EE0FEF-F094-4028-8AC2-8DC4D20EF232}" presName="textRect" presStyleLbl="revTx" presStyleIdx="3" presStyleCnt="6">
        <dgm:presLayoutVars>
          <dgm:chMax val="1"/>
          <dgm:chPref val="1"/>
        </dgm:presLayoutVars>
      </dgm:prSet>
      <dgm:spPr/>
    </dgm:pt>
    <dgm:pt modelId="{A5E932DB-B22F-4CCF-8292-18BA7B6C8B2A}" type="pres">
      <dgm:prSet presAssocID="{1A1C66F3-7620-4101-936A-F7A5AABCE696}" presName="sibTrans" presStyleCnt="0"/>
      <dgm:spPr/>
    </dgm:pt>
    <dgm:pt modelId="{93C8292E-5DA6-4307-AFDC-7960EE366024}" type="pres">
      <dgm:prSet presAssocID="{CA520427-11CD-4093-BD2A-4553E7FF6765}" presName="compNode" presStyleCnt="0"/>
      <dgm:spPr/>
    </dgm:pt>
    <dgm:pt modelId="{89504898-BBE2-478D-AB6B-1A7ABBB7E857}" type="pres">
      <dgm:prSet presAssocID="{CA520427-11CD-4093-BD2A-4553E7FF6765}" presName="iconBgRect" presStyleLbl="bgShp" presStyleIdx="4" presStyleCnt="6"/>
      <dgm:spPr/>
    </dgm:pt>
    <dgm:pt modelId="{995AADBF-7C6F-486B-B680-46D163B5E831}" type="pres">
      <dgm:prSet presAssocID="{CA520427-11CD-4093-BD2A-4553E7FF676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17DC98A8-395B-48E4-94A5-F77FC402398C}" type="pres">
      <dgm:prSet presAssocID="{CA520427-11CD-4093-BD2A-4553E7FF6765}" presName="spaceRect" presStyleCnt="0"/>
      <dgm:spPr/>
    </dgm:pt>
    <dgm:pt modelId="{7B17D379-E5CB-49DF-B6EA-A039F10E4D1F}" type="pres">
      <dgm:prSet presAssocID="{CA520427-11CD-4093-BD2A-4553E7FF6765}" presName="textRect" presStyleLbl="revTx" presStyleIdx="4" presStyleCnt="6">
        <dgm:presLayoutVars>
          <dgm:chMax val="1"/>
          <dgm:chPref val="1"/>
        </dgm:presLayoutVars>
      </dgm:prSet>
      <dgm:spPr/>
    </dgm:pt>
    <dgm:pt modelId="{DB6DA643-535E-41ED-BB56-9B2323155277}" type="pres">
      <dgm:prSet presAssocID="{EA95F005-AFE6-4AE4-A0D8-82A3BA976932}" presName="sibTrans" presStyleCnt="0"/>
      <dgm:spPr/>
    </dgm:pt>
    <dgm:pt modelId="{309025AE-66CF-45CB-8EF1-217A15DE7E5D}" type="pres">
      <dgm:prSet presAssocID="{338455F5-DCB7-47F7-8C5D-4770C1FFA0B1}" presName="compNode" presStyleCnt="0"/>
      <dgm:spPr/>
    </dgm:pt>
    <dgm:pt modelId="{5768BF5E-6B7B-4087-8646-5C0D5AC38B24}" type="pres">
      <dgm:prSet presAssocID="{338455F5-DCB7-47F7-8C5D-4770C1FFA0B1}" presName="iconBgRect" presStyleLbl="bgShp" presStyleIdx="5" presStyleCnt="6"/>
      <dgm:spPr/>
    </dgm:pt>
    <dgm:pt modelId="{8DB2A2F9-F0D4-48F4-92A1-6F47C24156B7}" type="pres">
      <dgm:prSet presAssocID="{338455F5-DCB7-47F7-8C5D-4770C1FFA0B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FEDE1D0-9A1D-4436-853C-DE6ABEB62739}" type="pres">
      <dgm:prSet presAssocID="{338455F5-DCB7-47F7-8C5D-4770C1FFA0B1}" presName="spaceRect" presStyleCnt="0"/>
      <dgm:spPr/>
    </dgm:pt>
    <dgm:pt modelId="{D76460CB-DB1B-4C10-BDF1-FB229CAD8799}" type="pres">
      <dgm:prSet presAssocID="{338455F5-DCB7-47F7-8C5D-4770C1FFA0B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0E3CC0C-68A3-4464-8EBA-CEC672ECC882}" type="presOf" srcId="{0D1DBA11-9E69-46C5-A1CB-958278E8BE95}" destId="{8715902D-A7C1-4870-A442-A8A8DDF6157A}" srcOrd="0" destOrd="0" presId="urn:microsoft.com/office/officeart/2018/5/layout/IconCircleLabelList"/>
    <dgm:cxn modelId="{FC61FF1A-0EA0-4D81-B786-35040F106C38}" type="presOf" srcId="{7DB94754-8943-41CE-9F7B-17ADE91EC0F4}" destId="{2F76456A-490E-471B-9523-92816DB1EB28}" srcOrd="0" destOrd="0" presId="urn:microsoft.com/office/officeart/2018/5/layout/IconCircleLabelList"/>
    <dgm:cxn modelId="{4828C91C-8928-4F02-A169-AB1D2021430F}" srcId="{DE0B79BA-B957-48DB-9DF0-6C339EC67783}" destId="{7DB94754-8943-41CE-9F7B-17ADE91EC0F4}" srcOrd="0" destOrd="0" parTransId="{28744884-EE60-4F87-A036-0E71344970FE}" sibTransId="{B77EBA99-EE8B-4E01-B4D9-07D1D0F62108}"/>
    <dgm:cxn modelId="{73131720-0EB7-44B4-A142-873E3B7CC36D}" type="presOf" srcId="{3A8AE7E1-A67F-444E-8655-8667252F062B}" destId="{934733F0-DD6C-4DEB-8ED5-226A02ECC9EE}" srcOrd="0" destOrd="0" presId="urn:microsoft.com/office/officeart/2018/5/layout/IconCircleLabelList"/>
    <dgm:cxn modelId="{C66F252B-83EA-458B-A9CA-4D6F0DA46197}" srcId="{DE0B79BA-B957-48DB-9DF0-6C339EC67783}" destId="{06EE0FEF-F094-4028-8AC2-8DC4D20EF232}" srcOrd="3" destOrd="0" parTransId="{9DE2B4F0-5883-4E25-8C4F-31A7EB6703B4}" sibTransId="{1A1C66F3-7620-4101-936A-F7A5AABCE696}"/>
    <dgm:cxn modelId="{4E9E6A49-1EF4-4813-9B88-4CAEB578492C}" srcId="{DE0B79BA-B957-48DB-9DF0-6C339EC67783}" destId="{338455F5-DCB7-47F7-8C5D-4770C1FFA0B1}" srcOrd="5" destOrd="0" parTransId="{7151D32D-E13A-4499-BE63-34AD99926446}" sibTransId="{37617E9E-DDB1-4777-A600-962F14C4F997}"/>
    <dgm:cxn modelId="{142C097D-9D4C-4DD5-BEF3-BBF2D0A35391}" srcId="{DE0B79BA-B957-48DB-9DF0-6C339EC67783}" destId="{3A8AE7E1-A67F-444E-8655-8667252F062B}" srcOrd="2" destOrd="0" parTransId="{198C55D7-24E4-48B9-8985-7BE713C07614}" sibTransId="{D82CFB32-9C70-4BE6-A268-D9B68EDFCCE2}"/>
    <dgm:cxn modelId="{5A59AA81-F7B3-42F8-B53E-7C6D7AB3BC15}" type="presOf" srcId="{CA520427-11CD-4093-BD2A-4553E7FF6765}" destId="{7B17D379-E5CB-49DF-B6EA-A039F10E4D1F}" srcOrd="0" destOrd="0" presId="urn:microsoft.com/office/officeart/2018/5/layout/IconCircleLabelList"/>
    <dgm:cxn modelId="{DEC54E96-7486-4095-89BB-E0FAA8939D2B}" srcId="{DE0B79BA-B957-48DB-9DF0-6C339EC67783}" destId="{CA520427-11CD-4093-BD2A-4553E7FF6765}" srcOrd="4" destOrd="0" parTransId="{8CD950B7-7CE1-4D95-94EA-EBC238F1AE57}" sibTransId="{EA95F005-AFE6-4AE4-A0D8-82A3BA976932}"/>
    <dgm:cxn modelId="{1F98589A-CA5B-4209-83E7-CE061398CE74}" type="presOf" srcId="{338455F5-DCB7-47F7-8C5D-4770C1FFA0B1}" destId="{D76460CB-DB1B-4C10-BDF1-FB229CAD8799}" srcOrd="0" destOrd="0" presId="urn:microsoft.com/office/officeart/2018/5/layout/IconCircleLabelList"/>
    <dgm:cxn modelId="{7EB3ACA7-7602-498B-9EC4-9F2854F3BC2B}" srcId="{DE0B79BA-B957-48DB-9DF0-6C339EC67783}" destId="{0D1DBA11-9E69-46C5-A1CB-958278E8BE95}" srcOrd="1" destOrd="0" parTransId="{25AE6482-0AD7-4EC2-AD11-40187D1611ED}" sibTransId="{957D95D7-CDA6-4462-A7E7-2863DC8D1C84}"/>
    <dgm:cxn modelId="{706670C4-95BB-4344-BC09-6DA0D8B9646E}" type="presOf" srcId="{06EE0FEF-F094-4028-8AC2-8DC4D20EF232}" destId="{253DF9AE-C77D-4AF0-B453-5C7B79BA4577}" srcOrd="0" destOrd="0" presId="urn:microsoft.com/office/officeart/2018/5/layout/IconCircleLabelList"/>
    <dgm:cxn modelId="{AA35EDF5-7BF2-4184-A77A-DC36791A1980}" type="presOf" srcId="{DE0B79BA-B957-48DB-9DF0-6C339EC67783}" destId="{EE395595-4AD5-44B2-B7FF-E162A00F62A5}" srcOrd="0" destOrd="0" presId="urn:microsoft.com/office/officeart/2018/5/layout/IconCircleLabelList"/>
    <dgm:cxn modelId="{F19EBB26-E029-42A3-9A39-349C42526E3D}" type="presParOf" srcId="{EE395595-4AD5-44B2-B7FF-E162A00F62A5}" destId="{3F5D8520-0E5F-4F47-A74A-D63ED6BD7D72}" srcOrd="0" destOrd="0" presId="urn:microsoft.com/office/officeart/2018/5/layout/IconCircleLabelList"/>
    <dgm:cxn modelId="{FFD930C1-A776-4B63-8CE6-7C10E2E1E0DE}" type="presParOf" srcId="{3F5D8520-0E5F-4F47-A74A-D63ED6BD7D72}" destId="{B4D7FFD9-AE97-4C7A-AA4C-F4F6C3C22A0C}" srcOrd="0" destOrd="0" presId="urn:microsoft.com/office/officeart/2018/5/layout/IconCircleLabelList"/>
    <dgm:cxn modelId="{27C015DF-CA3A-4F55-90FF-9DC932BAFE43}" type="presParOf" srcId="{3F5D8520-0E5F-4F47-A74A-D63ED6BD7D72}" destId="{2966A363-B11D-4FB1-9162-18D2FBF1FA1A}" srcOrd="1" destOrd="0" presId="urn:microsoft.com/office/officeart/2018/5/layout/IconCircleLabelList"/>
    <dgm:cxn modelId="{77D4ACBC-02C4-4358-BC28-9E95ECED66DE}" type="presParOf" srcId="{3F5D8520-0E5F-4F47-A74A-D63ED6BD7D72}" destId="{B4CE0582-1266-43F0-8571-59FCBF91BFDC}" srcOrd="2" destOrd="0" presId="urn:microsoft.com/office/officeart/2018/5/layout/IconCircleLabelList"/>
    <dgm:cxn modelId="{DB9F002D-239A-44B8-B829-EC3FE56063F8}" type="presParOf" srcId="{3F5D8520-0E5F-4F47-A74A-D63ED6BD7D72}" destId="{2F76456A-490E-471B-9523-92816DB1EB28}" srcOrd="3" destOrd="0" presId="urn:microsoft.com/office/officeart/2018/5/layout/IconCircleLabelList"/>
    <dgm:cxn modelId="{78B0007E-B7F5-41B3-B030-486DF88E3807}" type="presParOf" srcId="{EE395595-4AD5-44B2-B7FF-E162A00F62A5}" destId="{084426F6-AB4A-4EE8-8FF0-8D3C896EFB16}" srcOrd="1" destOrd="0" presId="urn:microsoft.com/office/officeart/2018/5/layout/IconCircleLabelList"/>
    <dgm:cxn modelId="{6C370FF9-3EF6-4A2C-91F7-FE1551FFBAE6}" type="presParOf" srcId="{EE395595-4AD5-44B2-B7FF-E162A00F62A5}" destId="{90DF4281-6658-4862-B2A9-AD78FAC50759}" srcOrd="2" destOrd="0" presId="urn:microsoft.com/office/officeart/2018/5/layout/IconCircleLabelList"/>
    <dgm:cxn modelId="{16534B47-E068-4C16-9BC6-9BEE62445FAD}" type="presParOf" srcId="{90DF4281-6658-4862-B2A9-AD78FAC50759}" destId="{91D0BB2E-66D3-4CDC-87A6-D83980A7057B}" srcOrd="0" destOrd="0" presId="urn:microsoft.com/office/officeart/2018/5/layout/IconCircleLabelList"/>
    <dgm:cxn modelId="{4CB8C2DA-E3AB-47B1-9079-76E0C120060A}" type="presParOf" srcId="{90DF4281-6658-4862-B2A9-AD78FAC50759}" destId="{B22418C0-91C2-47D1-885B-C6C8D717E7A0}" srcOrd="1" destOrd="0" presId="urn:microsoft.com/office/officeart/2018/5/layout/IconCircleLabelList"/>
    <dgm:cxn modelId="{778309A9-B4B4-418A-AE29-A2E1A50460AB}" type="presParOf" srcId="{90DF4281-6658-4862-B2A9-AD78FAC50759}" destId="{A373235F-AAA8-4E26-8A6A-4CAAF5250D9D}" srcOrd="2" destOrd="0" presId="urn:microsoft.com/office/officeart/2018/5/layout/IconCircleLabelList"/>
    <dgm:cxn modelId="{A857EEC9-F470-4997-8519-8DE403DAC14D}" type="presParOf" srcId="{90DF4281-6658-4862-B2A9-AD78FAC50759}" destId="{8715902D-A7C1-4870-A442-A8A8DDF6157A}" srcOrd="3" destOrd="0" presId="urn:microsoft.com/office/officeart/2018/5/layout/IconCircleLabelList"/>
    <dgm:cxn modelId="{203ACDFE-8D66-4465-88E9-8D9A6376C581}" type="presParOf" srcId="{EE395595-4AD5-44B2-B7FF-E162A00F62A5}" destId="{D0D7B8D8-F114-4A18-AFD6-28A2FABC263D}" srcOrd="3" destOrd="0" presId="urn:microsoft.com/office/officeart/2018/5/layout/IconCircleLabelList"/>
    <dgm:cxn modelId="{45437ADF-3EBF-41B7-89FA-71BC45F1BD05}" type="presParOf" srcId="{EE395595-4AD5-44B2-B7FF-E162A00F62A5}" destId="{8890D991-5CBC-4A2A-B340-C96635F2C004}" srcOrd="4" destOrd="0" presId="urn:microsoft.com/office/officeart/2018/5/layout/IconCircleLabelList"/>
    <dgm:cxn modelId="{7811F74F-D73D-4B67-9FDC-ABE36FC58615}" type="presParOf" srcId="{8890D991-5CBC-4A2A-B340-C96635F2C004}" destId="{26685151-594A-4B15-8ADE-77332CE1B9F5}" srcOrd="0" destOrd="0" presId="urn:microsoft.com/office/officeart/2018/5/layout/IconCircleLabelList"/>
    <dgm:cxn modelId="{6EAB122C-26F8-4BAE-B290-DF1A951DC35D}" type="presParOf" srcId="{8890D991-5CBC-4A2A-B340-C96635F2C004}" destId="{75FB41AA-4182-4498-9A43-40A581B7081A}" srcOrd="1" destOrd="0" presId="urn:microsoft.com/office/officeart/2018/5/layout/IconCircleLabelList"/>
    <dgm:cxn modelId="{37E20C62-6918-4FC3-A1C7-A9BF9FE6521B}" type="presParOf" srcId="{8890D991-5CBC-4A2A-B340-C96635F2C004}" destId="{18270798-A2E0-4179-8F4D-93AA52526503}" srcOrd="2" destOrd="0" presId="urn:microsoft.com/office/officeart/2018/5/layout/IconCircleLabelList"/>
    <dgm:cxn modelId="{683BA66C-4E91-4F19-B1CE-6287779734A4}" type="presParOf" srcId="{8890D991-5CBC-4A2A-B340-C96635F2C004}" destId="{934733F0-DD6C-4DEB-8ED5-226A02ECC9EE}" srcOrd="3" destOrd="0" presId="urn:microsoft.com/office/officeart/2018/5/layout/IconCircleLabelList"/>
    <dgm:cxn modelId="{98C810FB-29AE-43DA-8736-47DBEA03E3FD}" type="presParOf" srcId="{EE395595-4AD5-44B2-B7FF-E162A00F62A5}" destId="{38EB8BBD-A4B0-46BD-B2FE-112C87F51B7E}" srcOrd="5" destOrd="0" presId="urn:microsoft.com/office/officeart/2018/5/layout/IconCircleLabelList"/>
    <dgm:cxn modelId="{EDC90AE7-BBCD-4E84-8D6F-E48C8DD9D199}" type="presParOf" srcId="{EE395595-4AD5-44B2-B7FF-E162A00F62A5}" destId="{FE8AB6C4-6ADF-4EFA-AD41-67D3705D5133}" srcOrd="6" destOrd="0" presId="urn:microsoft.com/office/officeart/2018/5/layout/IconCircleLabelList"/>
    <dgm:cxn modelId="{17BB0D59-BFEC-4D66-91F4-4B54F3D3747F}" type="presParOf" srcId="{FE8AB6C4-6ADF-4EFA-AD41-67D3705D5133}" destId="{81058DA9-43F1-4BB8-9B04-163E7363AC92}" srcOrd="0" destOrd="0" presId="urn:microsoft.com/office/officeart/2018/5/layout/IconCircleLabelList"/>
    <dgm:cxn modelId="{3761E844-33E5-4DB7-A780-3166E8AB9873}" type="presParOf" srcId="{FE8AB6C4-6ADF-4EFA-AD41-67D3705D5133}" destId="{B12804F1-726E-46A3-9BCB-0C12F0A049EE}" srcOrd="1" destOrd="0" presId="urn:microsoft.com/office/officeart/2018/5/layout/IconCircleLabelList"/>
    <dgm:cxn modelId="{B0BC7D80-040F-4425-B5D6-BEBC889EB53D}" type="presParOf" srcId="{FE8AB6C4-6ADF-4EFA-AD41-67D3705D5133}" destId="{F3F0BE0E-E5AF-4553-AB95-8E3A25243E8E}" srcOrd="2" destOrd="0" presId="urn:microsoft.com/office/officeart/2018/5/layout/IconCircleLabelList"/>
    <dgm:cxn modelId="{3219BC9D-1C6E-47C2-B177-EBA0CBBF2D44}" type="presParOf" srcId="{FE8AB6C4-6ADF-4EFA-AD41-67D3705D5133}" destId="{253DF9AE-C77D-4AF0-B453-5C7B79BA4577}" srcOrd="3" destOrd="0" presId="urn:microsoft.com/office/officeart/2018/5/layout/IconCircleLabelList"/>
    <dgm:cxn modelId="{317A121A-7B3F-4626-91B6-6907686C70DF}" type="presParOf" srcId="{EE395595-4AD5-44B2-B7FF-E162A00F62A5}" destId="{A5E932DB-B22F-4CCF-8292-18BA7B6C8B2A}" srcOrd="7" destOrd="0" presId="urn:microsoft.com/office/officeart/2018/5/layout/IconCircleLabelList"/>
    <dgm:cxn modelId="{FA1183AD-ED51-4214-8F07-4E606813C66A}" type="presParOf" srcId="{EE395595-4AD5-44B2-B7FF-E162A00F62A5}" destId="{93C8292E-5DA6-4307-AFDC-7960EE366024}" srcOrd="8" destOrd="0" presId="urn:microsoft.com/office/officeart/2018/5/layout/IconCircleLabelList"/>
    <dgm:cxn modelId="{8829EEB2-4B64-47FF-A3A6-959537F20AF5}" type="presParOf" srcId="{93C8292E-5DA6-4307-AFDC-7960EE366024}" destId="{89504898-BBE2-478D-AB6B-1A7ABBB7E857}" srcOrd="0" destOrd="0" presId="urn:microsoft.com/office/officeart/2018/5/layout/IconCircleLabelList"/>
    <dgm:cxn modelId="{089F1204-54D9-43E7-BC6C-A93214B4CCC9}" type="presParOf" srcId="{93C8292E-5DA6-4307-AFDC-7960EE366024}" destId="{995AADBF-7C6F-486B-B680-46D163B5E831}" srcOrd="1" destOrd="0" presId="urn:microsoft.com/office/officeart/2018/5/layout/IconCircleLabelList"/>
    <dgm:cxn modelId="{CC718F2D-3D41-448D-B141-1E95F3BCBC29}" type="presParOf" srcId="{93C8292E-5DA6-4307-AFDC-7960EE366024}" destId="{17DC98A8-395B-48E4-94A5-F77FC402398C}" srcOrd="2" destOrd="0" presId="urn:microsoft.com/office/officeart/2018/5/layout/IconCircleLabelList"/>
    <dgm:cxn modelId="{85606EC7-701C-4FE4-9B8E-3853C4F2F723}" type="presParOf" srcId="{93C8292E-5DA6-4307-AFDC-7960EE366024}" destId="{7B17D379-E5CB-49DF-B6EA-A039F10E4D1F}" srcOrd="3" destOrd="0" presId="urn:microsoft.com/office/officeart/2018/5/layout/IconCircleLabelList"/>
    <dgm:cxn modelId="{89231B44-0383-49C4-AC8B-49EA23132371}" type="presParOf" srcId="{EE395595-4AD5-44B2-B7FF-E162A00F62A5}" destId="{DB6DA643-535E-41ED-BB56-9B2323155277}" srcOrd="9" destOrd="0" presId="urn:microsoft.com/office/officeart/2018/5/layout/IconCircleLabelList"/>
    <dgm:cxn modelId="{26659F65-9A98-4698-AA7C-B9CD00D41484}" type="presParOf" srcId="{EE395595-4AD5-44B2-B7FF-E162A00F62A5}" destId="{309025AE-66CF-45CB-8EF1-217A15DE7E5D}" srcOrd="10" destOrd="0" presId="urn:microsoft.com/office/officeart/2018/5/layout/IconCircleLabelList"/>
    <dgm:cxn modelId="{BDFD128E-A416-4BEA-A921-A6906435F842}" type="presParOf" srcId="{309025AE-66CF-45CB-8EF1-217A15DE7E5D}" destId="{5768BF5E-6B7B-4087-8646-5C0D5AC38B24}" srcOrd="0" destOrd="0" presId="urn:microsoft.com/office/officeart/2018/5/layout/IconCircleLabelList"/>
    <dgm:cxn modelId="{39B135A7-097F-4768-B5D3-C0D833C9B29B}" type="presParOf" srcId="{309025AE-66CF-45CB-8EF1-217A15DE7E5D}" destId="{8DB2A2F9-F0D4-48F4-92A1-6F47C24156B7}" srcOrd="1" destOrd="0" presId="urn:microsoft.com/office/officeart/2018/5/layout/IconCircleLabelList"/>
    <dgm:cxn modelId="{2D9F9335-70B0-42A4-B43F-EA72653A3DB9}" type="presParOf" srcId="{309025AE-66CF-45CB-8EF1-217A15DE7E5D}" destId="{8FEDE1D0-9A1D-4436-853C-DE6ABEB62739}" srcOrd="2" destOrd="0" presId="urn:microsoft.com/office/officeart/2018/5/layout/IconCircleLabelList"/>
    <dgm:cxn modelId="{B409D133-0A80-48BD-AFFD-6E2BD426C75F}" type="presParOf" srcId="{309025AE-66CF-45CB-8EF1-217A15DE7E5D}" destId="{D76460CB-DB1B-4C10-BDF1-FB229CAD87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27EBE-A43C-46A6-939A-B6C08EB108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0D8DBF-C1BC-4E01-8D70-5D355A3A5775}">
      <dgm:prSet/>
      <dgm:spPr/>
      <dgm:t>
        <a:bodyPr/>
        <a:lstStyle/>
        <a:p>
          <a:r>
            <a:rPr lang="en-US"/>
            <a:t>The dataset was obtained from Kaggle. The dataset was originally provided by Carvana, a Technology business start-up in Tempe, Arizona.</a:t>
          </a:r>
        </a:p>
      </dgm:t>
    </dgm:pt>
    <dgm:pt modelId="{5D586492-AC24-4D41-904F-B9B07E32EC42}" type="parTrans" cxnId="{8402102D-F717-4E70-954F-21460F0D4B6A}">
      <dgm:prSet/>
      <dgm:spPr/>
      <dgm:t>
        <a:bodyPr/>
        <a:lstStyle/>
        <a:p>
          <a:endParaRPr lang="en-US"/>
        </a:p>
      </dgm:t>
    </dgm:pt>
    <dgm:pt modelId="{16E48A0E-DD23-473F-BD44-78301E85575A}" type="sibTrans" cxnId="{8402102D-F717-4E70-954F-21460F0D4B6A}">
      <dgm:prSet/>
      <dgm:spPr/>
      <dgm:t>
        <a:bodyPr/>
        <a:lstStyle/>
        <a:p>
          <a:endParaRPr lang="en-US"/>
        </a:p>
      </dgm:t>
    </dgm:pt>
    <dgm:pt modelId="{CA42C656-7310-4F4E-BB4D-80CD23CDCDB0}">
      <dgm:prSet/>
      <dgm:spPr/>
      <dgm:t>
        <a:bodyPr/>
        <a:lstStyle/>
        <a:p>
          <a:r>
            <a:rPr lang="en-US"/>
            <a:t>Carvana is an online used car dealer that sells and buys back used car through their website.</a:t>
          </a:r>
        </a:p>
      </dgm:t>
    </dgm:pt>
    <dgm:pt modelId="{0F0463B6-7491-4D28-85C5-1F8658F029F8}" type="parTrans" cxnId="{EAF76104-4A77-4A56-B71A-25CC379A4670}">
      <dgm:prSet/>
      <dgm:spPr/>
      <dgm:t>
        <a:bodyPr/>
        <a:lstStyle/>
        <a:p>
          <a:endParaRPr lang="en-US"/>
        </a:p>
      </dgm:t>
    </dgm:pt>
    <dgm:pt modelId="{1206E85D-B78D-4745-B5DD-58ADF4E051ED}" type="sibTrans" cxnId="{EAF76104-4A77-4A56-B71A-25CC379A4670}">
      <dgm:prSet/>
      <dgm:spPr/>
      <dgm:t>
        <a:bodyPr/>
        <a:lstStyle/>
        <a:p>
          <a:endParaRPr lang="en-US"/>
        </a:p>
      </dgm:t>
    </dgm:pt>
    <dgm:pt modelId="{8E28A50D-DFFA-4B08-87D1-042AA1D129FA}">
      <dgm:prSet/>
      <dgm:spPr/>
      <dgm:t>
        <a:bodyPr/>
        <a:lstStyle/>
        <a:p>
          <a:r>
            <a:rPr lang="en-US"/>
            <a:t>Carvana subsequently came with an idea to organize a competition in Kaggle, by providing the users their Purchase database with several key factors (i.e. car age, vehicle year, make , model, trim, Auction Average Price, Clean price etc.)</a:t>
          </a:r>
        </a:p>
      </dgm:t>
    </dgm:pt>
    <dgm:pt modelId="{49C26078-DA7A-414F-9787-0A99022FDBC5}" type="parTrans" cxnId="{3D43ABC1-1AA8-48F3-8D9E-022A96604749}">
      <dgm:prSet/>
      <dgm:spPr/>
      <dgm:t>
        <a:bodyPr/>
        <a:lstStyle/>
        <a:p>
          <a:endParaRPr lang="en-US"/>
        </a:p>
      </dgm:t>
    </dgm:pt>
    <dgm:pt modelId="{E693B41B-199B-4319-9F21-7441E09AEFDA}" type="sibTrans" cxnId="{3D43ABC1-1AA8-48F3-8D9E-022A96604749}">
      <dgm:prSet/>
      <dgm:spPr/>
      <dgm:t>
        <a:bodyPr/>
        <a:lstStyle/>
        <a:p>
          <a:endParaRPr lang="en-US"/>
        </a:p>
      </dgm:t>
    </dgm:pt>
    <dgm:pt modelId="{22A5B560-C4AA-4ED7-8182-63ACD91A5EF2}">
      <dgm:prSet/>
      <dgm:spPr/>
      <dgm:t>
        <a:bodyPr/>
        <a:lstStyle/>
        <a:p>
          <a:r>
            <a:rPr lang="en-US"/>
            <a:t>They key here is to analyze the 73k transactions from Carvana and come up with the prediction model that helps them understand whether a particular transaction is a Good/Bad buy.</a:t>
          </a:r>
        </a:p>
      </dgm:t>
    </dgm:pt>
    <dgm:pt modelId="{6E884AF0-0045-4C73-92F4-13BFF3C856F0}" type="parTrans" cxnId="{C66C499C-08B1-414A-8A67-E72210824F3D}">
      <dgm:prSet/>
      <dgm:spPr/>
      <dgm:t>
        <a:bodyPr/>
        <a:lstStyle/>
        <a:p>
          <a:endParaRPr lang="en-US"/>
        </a:p>
      </dgm:t>
    </dgm:pt>
    <dgm:pt modelId="{DB0D64DB-57F3-46A5-9EC7-B47F300ECE01}" type="sibTrans" cxnId="{C66C499C-08B1-414A-8A67-E72210824F3D}">
      <dgm:prSet/>
      <dgm:spPr/>
      <dgm:t>
        <a:bodyPr/>
        <a:lstStyle/>
        <a:p>
          <a:endParaRPr lang="en-US"/>
        </a:p>
      </dgm:t>
    </dgm:pt>
    <dgm:pt modelId="{A7F00A49-1A07-4C2C-91F2-EAA4649202DC}" type="pres">
      <dgm:prSet presAssocID="{7F527EBE-A43C-46A6-939A-B6C08EB108F3}" presName="root" presStyleCnt="0">
        <dgm:presLayoutVars>
          <dgm:dir/>
          <dgm:resizeHandles val="exact"/>
        </dgm:presLayoutVars>
      </dgm:prSet>
      <dgm:spPr/>
    </dgm:pt>
    <dgm:pt modelId="{628DD483-A437-4F29-8B67-282EA258CE31}" type="pres">
      <dgm:prSet presAssocID="{7F527EBE-A43C-46A6-939A-B6C08EB108F3}" presName="container" presStyleCnt="0">
        <dgm:presLayoutVars>
          <dgm:dir/>
          <dgm:resizeHandles val="exact"/>
        </dgm:presLayoutVars>
      </dgm:prSet>
      <dgm:spPr/>
    </dgm:pt>
    <dgm:pt modelId="{BCF87DF3-FECF-4372-8F16-1F096707643E}" type="pres">
      <dgm:prSet presAssocID="{4B0D8DBF-C1BC-4E01-8D70-5D355A3A5775}" presName="compNode" presStyleCnt="0"/>
      <dgm:spPr/>
    </dgm:pt>
    <dgm:pt modelId="{E33FE078-D059-4832-B985-A0FE46698DA1}" type="pres">
      <dgm:prSet presAssocID="{4B0D8DBF-C1BC-4E01-8D70-5D355A3A5775}" presName="iconBgRect" presStyleLbl="bgShp" presStyleIdx="0" presStyleCnt="4"/>
      <dgm:spPr/>
    </dgm:pt>
    <dgm:pt modelId="{EDF3051E-D41A-4EFB-A7A0-3A2798E3FF16}" type="pres">
      <dgm:prSet presAssocID="{4B0D8DBF-C1BC-4E01-8D70-5D355A3A57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A13E8B-1EF5-47A6-ACFE-5B41AFFB71F9}" type="pres">
      <dgm:prSet presAssocID="{4B0D8DBF-C1BC-4E01-8D70-5D355A3A5775}" presName="spaceRect" presStyleCnt="0"/>
      <dgm:spPr/>
    </dgm:pt>
    <dgm:pt modelId="{2BA5BCA9-6564-4CAD-83B7-8AA71563E7C7}" type="pres">
      <dgm:prSet presAssocID="{4B0D8DBF-C1BC-4E01-8D70-5D355A3A5775}" presName="textRect" presStyleLbl="revTx" presStyleIdx="0" presStyleCnt="4">
        <dgm:presLayoutVars>
          <dgm:chMax val="1"/>
          <dgm:chPref val="1"/>
        </dgm:presLayoutVars>
      </dgm:prSet>
      <dgm:spPr/>
    </dgm:pt>
    <dgm:pt modelId="{E6084276-E8B9-484A-85C9-8404A4110482}" type="pres">
      <dgm:prSet presAssocID="{16E48A0E-DD23-473F-BD44-78301E85575A}" presName="sibTrans" presStyleLbl="sibTrans2D1" presStyleIdx="0" presStyleCnt="0"/>
      <dgm:spPr/>
    </dgm:pt>
    <dgm:pt modelId="{AFB00E96-AEBB-4435-A972-744FD152DFC8}" type="pres">
      <dgm:prSet presAssocID="{CA42C656-7310-4F4E-BB4D-80CD23CDCDB0}" presName="compNode" presStyleCnt="0"/>
      <dgm:spPr/>
    </dgm:pt>
    <dgm:pt modelId="{F2E1438C-75BE-40CE-A81C-517D2A39CBE1}" type="pres">
      <dgm:prSet presAssocID="{CA42C656-7310-4F4E-BB4D-80CD23CDCDB0}" presName="iconBgRect" presStyleLbl="bgShp" presStyleIdx="1" presStyleCnt="4"/>
      <dgm:spPr/>
    </dgm:pt>
    <dgm:pt modelId="{38BC1DBB-F2D1-4FB2-B969-C287D7E34C88}" type="pres">
      <dgm:prSet presAssocID="{CA42C656-7310-4F4E-BB4D-80CD23CDCD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41BE354-1794-4B01-BD2B-41853734F83C}" type="pres">
      <dgm:prSet presAssocID="{CA42C656-7310-4F4E-BB4D-80CD23CDCDB0}" presName="spaceRect" presStyleCnt="0"/>
      <dgm:spPr/>
    </dgm:pt>
    <dgm:pt modelId="{81AED258-9A9A-4CA7-B068-39E407935FF4}" type="pres">
      <dgm:prSet presAssocID="{CA42C656-7310-4F4E-BB4D-80CD23CDCDB0}" presName="textRect" presStyleLbl="revTx" presStyleIdx="1" presStyleCnt="4">
        <dgm:presLayoutVars>
          <dgm:chMax val="1"/>
          <dgm:chPref val="1"/>
        </dgm:presLayoutVars>
      </dgm:prSet>
      <dgm:spPr/>
    </dgm:pt>
    <dgm:pt modelId="{4B71127A-83D9-4939-AD24-FAB042AE050B}" type="pres">
      <dgm:prSet presAssocID="{1206E85D-B78D-4745-B5DD-58ADF4E051ED}" presName="sibTrans" presStyleLbl="sibTrans2D1" presStyleIdx="0" presStyleCnt="0"/>
      <dgm:spPr/>
    </dgm:pt>
    <dgm:pt modelId="{3088EC58-87FF-48CF-A0D8-9B65FCB6E95B}" type="pres">
      <dgm:prSet presAssocID="{8E28A50D-DFFA-4B08-87D1-042AA1D129FA}" presName="compNode" presStyleCnt="0"/>
      <dgm:spPr/>
    </dgm:pt>
    <dgm:pt modelId="{14D8D42F-E08C-4F13-B4A1-84ACE75BDE56}" type="pres">
      <dgm:prSet presAssocID="{8E28A50D-DFFA-4B08-87D1-042AA1D129FA}" presName="iconBgRect" presStyleLbl="bgShp" presStyleIdx="2" presStyleCnt="4"/>
      <dgm:spPr/>
    </dgm:pt>
    <dgm:pt modelId="{CED3F965-F295-4055-B423-AF09972F7A11}" type="pres">
      <dgm:prSet presAssocID="{8E28A50D-DFFA-4B08-87D1-042AA1D129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2BF86F5-6C0C-45E0-A5D0-BB266AB7B43F}" type="pres">
      <dgm:prSet presAssocID="{8E28A50D-DFFA-4B08-87D1-042AA1D129FA}" presName="spaceRect" presStyleCnt="0"/>
      <dgm:spPr/>
    </dgm:pt>
    <dgm:pt modelId="{C3A49536-C546-472B-AB9C-EF57D8BFE992}" type="pres">
      <dgm:prSet presAssocID="{8E28A50D-DFFA-4B08-87D1-042AA1D129FA}" presName="textRect" presStyleLbl="revTx" presStyleIdx="2" presStyleCnt="4">
        <dgm:presLayoutVars>
          <dgm:chMax val="1"/>
          <dgm:chPref val="1"/>
        </dgm:presLayoutVars>
      </dgm:prSet>
      <dgm:spPr/>
    </dgm:pt>
    <dgm:pt modelId="{1190E28B-9B06-445D-BA8B-1911747D7066}" type="pres">
      <dgm:prSet presAssocID="{E693B41B-199B-4319-9F21-7441E09AEFDA}" presName="sibTrans" presStyleLbl="sibTrans2D1" presStyleIdx="0" presStyleCnt="0"/>
      <dgm:spPr/>
    </dgm:pt>
    <dgm:pt modelId="{9294A727-4632-4C18-8EA8-D78B0D1BEBB4}" type="pres">
      <dgm:prSet presAssocID="{22A5B560-C4AA-4ED7-8182-63ACD91A5EF2}" presName="compNode" presStyleCnt="0"/>
      <dgm:spPr/>
    </dgm:pt>
    <dgm:pt modelId="{3FFE71A2-1115-4593-8BAE-FDB4508D954D}" type="pres">
      <dgm:prSet presAssocID="{22A5B560-C4AA-4ED7-8182-63ACD91A5EF2}" presName="iconBgRect" presStyleLbl="bgShp" presStyleIdx="3" presStyleCnt="4"/>
      <dgm:spPr/>
    </dgm:pt>
    <dgm:pt modelId="{C57E9096-0CAC-4DF9-A91C-6C4F0793BDB9}" type="pres">
      <dgm:prSet presAssocID="{22A5B560-C4AA-4ED7-8182-63ACD91A5E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3F4036-B566-40E9-A557-C90B7877ADE2}" type="pres">
      <dgm:prSet presAssocID="{22A5B560-C4AA-4ED7-8182-63ACD91A5EF2}" presName="spaceRect" presStyleCnt="0"/>
      <dgm:spPr/>
    </dgm:pt>
    <dgm:pt modelId="{808990C3-5664-4F30-B020-4A3DCBDA1E80}" type="pres">
      <dgm:prSet presAssocID="{22A5B560-C4AA-4ED7-8182-63ACD91A5EF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F76104-4A77-4A56-B71A-25CC379A4670}" srcId="{7F527EBE-A43C-46A6-939A-B6C08EB108F3}" destId="{CA42C656-7310-4F4E-BB4D-80CD23CDCDB0}" srcOrd="1" destOrd="0" parTransId="{0F0463B6-7491-4D28-85C5-1F8658F029F8}" sibTransId="{1206E85D-B78D-4745-B5DD-58ADF4E051ED}"/>
    <dgm:cxn modelId="{8402102D-F717-4E70-954F-21460F0D4B6A}" srcId="{7F527EBE-A43C-46A6-939A-B6C08EB108F3}" destId="{4B0D8DBF-C1BC-4E01-8D70-5D355A3A5775}" srcOrd="0" destOrd="0" parTransId="{5D586492-AC24-4D41-904F-B9B07E32EC42}" sibTransId="{16E48A0E-DD23-473F-BD44-78301E85575A}"/>
    <dgm:cxn modelId="{4566B164-0EBE-4758-AA2C-D72CFDBB7723}" type="presOf" srcId="{7F527EBE-A43C-46A6-939A-B6C08EB108F3}" destId="{A7F00A49-1A07-4C2C-91F2-EAA4649202DC}" srcOrd="0" destOrd="0" presId="urn:microsoft.com/office/officeart/2018/2/layout/IconCircleList"/>
    <dgm:cxn modelId="{CDDC454B-D467-4ED1-93D0-3E0E20D8A568}" type="presOf" srcId="{E693B41B-199B-4319-9F21-7441E09AEFDA}" destId="{1190E28B-9B06-445D-BA8B-1911747D7066}" srcOrd="0" destOrd="0" presId="urn:microsoft.com/office/officeart/2018/2/layout/IconCircleList"/>
    <dgm:cxn modelId="{B9AD6F59-E950-4FA4-BDFE-4096AFF7F6EE}" type="presOf" srcId="{16E48A0E-DD23-473F-BD44-78301E85575A}" destId="{E6084276-E8B9-484A-85C9-8404A4110482}" srcOrd="0" destOrd="0" presId="urn:microsoft.com/office/officeart/2018/2/layout/IconCircleList"/>
    <dgm:cxn modelId="{C66C499C-08B1-414A-8A67-E72210824F3D}" srcId="{7F527EBE-A43C-46A6-939A-B6C08EB108F3}" destId="{22A5B560-C4AA-4ED7-8182-63ACD91A5EF2}" srcOrd="3" destOrd="0" parTransId="{6E884AF0-0045-4C73-92F4-13BFF3C856F0}" sibTransId="{DB0D64DB-57F3-46A5-9EC7-B47F300ECE01}"/>
    <dgm:cxn modelId="{D416B7BC-36EB-421D-9303-22BD18C08673}" type="presOf" srcId="{4B0D8DBF-C1BC-4E01-8D70-5D355A3A5775}" destId="{2BA5BCA9-6564-4CAD-83B7-8AA71563E7C7}" srcOrd="0" destOrd="0" presId="urn:microsoft.com/office/officeart/2018/2/layout/IconCircleList"/>
    <dgm:cxn modelId="{3D43ABC1-1AA8-48F3-8D9E-022A96604749}" srcId="{7F527EBE-A43C-46A6-939A-B6C08EB108F3}" destId="{8E28A50D-DFFA-4B08-87D1-042AA1D129FA}" srcOrd="2" destOrd="0" parTransId="{49C26078-DA7A-414F-9787-0A99022FDBC5}" sibTransId="{E693B41B-199B-4319-9F21-7441E09AEFDA}"/>
    <dgm:cxn modelId="{FF9077C4-4018-4DCC-85EE-ABDC252F2E7E}" type="presOf" srcId="{CA42C656-7310-4F4E-BB4D-80CD23CDCDB0}" destId="{81AED258-9A9A-4CA7-B068-39E407935FF4}" srcOrd="0" destOrd="0" presId="urn:microsoft.com/office/officeart/2018/2/layout/IconCircleList"/>
    <dgm:cxn modelId="{427D15D9-7BD8-4C62-85C1-9EAE87B6E11B}" type="presOf" srcId="{22A5B560-C4AA-4ED7-8182-63ACD91A5EF2}" destId="{808990C3-5664-4F30-B020-4A3DCBDA1E80}" srcOrd="0" destOrd="0" presId="urn:microsoft.com/office/officeart/2018/2/layout/IconCircleList"/>
    <dgm:cxn modelId="{67D733F4-7F16-41D3-BCD4-C56AFB619AE7}" type="presOf" srcId="{1206E85D-B78D-4745-B5DD-58ADF4E051ED}" destId="{4B71127A-83D9-4939-AD24-FAB042AE050B}" srcOrd="0" destOrd="0" presId="urn:microsoft.com/office/officeart/2018/2/layout/IconCircleList"/>
    <dgm:cxn modelId="{4E8D94FB-6CB5-4177-8286-3BC634DCC34F}" type="presOf" srcId="{8E28A50D-DFFA-4B08-87D1-042AA1D129FA}" destId="{C3A49536-C546-472B-AB9C-EF57D8BFE992}" srcOrd="0" destOrd="0" presId="urn:microsoft.com/office/officeart/2018/2/layout/IconCircleList"/>
    <dgm:cxn modelId="{F39CE707-F2C5-489F-8C4F-98D44EEF6F1C}" type="presParOf" srcId="{A7F00A49-1A07-4C2C-91F2-EAA4649202DC}" destId="{628DD483-A437-4F29-8B67-282EA258CE31}" srcOrd="0" destOrd="0" presId="urn:microsoft.com/office/officeart/2018/2/layout/IconCircleList"/>
    <dgm:cxn modelId="{E55BAB3C-7223-4692-9C45-B8878478C9D2}" type="presParOf" srcId="{628DD483-A437-4F29-8B67-282EA258CE31}" destId="{BCF87DF3-FECF-4372-8F16-1F096707643E}" srcOrd="0" destOrd="0" presId="urn:microsoft.com/office/officeart/2018/2/layout/IconCircleList"/>
    <dgm:cxn modelId="{7B73F643-F92C-4F8B-A886-6D3A7D497914}" type="presParOf" srcId="{BCF87DF3-FECF-4372-8F16-1F096707643E}" destId="{E33FE078-D059-4832-B985-A0FE46698DA1}" srcOrd="0" destOrd="0" presId="urn:microsoft.com/office/officeart/2018/2/layout/IconCircleList"/>
    <dgm:cxn modelId="{901E08FA-9D6C-40AD-BBBB-61A1C6DE7B3F}" type="presParOf" srcId="{BCF87DF3-FECF-4372-8F16-1F096707643E}" destId="{EDF3051E-D41A-4EFB-A7A0-3A2798E3FF16}" srcOrd="1" destOrd="0" presId="urn:microsoft.com/office/officeart/2018/2/layout/IconCircleList"/>
    <dgm:cxn modelId="{CA43C275-6E5D-49E1-81FD-4959DCF2DB90}" type="presParOf" srcId="{BCF87DF3-FECF-4372-8F16-1F096707643E}" destId="{C6A13E8B-1EF5-47A6-ACFE-5B41AFFB71F9}" srcOrd="2" destOrd="0" presId="urn:microsoft.com/office/officeart/2018/2/layout/IconCircleList"/>
    <dgm:cxn modelId="{4A667A13-C30F-44B2-870B-1623769B4F58}" type="presParOf" srcId="{BCF87DF3-FECF-4372-8F16-1F096707643E}" destId="{2BA5BCA9-6564-4CAD-83B7-8AA71563E7C7}" srcOrd="3" destOrd="0" presId="urn:microsoft.com/office/officeart/2018/2/layout/IconCircleList"/>
    <dgm:cxn modelId="{708A55A0-3CD3-4F7D-980A-635A76DD43C5}" type="presParOf" srcId="{628DD483-A437-4F29-8B67-282EA258CE31}" destId="{E6084276-E8B9-484A-85C9-8404A4110482}" srcOrd="1" destOrd="0" presId="urn:microsoft.com/office/officeart/2018/2/layout/IconCircleList"/>
    <dgm:cxn modelId="{675897E4-EF3E-4381-AA4F-CFFE8DE99E0E}" type="presParOf" srcId="{628DD483-A437-4F29-8B67-282EA258CE31}" destId="{AFB00E96-AEBB-4435-A972-744FD152DFC8}" srcOrd="2" destOrd="0" presId="urn:microsoft.com/office/officeart/2018/2/layout/IconCircleList"/>
    <dgm:cxn modelId="{0342B360-6AE0-438A-A8DB-6262C9138E6C}" type="presParOf" srcId="{AFB00E96-AEBB-4435-A972-744FD152DFC8}" destId="{F2E1438C-75BE-40CE-A81C-517D2A39CBE1}" srcOrd="0" destOrd="0" presId="urn:microsoft.com/office/officeart/2018/2/layout/IconCircleList"/>
    <dgm:cxn modelId="{88E47320-A869-4AE7-A9B2-C844C886E15A}" type="presParOf" srcId="{AFB00E96-AEBB-4435-A972-744FD152DFC8}" destId="{38BC1DBB-F2D1-4FB2-B969-C287D7E34C88}" srcOrd="1" destOrd="0" presId="urn:microsoft.com/office/officeart/2018/2/layout/IconCircleList"/>
    <dgm:cxn modelId="{255F180A-6CDB-4034-9BE3-B2AC6472739A}" type="presParOf" srcId="{AFB00E96-AEBB-4435-A972-744FD152DFC8}" destId="{B41BE354-1794-4B01-BD2B-41853734F83C}" srcOrd="2" destOrd="0" presId="urn:microsoft.com/office/officeart/2018/2/layout/IconCircleList"/>
    <dgm:cxn modelId="{1CFD52C4-C0C4-4A1E-A782-408DE415ED6F}" type="presParOf" srcId="{AFB00E96-AEBB-4435-A972-744FD152DFC8}" destId="{81AED258-9A9A-4CA7-B068-39E407935FF4}" srcOrd="3" destOrd="0" presId="urn:microsoft.com/office/officeart/2018/2/layout/IconCircleList"/>
    <dgm:cxn modelId="{BFC1AC05-1F56-4497-99B1-088ED36561AA}" type="presParOf" srcId="{628DD483-A437-4F29-8B67-282EA258CE31}" destId="{4B71127A-83D9-4939-AD24-FAB042AE050B}" srcOrd="3" destOrd="0" presId="urn:microsoft.com/office/officeart/2018/2/layout/IconCircleList"/>
    <dgm:cxn modelId="{831B93D0-F8FC-49E0-9930-6F8613FBFFA0}" type="presParOf" srcId="{628DD483-A437-4F29-8B67-282EA258CE31}" destId="{3088EC58-87FF-48CF-A0D8-9B65FCB6E95B}" srcOrd="4" destOrd="0" presId="urn:microsoft.com/office/officeart/2018/2/layout/IconCircleList"/>
    <dgm:cxn modelId="{DBB4185D-81B7-4A12-A4F2-65D163AEE92B}" type="presParOf" srcId="{3088EC58-87FF-48CF-A0D8-9B65FCB6E95B}" destId="{14D8D42F-E08C-4F13-B4A1-84ACE75BDE56}" srcOrd="0" destOrd="0" presId="urn:microsoft.com/office/officeart/2018/2/layout/IconCircleList"/>
    <dgm:cxn modelId="{3335DB49-A978-44AF-AAAA-2D96B4F01403}" type="presParOf" srcId="{3088EC58-87FF-48CF-A0D8-9B65FCB6E95B}" destId="{CED3F965-F295-4055-B423-AF09972F7A11}" srcOrd="1" destOrd="0" presId="urn:microsoft.com/office/officeart/2018/2/layout/IconCircleList"/>
    <dgm:cxn modelId="{44880B30-BE47-4311-AA6B-1090F5195992}" type="presParOf" srcId="{3088EC58-87FF-48CF-A0D8-9B65FCB6E95B}" destId="{D2BF86F5-6C0C-45E0-A5D0-BB266AB7B43F}" srcOrd="2" destOrd="0" presId="urn:microsoft.com/office/officeart/2018/2/layout/IconCircleList"/>
    <dgm:cxn modelId="{5C9B91E5-1F13-4879-A716-D15ABCDF248E}" type="presParOf" srcId="{3088EC58-87FF-48CF-A0D8-9B65FCB6E95B}" destId="{C3A49536-C546-472B-AB9C-EF57D8BFE992}" srcOrd="3" destOrd="0" presId="urn:microsoft.com/office/officeart/2018/2/layout/IconCircleList"/>
    <dgm:cxn modelId="{2948E225-AF22-4C1B-8AD9-AA5420D47557}" type="presParOf" srcId="{628DD483-A437-4F29-8B67-282EA258CE31}" destId="{1190E28B-9B06-445D-BA8B-1911747D7066}" srcOrd="5" destOrd="0" presId="urn:microsoft.com/office/officeart/2018/2/layout/IconCircleList"/>
    <dgm:cxn modelId="{C2683332-CB68-4005-BBA1-938694A9319A}" type="presParOf" srcId="{628DD483-A437-4F29-8B67-282EA258CE31}" destId="{9294A727-4632-4C18-8EA8-D78B0D1BEBB4}" srcOrd="6" destOrd="0" presId="urn:microsoft.com/office/officeart/2018/2/layout/IconCircleList"/>
    <dgm:cxn modelId="{2F69F15D-B76E-4325-9AE7-7524FAEE5304}" type="presParOf" srcId="{9294A727-4632-4C18-8EA8-D78B0D1BEBB4}" destId="{3FFE71A2-1115-4593-8BAE-FDB4508D954D}" srcOrd="0" destOrd="0" presId="urn:microsoft.com/office/officeart/2018/2/layout/IconCircleList"/>
    <dgm:cxn modelId="{7D84D409-418D-4B59-ACA8-4DEC5B39CFC9}" type="presParOf" srcId="{9294A727-4632-4C18-8EA8-D78B0D1BEBB4}" destId="{C57E9096-0CAC-4DF9-A91C-6C4F0793BDB9}" srcOrd="1" destOrd="0" presId="urn:microsoft.com/office/officeart/2018/2/layout/IconCircleList"/>
    <dgm:cxn modelId="{1EA81478-58B2-4E73-9D4E-D498A00BFB54}" type="presParOf" srcId="{9294A727-4632-4C18-8EA8-D78B0D1BEBB4}" destId="{0B3F4036-B566-40E9-A557-C90B7877ADE2}" srcOrd="2" destOrd="0" presId="urn:microsoft.com/office/officeart/2018/2/layout/IconCircleList"/>
    <dgm:cxn modelId="{AAA61197-1A78-414F-B88A-D8BA03729ABA}" type="presParOf" srcId="{9294A727-4632-4C18-8EA8-D78B0D1BEBB4}" destId="{808990C3-5664-4F30-B020-4A3DCBDA1E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7FFD9-AE97-4C7A-AA4C-F4F6C3C22A0C}">
      <dsp:nvSpPr>
        <dsp:cNvPr id="0" name=""/>
        <dsp:cNvSpPr/>
      </dsp:nvSpPr>
      <dsp:spPr>
        <a:xfrm>
          <a:off x="711447" y="1789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66A363-B11D-4FB1-9162-18D2FBF1FA1A}">
      <dsp:nvSpPr>
        <dsp:cNvPr id="0" name=""/>
        <dsp:cNvSpPr/>
      </dsp:nvSpPr>
      <dsp:spPr>
        <a:xfrm>
          <a:off x="912084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76456A-490E-471B-9523-92816DB1EB28}">
      <dsp:nvSpPr>
        <dsp:cNvPr id="0" name=""/>
        <dsp:cNvSpPr/>
      </dsp:nvSpPr>
      <dsp:spPr>
        <a:xfrm>
          <a:off x="410492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Prediction objective</a:t>
          </a:r>
        </a:p>
      </dsp:txBody>
      <dsp:txXfrm>
        <a:off x="410492" y="1236477"/>
        <a:ext cx="1543359" cy="617343"/>
      </dsp:txXfrm>
    </dsp:sp>
    <dsp:sp modelId="{91D0BB2E-66D3-4CDC-87A6-D83980A7057B}">
      <dsp:nvSpPr>
        <dsp:cNvPr id="0" name=""/>
        <dsp:cNvSpPr/>
      </dsp:nvSpPr>
      <dsp:spPr>
        <a:xfrm>
          <a:off x="2524894" y="1789"/>
          <a:ext cx="941449" cy="9414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2418C0-91C2-47D1-885B-C6C8D717E7A0}">
      <dsp:nvSpPr>
        <dsp:cNvPr id="0" name=""/>
        <dsp:cNvSpPr/>
      </dsp:nvSpPr>
      <dsp:spPr>
        <a:xfrm>
          <a:off x="2725531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15902D-A7C1-4870-A442-A8A8DDF6157A}">
      <dsp:nvSpPr>
        <dsp:cNvPr id="0" name=""/>
        <dsp:cNvSpPr/>
      </dsp:nvSpPr>
      <dsp:spPr>
        <a:xfrm>
          <a:off x="2223939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Source </a:t>
          </a:r>
        </a:p>
      </dsp:txBody>
      <dsp:txXfrm>
        <a:off x="2223939" y="1236477"/>
        <a:ext cx="1543359" cy="617343"/>
      </dsp:txXfrm>
    </dsp:sp>
    <dsp:sp modelId="{26685151-594A-4B15-8ADE-77332CE1B9F5}">
      <dsp:nvSpPr>
        <dsp:cNvPr id="0" name=""/>
        <dsp:cNvSpPr/>
      </dsp:nvSpPr>
      <dsp:spPr>
        <a:xfrm>
          <a:off x="4338341" y="1789"/>
          <a:ext cx="941449" cy="9414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FB41AA-4182-4498-9A43-40A581B7081A}">
      <dsp:nvSpPr>
        <dsp:cNvPr id="0" name=""/>
        <dsp:cNvSpPr/>
      </dsp:nvSpPr>
      <dsp:spPr>
        <a:xfrm>
          <a:off x="4538978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733F0-DD6C-4DEB-8ED5-226A02ECC9EE}">
      <dsp:nvSpPr>
        <dsp:cNvPr id="0" name=""/>
        <dsp:cNvSpPr/>
      </dsp:nvSpPr>
      <dsp:spPr>
        <a:xfrm>
          <a:off x="4037386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Visualization</a:t>
          </a:r>
        </a:p>
      </dsp:txBody>
      <dsp:txXfrm>
        <a:off x="4037386" y="1236477"/>
        <a:ext cx="1543359" cy="617343"/>
      </dsp:txXfrm>
    </dsp:sp>
    <dsp:sp modelId="{81058DA9-43F1-4BB8-9B04-163E7363AC92}">
      <dsp:nvSpPr>
        <dsp:cNvPr id="0" name=""/>
        <dsp:cNvSpPr/>
      </dsp:nvSpPr>
      <dsp:spPr>
        <a:xfrm>
          <a:off x="6151789" y="1789"/>
          <a:ext cx="941449" cy="9414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2804F1-726E-46A3-9BCB-0C12F0A049EE}">
      <dsp:nvSpPr>
        <dsp:cNvPr id="0" name=""/>
        <dsp:cNvSpPr/>
      </dsp:nvSpPr>
      <dsp:spPr>
        <a:xfrm>
          <a:off x="6352425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3DF9AE-C77D-4AF0-B453-5C7B79BA4577}">
      <dsp:nvSpPr>
        <dsp:cNvPr id="0" name=""/>
        <dsp:cNvSpPr/>
      </dsp:nvSpPr>
      <dsp:spPr>
        <a:xfrm>
          <a:off x="5850834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Preprocessing</a:t>
          </a:r>
        </a:p>
      </dsp:txBody>
      <dsp:txXfrm>
        <a:off x="5850834" y="1236477"/>
        <a:ext cx="1543359" cy="617343"/>
      </dsp:txXfrm>
    </dsp:sp>
    <dsp:sp modelId="{89504898-BBE2-478D-AB6B-1A7ABBB7E857}">
      <dsp:nvSpPr>
        <dsp:cNvPr id="0" name=""/>
        <dsp:cNvSpPr/>
      </dsp:nvSpPr>
      <dsp:spPr>
        <a:xfrm>
          <a:off x="7965236" y="1789"/>
          <a:ext cx="941449" cy="9414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5AADBF-7C6F-486B-B680-46D163B5E831}">
      <dsp:nvSpPr>
        <dsp:cNvPr id="0" name=""/>
        <dsp:cNvSpPr/>
      </dsp:nvSpPr>
      <dsp:spPr>
        <a:xfrm>
          <a:off x="8165873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7D379-E5CB-49DF-B6EA-A039F10E4D1F}">
      <dsp:nvSpPr>
        <dsp:cNvPr id="0" name=""/>
        <dsp:cNvSpPr/>
      </dsp:nvSpPr>
      <dsp:spPr>
        <a:xfrm>
          <a:off x="7664281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Model building and Improvization</a:t>
          </a:r>
        </a:p>
      </dsp:txBody>
      <dsp:txXfrm>
        <a:off x="7664281" y="1236477"/>
        <a:ext cx="1543359" cy="617343"/>
      </dsp:txXfrm>
    </dsp:sp>
    <dsp:sp modelId="{5768BF5E-6B7B-4087-8646-5C0D5AC38B24}">
      <dsp:nvSpPr>
        <dsp:cNvPr id="0" name=""/>
        <dsp:cNvSpPr/>
      </dsp:nvSpPr>
      <dsp:spPr>
        <a:xfrm>
          <a:off x="4338341" y="2239660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B2A2F9-F0D4-48F4-92A1-6F47C24156B7}">
      <dsp:nvSpPr>
        <dsp:cNvPr id="0" name=""/>
        <dsp:cNvSpPr/>
      </dsp:nvSpPr>
      <dsp:spPr>
        <a:xfrm>
          <a:off x="4538978" y="2440297"/>
          <a:ext cx="540175" cy="5401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6460CB-DB1B-4C10-BDF1-FB229CAD8799}">
      <dsp:nvSpPr>
        <dsp:cNvPr id="0" name=""/>
        <dsp:cNvSpPr/>
      </dsp:nvSpPr>
      <dsp:spPr>
        <a:xfrm>
          <a:off x="4037386" y="3474348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Results</a:t>
          </a:r>
        </a:p>
      </dsp:txBody>
      <dsp:txXfrm>
        <a:off x="4037386" y="3474348"/>
        <a:ext cx="1543359" cy="617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FE078-D059-4832-B985-A0FE46698DA1}">
      <dsp:nvSpPr>
        <dsp:cNvPr id="0" name=""/>
        <dsp:cNvSpPr/>
      </dsp:nvSpPr>
      <dsp:spPr>
        <a:xfrm>
          <a:off x="60186" y="441408"/>
          <a:ext cx="1257386" cy="12573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3051E-D41A-4EFB-A7A0-3A2798E3FF16}">
      <dsp:nvSpPr>
        <dsp:cNvPr id="0" name=""/>
        <dsp:cNvSpPr/>
      </dsp:nvSpPr>
      <dsp:spPr>
        <a:xfrm>
          <a:off x="324237" y="705459"/>
          <a:ext cx="729284" cy="729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5BCA9-6564-4CAD-83B7-8AA71563E7C7}">
      <dsp:nvSpPr>
        <dsp:cNvPr id="0" name=""/>
        <dsp:cNvSpPr/>
      </dsp:nvSpPr>
      <dsp:spPr>
        <a:xfrm>
          <a:off x="1587013" y="441408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dataset was obtained from Kaggle. The dataset was originally provided by Carvana, a Technology business start-up in Tempe, Arizona.</a:t>
          </a:r>
        </a:p>
      </dsp:txBody>
      <dsp:txXfrm>
        <a:off x="1587013" y="441408"/>
        <a:ext cx="2963839" cy="1257386"/>
      </dsp:txXfrm>
    </dsp:sp>
    <dsp:sp modelId="{F2E1438C-75BE-40CE-A81C-517D2A39CBE1}">
      <dsp:nvSpPr>
        <dsp:cNvPr id="0" name=""/>
        <dsp:cNvSpPr/>
      </dsp:nvSpPr>
      <dsp:spPr>
        <a:xfrm>
          <a:off x="5067279" y="441408"/>
          <a:ext cx="1257386" cy="12573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C1DBB-F2D1-4FB2-B969-C287D7E34C88}">
      <dsp:nvSpPr>
        <dsp:cNvPr id="0" name=""/>
        <dsp:cNvSpPr/>
      </dsp:nvSpPr>
      <dsp:spPr>
        <a:xfrm>
          <a:off x="5331331" y="705459"/>
          <a:ext cx="729284" cy="729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D258-9A9A-4CA7-B068-39E407935FF4}">
      <dsp:nvSpPr>
        <dsp:cNvPr id="0" name=""/>
        <dsp:cNvSpPr/>
      </dsp:nvSpPr>
      <dsp:spPr>
        <a:xfrm>
          <a:off x="6594106" y="441408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Carvana is an online used car dealer that sells and buys back used car through their website.</a:t>
          </a:r>
        </a:p>
      </dsp:txBody>
      <dsp:txXfrm>
        <a:off x="6594106" y="441408"/>
        <a:ext cx="2963839" cy="1257386"/>
      </dsp:txXfrm>
    </dsp:sp>
    <dsp:sp modelId="{14D8D42F-E08C-4F13-B4A1-84ACE75BDE56}">
      <dsp:nvSpPr>
        <dsp:cNvPr id="0" name=""/>
        <dsp:cNvSpPr/>
      </dsp:nvSpPr>
      <dsp:spPr>
        <a:xfrm>
          <a:off x="60186" y="2394686"/>
          <a:ext cx="1257386" cy="12573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3F965-F295-4055-B423-AF09972F7A11}">
      <dsp:nvSpPr>
        <dsp:cNvPr id="0" name=""/>
        <dsp:cNvSpPr/>
      </dsp:nvSpPr>
      <dsp:spPr>
        <a:xfrm>
          <a:off x="324237" y="2658738"/>
          <a:ext cx="729284" cy="729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49536-C546-472B-AB9C-EF57D8BFE992}">
      <dsp:nvSpPr>
        <dsp:cNvPr id="0" name=""/>
        <dsp:cNvSpPr/>
      </dsp:nvSpPr>
      <dsp:spPr>
        <a:xfrm>
          <a:off x="1587013" y="2394686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Carvana subsequently came with an idea to organize a competition in Kaggle, by providing the users their Purchase database with several key factors (i.e. car age, vehicle year, make , model, trim, Auction Average Price, Clean price etc.)</a:t>
          </a:r>
        </a:p>
      </dsp:txBody>
      <dsp:txXfrm>
        <a:off x="1587013" y="2394686"/>
        <a:ext cx="2963839" cy="1257386"/>
      </dsp:txXfrm>
    </dsp:sp>
    <dsp:sp modelId="{3FFE71A2-1115-4593-8BAE-FDB4508D954D}">
      <dsp:nvSpPr>
        <dsp:cNvPr id="0" name=""/>
        <dsp:cNvSpPr/>
      </dsp:nvSpPr>
      <dsp:spPr>
        <a:xfrm>
          <a:off x="5067279" y="2394686"/>
          <a:ext cx="1257386" cy="12573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E9096-0CAC-4DF9-A91C-6C4F0793BDB9}">
      <dsp:nvSpPr>
        <dsp:cNvPr id="0" name=""/>
        <dsp:cNvSpPr/>
      </dsp:nvSpPr>
      <dsp:spPr>
        <a:xfrm>
          <a:off x="5331331" y="2658738"/>
          <a:ext cx="729284" cy="729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990C3-5664-4F30-B020-4A3DCBDA1E80}">
      <dsp:nvSpPr>
        <dsp:cNvPr id="0" name=""/>
        <dsp:cNvSpPr/>
      </dsp:nvSpPr>
      <dsp:spPr>
        <a:xfrm>
          <a:off x="6594106" y="2394686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They key here is to analyze the 73k transactions from Carvana and come up with the prediction model that helps them understand whether a particular transaction is a Good/Bad buy.</a:t>
          </a:r>
        </a:p>
      </dsp:txBody>
      <dsp:txXfrm>
        <a:off x="6594106" y="2394686"/>
        <a:ext cx="2963839" cy="125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20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590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3B25-CB5B-4FD6-AA6C-A050A6CCC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05FB31-FBF6-474F-A5B7-FF2B57B3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D48F-1086-475D-A987-5B15B290D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374" y="426338"/>
            <a:ext cx="4210050" cy="30026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 dirty="0"/>
              <a:t>CARVANA – Predicting the  Purchase quality in Car Auction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0B788-16FD-4934-95FF-D48E73792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Shanmuga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Sundar</a:t>
            </a:r>
          </a:p>
          <a:p>
            <a:pPr algn="l">
              <a:lnSpc>
                <a:spcPct val="90000"/>
              </a:lnSpc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Shankar 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Prasaad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Kowshik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Venkatesh</a:t>
            </a:r>
          </a:p>
          <a:p>
            <a:pPr algn="l">
              <a:lnSpc>
                <a:spcPct val="90000"/>
              </a:lnSpc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Mathu Balan</a:t>
            </a:r>
          </a:p>
          <a:p>
            <a:pPr algn="l">
              <a:lnSpc>
                <a:spcPct val="90000"/>
              </a:lnSpc>
            </a:pPr>
            <a:endParaRPr lang="en-US" sz="15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5FB442C1-A1EA-4F11-BB14-8D0ACC8BE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B71B-0985-403C-B9BE-77176140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PROBLEMS FACED - MISSING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DACF-91C7-4A7A-B032-2A24E5AD8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/>
          </a:bodyPr>
          <a:lstStyle/>
          <a:p>
            <a:r>
              <a:rPr lang="en-US" dirty="0"/>
              <a:t>The Initial analysis showed that the dataset had 19 Attributes with missing values. The statistics for the missing values are.</a:t>
            </a:r>
          </a:p>
          <a:p>
            <a:r>
              <a:rPr lang="en-US" dirty="0"/>
              <a:t>Attributes PRIEUNIT and ACGUART had only less than 10% percent of data and did not help enough with model building and were removed in the analysis.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BE4681-8353-4FC5-B3D4-6D23B4A9D8E4}"/>
              </a:ext>
            </a:extLst>
          </p:cNvPr>
          <p:cNvGraphicFramePr>
            <a:graphicFrameLocks noGrp="1"/>
          </p:cNvGraphicFramePr>
          <p:nvPr/>
        </p:nvGraphicFramePr>
        <p:xfrm>
          <a:off x="857779" y="804672"/>
          <a:ext cx="3754104" cy="508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386">
                  <a:extLst>
                    <a:ext uri="{9D8B030D-6E8A-4147-A177-3AD203B41FA5}">
                      <a16:colId xmlns:a16="http://schemas.microsoft.com/office/drawing/2014/main" val="3748091548"/>
                    </a:ext>
                  </a:extLst>
                </a:gridCol>
                <a:gridCol w="715718">
                  <a:extLst>
                    <a:ext uri="{9D8B030D-6E8A-4147-A177-3AD203B41FA5}">
                      <a16:colId xmlns:a16="http://schemas.microsoft.com/office/drawing/2014/main" val="1980574695"/>
                    </a:ext>
                  </a:extLst>
                </a:gridCol>
              </a:tblGrid>
              <a:tr h="439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ATTRIBUTE NAME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MISSING VALUES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251769369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Trim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2360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540849921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SubModel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3584083470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Color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2621647134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Transmission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3438836736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WheelTypeID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3169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3971633102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WheelType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3174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814523949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Nationality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141605097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Size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2483152600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TopThreeAmericanName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3879690166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MMRAcquisitionAuctionAveragePrice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2982313366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MMRAcquisitionAuctionCleanPrice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461135146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MMRAcquisitionRetailAveragePrice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109072632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MMRAcquisitonRetailCleanPrice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1016963453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MMRCurrentAuctionAveragePrice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1262671724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MMRCurrentAuctionCleanPrice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1647759970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MMRCurrentRetailAveragePrice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1457429678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MMRCurrentRetailCleanPrice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736996683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PRIMEUNIT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69564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444517076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AUCGUART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69564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5" marR="7375" marT="7375" marB="0" anchor="b"/>
                </a:tc>
                <a:extLst>
                  <a:ext uri="{0D108BD9-81ED-4DB2-BD59-A6C34878D82A}">
                    <a16:rowId xmlns:a16="http://schemas.microsoft.com/office/drawing/2014/main" val="73746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26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AA8-76BE-4648-A761-9E937298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MISSING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B13D6-B59D-4A8A-B276-0E9274BB0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31405"/>
            <a:ext cx="8702774" cy="45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3658-31EA-4CD5-B1BE-2BA5ABEE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86" y="235527"/>
            <a:ext cx="8596668" cy="1320800"/>
          </a:xfrm>
        </p:spPr>
        <p:txBody>
          <a:bodyPr/>
          <a:lstStyle/>
          <a:p>
            <a:r>
              <a:rPr lang="en-US"/>
              <a:t>NULLITY CORRELATION FOR MISSING VALUES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7665A-BFE5-49D2-9427-C933FF23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52" y="1556327"/>
            <a:ext cx="7274172" cy="4541923"/>
          </a:xfrm>
        </p:spPr>
      </p:pic>
    </p:spTree>
    <p:extLst>
      <p:ext uri="{BB962C8B-B14F-4D97-AF65-F5344CB8AC3E}">
        <p14:creationId xmlns:p14="http://schemas.microsoft.com/office/powerpoint/2010/main" val="39866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025E7-6B0D-44C7-A3CA-84B8C3BA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FACED –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AF70-E11C-4EF6-830B-A5150E68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original dataset is highly class imbalanced</a:t>
            </a:r>
          </a:p>
          <a:p>
            <a:r>
              <a:rPr lang="en-US" dirty="0">
                <a:solidFill>
                  <a:schemeClr val="bg1"/>
                </a:solidFill>
              </a:rPr>
              <a:t>Only 10 percent of the transaction were a BAD buy and the rest were GOOD buy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E3D48-61D3-4213-9281-940EDEDA5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18" y="1521979"/>
            <a:ext cx="4618787" cy="3556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8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2D06-5EC9-43B8-8626-893DE270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 MATRIX HEATMAP 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FCA082F-46D7-4524-A916-E143B0F2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32" y="1248314"/>
            <a:ext cx="5457227" cy="4793712"/>
          </a:xfrm>
        </p:spPr>
      </p:pic>
    </p:spTree>
    <p:extLst>
      <p:ext uri="{BB962C8B-B14F-4D97-AF65-F5344CB8AC3E}">
        <p14:creationId xmlns:p14="http://schemas.microsoft.com/office/powerpoint/2010/main" val="174889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0118-75A2-4FCD-940A-341E9BDD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14" y="2564235"/>
            <a:ext cx="8596668" cy="13208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28557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D5BF3-A8F3-46CD-B5DC-9FBD593E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Vehicle year for each make. Color shows the average age of vehicle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A833EB-D26A-4B79-B12E-5F802BE2F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99" y="116017"/>
            <a:ext cx="5641368" cy="4795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833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D94D-8224-4F91-9CA0-C4BD677C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56" y="73446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number of Cars purchased by the Auction Company vs Make of Car Purchased by Nationality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22E92-5F5B-425F-B92A-EB830B3D7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99" y="1962083"/>
            <a:ext cx="6653517" cy="2576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484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8F14-0F82-4F9C-AB2E-EA7A7420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5" y="575069"/>
            <a:ext cx="8596668" cy="3880773"/>
          </a:xfrm>
        </p:spPr>
        <p:txBody>
          <a:bodyPr/>
          <a:lstStyle/>
          <a:p>
            <a:r>
              <a:rPr lang="en-US" dirty="0"/>
              <a:t>Color shows the details about the make Size of Circle explains the count of MMR Current Retail price.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303EC-753F-49CB-9AF7-FE4E51BCA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93" y="1166069"/>
            <a:ext cx="5130787" cy="483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715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CFF093F-91FA-4EEB-8F7D-7D7C56F7C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/>
          <a:stretch/>
        </p:blipFill>
        <p:spPr>
          <a:xfrm>
            <a:off x="3196" y="0"/>
            <a:ext cx="12188804" cy="68664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8B0-B81D-4ABA-B9B1-3C0E14A6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22" y="293785"/>
            <a:ext cx="6192949" cy="2335115"/>
          </a:xfrm>
        </p:spPr>
        <p:txBody>
          <a:bodyPr anchor="ctr">
            <a:normAutofit/>
          </a:bodyPr>
          <a:lstStyle/>
          <a:p>
            <a:r>
              <a:rPr lang="en-US" dirty="0"/>
              <a:t>Color shows the average of current retail price in each state</a:t>
            </a:r>
          </a:p>
          <a:p>
            <a:r>
              <a:rPr lang="en-US" dirty="0"/>
              <a:t>In Second graph Color shows the Average Age of vehicle in each state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E130BDB-4DD0-44BF-9E0D-2CC5E52E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8" r="8048" b="-3"/>
          <a:stretch/>
        </p:blipFill>
        <p:spPr>
          <a:xfrm>
            <a:off x="7121408" y="1171255"/>
            <a:ext cx="4816270" cy="39447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03064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44DD4-3097-4E4C-8F71-3F03DAD3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8DC486-A81E-4244-9A4F-C70E3E802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98974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28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71BE-86FF-4AFC-9554-5686122A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7201"/>
            <a:ext cx="8607252" cy="3888712"/>
          </a:xfrm>
        </p:spPr>
        <p:txBody>
          <a:bodyPr/>
          <a:lstStyle/>
          <a:p>
            <a:r>
              <a:rPr lang="en-US" dirty="0"/>
              <a:t>The trend of sum of MMR Current Retail price for each make and Vehicle Year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B69BD89-B5EE-459D-B1ED-67DE08B25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/>
          <a:stretch/>
        </p:blipFill>
        <p:spPr>
          <a:xfrm>
            <a:off x="447675" y="1419225"/>
            <a:ext cx="8747703" cy="50768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404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0118-75A2-4FCD-940A-341E9BDD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14" y="2564235"/>
            <a:ext cx="8596668" cy="13208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762754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C404-1CF3-4E38-8A9F-534AE54E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INSIGNIFICANT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7286-07EB-4EC9-8CE9-8615865A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5570"/>
            <a:ext cx="8596668" cy="3880773"/>
          </a:xfrm>
        </p:spPr>
        <p:txBody>
          <a:bodyPr/>
          <a:lstStyle/>
          <a:p>
            <a:r>
              <a:rPr lang="en-US" dirty="0"/>
              <a:t>The attributes PRIMEUNIT and AUCGUART had less than 1 percent of data and were found inefficient in predicting the target variable.</a:t>
            </a:r>
          </a:p>
          <a:p>
            <a:r>
              <a:rPr lang="en-US" dirty="0"/>
              <a:t>The preliminary data analysis showed that we had 15 Categorical variables. Now after removing the above 2 features we are left with 13 Categorical variables now.</a:t>
            </a:r>
          </a:p>
          <a:p>
            <a:r>
              <a:rPr lang="en-US" dirty="0"/>
              <a:t>We used One-hot Encoder to create dummy values for the Categorical variables.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86DF5C0-D7DF-479B-A577-48CB96C3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3529012"/>
            <a:ext cx="4448175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4C9AE3-5EB1-4321-8B2D-52838260B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4068440"/>
            <a:ext cx="8877300" cy="26225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19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D7D3-ABCF-4D43-AF99-1F6255FF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BF94-9CAA-4560-B46B-C7B25A08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removed the numerical variables VNZIP1 and </a:t>
            </a:r>
            <a:r>
              <a:rPr lang="en-US" dirty="0" err="1"/>
              <a:t>RefId</a:t>
            </a:r>
            <a:r>
              <a:rPr lang="en-US" dirty="0"/>
              <a:t>. </a:t>
            </a:r>
          </a:p>
          <a:p>
            <a:r>
              <a:rPr lang="en-US" dirty="0"/>
              <a:t>VNZIP1 was jus the zip codes of where the cars were sold. This is redundant because,  we can infer this from the variable VNST(sate codes). </a:t>
            </a:r>
            <a:r>
              <a:rPr lang="en-US" dirty="0" err="1"/>
              <a:t>RefId</a:t>
            </a:r>
            <a:r>
              <a:rPr lang="en-US" dirty="0"/>
              <a:t> is just a transaction ID which had no meaning.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1875-89A1-4779-89C1-06A663A3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REMOVING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9D44-3FD0-4A4C-B356-820CF4A8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We removed the outliers from the continuous variables. This can be inferred from the boxplots below. 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37C67236-C465-4813-BF30-78D1567A9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7"/>
          <a:stretch/>
        </p:blipFill>
        <p:spPr>
          <a:xfrm>
            <a:off x="3388768" y="1581150"/>
            <a:ext cx="1481733" cy="4056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1EDA7A0-91DD-4EDB-AF66-E231C209C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"/>
          <a:stretch/>
        </p:blipFill>
        <p:spPr>
          <a:xfrm>
            <a:off x="7097055" y="1343024"/>
            <a:ext cx="1341572" cy="4601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9CBA94-32F9-4960-A88C-14D8E2F6DF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2"/>
          <a:stretch/>
        </p:blipFill>
        <p:spPr>
          <a:xfrm>
            <a:off x="5093778" y="609600"/>
            <a:ext cx="1481733" cy="6221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0D1E9-5CD8-4502-9E5F-A9B3899A92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5"/>
          <a:stretch/>
        </p:blipFill>
        <p:spPr>
          <a:xfrm>
            <a:off x="8956345" y="1066800"/>
            <a:ext cx="1341572" cy="5156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5491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3A88-6A1D-4F52-8342-0E178864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79" y="-4233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PLOTS</a:t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</a:rPr>
              <a:t>We used distribution plots to check the normality of the continuous variables.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86F9AF1C-0C7F-4C11-9871-10D1B187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9" y="727964"/>
            <a:ext cx="6016290" cy="309563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79D7250C-885A-4AD6-8750-72DAE570C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68" y="1005137"/>
            <a:ext cx="2791332" cy="1828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13E5CFC-339D-48EC-B504-F7612895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" y="2892992"/>
            <a:ext cx="2750072" cy="1828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0E3AB5-DF6D-4FC6-BA01-0790B7712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33" y="1005137"/>
            <a:ext cx="2750072" cy="1828800"/>
          </a:xfrm>
          <a:prstGeom prst="rect">
            <a:avLst/>
          </a:prstGeom>
        </p:spPr>
      </p:pic>
      <p:pic>
        <p:nvPicPr>
          <p:cNvPr id="52" name="Picture 5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A4832B-E051-4486-8606-D7031C4C3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63" y="5029200"/>
            <a:ext cx="2750072" cy="1828800"/>
          </a:xfrm>
          <a:prstGeom prst="rect">
            <a:avLst/>
          </a:prstGeom>
        </p:spPr>
      </p:pic>
      <p:pic>
        <p:nvPicPr>
          <p:cNvPr id="53" name="Picture 5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410738-F3A3-4AFE-80E3-6087D7AB9B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40" y="2986337"/>
            <a:ext cx="2750072" cy="18288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E75AEDC-3835-446B-B1A4-93462EF25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07" y="5029200"/>
            <a:ext cx="2750072" cy="1828800"/>
          </a:xfrm>
          <a:prstGeom prst="rect">
            <a:avLst/>
          </a:prstGeom>
        </p:spPr>
      </p:pic>
      <p:pic>
        <p:nvPicPr>
          <p:cNvPr id="55" name="Picture 5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1B2F3C-420C-4AEA-94D2-83257C78E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25" y="3017520"/>
            <a:ext cx="2750072" cy="1828800"/>
          </a:xfrm>
          <a:prstGeom prst="rect">
            <a:avLst/>
          </a:prstGeom>
        </p:spPr>
      </p:pic>
      <p:pic>
        <p:nvPicPr>
          <p:cNvPr id="56" name="Picture 5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F340278-80A4-4B20-88BD-C7EA2CBA75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" y="4998017"/>
            <a:ext cx="2750072" cy="1828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3D02387-DFCD-4E4A-BA98-5BB5F0733B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" y="940367"/>
            <a:ext cx="27500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43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38A4F0-B937-4567-969D-B98688EF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SMOTE FOR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5E73-D9CB-40E9-822D-5F32A0ED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We used SMOTE technique to solve the class imbalance problem.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05DB8-EEF1-4F0F-B7E4-930A240DB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3" y="1160146"/>
            <a:ext cx="4245120" cy="27274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D27596-D8E8-4E4A-8D8C-E6328A519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89" y="2167462"/>
            <a:ext cx="5625377" cy="13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3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FEA1E1-A2B4-4078-B7FB-AF933E4C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0" y="3834389"/>
            <a:ext cx="7270043" cy="252633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B9D0-8527-4BAF-818B-E4FCCCD00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0" y="199320"/>
            <a:ext cx="7204320" cy="28457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7472A-7C9F-4B70-B741-15716BA5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030" y="566395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STANDARDIZATION OF FEATURES USING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78B5-E6B9-4E05-BD55-F095BE97C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030" y="2150315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We used Standard Scalar to perform standardization so that all the numerical variables fall in the same scale throughout the dataset.</a:t>
            </a:r>
          </a:p>
        </p:txBody>
      </p:sp>
    </p:spTree>
    <p:extLst>
      <p:ext uri="{BB962C8B-B14F-4D97-AF65-F5344CB8AC3E}">
        <p14:creationId xmlns:p14="http://schemas.microsoft.com/office/powerpoint/2010/main" val="3918589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BCD1-02B6-4130-ABB1-BD010AC7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BD8D1-63E0-48D7-BC0A-A65A4A2DE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25" y="2015231"/>
            <a:ext cx="8215281" cy="4588157"/>
          </a:xfrm>
        </p:spPr>
      </p:pic>
    </p:spTree>
    <p:extLst>
      <p:ext uri="{BB962C8B-B14F-4D97-AF65-F5344CB8AC3E}">
        <p14:creationId xmlns:p14="http://schemas.microsoft.com/office/powerpoint/2010/main" val="47427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930118-75A2-4FCD-940A-341E9BDD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16305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6865-977F-4A4F-A06E-9103C76F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A428-A0D5-4660-A1B2-740226CF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Automobile industry gains a profitable income in the “Used Cars Segment” every year. AutoNation, a pioneer in this industry increased its revenue to $5.39 billion driven largely by 8.1 percent increase in Used cars revenue.</a:t>
            </a:r>
          </a:p>
          <a:p>
            <a:r>
              <a:rPr lang="en-US" dirty="0">
                <a:solidFill>
                  <a:srgbClr val="FFFFFF"/>
                </a:solidFill>
              </a:rPr>
              <a:t>People who purchase used cars does it for cost cutting. Anyone who has limited funds would appreciate the need to save little cash.</a:t>
            </a:r>
          </a:p>
          <a:p>
            <a:r>
              <a:rPr lang="en-US" dirty="0">
                <a:solidFill>
                  <a:srgbClr val="FFFFFF"/>
                </a:solidFill>
              </a:rPr>
              <a:t>There are so many factors that get into buying a used car such as – Range of Cost, Pre-purchase Inspection, Ownership Validation, Vehicle History Report and Age etc.</a:t>
            </a:r>
          </a:p>
          <a:p>
            <a:r>
              <a:rPr lang="en-US" dirty="0">
                <a:solidFill>
                  <a:srgbClr val="FFFFFF"/>
                </a:solidFill>
              </a:rPr>
              <a:t>We try to tackle this problem by analyzing various factors behind the car and help the buyer realize if a particular auction purchase is a Good/Bad buy.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3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64D94D-8A49-4DD7-BD0D-3E8A1FCE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K Nearest Neighbor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70B8AA-8F16-4DFB-9B33-3D9AA6B7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8467"/>
            <a:ext cx="4595071" cy="362849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Parameter Tuning: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N_Neighbors</a:t>
            </a:r>
            <a:r>
              <a:rPr lang="en-US" sz="200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Distance Measure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        a. p=0  Minkowski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        b. p=1 </a:t>
            </a:r>
            <a:r>
              <a:rPr lang="en-US" sz="2000" dirty="0" err="1"/>
              <a:t>Manhantan</a:t>
            </a:r>
            <a:r>
              <a:rPr lang="en-US" sz="2000" dirty="0"/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        c. p=2 </a:t>
            </a:r>
            <a:r>
              <a:rPr lang="en-US" sz="2000" dirty="0" err="1"/>
              <a:t>Eulidean</a:t>
            </a:r>
            <a:r>
              <a:rPr lang="en-US" sz="20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15977B-445F-4905-A9E6-AE1A7ED2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021" y="3638111"/>
            <a:ext cx="6023084" cy="3222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FB237-0587-4871-98DA-B75AE960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40" y="1704857"/>
            <a:ext cx="5903564" cy="1543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9D6D3C-E2E7-48C4-A00E-5AEF6BD94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96541" y="430619"/>
            <a:ext cx="5903564" cy="8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62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E24CAD15-E0E1-4C1E-8C00-011AECB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19" y="5472370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KNN – Report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5DDF31-E3AF-444A-862B-3F244298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9" y="838100"/>
            <a:ext cx="3973673" cy="2751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708641-14F3-445F-A547-598EF2EC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60" y="614715"/>
            <a:ext cx="3834358" cy="1599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DD17E0-2365-42D8-90AF-AA49365931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29"/>
          <a:stretch/>
        </p:blipFill>
        <p:spPr>
          <a:xfrm>
            <a:off x="4800360" y="2505791"/>
            <a:ext cx="5683826" cy="1355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A0D9FE-6613-49BA-BD43-3ECE2439C146}"/>
              </a:ext>
            </a:extLst>
          </p:cNvPr>
          <p:cNvSpPr txBox="1"/>
          <p:nvPr/>
        </p:nvSpPr>
        <p:spPr>
          <a:xfrm>
            <a:off x="518169" y="4065814"/>
            <a:ext cx="601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Score – 90.4</a:t>
            </a:r>
          </a:p>
          <a:p>
            <a:r>
              <a:rPr lang="en-US" dirty="0"/>
              <a:t>Testing Score – 90.5</a:t>
            </a:r>
          </a:p>
        </p:txBody>
      </p:sp>
    </p:spTree>
    <p:extLst>
      <p:ext uri="{BB962C8B-B14F-4D97-AF65-F5344CB8AC3E}">
        <p14:creationId xmlns:p14="http://schemas.microsoft.com/office/powerpoint/2010/main" val="371414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CA0813-3685-4363-98E7-8B1507AA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Random Forest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35D32-A1E1-4F5C-BCD5-2C6174F7E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361" y="2160589"/>
            <a:ext cx="2930517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 3" charset="2"/>
              <a:buChar char=""/>
            </a:pPr>
            <a:r>
              <a:rPr lang="en-US"/>
              <a:t>Version:</a:t>
            </a:r>
          </a:p>
          <a:p>
            <a:pPr marL="342900" indent="-228600">
              <a:buFont typeface="Wingdings 3" charset="2"/>
              <a:buChar char=""/>
            </a:pPr>
            <a:r>
              <a:rPr lang="en-US"/>
              <a:t>Original Data</a:t>
            </a:r>
          </a:p>
          <a:p>
            <a:pPr marL="342900" indent="-228600">
              <a:buFont typeface="Wingdings 3" charset="2"/>
              <a:buChar char=""/>
            </a:pPr>
            <a:r>
              <a:rPr lang="en-US"/>
              <a:t>SMOTE+ RF</a:t>
            </a:r>
          </a:p>
          <a:p>
            <a:pPr marL="342900" indent="-228600">
              <a:buFont typeface="Wingdings 3" charset="2"/>
              <a:buChar char=""/>
            </a:pPr>
            <a:r>
              <a:rPr lang="en-US"/>
              <a:t>Oversampling+ RF</a:t>
            </a:r>
          </a:p>
          <a:p>
            <a:pPr marL="342900" indent="-228600">
              <a:buFont typeface="Wingdings 3" charset="2"/>
              <a:buChar char=""/>
            </a:pPr>
            <a:r>
              <a:rPr lang="en-US"/>
              <a:t>Under Sample+ RF</a:t>
            </a:r>
          </a:p>
          <a:p>
            <a:pPr indent="-228600">
              <a:buFont typeface="Wingdings 3" charset="2"/>
              <a:buChar char=""/>
            </a:pPr>
            <a:r>
              <a:rPr lang="en-US"/>
              <a:t>Parameter Tuning:</a:t>
            </a:r>
          </a:p>
          <a:p>
            <a:pPr lvl="1" indent="-228600">
              <a:buFont typeface="Wingdings 3" charset="2"/>
              <a:buChar char=""/>
            </a:pPr>
            <a:r>
              <a:rPr lang="en-US"/>
              <a:t>n_estimators </a:t>
            </a:r>
          </a:p>
          <a:p>
            <a:pPr lvl="1" indent="-228600">
              <a:buFont typeface="Wingdings 3" charset="2"/>
              <a:buChar char=""/>
            </a:pPr>
            <a:r>
              <a:rPr lang="en-US"/>
              <a:t>Criterion </a:t>
            </a:r>
          </a:p>
          <a:p>
            <a:pPr lvl="1" indent="-228600">
              <a:buFont typeface="Wingdings 3" charset="2"/>
              <a:buChar char=""/>
            </a:pPr>
            <a:r>
              <a:rPr lang="en-US"/>
              <a:t>max_depth </a:t>
            </a:r>
          </a:p>
          <a:p>
            <a:pPr lvl="1" indent="-228600">
              <a:buFont typeface="Wingdings 3" charset="2"/>
              <a:buChar char=""/>
            </a:pPr>
            <a:r>
              <a:rPr lang="en-US"/>
              <a:t>max_feature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BBDCE-64D5-4FA1-A3F4-4F96FF148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r="9805"/>
          <a:stretch/>
        </p:blipFill>
        <p:spPr>
          <a:xfrm>
            <a:off x="3854337" y="1057274"/>
            <a:ext cx="4889613" cy="1713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6959E3-0C9A-447C-B92A-C51C9DF96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87" y="3143250"/>
            <a:ext cx="4501655" cy="3128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540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01434B-667F-4699-AE81-4C10F7BE7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01" y="1303938"/>
            <a:ext cx="3840033" cy="5003542"/>
          </a:xfrm>
          <a:ln>
            <a:solidFill>
              <a:schemeClr val="tx1"/>
            </a:solidFill>
          </a:ln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E4D638-AA22-4B99-87BB-1C09D89C4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938"/>
            <a:ext cx="3514725" cy="4889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F1A1A96-AC30-4650-A807-30E28E6A7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92" y="1303938"/>
            <a:ext cx="3643741" cy="5003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303C33-33FC-40AA-A8E9-34C8745B3B2D}"/>
              </a:ext>
            </a:extLst>
          </p:cNvPr>
          <p:cNvSpPr txBox="1"/>
          <p:nvPr/>
        </p:nvSpPr>
        <p:spPr>
          <a:xfrm>
            <a:off x="-203200" y="451346"/>
            <a:ext cx="38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-Under Sampling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50AE43-2CF8-4571-BC17-D45EA18EF129}"/>
              </a:ext>
            </a:extLst>
          </p:cNvPr>
          <p:cNvSpPr txBox="1"/>
          <p:nvPr/>
        </p:nvSpPr>
        <p:spPr>
          <a:xfrm>
            <a:off x="3564808" y="508310"/>
            <a:ext cx="38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– Over Sampling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DB0B1-46D6-4F5B-AC53-DD5D9948D04D}"/>
              </a:ext>
            </a:extLst>
          </p:cNvPr>
          <p:cNvSpPr txBox="1"/>
          <p:nvPr/>
        </p:nvSpPr>
        <p:spPr>
          <a:xfrm>
            <a:off x="7527754" y="451346"/>
            <a:ext cx="38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 Sampling – SMOTE </a:t>
            </a:r>
          </a:p>
        </p:txBody>
      </p:sp>
    </p:spTree>
    <p:extLst>
      <p:ext uri="{BB962C8B-B14F-4D97-AF65-F5344CB8AC3E}">
        <p14:creationId xmlns:p14="http://schemas.microsoft.com/office/powerpoint/2010/main" val="89164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6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476A8E-2C26-4369-80D4-A6F60EF5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Ensemblem – Ada Boosting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796D7-77F3-4B3D-9D3F-61BB0723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361" y="2160589"/>
            <a:ext cx="2930517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 3" charset="2"/>
              <a:buChar char=""/>
            </a:pPr>
            <a:r>
              <a:rPr lang="en-US"/>
              <a:t>Parameter Tuning </a:t>
            </a:r>
          </a:p>
          <a:p>
            <a:pPr marL="285750" indent="-228600">
              <a:buFont typeface="Wingdings 3" charset="2"/>
              <a:buChar char=""/>
            </a:pPr>
            <a:r>
              <a:rPr lang="en-US"/>
              <a:t>Weak Learning – Decision Tree</a:t>
            </a:r>
          </a:p>
          <a:p>
            <a:pPr marL="285750" indent="-228600">
              <a:buFont typeface="Wingdings 3" charset="2"/>
              <a:buChar char=""/>
            </a:pPr>
            <a:r>
              <a:rPr lang="en-US"/>
              <a:t> criterion = “entropy”</a:t>
            </a:r>
          </a:p>
          <a:p>
            <a:pPr marL="285750" indent="-228600">
              <a:buFont typeface="Wingdings 3" charset="2"/>
              <a:buChar char=""/>
            </a:pPr>
            <a:r>
              <a:rPr lang="en-US"/>
              <a:t>Max_depth = 5</a:t>
            </a:r>
          </a:p>
          <a:p>
            <a:pPr marL="285750" indent="-228600">
              <a:buFont typeface="Wingdings 3" charset="2"/>
              <a:buChar char=""/>
            </a:pPr>
            <a:r>
              <a:rPr lang="en-US"/>
              <a:t>Random_state</a:t>
            </a:r>
          </a:p>
          <a:p>
            <a:pPr marL="285750" indent="-228600">
              <a:buFont typeface="Wingdings 3" charset="2"/>
              <a:buChar char=""/>
            </a:pPr>
            <a:r>
              <a:rPr lang="en-US"/>
              <a:t>Algorithm= SAME.R – Real Boosting </a:t>
            </a:r>
          </a:p>
          <a:p>
            <a:pPr marL="285750" indent="-228600">
              <a:buFont typeface="Wingdings 3" charset="2"/>
              <a:buChar char=""/>
            </a:pPr>
            <a:endParaRPr lang="en-US"/>
          </a:p>
          <a:p>
            <a:pPr marL="285750" indent="-228600">
              <a:buFont typeface="Wingdings 3" charset="2"/>
              <a:buChar char=""/>
            </a:pPr>
            <a:endParaRPr lang="en-US"/>
          </a:p>
          <a:p>
            <a:pPr marL="285750" indent="-228600">
              <a:buFont typeface="Wingdings 3" charset="2"/>
              <a:buChar char=""/>
            </a:pPr>
            <a:endParaRPr lang="en-US"/>
          </a:p>
          <a:p>
            <a:pPr marL="285750" indent="-228600">
              <a:buFont typeface="Wingdings 3" charset="2"/>
              <a:buChar char=""/>
            </a:pPr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0F8D-F20B-476E-930F-0A1C7CE6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37" y="1056641"/>
            <a:ext cx="5421162" cy="1707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A5EE45-CA58-4978-87F6-34F3AE525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6055" y="3114674"/>
            <a:ext cx="4630171" cy="298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2656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4833D-276A-43EB-82C3-3D07215DF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09664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K Fold Cross Validation – Ada Boosting  </a:t>
            </a:r>
            <a:br>
              <a:rPr lang="en-US" sz="3400"/>
            </a:br>
            <a:endParaRPr lang="en-US" sz="3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E5983-5D7F-4C8B-8E4E-E7EF6AE51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0" r="16049"/>
          <a:stretch/>
        </p:blipFill>
        <p:spPr>
          <a:xfrm>
            <a:off x="985968" y="609600"/>
            <a:ext cx="8288033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2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CAC2-C08A-473F-AFE6-0E5DCFCA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/>
              <a:t>DEEP NEURAL NETS- Tensor Flow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1E241-9B24-4302-9FDD-CBAA48F6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922" y="2721852"/>
            <a:ext cx="5146151" cy="318168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Parameter Tuning: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Activation Function – Relu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Hidden Layer -  Three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Number of Neuron – 27 each Layer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Loss Function -  Cross Entropy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Learn Rate Optimization – Adam Optimization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Optimization – Stochastic Gradient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Regularization – DropOut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847FF4-E577-40A9-A7E2-38B705A2B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8200" y="942034"/>
            <a:ext cx="4682068" cy="233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8A922C-E7B2-4598-AD40-9618252F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0" y="3582208"/>
            <a:ext cx="4768428" cy="28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57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69AF-5B53-4646-B7A0-A21CD664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DNN – Report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C030D-C85B-4E92-8CC8-7ABD7749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27790"/>
            <a:ext cx="5455917" cy="3757518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33E2708-F96B-43ED-AAE5-A9B281DA7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949390"/>
            <a:ext cx="5455917" cy="2714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949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9619-A10B-4632-9338-DA985ED6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9F4D-7BA7-49DC-A23A-97B3F677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Parameter Tuning: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C: The Higher C the model is less Regularized.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Training Score – 63.61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Testing Score – 63.34</a:t>
            </a:r>
          </a:p>
        </p:txBody>
      </p:sp>
      <p:pic>
        <p:nvPicPr>
          <p:cNvPr id="8" name="Picture 7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80F1E544-96DE-4813-A94C-0D353C5D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03" y="643467"/>
            <a:ext cx="3741336" cy="5420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70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4897-A830-4ADC-A267-E19BC389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Principal Component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E57AC-FBFB-4B52-9817-C6087DD7B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950" y="3604214"/>
            <a:ext cx="5042380" cy="271096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BE90A-AB74-438A-A3A5-DDC975734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 Tuning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Components --- Elbow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Explained variance vs Number of components </a:t>
            </a:r>
          </a:p>
          <a:p>
            <a:r>
              <a:rPr lang="en-US" dirty="0"/>
              <a:t>	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6BB5C-2634-49E2-8A3E-DC4CC4AA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266" y="353789"/>
            <a:ext cx="4284632" cy="30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2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54418-D4A2-4026-9FFD-BD637B99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The Dataset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A1E4A3-B9A5-4CA3-BB0E-405592222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07883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568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63FC-DDF9-4790-892B-F4A5301F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92" y="5338917"/>
            <a:ext cx="8596668" cy="1320800"/>
          </a:xfrm>
        </p:spPr>
        <p:txBody>
          <a:bodyPr/>
          <a:lstStyle/>
          <a:p>
            <a:r>
              <a:rPr lang="en-US" dirty="0"/>
              <a:t>PCA- COMPONENTS FEATURE VARIANCE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61B52-72F5-4685-BA5A-5DDA61AF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477462"/>
            <a:ext cx="7895302" cy="45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99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439A-4E70-41BF-82B2-00306991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536951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PCA+SMOTE+RF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2B728-04A8-4EA6-90EB-D9A7CD0B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3" y="1038656"/>
            <a:ext cx="5499202" cy="2913912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FB600BC-49E9-45D6-BD8F-A5382049A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283" y="786579"/>
            <a:ext cx="4105814" cy="41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50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5DAB-F887-412D-A11F-7790D13C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– Algorithm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65B3DF-8C42-45DF-BA50-C35EDB514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E49C21-9AAF-4DF6-AA03-8F341FB89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Parameter Tuning </a:t>
            </a:r>
          </a:p>
          <a:p>
            <a:r>
              <a:rPr lang="en-US" dirty="0"/>
              <a:t>C , gamma , </a:t>
            </a:r>
            <a:r>
              <a:rPr lang="en-US" dirty="0" err="1"/>
              <a:t>Kernal</a:t>
            </a:r>
            <a:r>
              <a:rPr lang="en-US" dirty="0"/>
              <a:t>.</a:t>
            </a:r>
          </a:p>
          <a:p>
            <a:r>
              <a:rPr lang="en-US" dirty="0"/>
              <a:t>Grid Search </a:t>
            </a:r>
          </a:p>
          <a:p>
            <a:r>
              <a:rPr lang="en-US" dirty="0"/>
              <a:t>C=[0.1,1,10,100]</a:t>
            </a:r>
          </a:p>
          <a:p>
            <a:r>
              <a:rPr lang="en-US" dirty="0"/>
              <a:t>Gamma=[1,0.1,0.01,0.0001]</a:t>
            </a:r>
          </a:p>
          <a:p>
            <a:r>
              <a:rPr lang="en-US" dirty="0"/>
              <a:t>Kernel- </a:t>
            </a:r>
            <a:r>
              <a:rPr lang="en-US" dirty="0" err="1"/>
              <a:t>rbf</a:t>
            </a:r>
            <a:r>
              <a:rPr lang="en-US" dirty="0"/>
              <a:t>.</a:t>
            </a:r>
          </a:p>
          <a:p>
            <a:r>
              <a:rPr lang="en-US" dirty="0"/>
              <a:t>Time Execution – More than 12 hours , for 25 fits out of 75 fits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F07B75-DCD8-48BF-A39B-0E5E6A60F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F59F22-2423-4899-B547-9218273CA5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E25D5-DAD8-460C-8AD1-57FD62C7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25471"/>
            <a:ext cx="6872719" cy="37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72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83CE06-C3D8-4AFC-A1BD-E278961A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–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A6D29-5697-4764-8601-74EA61F2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Imblance – Random Over Sampling, Random Under Sampling, SMOTE.</a:t>
            </a:r>
          </a:p>
          <a:p>
            <a:r>
              <a:rPr lang="en-US" dirty="0"/>
              <a:t>Distribution of Continous Variable – Applied Log Transformation</a:t>
            </a:r>
          </a:p>
          <a:p>
            <a:r>
              <a:rPr lang="en-US" dirty="0"/>
              <a:t>Over Fitting – K fold cross validation, </a:t>
            </a:r>
            <a:r>
              <a:rPr lang="en-US" dirty="0" err="1"/>
              <a:t>HyperParameter</a:t>
            </a:r>
            <a:r>
              <a:rPr lang="en-US" dirty="0"/>
              <a:t> Tuning.</a:t>
            </a:r>
          </a:p>
          <a:p>
            <a:r>
              <a:rPr lang="en-US" dirty="0"/>
              <a:t>Dimensionality – PCA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61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7751-C6A9-4CA9-8C68-94673068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BBF79F-1D88-4D1F-A8EB-5F7A87BB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49247"/>
              </p:ext>
            </p:extLst>
          </p:nvPr>
        </p:nvGraphicFramePr>
        <p:xfrm>
          <a:off x="1811045" y="2281561"/>
          <a:ext cx="6259805" cy="208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0938">
                  <a:extLst>
                    <a:ext uri="{9D8B030D-6E8A-4147-A177-3AD203B41FA5}">
                      <a16:colId xmlns:a16="http://schemas.microsoft.com/office/drawing/2014/main" val="1632085163"/>
                    </a:ext>
                  </a:extLst>
                </a:gridCol>
                <a:gridCol w="1375781">
                  <a:extLst>
                    <a:ext uri="{9D8B030D-6E8A-4147-A177-3AD203B41FA5}">
                      <a16:colId xmlns:a16="http://schemas.microsoft.com/office/drawing/2014/main" val="1730447101"/>
                    </a:ext>
                  </a:extLst>
                </a:gridCol>
                <a:gridCol w="990563">
                  <a:extLst>
                    <a:ext uri="{9D8B030D-6E8A-4147-A177-3AD203B41FA5}">
                      <a16:colId xmlns:a16="http://schemas.microsoft.com/office/drawing/2014/main" val="1910104067"/>
                    </a:ext>
                  </a:extLst>
                </a:gridCol>
                <a:gridCol w="921773">
                  <a:extLst>
                    <a:ext uri="{9D8B030D-6E8A-4147-A177-3AD203B41FA5}">
                      <a16:colId xmlns:a16="http://schemas.microsoft.com/office/drawing/2014/main" val="735173154"/>
                    </a:ext>
                  </a:extLst>
                </a:gridCol>
                <a:gridCol w="660375">
                  <a:extLst>
                    <a:ext uri="{9D8B030D-6E8A-4147-A177-3AD203B41FA5}">
                      <a16:colId xmlns:a16="http://schemas.microsoft.com/office/drawing/2014/main" val="4216408951"/>
                    </a:ext>
                  </a:extLst>
                </a:gridCol>
                <a:gridCol w="660375">
                  <a:extLst>
                    <a:ext uri="{9D8B030D-6E8A-4147-A177-3AD203B41FA5}">
                      <a16:colId xmlns:a16="http://schemas.microsoft.com/office/drawing/2014/main" val="143931505"/>
                    </a:ext>
                  </a:extLst>
                </a:gridCol>
              </a:tblGrid>
              <a:tr h="20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Tesing Score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6687164"/>
                  </a:ext>
                </a:extLst>
              </a:tr>
              <a:tr h="20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Knn+SMOTE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66785"/>
                  </a:ext>
                </a:extLst>
              </a:tr>
              <a:tr h="20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8490883"/>
                  </a:ext>
                </a:extLst>
              </a:tr>
              <a:tr h="20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RF+ </a:t>
                      </a:r>
                      <a:r>
                        <a:rPr lang="en-US" sz="1100" u="none" strike="noStrike" dirty="0" err="1">
                          <a:effectLst/>
                        </a:rPr>
                        <a:t>UnderSample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8738571"/>
                  </a:ext>
                </a:extLst>
              </a:tr>
              <a:tr h="20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RF+ OverSample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470855"/>
                  </a:ext>
                </a:extLst>
              </a:tr>
              <a:tr h="20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RF+Over Sampling SMOTE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5987109"/>
                  </a:ext>
                </a:extLst>
              </a:tr>
              <a:tr h="20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 Boosting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7303955"/>
                  </a:ext>
                </a:extLst>
              </a:tr>
              <a:tr h="20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95.4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4883881"/>
                  </a:ext>
                </a:extLst>
              </a:tr>
              <a:tr h="20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8412870"/>
                  </a:ext>
                </a:extLst>
              </a:tr>
              <a:tr h="208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PCA+SMOTE+RF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858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98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8" name="Rectangle 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687FA-613C-4287-A183-CA41C361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DATASET DESCRIPTION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91BA206-D2E7-4B79-8F16-8EB86ED2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The dataset had a total of 34 attributes.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</a:rPr>
              <a:t>ReId</a:t>
            </a:r>
            <a:r>
              <a:rPr lang="en-US" sz="1500" dirty="0">
                <a:solidFill>
                  <a:srgbClr val="FFFFFF"/>
                </a:solidFill>
              </a:rPr>
              <a:t> – This is a Reference Id for each transaction in the dataset</a:t>
            </a: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bg2">
                    <a:lumMod val="75000"/>
                  </a:schemeClr>
                </a:solidFill>
              </a:rPr>
              <a:t>PurchDate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dirty="0">
                <a:solidFill>
                  <a:srgbClr val="FFFFFF"/>
                </a:solidFill>
              </a:rPr>
              <a:t>– Date attribute that specifies the date of </a:t>
            </a:r>
            <a:r>
              <a:rPr lang="en-US" sz="1500" dirty="0" err="1">
                <a:solidFill>
                  <a:srgbClr val="FFFFFF"/>
                </a:solidFill>
              </a:rPr>
              <a:t>Pruchase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Auction</a:t>
            </a:r>
            <a:r>
              <a:rPr lang="en-US" sz="1500" b="1" dirty="0">
                <a:solidFill>
                  <a:srgbClr val="FFFFFF"/>
                </a:solidFill>
              </a:rPr>
              <a:t> – </a:t>
            </a:r>
            <a:r>
              <a:rPr lang="en-US" sz="1500" dirty="0">
                <a:solidFill>
                  <a:srgbClr val="FFFFFF"/>
                </a:solidFill>
              </a:rPr>
              <a:t>The Auction was help by two groups ADESA and MANHEIM. Other 3rd party dealers were also involved.</a:t>
            </a: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bg2">
                    <a:lumMod val="75000"/>
                  </a:schemeClr>
                </a:solidFill>
              </a:rPr>
              <a:t>VehYear</a:t>
            </a:r>
            <a:r>
              <a:rPr lang="en-US" sz="1500" dirty="0">
                <a:solidFill>
                  <a:srgbClr val="FFFFFF"/>
                </a:solidFill>
              </a:rPr>
              <a:t> – The Year to which a particular model belongs.</a:t>
            </a: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bg2">
                    <a:lumMod val="75000"/>
                  </a:schemeClr>
                </a:solidFill>
              </a:rPr>
              <a:t>VehicleAge</a:t>
            </a:r>
            <a:r>
              <a:rPr lang="en-US" sz="1500" dirty="0">
                <a:solidFill>
                  <a:srgbClr val="FFFFFF"/>
                </a:solidFill>
              </a:rPr>
              <a:t> – Number of years the vehicle is used.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Make</a:t>
            </a:r>
            <a:r>
              <a:rPr lang="en-US" sz="1500" dirty="0">
                <a:solidFill>
                  <a:srgbClr val="FFFFFF"/>
                </a:solidFill>
              </a:rPr>
              <a:t> – The vehicle company i.e. MAZDA, DODGE, FORD etc.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Model</a:t>
            </a:r>
            <a:r>
              <a:rPr lang="en-US" sz="1500" dirty="0">
                <a:solidFill>
                  <a:srgbClr val="FFFFFF"/>
                </a:solidFill>
              </a:rPr>
              <a:t> – Subclass from each Make i.e. FORD FOCUS, TOYOTA COROLLA etc.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Trim</a:t>
            </a:r>
            <a:r>
              <a:rPr lang="en-US" sz="1500" dirty="0">
                <a:solidFill>
                  <a:srgbClr val="FFFFFF"/>
                </a:solidFill>
              </a:rPr>
              <a:t> – The class distinction in each mode </a:t>
            </a:r>
            <a:r>
              <a:rPr lang="en-US" sz="1500" dirty="0" err="1">
                <a:solidFill>
                  <a:srgbClr val="FFFFFF"/>
                </a:solidFill>
              </a:rPr>
              <a:t>i.e</a:t>
            </a:r>
            <a:r>
              <a:rPr lang="en-US" sz="1500" dirty="0">
                <a:solidFill>
                  <a:srgbClr val="FFFFFF"/>
                </a:solidFill>
              </a:rPr>
              <a:t> ST, SXT, EX, SE etc.</a:t>
            </a: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bg2">
                    <a:lumMod val="75000"/>
                  </a:schemeClr>
                </a:solidFill>
              </a:rPr>
              <a:t>SubModel</a:t>
            </a:r>
            <a:r>
              <a:rPr lang="en-US" sz="1500" dirty="0">
                <a:solidFill>
                  <a:srgbClr val="FFFFFF"/>
                </a:solidFill>
              </a:rPr>
              <a:t> – This is the type of Model i.e. 4D SEDAN, 2D COUPE, 4D SUV etc.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Color</a:t>
            </a:r>
            <a:r>
              <a:rPr lang="en-US" sz="1500" dirty="0">
                <a:solidFill>
                  <a:srgbClr val="FFFFFF"/>
                </a:solidFill>
              </a:rPr>
              <a:t> – Color of the vehicle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Transmission</a:t>
            </a:r>
            <a:r>
              <a:rPr lang="en-US" sz="1500" dirty="0">
                <a:solidFill>
                  <a:srgbClr val="FFFFFF"/>
                </a:solidFill>
              </a:rPr>
              <a:t> – AUTO or MANUAL  </a:t>
            </a:r>
            <a:endParaRPr lang="en-US" sz="15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2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DC176-E2ED-4BB9-AFD3-DE80B572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1E4F-827C-4E36-94B9-89911B84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</a:rPr>
              <a:t>WheelTypeID</a:t>
            </a:r>
            <a:r>
              <a:rPr lang="en-US" dirty="0">
                <a:solidFill>
                  <a:srgbClr val="FFFFFF"/>
                </a:solidFill>
              </a:rPr>
              <a:t> – ID of different types of Wheel 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</a:rPr>
              <a:t>WheelType</a:t>
            </a:r>
            <a:r>
              <a:rPr lang="en-US" dirty="0">
                <a:solidFill>
                  <a:srgbClr val="FFFFFF"/>
                </a:solidFill>
              </a:rPr>
              <a:t> – Type of wheel such as ALLOY, COVERS etc.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</a:rPr>
              <a:t>VEhOdo</a:t>
            </a:r>
            <a:r>
              <a:rPr lang="en-US" dirty="0">
                <a:solidFill>
                  <a:srgbClr val="FFFFFF"/>
                </a:solidFill>
              </a:rPr>
              <a:t> – Number of miles driven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Nationality</a:t>
            </a:r>
            <a:r>
              <a:rPr lang="en-US" dirty="0">
                <a:solidFill>
                  <a:srgbClr val="FFFFFF"/>
                </a:solidFill>
              </a:rPr>
              <a:t> – Make’s Nationality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Size</a:t>
            </a:r>
            <a:r>
              <a:rPr lang="en-US" dirty="0">
                <a:solidFill>
                  <a:srgbClr val="FFFFFF"/>
                </a:solidFill>
              </a:rPr>
              <a:t> – LARGE TRUCK, MEDIUM SUV etc.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</a:rPr>
              <a:t>TopThreeAmericanName</a:t>
            </a:r>
            <a:r>
              <a:rPr lang="en-US" dirty="0">
                <a:solidFill>
                  <a:srgbClr val="FFFFFF"/>
                </a:solidFill>
              </a:rPr>
              <a:t> – The original parent company that owns the Make ex- CHRYSLER, GENERAL MOTORS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     MMR refers to the Manheim Market report prices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</a:rPr>
              <a:t>MMRAcquisitionAuctionAveragePrice</a:t>
            </a:r>
            <a:r>
              <a:rPr lang="en-US" b="1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rgbClr val="FFFFFF"/>
                </a:solidFill>
              </a:rPr>
              <a:t>Acquisition price for this vehicle in average condition during purchase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</a:rPr>
              <a:t>MMRAcquisitionAuctionCleanPrice</a:t>
            </a:r>
            <a:r>
              <a:rPr lang="en-US" b="1" dirty="0">
                <a:solidFill>
                  <a:srgbClr val="FFFFFF"/>
                </a:solidFill>
              </a:rPr>
              <a:t> - </a:t>
            </a:r>
            <a:r>
              <a:rPr lang="en-US" dirty="0">
                <a:solidFill>
                  <a:srgbClr val="FFFFFF"/>
                </a:solidFill>
              </a:rPr>
              <a:t>Acquisition price for this vehicle in the above average condition during purchase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MMRAcquisitionRetailAveragePrice-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Acquisition price for this vehicle in retail market in average condition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</a:rPr>
              <a:t>MMRAcquisitonRetailCleanPrice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Acquisition price for this vehicle in above average condition in the retail market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8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ECAB6-4359-4B7C-AED4-96466DD1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69A6-9A30-4951-9813-111191FF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bg2">
                    <a:lumMod val="75000"/>
                  </a:schemeClr>
                </a:solidFill>
              </a:rPr>
              <a:t>MMRCurrentAuctionAveragePrice</a:t>
            </a:r>
            <a:r>
              <a:rPr lang="en-US" sz="1500" dirty="0">
                <a:solidFill>
                  <a:srgbClr val="FFFFFF"/>
                </a:solidFill>
              </a:rPr>
              <a:t> –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dirty="0">
                <a:solidFill>
                  <a:srgbClr val="FFFFFF"/>
                </a:solidFill>
              </a:rPr>
              <a:t> The current auction price for this vehicle in average condition </a:t>
            </a: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bg2">
                    <a:lumMod val="75000"/>
                  </a:schemeClr>
                </a:solidFill>
              </a:rPr>
              <a:t>MMRCurrentAuctionCleanPrice</a:t>
            </a:r>
            <a:r>
              <a:rPr lang="en-US" sz="1500" dirty="0">
                <a:solidFill>
                  <a:srgbClr val="FFFFFF"/>
                </a:solidFill>
              </a:rPr>
              <a:t> – The current auction price of this vehicle in above average condition</a:t>
            </a: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bg2">
                    <a:lumMod val="75000"/>
                  </a:schemeClr>
                </a:solidFill>
              </a:rPr>
              <a:t>MMRCurrentRetailAveragePrice</a:t>
            </a:r>
            <a:r>
              <a:rPr lang="en-US" sz="1500" dirty="0">
                <a:solidFill>
                  <a:srgbClr val="FFFFFF"/>
                </a:solidFill>
              </a:rPr>
              <a:t> - 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dirty="0">
                <a:solidFill>
                  <a:srgbClr val="FFFFFF"/>
                </a:solidFill>
              </a:rPr>
              <a:t> The current retail price for this vehicle in average condition </a:t>
            </a: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bg2">
                    <a:lumMod val="75000"/>
                  </a:schemeClr>
                </a:solidFill>
              </a:rPr>
              <a:t>MMRCurrentRetailCleanPrice</a:t>
            </a:r>
            <a:r>
              <a:rPr lang="en-US" sz="1500" dirty="0">
                <a:solidFill>
                  <a:srgbClr val="FFFFFF"/>
                </a:solidFill>
              </a:rPr>
              <a:t> - –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dirty="0">
                <a:solidFill>
                  <a:srgbClr val="FFFFFF"/>
                </a:solidFill>
              </a:rPr>
              <a:t> The current retail price for this vehicle in above average condition 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PRIMEUNIT</a:t>
            </a:r>
            <a:r>
              <a:rPr lang="en-US" sz="1500" dirty="0">
                <a:solidFill>
                  <a:srgbClr val="FFFFFF"/>
                </a:solidFill>
              </a:rPr>
              <a:t> – Identify if the vehicle would have a higher demand than the standard purchase 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AUCGUART</a:t>
            </a:r>
            <a:r>
              <a:rPr lang="en-US" sz="1500" dirty="0">
                <a:solidFill>
                  <a:srgbClr val="FFFFFF"/>
                </a:solidFill>
              </a:rPr>
              <a:t> – The guarantee level provided by the auction for the vehicle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BYRNO</a:t>
            </a:r>
            <a:r>
              <a:rPr lang="en-US" sz="1500" dirty="0">
                <a:solidFill>
                  <a:srgbClr val="FFFFFF"/>
                </a:solidFill>
              </a:rPr>
              <a:t> - The ID associated with each buyer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VNZIP1</a:t>
            </a:r>
            <a:r>
              <a:rPr lang="en-US" sz="1500" dirty="0">
                <a:solidFill>
                  <a:srgbClr val="FFFFFF"/>
                </a:solidFill>
              </a:rPr>
              <a:t> - The zip code where the car was purchased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VNST</a:t>
            </a:r>
            <a:r>
              <a:rPr lang="en-US" sz="1500" dirty="0">
                <a:solidFill>
                  <a:srgbClr val="FFFFFF"/>
                </a:solidFill>
              </a:rPr>
              <a:t> – The state where the car was purchased</a:t>
            </a: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bg2">
                    <a:lumMod val="75000"/>
                  </a:schemeClr>
                </a:solidFill>
              </a:rPr>
              <a:t>VehBCost</a:t>
            </a:r>
            <a:r>
              <a:rPr lang="en-US" sz="1500" dirty="0">
                <a:solidFill>
                  <a:srgbClr val="FFFFFF"/>
                </a:solidFill>
              </a:rPr>
              <a:t> – The initial base price for the vehicle at beginning of auction</a:t>
            </a: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bg2">
                    <a:lumMod val="75000"/>
                  </a:schemeClr>
                </a:solidFill>
              </a:rPr>
              <a:t>IsOnlineSale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1500" dirty="0">
                <a:solidFill>
                  <a:srgbClr val="FFFFFF"/>
                </a:solidFill>
              </a:rPr>
              <a:t> Whether the car was sold online or not </a:t>
            </a: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bg2">
                    <a:lumMod val="75000"/>
                  </a:schemeClr>
                </a:solidFill>
              </a:rPr>
              <a:t>WarrantyCost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1500" dirty="0">
                <a:solidFill>
                  <a:srgbClr val="FFFFFF"/>
                </a:solidFill>
              </a:rPr>
              <a:t> The cost of warranty for each vehicle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5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2B1D-7F48-4E17-BA91-7A1EBD26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Dataset – Initial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4091-9DC5-4E52-803E-AAEF191F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55" y="1715972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dataset initially had 34 attributes with the target attribute being – </a:t>
            </a:r>
            <a:r>
              <a:rPr lang="en-US" dirty="0" err="1"/>
              <a:t>IsBadBuy</a:t>
            </a:r>
            <a:r>
              <a:rPr lang="en-US" dirty="0"/>
              <a:t> </a:t>
            </a:r>
          </a:p>
          <a:p>
            <a:r>
              <a:rPr lang="en-US" dirty="0"/>
              <a:t>The dataset had 19 numerical attributes and 15 categorical attributes and the shape and column can be seen below.</a:t>
            </a:r>
          </a:p>
          <a:p>
            <a:pPr marL="0" indent="0">
              <a:buNone/>
            </a:pPr>
            <a:r>
              <a:rPr lang="en-US" dirty="0"/>
              <a:t>CATEGORICAL: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((72983, 15),</a:t>
            </a:r>
          </a:p>
          <a:p>
            <a:pPr marL="0" indent="0">
              <a:buNone/>
            </a:pPr>
            <a:r>
              <a:rPr lang="en-US" dirty="0"/>
              <a:t> Index(['</a:t>
            </a:r>
            <a:r>
              <a:rPr lang="en-US" dirty="0" err="1"/>
              <a:t>PurchDate</a:t>
            </a:r>
            <a:r>
              <a:rPr lang="en-US" dirty="0"/>
              <a:t>', 'Auction', 'Make', 'Model', 'Trim', '</a:t>
            </a:r>
            <a:r>
              <a:rPr lang="en-US" dirty="0" err="1"/>
              <a:t>SubModel</a:t>
            </a:r>
            <a:r>
              <a:rPr lang="en-US" dirty="0"/>
              <a:t>', 'Color',</a:t>
            </a:r>
          </a:p>
          <a:p>
            <a:pPr marL="0" indent="0">
              <a:buNone/>
            </a:pPr>
            <a:r>
              <a:rPr lang="en-US" dirty="0"/>
              <a:t>        'Transmission', '</a:t>
            </a:r>
            <a:r>
              <a:rPr lang="en-US" dirty="0" err="1"/>
              <a:t>WheelType</a:t>
            </a:r>
            <a:r>
              <a:rPr lang="en-US" dirty="0"/>
              <a:t>', 'Nationality', 'Size',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TopThreeAmericanName</a:t>
            </a:r>
            <a:r>
              <a:rPr lang="en-US" dirty="0"/>
              <a:t>', 'PRIMEUNIT', 'AUCGUART', 'VNST'],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dtype</a:t>
            </a:r>
            <a:r>
              <a:rPr lang="en-US" dirty="0"/>
              <a:t>='object’))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EAC3F-641E-4F90-8397-90A40E83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14675"/>
            <a:ext cx="5895975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29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D63D-E785-40A9-8666-97F8EBD6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4406-7D54-40DA-97DA-BC2121C6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NUMERIC:</a:t>
            </a:r>
          </a:p>
          <a:p>
            <a:pPr marL="0" indent="0">
              <a:buNone/>
            </a:pPr>
            <a:r>
              <a:rPr lang="en-US" dirty="0"/>
              <a:t>((72983, 19),</a:t>
            </a:r>
          </a:p>
          <a:p>
            <a:pPr marL="0" indent="0">
              <a:buNone/>
            </a:pPr>
            <a:r>
              <a:rPr lang="en-US" dirty="0"/>
              <a:t> Index(['</a:t>
            </a:r>
            <a:r>
              <a:rPr lang="en-US" dirty="0" err="1"/>
              <a:t>RefId</a:t>
            </a:r>
            <a:r>
              <a:rPr lang="en-US" dirty="0"/>
              <a:t>', '</a:t>
            </a:r>
            <a:r>
              <a:rPr lang="en-US" dirty="0" err="1"/>
              <a:t>IsBadBuy</a:t>
            </a:r>
            <a:r>
              <a:rPr lang="en-US" dirty="0"/>
              <a:t>', '</a:t>
            </a:r>
            <a:r>
              <a:rPr lang="en-US" dirty="0" err="1"/>
              <a:t>VehYear</a:t>
            </a:r>
            <a:r>
              <a:rPr lang="en-US" dirty="0"/>
              <a:t>', '</a:t>
            </a:r>
            <a:r>
              <a:rPr lang="en-US" dirty="0" err="1"/>
              <a:t>VehicleAge</a:t>
            </a:r>
            <a:r>
              <a:rPr lang="en-US" dirty="0"/>
              <a:t>', '</a:t>
            </a:r>
            <a:r>
              <a:rPr lang="en-US" dirty="0" err="1"/>
              <a:t>WheelTypeID</a:t>
            </a:r>
            <a:r>
              <a:rPr lang="en-US" dirty="0"/>
              <a:t>', '</a:t>
            </a:r>
            <a:r>
              <a:rPr lang="en-US" dirty="0" err="1"/>
              <a:t>VehOdo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MMRAcquisitionAuctionAveragePrice</a:t>
            </a:r>
            <a:r>
              <a:rPr lang="en-US" dirty="0"/>
              <a:t>', '</a:t>
            </a:r>
            <a:r>
              <a:rPr lang="en-US" dirty="0" err="1"/>
              <a:t>MMRAcquisitionAuctionCleanPrice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MMRAcquisitionRetailAveragePrice</a:t>
            </a:r>
            <a:r>
              <a:rPr lang="en-US" dirty="0"/>
              <a:t>', '</a:t>
            </a:r>
            <a:r>
              <a:rPr lang="en-US" dirty="0" err="1"/>
              <a:t>MMRAcquisitonRetailCleanPrice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MMRCurrentAuctionAveragePrice</a:t>
            </a:r>
            <a:r>
              <a:rPr lang="en-US" dirty="0"/>
              <a:t>', '</a:t>
            </a:r>
            <a:r>
              <a:rPr lang="en-US" dirty="0" err="1"/>
              <a:t>MMRCurrentAuctionCleanPrice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MMRCurrentRetailAveragePrice</a:t>
            </a:r>
            <a:r>
              <a:rPr lang="en-US" dirty="0"/>
              <a:t>', '</a:t>
            </a:r>
            <a:r>
              <a:rPr lang="en-US" dirty="0" err="1"/>
              <a:t>MMRCurrentRetailCleanPrice</a:t>
            </a:r>
            <a:r>
              <a:rPr lang="en-US" dirty="0"/>
              <a:t>', 'BYRNO',</a:t>
            </a:r>
          </a:p>
          <a:p>
            <a:pPr marL="0" indent="0">
              <a:buNone/>
            </a:pPr>
            <a:r>
              <a:rPr lang="en-US" dirty="0"/>
              <a:t>        'VNZIP1', '</a:t>
            </a:r>
            <a:r>
              <a:rPr lang="en-US" dirty="0" err="1"/>
              <a:t>VehBCost</a:t>
            </a:r>
            <a:r>
              <a:rPr lang="en-US" dirty="0"/>
              <a:t>', '</a:t>
            </a:r>
            <a:r>
              <a:rPr lang="en-US" dirty="0" err="1"/>
              <a:t>IsOnlineSale</a:t>
            </a:r>
            <a:r>
              <a:rPr lang="en-US" dirty="0"/>
              <a:t>', '</a:t>
            </a:r>
            <a:r>
              <a:rPr lang="en-US" dirty="0" err="1"/>
              <a:t>WarrantyCost</a:t>
            </a:r>
            <a:r>
              <a:rPr lang="en-US" dirty="0"/>
              <a:t>'],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dtype</a:t>
            </a:r>
            <a:r>
              <a:rPr lang="en-US" dirty="0"/>
              <a:t>='object'))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1B675-2821-4900-B42F-93A68723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8900"/>
            <a:ext cx="5524500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7863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1648</Words>
  <Application>Microsoft Office PowerPoint</Application>
  <PresentationFormat>Widescreen</PresentationFormat>
  <Paragraphs>287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Trebuchet MS</vt:lpstr>
      <vt:lpstr>Wingdings 3</vt:lpstr>
      <vt:lpstr>Facet</vt:lpstr>
      <vt:lpstr>CARVANA – Predicting the  Purchase quality in Car Auction</vt:lpstr>
      <vt:lpstr>Outline</vt:lpstr>
      <vt:lpstr>Objective </vt:lpstr>
      <vt:lpstr>The Dataset </vt:lpstr>
      <vt:lpstr>DATASET DESCRIPTION</vt:lpstr>
      <vt:lpstr>CONTD..</vt:lpstr>
      <vt:lpstr>CONTD..</vt:lpstr>
      <vt:lpstr> Dataset – Initial analysis </vt:lpstr>
      <vt:lpstr>CONTD…</vt:lpstr>
      <vt:lpstr>PROBLEMS FACED - MISSING VALUES </vt:lpstr>
      <vt:lpstr>VISUALIZATION OF THE MISSING DATA</vt:lpstr>
      <vt:lpstr>NULLITY CORRELATION FOR MISSING VALUES</vt:lpstr>
      <vt:lpstr>PROBLEM FACED – Class Imbalance</vt:lpstr>
      <vt:lpstr>CORRELATION  MATRIX HEATMAP 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REMOVING THE INSIGNIFICANT FEATURES</vt:lpstr>
      <vt:lpstr>CONTD..</vt:lpstr>
      <vt:lpstr>REMOVING OUTLIERS</vt:lpstr>
      <vt:lpstr>DISTRIBUTION PLOTS We used distribution plots to check the normality of the continuous variables. </vt:lpstr>
      <vt:lpstr>SMOTE FOR CLASS IMBALANCE</vt:lpstr>
      <vt:lpstr>STANDARDIZATION OF FEATURES USING SCALING</vt:lpstr>
      <vt:lpstr>FEATURE ENGINEERING- Random Forest</vt:lpstr>
      <vt:lpstr>MACHINE LEARNING MODELS</vt:lpstr>
      <vt:lpstr>K Nearest Neighbor </vt:lpstr>
      <vt:lpstr>KNN – Report</vt:lpstr>
      <vt:lpstr>Random Forest </vt:lpstr>
      <vt:lpstr>PowerPoint Presentation</vt:lpstr>
      <vt:lpstr>Ensemblem – Ada Boosting </vt:lpstr>
      <vt:lpstr>K Fold Cross Validation – Ada Boosting   </vt:lpstr>
      <vt:lpstr>DEEP NEURAL NETS- Tensor Flow </vt:lpstr>
      <vt:lpstr>DNN – Report </vt:lpstr>
      <vt:lpstr>Logistic Regression </vt:lpstr>
      <vt:lpstr>PCA – Principal Component Analysis</vt:lpstr>
      <vt:lpstr>PCA- COMPONENTS FEATURE VARIANCE </vt:lpstr>
      <vt:lpstr>PCA+SMOTE+RF</vt:lpstr>
      <vt:lpstr>CHALLENGES FACED – Algorithm </vt:lpstr>
      <vt:lpstr>Challenges Faced – Data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CARVANA – Predicting the  Purchase quality in Car Auction</dc:title>
  <dc:creator>Mathu Balan Subramaniyan Dhanabalan</dc:creator>
  <cp:lastModifiedBy>Shanmuga sundar</cp:lastModifiedBy>
  <cp:revision>6</cp:revision>
  <dcterms:created xsi:type="dcterms:W3CDTF">2018-11-26T03:58:19Z</dcterms:created>
  <dcterms:modified xsi:type="dcterms:W3CDTF">2018-11-26T20:53:52Z</dcterms:modified>
</cp:coreProperties>
</file>