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6" r:id="rId2"/>
    <p:sldId id="287" r:id="rId3"/>
    <p:sldId id="289" r:id="rId4"/>
    <p:sldId id="256" r:id="rId5"/>
    <p:sldId id="257" r:id="rId6"/>
    <p:sldId id="258" r:id="rId7"/>
    <p:sldId id="259" r:id="rId8"/>
    <p:sldId id="260" r:id="rId9"/>
    <p:sldId id="261" r:id="rId10"/>
    <p:sldId id="262" r:id="rId11"/>
    <p:sldId id="293" r:id="rId12"/>
    <p:sldId id="263" r:id="rId13"/>
    <p:sldId id="264" r:id="rId14"/>
    <p:sldId id="265" r:id="rId15"/>
    <p:sldId id="292" r:id="rId16"/>
    <p:sldId id="266" r:id="rId17"/>
    <p:sldId id="267" r:id="rId18"/>
    <p:sldId id="269" r:id="rId19"/>
    <p:sldId id="268" r:id="rId20"/>
    <p:sldId id="270" r:id="rId21"/>
    <p:sldId id="271" r:id="rId22"/>
    <p:sldId id="272" r:id="rId23"/>
    <p:sldId id="273" r:id="rId24"/>
    <p:sldId id="276" r:id="rId25"/>
    <p:sldId id="274" r:id="rId26"/>
    <p:sldId id="275" r:id="rId27"/>
    <p:sldId id="277" r:id="rId28"/>
    <p:sldId id="278" r:id="rId29"/>
    <p:sldId id="279" r:id="rId30"/>
    <p:sldId id="280" r:id="rId31"/>
    <p:sldId id="281" r:id="rId32"/>
    <p:sldId id="282" r:id="rId33"/>
    <p:sldId id="283" r:id="rId34"/>
    <p:sldId id="284" r:id="rId35"/>
    <p:sldId id="291" r:id="rId36"/>
    <p:sldId id="290" r:id="rId37"/>
    <p:sldId id="285"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184" autoAdjust="0"/>
    <p:restoredTop sz="94514" autoAdjust="0"/>
  </p:normalViewPr>
  <p:slideViewPr>
    <p:cSldViewPr snapToGrid="0">
      <p:cViewPr>
        <p:scale>
          <a:sx n="66" d="100"/>
          <a:sy n="66" d="100"/>
        </p:scale>
        <p:origin x="-1915"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8038A-7DD1-48EC-8930-183A3B1DF515}" type="datetimeFigureOut">
              <a:rPr lang="en-US" smtClean="0"/>
              <a:t>5/9/2018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7932A-FF94-4BE4-8E00-BA8531B688DD}" type="slidenum">
              <a:rPr lang="en-US" smtClean="0"/>
              <a:t>‹#›</a:t>
            </a:fld>
            <a:endParaRPr lang="en-US"/>
          </a:p>
        </p:txBody>
      </p:sp>
    </p:spTree>
    <p:extLst>
      <p:ext uri="{BB962C8B-B14F-4D97-AF65-F5344CB8AC3E}">
        <p14:creationId xmlns:p14="http://schemas.microsoft.com/office/powerpoint/2010/main" val="353274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37932A-FF94-4BE4-8E00-BA8531B688DD}" type="slidenum">
              <a:rPr lang="en-US" smtClean="0"/>
              <a:t>1</a:t>
            </a:fld>
            <a:endParaRPr lang="en-US"/>
          </a:p>
        </p:txBody>
      </p:sp>
    </p:spTree>
    <p:extLst>
      <p:ext uri="{BB962C8B-B14F-4D97-AF65-F5344CB8AC3E}">
        <p14:creationId xmlns:p14="http://schemas.microsoft.com/office/powerpoint/2010/main" val="92036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56756-3824-4CE1-A10F-32BD0C57E2F9}" type="slidenum">
              <a:rPr lang="en-US" smtClean="0"/>
              <a:t>27</a:t>
            </a:fld>
            <a:endParaRPr lang="en-US"/>
          </a:p>
        </p:txBody>
      </p:sp>
    </p:spTree>
    <p:extLst>
      <p:ext uri="{BB962C8B-B14F-4D97-AF65-F5344CB8AC3E}">
        <p14:creationId xmlns:p14="http://schemas.microsoft.com/office/powerpoint/2010/main" val="2039431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56756-3824-4CE1-A10F-32BD0C57E2F9}" type="slidenum">
              <a:rPr lang="en-US" smtClean="0"/>
              <a:t>32</a:t>
            </a:fld>
            <a:endParaRPr lang="en-US"/>
          </a:p>
        </p:txBody>
      </p:sp>
    </p:spTree>
    <p:extLst>
      <p:ext uri="{BB962C8B-B14F-4D97-AF65-F5344CB8AC3E}">
        <p14:creationId xmlns:p14="http://schemas.microsoft.com/office/powerpoint/2010/main" val="3981651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8E95-641B-44D9-B542-9BE507ACBF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963411-6213-45F9-AA03-D1F5D6D82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0EF959-9FED-4941-BF99-563F64AAB161}"/>
              </a:ext>
            </a:extLst>
          </p:cNvPr>
          <p:cNvSpPr>
            <a:spLocks noGrp="1"/>
          </p:cNvSpPr>
          <p:nvPr>
            <p:ph type="dt" sz="half" idx="10"/>
          </p:nvPr>
        </p:nvSpPr>
        <p:spPr/>
        <p:txBody>
          <a:bodyPr/>
          <a:lstStyle/>
          <a:p>
            <a:fld id="{E636C09A-4F6B-4374-B048-3FAE3A5F1D26}" type="datetimeFigureOut">
              <a:rPr lang="en-US" smtClean="0"/>
              <a:t>5/8/2018</a:t>
            </a:fld>
            <a:endParaRPr lang="en-US"/>
          </a:p>
        </p:txBody>
      </p:sp>
      <p:sp>
        <p:nvSpPr>
          <p:cNvPr id="5" name="Footer Placeholder 4">
            <a:extLst>
              <a:ext uri="{FF2B5EF4-FFF2-40B4-BE49-F238E27FC236}">
                <a16:creationId xmlns:a16="http://schemas.microsoft.com/office/drawing/2014/main" id="{415A88FA-5E36-47C1-8D51-F131DD085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6F16F-EC25-4A61-8007-B53377AF498C}"/>
              </a:ext>
            </a:extLst>
          </p:cNvPr>
          <p:cNvSpPr>
            <a:spLocks noGrp="1"/>
          </p:cNvSpPr>
          <p:nvPr>
            <p:ph type="sldNum" sz="quarter" idx="12"/>
          </p:nvPr>
        </p:nvSpPr>
        <p:spPr/>
        <p:txBody>
          <a:bodyPr/>
          <a:lstStyle/>
          <a:p>
            <a:fld id="{13274744-E06A-42D7-8E15-61BFE409264D}" type="slidenum">
              <a:rPr lang="en-US" smtClean="0"/>
              <a:t>‹#›</a:t>
            </a:fld>
            <a:endParaRPr lang="en-US"/>
          </a:p>
        </p:txBody>
      </p:sp>
    </p:spTree>
    <p:extLst>
      <p:ext uri="{BB962C8B-B14F-4D97-AF65-F5344CB8AC3E}">
        <p14:creationId xmlns:p14="http://schemas.microsoft.com/office/powerpoint/2010/main" val="315496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4816-58EA-4E12-8AE7-DF1272BC4E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807FF5-2D88-4191-820C-ADE884AB8F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5E4305-FCE8-4321-91B9-35B6DEBC657A}"/>
              </a:ext>
            </a:extLst>
          </p:cNvPr>
          <p:cNvSpPr>
            <a:spLocks noGrp="1"/>
          </p:cNvSpPr>
          <p:nvPr>
            <p:ph type="dt" sz="half" idx="10"/>
          </p:nvPr>
        </p:nvSpPr>
        <p:spPr/>
        <p:txBody>
          <a:bodyPr/>
          <a:lstStyle/>
          <a:p>
            <a:fld id="{E636C09A-4F6B-4374-B048-3FAE3A5F1D26}" type="datetimeFigureOut">
              <a:rPr lang="en-US" smtClean="0"/>
              <a:t>5/8/2018</a:t>
            </a:fld>
            <a:endParaRPr lang="en-US"/>
          </a:p>
        </p:txBody>
      </p:sp>
      <p:sp>
        <p:nvSpPr>
          <p:cNvPr id="5" name="Footer Placeholder 4">
            <a:extLst>
              <a:ext uri="{FF2B5EF4-FFF2-40B4-BE49-F238E27FC236}">
                <a16:creationId xmlns:a16="http://schemas.microsoft.com/office/drawing/2014/main" id="{1B22493B-74D7-462D-9CBF-EC2DA0FF3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EBC11-040C-4A2F-A099-99ADDB01247C}"/>
              </a:ext>
            </a:extLst>
          </p:cNvPr>
          <p:cNvSpPr>
            <a:spLocks noGrp="1"/>
          </p:cNvSpPr>
          <p:nvPr>
            <p:ph type="sldNum" sz="quarter" idx="12"/>
          </p:nvPr>
        </p:nvSpPr>
        <p:spPr/>
        <p:txBody>
          <a:bodyPr/>
          <a:lstStyle/>
          <a:p>
            <a:fld id="{13274744-E06A-42D7-8E15-61BFE409264D}" type="slidenum">
              <a:rPr lang="en-US" smtClean="0"/>
              <a:t>‹#›</a:t>
            </a:fld>
            <a:endParaRPr lang="en-US"/>
          </a:p>
        </p:txBody>
      </p:sp>
    </p:spTree>
    <p:extLst>
      <p:ext uri="{BB962C8B-B14F-4D97-AF65-F5344CB8AC3E}">
        <p14:creationId xmlns:p14="http://schemas.microsoft.com/office/powerpoint/2010/main" val="318366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F77DA-F144-4B1C-8F4B-EA3534FF54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0A3E15-6497-4712-8020-882DC464F3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F5A34-B87D-47E6-853C-BB48B258524E}"/>
              </a:ext>
            </a:extLst>
          </p:cNvPr>
          <p:cNvSpPr>
            <a:spLocks noGrp="1"/>
          </p:cNvSpPr>
          <p:nvPr>
            <p:ph type="dt" sz="half" idx="10"/>
          </p:nvPr>
        </p:nvSpPr>
        <p:spPr/>
        <p:txBody>
          <a:bodyPr/>
          <a:lstStyle/>
          <a:p>
            <a:fld id="{E636C09A-4F6B-4374-B048-3FAE3A5F1D26}" type="datetimeFigureOut">
              <a:rPr lang="en-US" smtClean="0"/>
              <a:t>5/8/2018</a:t>
            </a:fld>
            <a:endParaRPr lang="en-US"/>
          </a:p>
        </p:txBody>
      </p:sp>
      <p:sp>
        <p:nvSpPr>
          <p:cNvPr id="5" name="Footer Placeholder 4">
            <a:extLst>
              <a:ext uri="{FF2B5EF4-FFF2-40B4-BE49-F238E27FC236}">
                <a16:creationId xmlns:a16="http://schemas.microsoft.com/office/drawing/2014/main" id="{11184E19-71A0-4F1E-9A99-1AC4FC143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172FF-0818-4D9D-83B6-D64AE9AD4070}"/>
              </a:ext>
            </a:extLst>
          </p:cNvPr>
          <p:cNvSpPr>
            <a:spLocks noGrp="1"/>
          </p:cNvSpPr>
          <p:nvPr>
            <p:ph type="sldNum" sz="quarter" idx="12"/>
          </p:nvPr>
        </p:nvSpPr>
        <p:spPr/>
        <p:txBody>
          <a:bodyPr/>
          <a:lstStyle/>
          <a:p>
            <a:fld id="{13274744-E06A-42D7-8E15-61BFE409264D}" type="slidenum">
              <a:rPr lang="en-US" smtClean="0"/>
              <a:t>‹#›</a:t>
            </a:fld>
            <a:endParaRPr lang="en-US"/>
          </a:p>
        </p:txBody>
      </p:sp>
    </p:spTree>
    <p:extLst>
      <p:ext uri="{BB962C8B-B14F-4D97-AF65-F5344CB8AC3E}">
        <p14:creationId xmlns:p14="http://schemas.microsoft.com/office/powerpoint/2010/main" val="397996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B3C7-0419-48CF-BC99-DEFDBD27A5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634D5-CC53-43FF-A76D-97232E419B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83866-0E03-45D3-BBFD-5DCDB93A9D31}"/>
              </a:ext>
            </a:extLst>
          </p:cNvPr>
          <p:cNvSpPr>
            <a:spLocks noGrp="1"/>
          </p:cNvSpPr>
          <p:nvPr>
            <p:ph type="dt" sz="half" idx="10"/>
          </p:nvPr>
        </p:nvSpPr>
        <p:spPr/>
        <p:txBody>
          <a:bodyPr/>
          <a:lstStyle/>
          <a:p>
            <a:fld id="{E636C09A-4F6B-4374-B048-3FAE3A5F1D26}" type="datetimeFigureOut">
              <a:rPr lang="en-US" smtClean="0"/>
              <a:t>5/8/2018</a:t>
            </a:fld>
            <a:endParaRPr lang="en-US"/>
          </a:p>
        </p:txBody>
      </p:sp>
      <p:sp>
        <p:nvSpPr>
          <p:cNvPr id="5" name="Footer Placeholder 4">
            <a:extLst>
              <a:ext uri="{FF2B5EF4-FFF2-40B4-BE49-F238E27FC236}">
                <a16:creationId xmlns:a16="http://schemas.microsoft.com/office/drawing/2014/main" id="{72E1E337-47DB-4335-8728-F04146108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6303F-47BA-443A-8B83-4D8F7BD0BABF}"/>
              </a:ext>
            </a:extLst>
          </p:cNvPr>
          <p:cNvSpPr>
            <a:spLocks noGrp="1"/>
          </p:cNvSpPr>
          <p:nvPr>
            <p:ph type="sldNum" sz="quarter" idx="12"/>
          </p:nvPr>
        </p:nvSpPr>
        <p:spPr/>
        <p:txBody>
          <a:bodyPr/>
          <a:lstStyle/>
          <a:p>
            <a:fld id="{13274744-E06A-42D7-8E15-61BFE409264D}" type="slidenum">
              <a:rPr lang="en-US" smtClean="0"/>
              <a:t>‹#›</a:t>
            </a:fld>
            <a:endParaRPr lang="en-US"/>
          </a:p>
        </p:txBody>
      </p:sp>
    </p:spTree>
    <p:extLst>
      <p:ext uri="{BB962C8B-B14F-4D97-AF65-F5344CB8AC3E}">
        <p14:creationId xmlns:p14="http://schemas.microsoft.com/office/powerpoint/2010/main" val="110597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A4AC-80C6-4E30-9EC1-AD0420610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54B3D6-FE09-4D0A-B56D-77F2E3EA10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D4BC50-9C69-4326-B51C-5DD710D2299F}"/>
              </a:ext>
            </a:extLst>
          </p:cNvPr>
          <p:cNvSpPr>
            <a:spLocks noGrp="1"/>
          </p:cNvSpPr>
          <p:nvPr>
            <p:ph type="dt" sz="half" idx="10"/>
          </p:nvPr>
        </p:nvSpPr>
        <p:spPr/>
        <p:txBody>
          <a:bodyPr/>
          <a:lstStyle/>
          <a:p>
            <a:fld id="{E636C09A-4F6B-4374-B048-3FAE3A5F1D26}" type="datetimeFigureOut">
              <a:rPr lang="en-US" smtClean="0"/>
              <a:t>5/8/2018</a:t>
            </a:fld>
            <a:endParaRPr lang="en-US"/>
          </a:p>
        </p:txBody>
      </p:sp>
      <p:sp>
        <p:nvSpPr>
          <p:cNvPr id="5" name="Footer Placeholder 4">
            <a:extLst>
              <a:ext uri="{FF2B5EF4-FFF2-40B4-BE49-F238E27FC236}">
                <a16:creationId xmlns:a16="http://schemas.microsoft.com/office/drawing/2014/main" id="{729BA892-50EE-48DD-AC6A-C5F8B70BB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25A32-1A1E-4334-9726-665672F70132}"/>
              </a:ext>
            </a:extLst>
          </p:cNvPr>
          <p:cNvSpPr>
            <a:spLocks noGrp="1"/>
          </p:cNvSpPr>
          <p:nvPr>
            <p:ph type="sldNum" sz="quarter" idx="12"/>
          </p:nvPr>
        </p:nvSpPr>
        <p:spPr/>
        <p:txBody>
          <a:bodyPr/>
          <a:lstStyle/>
          <a:p>
            <a:fld id="{13274744-E06A-42D7-8E15-61BFE409264D}" type="slidenum">
              <a:rPr lang="en-US" smtClean="0"/>
              <a:t>‹#›</a:t>
            </a:fld>
            <a:endParaRPr lang="en-US"/>
          </a:p>
        </p:txBody>
      </p:sp>
    </p:spTree>
    <p:extLst>
      <p:ext uri="{BB962C8B-B14F-4D97-AF65-F5344CB8AC3E}">
        <p14:creationId xmlns:p14="http://schemas.microsoft.com/office/powerpoint/2010/main" val="271098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9D1B2-D3D8-4AC1-BB19-5E932CA9A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9A48B9-9F13-4663-8102-BE732AC1D1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CAB6A1-67E8-4E93-AD3F-31F96656F5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2D5066-DCBC-48EE-B31C-8D8E42B3B930}"/>
              </a:ext>
            </a:extLst>
          </p:cNvPr>
          <p:cNvSpPr>
            <a:spLocks noGrp="1"/>
          </p:cNvSpPr>
          <p:nvPr>
            <p:ph type="dt" sz="half" idx="10"/>
          </p:nvPr>
        </p:nvSpPr>
        <p:spPr/>
        <p:txBody>
          <a:bodyPr/>
          <a:lstStyle/>
          <a:p>
            <a:fld id="{E636C09A-4F6B-4374-B048-3FAE3A5F1D26}" type="datetimeFigureOut">
              <a:rPr lang="en-US" smtClean="0"/>
              <a:t>5/8/2018</a:t>
            </a:fld>
            <a:endParaRPr lang="en-US"/>
          </a:p>
        </p:txBody>
      </p:sp>
      <p:sp>
        <p:nvSpPr>
          <p:cNvPr id="6" name="Footer Placeholder 5">
            <a:extLst>
              <a:ext uri="{FF2B5EF4-FFF2-40B4-BE49-F238E27FC236}">
                <a16:creationId xmlns:a16="http://schemas.microsoft.com/office/drawing/2014/main" id="{0267D2DD-0E58-463D-8611-3114F7D395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1E5C6D-9F84-4006-917D-D8493A253100}"/>
              </a:ext>
            </a:extLst>
          </p:cNvPr>
          <p:cNvSpPr>
            <a:spLocks noGrp="1"/>
          </p:cNvSpPr>
          <p:nvPr>
            <p:ph type="sldNum" sz="quarter" idx="12"/>
          </p:nvPr>
        </p:nvSpPr>
        <p:spPr/>
        <p:txBody>
          <a:bodyPr/>
          <a:lstStyle/>
          <a:p>
            <a:fld id="{13274744-E06A-42D7-8E15-61BFE409264D}" type="slidenum">
              <a:rPr lang="en-US" smtClean="0"/>
              <a:t>‹#›</a:t>
            </a:fld>
            <a:endParaRPr lang="en-US"/>
          </a:p>
        </p:txBody>
      </p:sp>
    </p:spTree>
    <p:extLst>
      <p:ext uri="{BB962C8B-B14F-4D97-AF65-F5344CB8AC3E}">
        <p14:creationId xmlns:p14="http://schemas.microsoft.com/office/powerpoint/2010/main" val="307437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EFC8-3AD0-42ED-BF0F-E942012B76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FEAC5-17C1-4DBC-99D0-7DC04B836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6781D8-2CC0-4EE9-8D5E-0379133770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80066B-A972-4F89-AEC6-CBD0FDD01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3649942-8AC3-4B5D-8793-4327138E90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BB8FA7-F193-4A1C-95E1-B96D194F4E90}"/>
              </a:ext>
            </a:extLst>
          </p:cNvPr>
          <p:cNvSpPr>
            <a:spLocks noGrp="1"/>
          </p:cNvSpPr>
          <p:nvPr>
            <p:ph type="dt" sz="half" idx="10"/>
          </p:nvPr>
        </p:nvSpPr>
        <p:spPr/>
        <p:txBody>
          <a:bodyPr/>
          <a:lstStyle/>
          <a:p>
            <a:fld id="{E636C09A-4F6B-4374-B048-3FAE3A5F1D26}" type="datetimeFigureOut">
              <a:rPr lang="en-US" smtClean="0"/>
              <a:t>5/8/2018</a:t>
            </a:fld>
            <a:endParaRPr lang="en-US"/>
          </a:p>
        </p:txBody>
      </p:sp>
      <p:sp>
        <p:nvSpPr>
          <p:cNvPr id="8" name="Footer Placeholder 7">
            <a:extLst>
              <a:ext uri="{FF2B5EF4-FFF2-40B4-BE49-F238E27FC236}">
                <a16:creationId xmlns:a16="http://schemas.microsoft.com/office/drawing/2014/main" id="{FD3031DC-A1D0-45C8-9620-070506CAF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FE3857-790D-459D-B392-5EA0244A7B12}"/>
              </a:ext>
            </a:extLst>
          </p:cNvPr>
          <p:cNvSpPr>
            <a:spLocks noGrp="1"/>
          </p:cNvSpPr>
          <p:nvPr>
            <p:ph type="sldNum" sz="quarter" idx="12"/>
          </p:nvPr>
        </p:nvSpPr>
        <p:spPr/>
        <p:txBody>
          <a:bodyPr/>
          <a:lstStyle/>
          <a:p>
            <a:fld id="{13274744-E06A-42D7-8E15-61BFE409264D}" type="slidenum">
              <a:rPr lang="en-US" smtClean="0"/>
              <a:t>‹#›</a:t>
            </a:fld>
            <a:endParaRPr lang="en-US"/>
          </a:p>
        </p:txBody>
      </p:sp>
    </p:spTree>
    <p:extLst>
      <p:ext uri="{BB962C8B-B14F-4D97-AF65-F5344CB8AC3E}">
        <p14:creationId xmlns:p14="http://schemas.microsoft.com/office/powerpoint/2010/main" val="417005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5D7B-C5DF-46C7-B975-6862743551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8A922B-C30B-43F2-B7E4-83D8E2C192B7}"/>
              </a:ext>
            </a:extLst>
          </p:cNvPr>
          <p:cNvSpPr>
            <a:spLocks noGrp="1"/>
          </p:cNvSpPr>
          <p:nvPr>
            <p:ph type="dt" sz="half" idx="10"/>
          </p:nvPr>
        </p:nvSpPr>
        <p:spPr/>
        <p:txBody>
          <a:bodyPr/>
          <a:lstStyle/>
          <a:p>
            <a:fld id="{E636C09A-4F6B-4374-B048-3FAE3A5F1D26}" type="datetimeFigureOut">
              <a:rPr lang="en-US" smtClean="0"/>
              <a:t>5/8/2018</a:t>
            </a:fld>
            <a:endParaRPr lang="en-US"/>
          </a:p>
        </p:txBody>
      </p:sp>
      <p:sp>
        <p:nvSpPr>
          <p:cNvPr id="4" name="Footer Placeholder 3">
            <a:extLst>
              <a:ext uri="{FF2B5EF4-FFF2-40B4-BE49-F238E27FC236}">
                <a16:creationId xmlns:a16="http://schemas.microsoft.com/office/drawing/2014/main" id="{D7054E58-3EC5-4E4D-A44E-95DF83C29A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9671AC-5FF1-4F61-B8C6-69666B5CBD65}"/>
              </a:ext>
            </a:extLst>
          </p:cNvPr>
          <p:cNvSpPr>
            <a:spLocks noGrp="1"/>
          </p:cNvSpPr>
          <p:nvPr>
            <p:ph type="sldNum" sz="quarter" idx="12"/>
          </p:nvPr>
        </p:nvSpPr>
        <p:spPr/>
        <p:txBody>
          <a:bodyPr/>
          <a:lstStyle/>
          <a:p>
            <a:fld id="{13274744-E06A-42D7-8E15-61BFE409264D}" type="slidenum">
              <a:rPr lang="en-US" smtClean="0"/>
              <a:t>‹#›</a:t>
            </a:fld>
            <a:endParaRPr lang="en-US"/>
          </a:p>
        </p:txBody>
      </p:sp>
    </p:spTree>
    <p:extLst>
      <p:ext uri="{BB962C8B-B14F-4D97-AF65-F5344CB8AC3E}">
        <p14:creationId xmlns:p14="http://schemas.microsoft.com/office/powerpoint/2010/main" val="63407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3A578E-B66B-4AC2-BE87-5A7BBA9956DD}"/>
              </a:ext>
            </a:extLst>
          </p:cNvPr>
          <p:cNvSpPr>
            <a:spLocks noGrp="1"/>
          </p:cNvSpPr>
          <p:nvPr>
            <p:ph type="dt" sz="half" idx="10"/>
          </p:nvPr>
        </p:nvSpPr>
        <p:spPr/>
        <p:txBody>
          <a:bodyPr/>
          <a:lstStyle/>
          <a:p>
            <a:fld id="{E636C09A-4F6B-4374-B048-3FAE3A5F1D26}" type="datetimeFigureOut">
              <a:rPr lang="en-US" smtClean="0"/>
              <a:t>5/8/2018</a:t>
            </a:fld>
            <a:endParaRPr lang="en-US"/>
          </a:p>
        </p:txBody>
      </p:sp>
      <p:sp>
        <p:nvSpPr>
          <p:cNvPr id="3" name="Footer Placeholder 2">
            <a:extLst>
              <a:ext uri="{FF2B5EF4-FFF2-40B4-BE49-F238E27FC236}">
                <a16:creationId xmlns:a16="http://schemas.microsoft.com/office/drawing/2014/main" id="{89104C01-C707-4A9E-B240-7BFC009738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68FF29-1B04-482C-A078-5EC238086F22}"/>
              </a:ext>
            </a:extLst>
          </p:cNvPr>
          <p:cNvSpPr>
            <a:spLocks noGrp="1"/>
          </p:cNvSpPr>
          <p:nvPr>
            <p:ph type="sldNum" sz="quarter" idx="12"/>
          </p:nvPr>
        </p:nvSpPr>
        <p:spPr/>
        <p:txBody>
          <a:bodyPr/>
          <a:lstStyle/>
          <a:p>
            <a:fld id="{13274744-E06A-42D7-8E15-61BFE409264D}" type="slidenum">
              <a:rPr lang="en-US" smtClean="0"/>
              <a:t>‹#›</a:t>
            </a:fld>
            <a:endParaRPr lang="en-US"/>
          </a:p>
        </p:txBody>
      </p:sp>
    </p:spTree>
    <p:extLst>
      <p:ext uri="{BB962C8B-B14F-4D97-AF65-F5344CB8AC3E}">
        <p14:creationId xmlns:p14="http://schemas.microsoft.com/office/powerpoint/2010/main" val="408980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D80A-C2CE-48C0-B12B-1EBF328E1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7E629A-D2BC-4A95-9512-1EE5A4BE1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80AEAB-8D55-425A-813E-074B185B0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D5BDCC-82D7-4FED-9B2E-31EB960423C7}"/>
              </a:ext>
            </a:extLst>
          </p:cNvPr>
          <p:cNvSpPr>
            <a:spLocks noGrp="1"/>
          </p:cNvSpPr>
          <p:nvPr>
            <p:ph type="dt" sz="half" idx="10"/>
          </p:nvPr>
        </p:nvSpPr>
        <p:spPr/>
        <p:txBody>
          <a:bodyPr/>
          <a:lstStyle/>
          <a:p>
            <a:fld id="{E636C09A-4F6B-4374-B048-3FAE3A5F1D26}" type="datetimeFigureOut">
              <a:rPr lang="en-US" smtClean="0"/>
              <a:t>5/8/2018</a:t>
            </a:fld>
            <a:endParaRPr lang="en-US"/>
          </a:p>
        </p:txBody>
      </p:sp>
      <p:sp>
        <p:nvSpPr>
          <p:cNvPr id="6" name="Footer Placeholder 5">
            <a:extLst>
              <a:ext uri="{FF2B5EF4-FFF2-40B4-BE49-F238E27FC236}">
                <a16:creationId xmlns:a16="http://schemas.microsoft.com/office/drawing/2014/main" id="{2B6E8032-BC56-4C66-935A-B0340F037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F548F-0E26-4BD6-A443-E05D2835BFE7}"/>
              </a:ext>
            </a:extLst>
          </p:cNvPr>
          <p:cNvSpPr>
            <a:spLocks noGrp="1"/>
          </p:cNvSpPr>
          <p:nvPr>
            <p:ph type="sldNum" sz="quarter" idx="12"/>
          </p:nvPr>
        </p:nvSpPr>
        <p:spPr/>
        <p:txBody>
          <a:bodyPr/>
          <a:lstStyle/>
          <a:p>
            <a:fld id="{13274744-E06A-42D7-8E15-61BFE409264D}" type="slidenum">
              <a:rPr lang="en-US" smtClean="0"/>
              <a:t>‹#›</a:t>
            </a:fld>
            <a:endParaRPr lang="en-US"/>
          </a:p>
        </p:txBody>
      </p:sp>
    </p:spTree>
    <p:extLst>
      <p:ext uri="{BB962C8B-B14F-4D97-AF65-F5344CB8AC3E}">
        <p14:creationId xmlns:p14="http://schemas.microsoft.com/office/powerpoint/2010/main" val="140508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985F-27CB-4D21-AF5A-EA9E68592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58215B-4FAD-4F89-B644-12C34882DA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2E4EB3-C19C-4AF1-B19A-A74C5EC93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CF82C8-E45B-4471-99A6-93C1DDBED4C9}"/>
              </a:ext>
            </a:extLst>
          </p:cNvPr>
          <p:cNvSpPr>
            <a:spLocks noGrp="1"/>
          </p:cNvSpPr>
          <p:nvPr>
            <p:ph type="dt" sz="half" idx="10"/>
          </p:nvPr>
        </p:nvSpPr>
        <p:spPr/>
        <p:txBody>
          <a:bodyPr/>
          <a:lstStyle/>
          <a:p>
            <a:fld id="{E636C09A-4F6B-4374-B048-3FAE3A5F1D26}" type="datetimeFigureOut">
              <a:rPr lang="en-US" smtClean="0"/>
              <a:t>5/8/2018</a:t>
            </a:fld>
            <a:endParaRPr lang="en-US"/>
          </a:p>
        </p:txBody>
      </p:sp>
      <p:sp>
        <p:nvSpPr>
          <p:cNvPr id="6" name="Footer Placeholder 5">
            <a:extLst>
              <a:ext uri="{FF2B5EF4-FFF2-40B4-BE49-F238E27FC236}">
                <a16:creationId xmlns:a16="http://schemas.microsoft.com/office/drawing/2014/main" id="{2DBDE61F-374F-4580-8FE5-5FAC5AB15F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5429AE-AC16-42CD-A592-73FA528365BB}"/>
              </a:ext>
            </a:extLst>
          </p:cNvPr>
          <p:cNvSpPr>
            <a:spLocks noGrp="1"/>
          </p:cNvSpPr>
          <p:nvPr>
            <p:ph type="sldNum" sz="quarter" idx="12"/>
          </p:nvPr>
        </p:nvSpPr>
        <p:spPr/>
        <p:txBody>
          <a:bodyPr/>
          <a:lstStyle/>
          <a:p>
            <a:fld id="{13274744-E06A-42D7-8E15-61BFE409264D}" type="slidenum">
              <a:rPr lang="en-US" smtClean="0"/>
              <a:t>‹#›</a:t>
            </a:fld>
            <a:endParaRPr lang="en-US"/>
          </a:p>
        </p:txBody>
      </p:sp>
    </p:spTree>
    <p:extLst>
      <p:ext uri="{BB962C8B-B14F-4D97-AF65-F5344CB8AC3E}">
        <p14:creationId xmlns:p14="http://schemas.microsoft.com/office/powerpoint/2010/main" val="1701718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8C7F00-E0C2-4515-83BD-64A3A3DD81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10B87B-AC70-4F31-AC77-8B7E7E16DB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FF6A3-9BA1-4FB1-9FA4-F65909520E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6C09A-4F6B-4374-B048-3FAE3A5F1D26}" type="datetimeFigureOut">
              <a:rPr lang="en-US" smtClean="0"/>
              <a:t>5/8/2018</a:t>
            </a:fld>
            <a:endParaRPr lang="en-US"/>
          </a:p>
        </p:txBody>
      </p:sp>
      <p:sp>
        <p:nvSpPr>
          <p:cNvPr id="5" name="Footer Placeholder 4">
            <a:extLst>
              <a:ext uri="{FF2B5EF4-FFF2-40B4-BE49-F238E27FC236}">
                <a16:creationId xmlns:a16="http://schemas.microsoft.com/office/drawing/2014/main" id="{4A3FC97E-1A3C-4C7D-9841-EEF20732F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073E4C-4FD8-4D99-9B8D-8A2BAB3679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74744-E06A-42D7-8E15-61BFE409264D}" type="slidenum">
              <a:rPr lang="en-US" smtClean="0"/>
              <a:t>‹#›</a:t>
            </a:fld>
            <a:endParaRPr lang="en-US"/>
          </a:p>
        </p:txBody>
      </p:sp>
    </p:spTree>
    <p:extLst>
      <p:ext uri="{BB962C8B-B14F-4D97-AF65-F5344CB8AC3E}">
        <p14:creationId xmlns:p14="http://schemas.microsoft.com/office/powerpoint/2010/main" val="1402982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linkedin.com/machine-learning" TargetMode="External"/><Relationship Id="rId2" Type="http://schemas.openxmlformats.org/officeDocument/2006/relationships/hyperlink" Target="https://docs.python.org/" TargetMode="External"/><Relationship Id="rId1" Type="http://schemas.openxmlformats.org/officeDocument/2006/relationships/slideLayout" Target="../slideLayouts/slideLayout2.xml"/><Relationship Id="rId4" Type="http://schemas.openxmlformats.org/officeDocument/2006/relationships/hyperlink" Target="https://www.wikipedia.or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FBBCB09-397D-4996-B13C-46292F54CBDC}"/>
              </a:ext>
            </a:extLst>
          </p:cNvPr>
          <p:cNvSpPr>
            <a:spLocks noGrp="1"/>
          </p:cNvSpPr>
          <p:nvPr>
            <p:ph type="ctrTitle"/>
          </p:nvPr>
        </p:nvSpPr>
        <p:spPr>
          <a:xfrm>
            <a:off x="1023257" y="965198"/>
            <a:ext cx="6766078" cy="4927601"/>
          </a:xfrm>
        </p:spPr>
        <p:txBody>
          <a:bodyPr anchor="ctr">
            <a:normAutofit/>
          </a:bodyPr>
          <a:lstStyle/>
          <a:p>
            <a:pPr algn="r"/>
            <a:r>
              <a:rPr lang="en-US" b="1"/>
              <a:t>Credit Default Analysis</a:t>
            </a:r>
            <a:endParaRPr lang="en-US" b="1" dirty="0"/>
          </a:p>
        </p:txBody>
      </p:sp>
      <p:sp>
        <p:nvSpPr>
          <p:cNvPr id="6" name="Subtitle 5">
            <a:extLst>
              <a:ext uri="{FF2B5EF4-FFF2-40B4-BE49-F238E27FC236}">
                <a16:creationId xmlns:a16="http://schemas.microsoft.com/office/drawing/2014/main" id="{D8EBD4A4-52A1-42C5-B271-5138C19CC032}"/>
              </a:ext>
            </a:extLst>
          </p:cNvPr>
          <p:cNvSpPr>
            <a:spLocks noGrp="1"/>
          </p:cNvSpPr>
          <p:nvPr>
            <p:ph type="subTitle" idx="1"/>
          </p:nvPr>
        </p:nvSpPr>
        <p:spPr>
          <a:xfrm>
            <a:off x="8454570" y="965199"/>
            <a:ext cx="3093963" cy="4927602"/>
          </a:xfrm>
        </p:spPr>
        <p:txBody>
          <a:bodyPr anchor="ctr">
            <a:normAutofit/>
          </a:bodyPr>
          <a:lstStyle/>
          <a:p>
            <a:pPr algn="l"/>
            <a:r>
              <a:rPr lang="en-US" sz="2000">
                <a:solidFill>
                  <a:srgbClr val="FFFFFF"/>
                </a:solidFill>
              </a:rPr>
              <a:t>IE 6318 – 001 Data Mining &amp; Analytics</a:t>
            </a:r>
          </a:p>
          <a:p>
            <a:pPr algn="l"/>
            <a:r>
              <a:rPr lang="en-US" sz="2000">
                <a:solidFill>
                  <a:srgbClr val="FFFFFF"/>
                </a:solidFill>
              </a:rPr>
              <a:t>Instructor : Dr. Shouyi Wang (Asst. Professor, IMSE, UTA)</a:t>
            </a:r>
          </a:p>
          <a:p>
            <a:pPr algn="l"/>
            <a:endParaRPr lang="en-US" sz="2000">
              <a:solidFill>
                <a:srgbClr val="FFFFFF"/>
              </a:solidFill>
            </a:endParaRPr>
          </a:p>
          <a:p>
            <a:pPr algn="l"/>
            <a:r>
              <a:rPr lang="en-US" sz="2000">
                <a:solidFill>
                  <a:srgbClr val="FFFFFF"/>
                </a:solidFill>
              </a:rPr>
              <a:t>Submitted by:</a:t>
            </a:r>
          </a:p>
          <a:p>
            <a:pPr algn="l"/>
            <a:r>
              <a:rPr lang="en-US" sz="2000">
                <a:solidFill>
                  <a:srgbClr val="FFFFFF"/>
                </a:solidFill>
              </a:rPr>
              <a:t>Shanmuga Sundar Palanikumar : 1001440128</a:t>
            </a:r>
          </a:p>
          <a:p>
            <a:pPr algn="l"/>
            <a:r>
              <a:rPr lang="en-US" sz="2000">
                <a:solidFill>
                  <a:srgbClr val="FFFFFF"/>
                </a:solidFill>
              </a:rPr>
              <a:t>Abhishek Devar : 1001545089</a:t>
            </a:r>
          </a:p>
          <a:p>
            <a:pPr algn="l"/>
            <a:r>
              <a:rPr lang="en-US" sz="2000">
                <a:solidFill>
                  <a:srgbClr val="FFFFFF"/>
                </a:solidFill>
              </a:rPr>
              <a:t>Hemant Modiyil : 1001512733</a:t>
            </a:r>
            <a:endParaRPr lang="en-US" sz="2000" dirty="0">
              <a:solidFill>
                <a:srgbClr val="FFFFFF"/>
              </a:solidFill>
            </a:endParaRPr>
          </a:p>
        </p:txBody>
      </p:sp>
    </p:spTree>
    <p:extLst>
      <p:ext uri="{BB962C8B-B14F-4D97-AF65-F5344CB8AC3E}">
        <p14:creationId xmlns:p14="http://schemas.microsoft.com/office/powerpoint/2010/main" val="36432392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65A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3">
            <a:extLst>
              <a:ext uri="{FF2B5EF4-FFF2-40B4-BE49-F238E27FC236}">
                <a16:creationId xmlns:a16="http://schemas.microsoft.com/office/drawing/2014/main" id="{D9D8BCB9-B51F-432D-967A-8DA2BB2B91F6}"/>
              </a:ext>
            </a:extLst>
          </p:cNvPr>
          <p:cNvPicPr>
            <a:picLocks noGrp="1"/>
          </p:cNvPicPr>
          <p:nvPr>
            <p:ph idx="1"/>
          </p:nvPr>
        </p:nvPicPr>
        <p:blipFill>
          <a:blip r:embed="rId2"/>
          <a:stretch>
            <a:fillRect/>
          </a:stretch>
        </p:blipFill>
        <p:spPr>
          <a:xfrm>
            <a:off x="3586480" y="792480"/>
            <a:ext cx="8117840" cy="5191760"/>
          </a:xfrm>
          <a:prstGeom prst="rect">
            <a:avLst/>
          </a:prstGeom>
        </p:spPr>
      </p:pic>
      <p:sp>
        <p:nvSpPr>
          <p:cNvPr id="2" name="Title 1">
            <a:extLst>
              <a:ext uri="{FF2B5EF4-FFF2-40B4-BE49-F238E27FC236}">
                <a16:creationId xmlns:a16="http://schemas.microsoft.com/office/drawing/2014/main" id="{43D87FDB-8CD1-4BF5-A007-4594F0FACC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dirty="0">
                <a:solidFill>
                  <a:schemeClr val="bg1"/>
                </a:solidFill>
              </a:rPr>
              <a:t>DATA EXPLORATION</a:t>
            </a:r>
            <a:endParaRPr lang="en-US" sz="2600" kern="1200" dirty="0">
              <a:solidFill>
                <a:srgbClr val="FFFFFF"/>
              </a:solidFill>
              <a:latin typeface="+mj-lt"/>
              <a:ea typeface="+mj-ea"/>
              <a:cs typeface="+mj-cs"/>
            </a:endParaRPr>
          </a:p>
        </p:txBody>
      </p:sp>
      <p:sp>
        <p:nvSpPr>
          <p:cNvPr id="6" name="TextBox 5">
            <a:extLst>
              <a:ext uri="{FF2B5EF4-FFF2-40B4-BE49-F238E27FC236}">
                <a16:creationId xmlns:a16="http://schemas.microsoft.com/office/drawing/2014/main" id="{CF2145FE-F873-4A95-9179-8E187D1C1AEB}"/>
              </a:ext>
            </a:extLst>
          </p:cNvPr>
          <p:cNvSpPr txBox="1"/>
          <p:nvPr/>
        </p:nvSpPr>
        <p:spPr>
          <a:xfrm>
            <a:off x="3667760" y="6197600"/>
            <a:ext cx="7701280" cy="646331"/>
          </a:xfrm>
          <a:prstGeom prst="rect">
            <a:avLst/>
          </a:prstGeom>
          <a:noFill/>
        </p:spPr>
        <p:txBody>
          <a:bodyPr wrap="square" rtlCol="0">
            <a:spAutoFit/>
          </a:bodyPr>
          <a:lstStyle/>
          <a:p>
            <a:r>
              <a:rPr lang="en-US" dirty="0"/>
              <a:t>Removed data  for non – defaulters  having LIMIT_BAL above 710000 Taiwan Dollar’s.</a:t>
            </a:r>
          </a:p>
        </p:txBody>
      </p:sp>
    </p:spTree>
    <p:extLst>
      <p:ext uri="{BB962C8B-B14F-4D97-AF65-F5344CB8AC3E}">
        <p14:creationId xmlns:p14="http://schemas.microsoft.com/office/powerpoint/2010/main" val="411614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56C15948-4CB3-4556-BCDF-8D29BEA3282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297763" y="402771"/>
            <a:ext cx="6502351" cy="6074229"/>
          </a:xfrm>
          <a:prstGeom prst="rect">
            <a:avLst/>
          </a:prstGeom>
        </p:spPr>
      </p:pic>
      <p:sp>
        <p:nvSpPr>
          <p:cNvPr id="2" name="Title 1">
            <a:extLst>
              <a:ext uri="{FF2B5EF4-FFF2-40B4-BE49-F238E27FC236}">
                <a16:creationId xmlns:a16="http://schemas.microsoft.com/office/drawing/2014/main" id="{2A31C689-B70F-4F75-8A40-5DB616C8BD3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Cleaned Data </a:t>
            </a:r>
          </a:p>
        </p:txBody>
      </p:sp>
      <p:pic>
        <p:nvPicPr>
          <p:cNvPr id="5" name="Content Placeholder 4">
            <a:extLst>
              <a:ext uri="{FF2B5EF4-FFF2-40B4-BE49-F238E27FC236}">
                <a16:creationId xmlns:a16="http://schemas.microsoft.com/office/drawing/2014/main" id="{7AD029D1-271C-43CE-81EF-B6D13A41AB69}"/>
              </a:ext>
            </a:extLst>
          </p:cNvPr>
          <p:cNvPicPr>
            <a:picLocks noGrp="1" noChangeAspect="1"/>
          </p:cNvPicPr>
          <p:nvPr>
            <p:ph idx="1"/>
          </p:nvPr>
        </p:nvPicPr>
        <p:blipFill>
          <a:blip r:embed="rId3"/>
          <a:stretch>
            <a:fillRect/>
          </a:stretch>
        </p:blipFill>
        <p:spPr>
          <a:xfrm>
            <a:off x="642937" y="2590799"/>
            <a:ext cx="3798433" cy="3623733"/>
          </a:xfrm>
          <a:prstGeom prst="rect">
            <a:avLst/>
          </a:prstGeom>
        </p:spPr>
      </p:pic>
    </p:spTree>
    <p:extLst>
      <p:ext uri="{BB962C8B-B14F-4D97-AF65-F5344CB8AC3E}">
        <p14:creationId xmlns:p14="http://schemas.microsoft.com/office/powerpoint/2010/main" val="285718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6E577EA3-D0CF-406A-9328-B67C1910FCF3}"/>
              </a:ext>
            </a:extLst>
          </p:cNvPr>
          <p:cNvPicPr>
            <a:picLocks noChangeAspect="1"/>
          </p:cNvPicPr>
          <p:nvPr/>
        </p:nvPicPr>
        <p:blipFill>
          <a:blip r:embed="rId2"/>
          <a:stretch>
            <a:fillRect/>
          </a:stretch>
        </p:blipFill>
        <p:spPr>
          <a:xfrm>
            <a:off x="5069840" y="431189"/>
            <a:ext cx="6884978" cy="5989931"/>
          </a:xfrm>
          <a:prstGeom prst="rect">
            <a:avLst/>
          </a:prstGeom>
        </p:spPr>
      </p:pic>
      <p:sp>
        <p:nvSpPr>
          <p:cNvPr id="2" name="Title 1">
            <a:extLst>
              <a:ext uri="{FF2B5EF4-FFF2-40B4-BE49-F238E27FC236}">
                <a16:creationId xmlns:a16="http://schemas.microsoft.com/office/drawing/2014/main" id="{44EB09E8-00C4-4DC7-A520-34A30D7C881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DATA EXPLORATION</a:t>
            </a:r>
          </a:p>
        </p:txBody>
      </p:sp>
      <p:sp>
        <p:nvSpPr>
          <p:cNvPr id="13" name="Content Placeholder 8">
            <a:extLst>
              <a:ext uri="{FF2B5EF4-FFF2-40B4-BE49-F238E27FC236}">
                <a16:creationId xmlns:a16="http://schemas.microsoft.com/office/drawing/2014/main" id="{958EA809-165D-440F-BFB1-111A7D69454F}"/>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After the Cleaning the Data, The attributes x7-x11 have Bimodal and Normal Distribution.</a:t>
            </a:r>
          </a:p>
        </p:txBody>
      </p:sp>
    </p:spTree>
    <p:extLst>
      <p:ext uri="{BB962C8B-B14F-4D97-AF65-F5344CB8AC3E}">
        <p14:creationId xmlns:p14="http://schemas.microsoft.com/office/powerpoint/2010/main" val="3730157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96367"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EA4BA10C-B579-4EAB-8EB3-C33E1A74EC8F}"/>
              </a:ext>
            </a:extLst>
          </p:cNvPr>
          <p:cNvPicPr>
            <a:picLocks noGrp="1" noChangeAspect="1"/>
          </p:cNvPicPr>
          <p:nvPr>
            <p:ph idx="1"/>
          </p:nvPr>
        </p:nvPicPr>
        <p:blipFill>
          <a:blip r:embed="rId2"/>
          <a:stretch>
            <a:fillRect/>
          </a:stretch>
        </p:blipFill>
        <p:spPr>
          <a:xfrm>
            <a:off x="5303519" y="364780"/>
            <a:ext cx="6463087" cy="6117300"/>
          </a:xfrm>
          <a:prstGeom prst="rect">
            <a:avLst/>
          </a:prstGeom>
        </p:spPr>
      </p:pic>
      <p:sp>
        <p:nvSpPr>
          <p:cNvPr id="2" name="Title 1">
            <a:extLst>
              <a:ext uri="{FF2B5EF4-FFF2-40B4-BE49-F238E27FC236}">
                <a16:creationId xmlns:a16="http://schemas.microsoft.com/office/drawing/2014/main" id="{7CC45D14-50D1-4C7F-ABCC-51BD0D717B50}"/>
              </a:ext>
            </a:extLst>
          </p:cNvPr>
          <p:cNvSpPr>
            <a:spLocks noGrp="1"/>
          </p:cNvSpPr>
          <p:nvPr>
            <p:ph type="title"/>
          </p:nvPr>
        </p:nvSpPr>
        <p:spPr>
          <a:xfrm>
            <a:off x="804673" y="1120285"/>
            <a:ext cx="3348227" cy="2809875"/>
          </a:xfrm>
        </p:spPr>
        <p:txBody>
          <a:bodyPr vert="horz" lIns="91440" tIns="45720" rIns="91440" bIns="45720" rtlCol="0" anchor="b">
            <a:normAutofit/>
          </a:bodyPr>
          <a:lstStyle/>
          <a:p>
            <a:r>
              <a:rPr lang="en-US" sz="4000" dirty="0">
                <a:solidFill>
                  <a:schemeClr val="bg1"/>
                </a:solidFill>
              </a:rPr>
              <a:t>DATA EXPLORATION-Age- Df- </a:t>
            </a:r>
            <a:r>
              <a:rPr lang="en-US" sz="4000" dirty="0" err="1">
                <a:solidFill>
                  <a:schemeClr val="bg1"/>
                </a:solidFill>
              </a:rPr>
              <a:t>Limit_Balance</a:t>
            </a:r>
            <a:r>
              <a:rPr lang="en-US" sz="4000" dirty="0">
                <a:solidFill>
                  <a:schemeClr val="bg1"/>
                </a:solidFill>
              </a:rPr>
              <a:t> </a:t>
            </a:r>
            <a:endParaRPr lang="en-US" sz="4000" kern="1200" dirty="0">
              <a:solidFill>
                <a:schemeClr val="bg1">
                  <a:lumMod val="85000"/>
                  <a:lumOff val="15000"/>
                </a:schemeClr>
              </a:solidFill>
              <a:latin typeface="+mj-lt"/>
              <a:ea typeface="+mj-ea"/>
              <a:cs typeface="+mj-cs"/>
            </a:endParaRPr>
          </a:p>
        </p:txBody>
      </p:sp>
    </p:spTree>
    <p:extLst>
      <p:ext uri="{BB962C8B-B14F-4D97-AF65-F5344CB8AC3E}">
        <p14:creationId xmlns:p14="http://schemas.microsoft.com/office/powerpoint/2010/main" val="319988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A652CDA-1A6A-4609-997E-1B84A18D4881}"/>
              </a:ext>
            </a:extLst>
          </p:cNvPr>
          <p:cNvPicPr>
            <a:picLocks noChangeAspect="1"/>
          </p:cNvPicPr>
          <p:nvPr/>
        </p:nvPicPr>
        <p:blipFill>
          <a:blip r:embed="rId2"/>
          <a:stretch>
            <a:fillRect/>
          </a:stretch>
        </p:blipFill>
        <p:spPr>
          <a:xfrm>
            <a:off x="320040" y="465178"/>
            <a:ext cx="5455917" cy="3682743"/>
          </a:xfrm>
          <a:prstGeom prst="rect">
            <a:avLst/>
          </a:prstGeom>
        </p:spPr>
      </p:pic>
      <p:pic>
        <p:nvPicPr>
          <p:cNvPr id="7" name="Content Placeholder 3">
            <a:extLst>
              <a:ext uri="{FF2B5EF4-FFF2-40B4-BE49-F238E27FC236}">
                <a16:creationId xmlns:a16="http://schemas.microsoft.com/office/drawing/2014/main" id="{9CF55287-1F18-42D1-AFF7-F6EF0C2D9B9F}"/>
              </a:ext>
            </a:extLst>
          </p:cNvPr>
          <p:cNvPicPr>
            <a:picLocks noGrp="1" noChangeAspect="1"/>
          </p:cNvPicPr>
          <p:nvPr>
            <p:ph idx="1"/>
          </p:nvPr>
        </p:nvPicPr>
        <p:blipFill>
          <a:blip r:embed="rId3"/>
          <a:stretch>
            <a:fillRect/>
          </a:stretch>
        </p:blipFill>
        <p:spPr>
          <a:xfrm>
            <a:off x="6416043" y="622035"/>
            <a:ext cx="5455917" cy="3369028"/>
          </a:xfrm>
          <a:prstGeom prst="rect">
            <a:avLst/>
          </a:prstGeom>
        </p:spPr>
      </p:pic>
      <p:sp>
        <p:nvSpPr>
          <p:cNvPr id="2" name="Title 1">
            <a:extLst>
              <a:ext uri="{FF2B5EF4-FFF2-40B4-BE49-F238E27FC236}">
                <a16:creationId xmlns:a16="http://schemas.microsoft.com/office/drawing/2014/main" id="{7D00FF1E-8873-4704-80F5-AB98C27E10A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DE – AGE –LIMIT BALANCE- SEX </a:t>
            </a:r>
          </a:p>
        </p:txBody>
      </p:sp>
      <p:pic>
        <p:nvPicPr>
          <p:cNvPr id="6" name="Picture 5">
            <a:extLst>
              <a:ext uri="{FF2B5EF4-FFF2-40B4-BE49-F238E27FC236}">
                <a16:creationId xmlns:a16="http://schemas.microsoft.com/office/drawing/2014/main" id="{EAFA037D-2199-4F1E-B4CE-9D83A1BC09FC}"/>
              </a:ext>
            </a:extLst>
          </p:cNvPr>
          <p:cNvPicPr>
            <a:picLocks noChangeAspect="1"/>
          </p:cNvPicPr>
          <p:nvPr/>
        </p:nvPicPr>
        <p:blipFill>
          <a:blip r:embed="rId4"/>
          <a:stretch>
            <a:fillRect/>
          </a:stretch>
        </p:blipFill>
        <p:spPr>
          <a:xfrm>
            <a:off x="4407535" y="789915"/>
            <a:ext cx="1162050" cy="762000"/>
          </a:xfrm>
          <a:prstGeom prst="rect">
            <a:avLst/>
          </a:prstGeom>
        </p:spPr>
      </p:pic>
      <p:pic>
        <p:nvPicPr>
          <p:cNvPr id="13" name="Picture 12">
            <a:extLst>
              <a:ext uri="{FF2B5EF4-FFF2-40B4-BE49-F238E27FC236}">
                <a16:creationId xmlns:a16="http://schemas.microsoft.com/office/drawing/2014/main" id="{7B300FDC-035A-458B-B25D-4EE375CBAC58}"/>
              </a:ext>
            </a:extLst>
          </p:cNvPr>
          <p:cNvPicPr>
            <a:picLocks noChangeAspect="1"/>
          </p:cNvPicPr>
          <p:nvPr/>
        </p:nvPicPr>
        <p:blipFill>
          <a:blip r:embed="rId4"/>
          <a:stretch>
            <a:fillRect/>
          </a:stretch>
        </p:blipFill>
        <p:spPr>
          <a:xfrm>
            <a:off x="10475495" y="891515"/>
            <a:ext cx="1162050" cy="762000"/>
          </a:xfrm>
          <a:prstGeom prst="rect">
            <a:avLst/>
          </a:prstGeom>
        </p:spPr>
      </p:pic>
    </p:spTree>
    <p:extLst>
      <p:ext uri="{BB962C8B-B14F-4D97-AF65-F5344CB8AC3E}">
        <p14:creationId xmlns:p14="http://schemas.microsoft.com/office/powerpoint/2010/main" val="164998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Content Placeholder 5">
            <a:extLst>
              <a:ext uri="{FF2B5EF4-FFF2-40B4-BE49-F238E27FC236}">
                <a16:creationId xmlns:a16="http://schemas.microsoft.com/office/drawing/2014/main" id="{5CF40B0C-D788-4EA2-BB6E-2050E8547DAD}"/>
              </a:ext>
            </a:extLst>
          </p:cNvPr>
          <p:cNvPicPr>
            <a:picLocks noChangeAspect="1"/>
          </p:cNvPicPr>
          <p:nvPr/>
        </p:nvPicPr>
        <p:blipFill>
          <a:blip r:embed="rId2"/>
          <a:stretch>
            <a:fillRect/>
          </a:stretch>
        </p:blipFill>
        <p:spPr>
          <a:xfrm>
            <a:off x="5020031" y="1395200"/>
            <a:ext cx="6528502" cy="4080313"/>
          </a:xfrm>
          <a:prstGeom prst="rect">
            <a:avLst/>
          </a:prstGeom>
        </p:spPr>
      </p:pic>
      <p:sp>
        <p:nvSpPr>
          <p:cNvPr id="2" name="Title 1">
            <a:extLst>
              <a:ext uri="{FF2B5EF4-FFF2-40B4-BE49-F238E27FC236}">
                <a16:creationId xmlns:a16="http://schemas.microsoft.com/office/drawing/2014/main" id="{16F27495-121F-4258-8632-8248A8340987}"/>
              </a:ext>
            </a:extLst>
          </p:cNvPr>
          <p:cNvSpPr>
            <a:spLocks noGrp="1"/>
          </p:cNvSpPr>
          <p:nvPr>
            <p:ph type="title"/>
          </p:nvPr>
        </p:nvSpPr>
        <p:spPr>
          <a:xfrm>
            <a:off x="643467" y="2461381"/>
            <a:ext cx="3363974" cy="1597315"/>
          </a:xfrm>
          <a:noFill/>
          <a:ln w="19050">
            <a:solidFill>
              <a:schemeClr val="bg1"/>
            </a:solidFill>
          </a:ln>
        </p:spPr>
        <p:txBody>
          <a:bodyPr wrap="square">
            <a:normAutofit/>
          </a:bodyPr>
          <a:lstStyle/>
          <a:p>
            <a:pPr algn="ctr"/>
            <a:r>
              <a:rPr lang="en-US" sz="2800" dirty="0">
                <a:solidFill>
                  <a:schemeClr val="bg1"/>
                </a:solidFill>
              </a:rPr>
              <a:t>CLASSIFICATION MODELS </a:t>
            </a:r>
          </a:p>
        </p:txBody>
      </p:sp>
    </p:spTree>
    <p:extLst>
      <p:ext uri="{BB962C8B-B14F-4D97-AF65-F5344CB8AC3E}">
        <p14:creationId xmlns:p14="http://schemas.microsoft.com/office/powerpoint/2010/main" val="1539710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4DD9F5-D647-4A21-A756-25488D614B98}"/>
              </a:ext>
            </a:extLst>
          </p:cNvPr>
          <p:cNvPicPr>
            <a:picLocks noChangeAspect="1"/>
          </p:cNvPicPr>
          <p:nvPr/>
        </p:nvPicPr>
        <p:blipFill>
          <a:blip r:embed="rId2"/>
          <a:stretch>
            <a:fillRect/>
          </a:stretch>
        </p:blipFill>
        <p:spPr>
          <a:xfrm>
            <a:off x="5181600" y="478021"/>
            <a:ext cx="6725919" cy="3905073"/>
          </a:xfrm>
          <a:prstGeom prst="rect">
            <a:avLst/>
          </a:prstGeom>
        </p:spPr>
      </p:pic>
      <p:sp>
        <p:nvSpPr>
          <p:cNvPr id="2" name="Title 1">
            <a:extLst>
              <a:ext uri="{FF2B5EF4-FFF2-40B4-BE49-F238E27FC236}">
                <a16:creationId xmlns:a16="http://schemas.microsoft.com/office/drawing/2014/main" id="{AC679E43-1F04-422A-8BE3-F36FD5030A4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Model – SVC (Support Vector Machine)- RBF </a:t>
            </a:r>
          </a:p>
        </p:txBody>
      </p:sp>
      <p:sp>
        <p:nvSpPr>
          <p:cNvPr id="3" name="Content Placeholder 2">
            <a:extLst>
              <a:ext uri="{FF2B5EF4-FFF2-40B4-BE49-F238E27FC236}">
                <a16:creationId xmlns:a16="http://schemas.microsoft.com/office/drawing/2014/main" id="{C45EFC9D-8672-492C-BA5B-8E400731246F}"/>
              </a:ext>
            </a:extLst>
          </p:cNvPr>
          <p:cNvSpPr>
            <a:spLocks noGrp="1"/>
          </p:cNvSpPr>
          <p:nvPr>
            <p:ph idx="1"/>
          </p:nvPr>
        </p:nvSpPr>
        <p:spPr>
          <a:xfrm>
            <a:off x="643468" y="2638044"/>
            <a:ext cx="3363974" cy="3415622"/>
          </a:xfrm>
        </p:spPr>
        <p:txBody>
          <a:bodyPr>
            <a:normAutofit fontScale="92500" lnSpcReduction="10000"/>
          </a:bodyPr>
          <a:lstStyle/>
          <a:p>
            <a:r>
              <a:rPr lang="en-US" sz="2000" dirty="0">
                <a:solidFill>
                  <a:schemeClr val="bg1"/>
                </a:solidFill>
              </a:rPr>
              <a:t>Since the Classification is a Binary, the method gives the optimal accuracy.</a:t>
            </a:r>
          </a:p>
          <a:p>
            <a:r>
              <a:rPr lang="en-US" sz="2000" dirty="0">
                <a:solidFill>
                  <a:schemeClr val="bg1"/>
                </a:solidFill>
              </a:rPr>
              <a:t>Parameter Tuning- Grid Search was used.</a:t>
            </a:r>
          </a:p>
          <a:p>
            <a:r>
              <a:rPr lang="en-US" sz="2000" dirty="0">
                <a:solidFill>
                  <a:schemeClr val="bg1"/>
                </a:solidFill>
              </a:rPr>
              <a:t>Observation</a:t>
            </a:r>
          </a:p>
          <a:p>
            <a:r>
              <a:rPr lang="en-US" sz="2000" dirty="0">
                <a:solidFill>
                  <a:schemeClr val="bg1"/>
                </a:solidFill>
              </a:rPr>
              <a:t>Range:</a:t>
            </a:r>
          </a:p>
          <a:p>
            <a:r>
              <a:rPr lang="en-US" sz="2000" dirty="0">
                <a:solidFill>
                  <a:schemeClr val="bg1"/>
                </a:solidFill>
              </a:rPr>
              <a:t>Betta -0.1-1000</a:t>
            </a:r>
          </a:p>
          <a:p>
            <a:r>
              <a:rPr lang="en-US" sz="2000" dirty="0">
                <a:solidFill>
                  <a:schemeClr val="bg1"/>
                </a:solidFill>
              </a:rPr>
              <a:t>Gamma – 1- 0.001</a:t>
            </a:r>
          </a:p>
          <a:p>
            <a:r>
              <a:rPr lang="en-US" sz="2000" dirty="0">
                <a:solidFill>
                  <a:schemeClr val="bg1"/>
                </a:solidFill>
              </a:rPr>
              <a:t>Gamma- 1 &amp; Beta -0.1</a:t>
            </a:r>
          </a:p>
          <a:p>
            <a:pPr marL="0" indent="0">
              <a:buNone/>
            </a:pPr>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pic>
        <p:nvPicPr>
          <p:cNvPr id="5" name="Picture 4">
            <a:extLst>
              <a:ext uri="{FF2B5EF4-FFF2-40B4-BE49-F238E27FC236}">
                <a16:creationId xmlns:a16="http://schemas.microsoft.com/office/drawing/2014/main" id="{AB1B5710-B379-4D46-850A-9232CA7410DF}"/>
              </a:ext>
            </a:extLst>
          </p:cNvPr>
          <p:cNvPicPr>
            <a:picLocks noChangeAspect="1"/>
          </p:cNvPicPr>
          <p:nvPr/>
        </p:nvPicPr>
        <p:blipFill>
          <a:blip r:embed="rId3"/>
          <a:stretch>
            <a:fillRect/>
          </a:stretch>
        </p:blipFill>
        <p:spPr>
          <a:xfrm>
            <a:off x="5297764" y="4615815"/>
            <a:ext cx="5629275" cy="552450"/>
          </a:xfrm>
          <a:prstGeom prst="rect">
            <a:avLst/>
          </a:prstGeom>
        </p:spPr>
      </p:pic>
      <p:sp>
        <p:nvSpPr>
          <p:cNvPr id="6" name="TextBox 5">
            <a:extLst>
              <a:ext uri="{FF2B5EF4-FFF2-40B4-BE49-F238E27FC236}">
                <a16:creationId xmlns:a16="http://schemas.microsoft.com/office/drawing/2014/main" id="{660C9E65-0255-48E7-9C25-3D499A26F1E5}"/>
              </a:ext>
            </a:extLst>
          </p:cNvPr>
          <p:cNvSpPr txBox="1"/>
          <p:nvPr/>
        </p:nvSpPr>
        <p:spPr>
          <a:xfrm>
            <a:off x="5466080" y="5415280"/>
            <a:ext cx="5862320" cy="369332"/>
          </a:xfrm>
          <a:prstGeom prst="rect">
            <a:avLst/>
          </a:prstGeom>
          <a:noFill/>
        </p:spPr>
        <p:txBody>
          <a:bodyPr wrap="square" rtlCol="0">
            <a:spAutoFit/>
          </a:bodyPr>
          <a:lstStyle/>
          <a:p>
            <a:pPr algn="ctr"/>
            <a:r>
              <a:rPr lang="en-US" dirty="0"/>
              <a:t>Grid Search – Parameter Tuning </a:t>
            </a:r>
          </a:p>
        </p:txBody>
      </p:sp>
    </p:spTree>
    <p:extLst>
      <p:ext uri="{BB962C8B-B14F-4D97-AF65-F5344CB8AC3E}">
        <p14:creationId xmlns:p14="http://schemas.microsoft.com/office/powerpoint/2010/main" val="13052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Freeform 21">
            <a:extLst>
              <a:ext uri="{FF2B5EF4-FFF2-40B4-BE49-F238E27FC236}">
                <a16:creationId xmlns:a16="http://schemas.microsoft.com/office/drawing/2014/main" id="{FEB0B922-A6AE-4089-8B21-F3E1A77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0">
            <a:extLst>
              <a:ext uri="{FF2B5EF4-FFF2-40B4-BE49-F238E27FC236}">
                <a16:creationId xmlns:a16="http://schemas.microsoft.com/office/drawing/2014/main" id="{C5EB7378-ADA3-4D6E-8E3A-09FAD147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893D2037-D14C-4CA0-A567-C7074AAC1CC5}"/>
              </a:ext>
            </a:extLst>
          </p:cNvPr>
          <p:cNvPicPr>
            <a:picLocks noChangeAspect="1"/>
          </p:cNvPicPr>
          <p:nvPr/>
        </p:nvPicPr>
        <p:blipFill>
          <a:blip r:embed="rId2"/>
          <a:stretch>
            <a:fillRect/>
          </a:stretch>
        </p:blipFill>
        <p:spPr>
          <a:xfrm>
            <a:off x="6954619" y="4641438"/>
            <a:ext cx="4551581" cy="1564653"/>
          </a:xfrm>
          <a:prstGeom prst="rect">
            <a:avLst/>
          </a:prstGeom>
        </p:spPr>
      </p:pic>
      <p:pic>
        <p:nvPicPr>
          <p:cNvPr id="25" name="Content Placeholder 8">
            <a:extLst>
              <a:ext uri="{FF2B5EF4-FFF2-40B4-BE49-F238E27FC236}">
                <a16:creationId xmlns:a16="http://schemas.microsoft.com/office/drawing/2014/main" id="{2114D40A-EE4B-4ADC-BC32-D4A6B3DD5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619" y="2378294"/>
            <a:ext cx="4519541" cy="1639329"/>
          </a:xfrm>
          <a:prstGeom prst="rect">
            <a:avLst/>
          </a:prstGeom>
        </p:spPr>
      </p:pic>
      <p:sp>
        <p:nvSpPr>
          <p:cNvPr id="2" name="Title 1">
            <a:extLst>
              <a:ext uri="{FF2B5EF4-FFF2-40B4-BE49-F238E27FC236}">
                <a16:creationId xmlns:a16="http://schemas.microsoft.com/office/drawing/2014/main" id="{F44DFA6E-0BED-401E-A0B5-178C3D570549}"/>
              </a:ext>
            </a:extLst>
          </p:cNvPr>
          <p:cNvSpPr>
            <a:spLocks noGrp="1"/>
          </p:cNvSpPr>
          <p:nvPr>
            <p:ph type="title"/>
          </p:nvPr>
        </p:nvSpPr>
        <p:spPr>
          <a:xfrm>
            <a:off x="838200" y="365125"/>
            <a:ext cx="10515600" cy="1325563"/>
          </a:xfrm>
        </p:spPr>
        <p:txBody>
          <a:bodyPr>
            <a:normAutofit/>
          </a:bodyPr>
          <a:lstStyle/>
          <a:p>
            <a:r>
              <a:rPr lang="en-US">
                <a:solidFill>
                  <a:srgbClr val="FFFFFF"/>
                </a:solidFill>
              </a:rPr>
              <a:t>SVC – Results Overview  </a:t>
            </a:r>
          </a:p>
        </p:txBody>
      </p:sp>
      <p:sp>
        <p:nvSpPr>
          <p:cNvPr id="26" name="Content Placeholder 13">
            <a:extLst>
              <a:ext uri="{FF2B5EF4-FFF2-40B4-BE49-F238E27FC236}">
                <a16:creationId xmlns:a16="http://schemas.microsoft.com/office/drawing/2014/main" id="{D8BD3685-EA95-49EA-AF6C-BC5E3278B166}"/>
              </a:ext>
            </a:extLst>
          </p:cNvPr>
          <p:cNvSpPr>
            <a:spLocks noGrp="1"/>
          </p:cNvSpPr>
          <p:nvPr>
            <p:ph idx="1"/>
          </p:nvPr>
        </p:nvSpPr>
        <p:spPr>
          <a:xfrm>
            <a:off x="838200" y="2021249"/>
            <a:ext cx="5707565" cy="4155713"/>
          </a:xfrm>
        </p:spPr>
        <p:txBody>
          <a:bodyPr>
            <a:normAutofit/>
          </a:bodyPr>
          <a:lstStyle/>
          <a:p>
            <a:r>
              <a:rPr lang="en-US" sz="2000" dirty="0">
                <a:solidFill>
                  <a:srgbClr val="FFFFFF"/>
                </a:solidFill>
              </a:rPr>
              <a:t>Before Parameter Tuning – Accuracy –0.54</a:t>
            </a:r>
          </a:p>
          <a:p>
            <a:r>
              <a:rPr lang="en-US" sz="2000" dirty="0">
                <a:solidFill>
                  <a:srgbClr val="FFFFFF"/>
                </a:solidFill>
              </a:rPr>
              <a:t>After Parameter Tuning – Accuracy – 0.69</a:t>
            </a:r>
          </a:p>
        </p:txBody>
      </p:sp>
      <p:sp>
        <p:nvSpPr>
          <p:cNvPr id="11" name="TextBox 10">
            <a:extLst>
              <a:ext uri="{FF2B5EF4-FFF2-40B4-BE49-F238E27FC236}">
                <a16:creationId xmlns:a16="http://schemas.microsoft.com/office/drawing/2014/main" id="{5C724FCE-5FF7-411D-93D0-F5685323ED81}"/>
              </a:ext>
            </a:extLst>
          </p:cNvPr>
          <p:cNvSpPr txBox="1"/>
          <p:nvPr/>
        </p:nvSpPr>
        <p:spPr>
          <a:xfrm>
            <a:off x="7101840" y="1493520"/>
            <a:ext cx="4313663" cy="369332"/>
          </a:xfrm>
          <a:prstGeom prst="rect">
            <a:avLst/>
          </a:prstGeom>
          <a:noFill/>
        </p:spPr>
        <p:txBody>
          <a:bodyPr wrap="square" rtlCol="0">
            <a:spAutoFit/>
          </a:bodyPr>
          <a:lstStyle/>
          <a:p>
            <a:r>
              <a:rPr lang="en-US" dirty="0"/>
              <a:t>After Parameter Tuning</a:t>
            </a:r>
          </a:p>
        </p:txBody>
      </p:sp>
      <p:sp>
        <p:nvSpPr>
          <p:cNvPr id="27" name="TextBox 26">
            <a:extLst>
              <a:ext uri="{FF2B5EF4-FFF2-40B4-BE49-F238E27FC236}">
                <a16:creationId xmlns:a16="http://schemas.microsoft.com/office/drawing/2014/main" id="{F021A41C-2141-4846-870D-77FD89300CE8}"/>
              </a:ext>
            </a:extLst>
          </p:cNvPr>
          <p:cNvSpPr txBox="1"/>
          <p:nvPr/>
        </p:nvSpPr>
        <p:spPr>
          <a:xfrm>
            <a:off x="7101840" y="4175760"/>
            <a:ext cx="4313663" cy="369332"/>
          </a:xfrm>
          <a:prstGeom prst="rect">
            <a:avLst/>
          </a:prstGeom>
          <a:noFill/>
        </p:spPr>
        <p:txBody>
          <a:bodyPr wrap="square" rtlCol="0">
            <a:spAutoFit/>
          </a:bodyPr>
          <a:lstStyle/>
          <a:p>
            <a:r>
              <a:rPr lang="en-US" dirty="0"/>
              <a:t>Before Parameter Tuning</a:t>
            </a:r>
          </a:p>
        </p:txBody>
      </p:sp>
      <p:pic>
        <p:nvPicPr>
          <p:cNvPr id="18" name="Picture 17" descr="A close up of a piece of paper&#10;&#10;Description generated with very high confidence">
            <a:extLst>
              <a:ext uri="{FF2B5EF4-FFF2-40B4-BE49-F238E27FC236}">
                <a16:creationId xmlns:a16="http://schemas.microsoft.com/office/drawing/2014/main" id="{6718BA39-8171-4F0D-9749-CE362DFDB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505200"/>
            <a:ext cx="5105400" cy="3012281"/>
          </a:xfrm>
          <a:prstGeom prst="rect">
            <a:avLst/>
          </a:prstGeom>
        </p:spPr>
      </p:pic>
      <p:sp>
        <p:nvSpPr>
          <p:cNvPr id="20" name="TextBox 19">
            <a:extLst>
              <a:ext uri="{FF2B5EF4-FFF2-40B4-BE49-F238E27FC236}">
                <a16:creationId xmlns:a16="http://schemas.microsoft.com/office/drawing/2014/main" id="{F410FE0D-F819-4897-86EB-605B58C099C0}"/>
              </a:ext>
            </a:extLst>
          </p:cNvPr>
          <p:cNvSpPr txBox="1"/>
          <p:nvPr/>
        </p:nvSpPr>
        <p:spPr>
          <a:xfrm>
            <a:off x="990751" y="2942510"/>
            <a:ext cx="5053532" cy="369332"/>
          </a:xfrm>
          <a:prstGeom prst="rect">
            <a:avLst/>
          </a:prstGeom>
          <a:noFill/>
        </p:spPr>
        <p:txBody>
          <a:bodyPr wrap="square" rtlCol="0">
            <a:spAutoFit/>
          </a:bodyPr>
          <a:lstStyle/>
          <a:p>
            <a:r>
              <a:rPr lang="en-US" dirty="0"/>
              <a:t>AUC = 0.5109505432176308 </a:t>
            </a:r>
          </a:p>
        </p:txBody>
      </p:sp>
    </p:spTree>
    <p:extLst>
      <p:ext uri="{BB962C8B-B14F-4D97-AF65-F5344CB8AC3E}">
        <p14:creationId xmlns:p14="http://schemas.microsoft.com/office/powerpoint/2010/main" val="114806790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EDB03312-1CE2-4151-8B86-EAC296D9A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643467"/>
            <a:ext cx="6250769" cy="2058826"/>
          </a:xfrm>
          <a:prstGeom prst="rect">
            <a:avLst/>
          </a:prstGeom>
        </p:spPr>
      </p:pic>
      <p:sp>
        <p:nvSpPr>
          <p:cNvPr id="2" name="Title 1">
            <a:extLst>
              <a:ext uri="{FF2B5EF4-FFF2-40B4-BE49-F238E27FC236}">
                <a16:creationId xmlns:a16="http://schemas.microsoft.com/office/drawing/2014/main" id="{8632D430-6DD8-48D5-97C3-359A6A8709E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MODEL - DECISION TREE</a:t>
            </a:r>
          </a:p>
        </p:txBody>
      </p:sp>
      <p:pic>
        <p:nvPicPr>
          <p:cNvPr id="7" name="Content Placeholder 6" descr="A close up of a piece of paper&#10;&#10;Description generated with high confidence">
            <a:extLst>
              <a:ext uri="{FF2B5EF4-FFF2-40B4-BE49-F238E27FC236}">
                <a16:creationId xmlns:a16="http://schemas.microsoft.com/office/drawing/2014/main" id="{9524E81A-24C1-4CE9-BFC9-676B9AC97E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98107" y="2799026"/>
            <a:ext cx="4450080" cy="3018164"/>
          </a:xfrm>
        </p:spPr>
      </p:pic>
      <p:sp>
        <p:nvSpPr>
          <p:cNvPr id="9" name="TextBox 8">
            <a:extLst>
              <a:ext uri="{FF2B5EF4-FFF2-40B4-BE49-F238E27FC236}">
                <a16:creationId xmlns:a16="http://schemas.microsoft.com/office/drawing/2014/main" id="{5D308547-B4DE-4743-A08C-AC8CD6DDC5CB}"/>
              </a:ext>
            </a:extLst>
          </p:cNvPr>
          <p:cNvSpPr txBox="1"/>
          <p:nvPr/>
        </p:nvSpPr>
        <p:spPr>
          <a:xfrm>
            <a:off x="5709920" y="5913923"/>
            <a:ext cx="5455920" cy="369332"/>
          </a:xfrm>
          <a:prstGeom prst="rect">
            <a:avLst/>
          </a:prstGeom>
          <a:noFill/>
        </p:spPr>
        <p:txBody>
          <a:bodyPr wrap="square" rtlCol="0">
            <a:spAutoFit/>
          </a:bodyPr>
          <a:lstStyle/>
          <a:p>
            <a:r>
              <a:rPr lang="en-US" dirty="0"/>
              <a:t>AUC = 0.6134061281538643 </a:t>
            </a:r>
          </a:p>
        </p:txBody>
      </p:sp>
      <p:sp>
        <p:nvSpPr>
          <p:cNvPr id="11" name="TextBox 10">
            <a:extLst>
              <a:ext uri="{FF2B5EF4-FFF2-40B4-BE49-F238E27FC236}">
                <a16:creationId xmlns:a16="http://schemas.microsoft.com/office/drawing/2014/main" id="{9C65BC7F-53D4-4015-8087-1649E32E751B}"/>
              </a:ext>
            </a:extLst>
          </p:cNvPr>
          <p:cNvSpPr txBox="1"/>
          <p:nvPr/>
        </p:nvSpPr>
        <p:spPr>
          <a:xfrm>
            <a:off x="5425440" y="205413"/>
            <a:ext cx="5120640" cy="369332"/>
          </a:xfrm>
          <a:prstGeom prst="rect">
            <a:avLst/>
          </a:prstGeom>
          <a:noFill/>
        </p:spPr>
        <p:txBody>
          <a:bodyPr wrap="square" rtlCol="0">
            <a:spAutoFit/>
          </a:bodyPr>
          <a:lstStyle/>
          <a:p>
            <a:r>
              <a:rPr lang="en-US" dirty="0"/>
              <a:t>Accuracy and Confusion Matrix </a:t>
            </a:r>
          </a:p>
        </p:txBody>
      </p:sp>
      <p:sp>
        <p:nvSpPr>
          <p:cNvPr id="19" name="TextBox 18">
            <a:extLst>
              <a:ext uri="{FF2B5EF4-FFF2-40B4-BE49-F238E27FC236}">
                <a16:creationId xmlns:a16="http://schemas.microsoft.com/office/drawing/2014/main" id="{D584FA18-7276-459B-96E1-D1CA5EA8C3F1}"/>
              </a:ext>
            </a:extLst>
          </p:cNvPr>
          <p:cNvSpPr txBox="1"/>
          <p:nvPr/>
        </p:nvSpPr>
        <p:spPr>
          <a:xfrm>
            <a:off x="643467" y="2499360"/>
            <a:ext cx="3363974"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Commonly used method in Data Mining.</a:t>
            </a:r>
          </a:p>
          <a:p>
            <a:pPr marL="285750" indent="-285750">
              <a:buFont typeface="Arial" panose="020B0604020202020204" pitchFamily="34" charset="0"/>
              <a:buChar char="•"/>
            </a:pPr>
            <a:r>
              <a:rPr lang="en-US" dirty="0">
                <a:solidFill>
                  <a:schemeClr val="bg1"/>
                </a:solidFill>
              </a:rPr>
              <a:t>The final leaves have only one classification.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Observation:</a:t>
            </a:r>
          </a:p>
          <a:p>
            <a:pPr marL="285750" indent="-285750">
              <a:buFont typeface="Arial" panose="020B0604020202020204" pitchFamily="34" charset="0"/>
              <a:buChar char="•"/>
            </a:pPr>
            <a:r>
              <a:rPr lang="en-US" dirty="0">
                <a:solidFill>
                  <a:schemeClr val="bg1"/>
                </a:solidFill>
              </a:rPr>
              <a:t>Accuracy – 69%.</a:t>
            </a:r>
          </a:p>
          <a:p>
            <a:pPr marL="285750" indent="-285750">
              <a:buFont typeface="Arial" panose="020B0604020202020204" pitchFamily="34" charset="0"/>
              <a:buChar char="•"/>
            </a:pPr>
            <a:r>
              <a:rPr lang="en-US" dirty="0">
                <a:solidFill>
                  <a:schemeClr val="bg1"/>
                </a:solidFill>
              </a:rPr>
              <a:t>AUC – 61%</a:t>
            </a:r>
          </a:p>
        </p:txBody>
      </p:sp>
    </p:spTree>
    <p:extLst>
      <p:ext uri="{BB962C8B-B14F-4D97-AF65-F5344CB8AC3E}">
        <p14:creationId xmlns:p14="http://schemas.microsoft.com/office/powerpoint/2010/main" val="477756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72167CB9-BA15-43EC-A3D4-473DC3FE5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643467"/>
            <a:ext cx="6416717" cy="6144008"/>
          </a:xfrm>
          <a:prstGeom prst="rect">
            <a:avLst/>
          </a:prstGeom>
        </p:spPr>
      </p:pic>
      <p:sp>
        <p:nvSpPr>
          <p:cNvPr id="2" name="Title 1">
            <a:extLst>
              <a:ext uri="{FF2B5EF4-FFF2-40B4-BE49-F238E27FC236}">
                <a16:creationId xmlns:a16="http://schemas.microsoft.com/office/drawing/2014/main" id="{AA4EF7B0-0540-443F-BF70-AE525B8753F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Feature Selection Using Random Forest</a:t>
            </a:r>
          </a:p>
        </p:txBody>
      </p:sp>
      <p:sp>
        <p:nvSpPr>
          <p:cNvPr id="10" name="Content Placeholder 9">
            <a:extLst>
              <a:ext uri="{FF2B5EF4-FFF2-40B4-BE49-F238E27FC236}">
                <a16:creationId xmlns:a16="http://schemas.microsoft.com/office/drawing/2014/main" id="{4A39FFA2-56D1-44C0-9A89-FE9024D0AE64}"/>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The Importance Scores are plotted against the Feature.</a:t>
            </a:r>
          </a:p>
          <a:p>
            <a:r>
              <a:rPr lang="en-US" sz="2000" dirty="0">
                <a:solidFill>
                  <a:schemeClr val="bg1"/>
                </a:solidFill>
              </a:rPr>
              <a:t>Best Features</a:t>
            </a:r>
          </a:p>
          <a:p>
            <a:r>
              <a:rPr lang="en-US" sz="2000" dirty="0">
                <a:solidFill>
                  <a:schemeClr val="bg1"/>
                </a:solidFill>
              </a:rPr>
              <a:t>Age </a:t>
            </a:r>
          </a:p>
          <a:p>
            <a:r>
              <a:rPr lang="en-US" sz="2000" dirty="0">
                <a:solidFill>
                  <a:schemeClr val="bg1"/>
                </a:solidFill>
              </a:rPr>
              <a:t>Limit Balance </a:t>
            </a:r>
          </a:p>
          <a:p>
            <a:r>
              <a:rPr lang="en-US" sz="2000" dirty="0">
                <a:solidFill>
                  <a:schemeClr val="bg1"/>
                </a:solidFill>
              </a:rPr>
              <a:t>Bill Statement – [x1-x6]</a:t>
            </a:r>
          </a:p>
          <a:p>
            <a:r>
              <a:rPr lang="en-US" sz="2000" dirty="0">
                <a:solidFill>
                  <a:schemeClr val="bg1"/>
                </a:solidFill>
              </a:rPr>
              <a:t>Repayment amount – [x7- x11]</a:t>
            </a:r>
          </a:p>
        </p:txBody>
      </p:sp>
    </p:spTree>
    <p:extLst>
      <p:ext uri="{BB962C8B-B14F-4D97-AF65-F5344CB8AC3E}">
        <p14:creationId xmlns:p14="http://schemas.microsoft.com/office/powerpoint/2010/main" val="315814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8E3C50-BBDA-4DF4-A485-F349CF98A8C5}"/>
              </a:ext>
            </a:extLst>
          </p:cNvPr>
          <p:cNvSpPr>
            <a:spLocks noGrp="1"/>
          </p:cNvSpPr>
          <p:nvPr>
            <p:ph type="title"/>
          </p:nvPr>
        </p:nvSpPr>
        <p:spPr>
          <a:xfrm>
            <a:off x="833002" y="365125"/>
            <a:ext cx="10520702" cy="1325563"/>
          </a:xfrm>
        </p:spPr>
        <p:txBody>
          <a:bodyPr>
            <a:normAutofit/>
          </a:bodyPr>
          <a:lstStyle/>
          <a:p>
            <a:r>
              <a:rPr lang="en-US">
                <a:solidFill>
                  <a:srgbClr val="FFFFFF"/>
                </a:solidFill>
              </a:rPr>
              <a:t>INTRODUCTION</a:t>
            </a:r>
          </a:p>
        </p:txBody>
      </p:sp>
      <p:sp>
        <p:nvSpPr>
          <p:cNvPr id="3" name="Content Placeholder 2">
            <a:extLst>
              <a:ext uri="{FF2B5EF4-FFF2-40B4-BE49-F238E27FC236}">
                <a16:creationId xmlns:a16="http://schemas.microsoft.com/office/drawing/2014/main" id="{71D11614-2A2B-4579-92F0-996DD953C830}"/>
              </a:ext>
            </a:extLst>
          </p:cNvPr>
          <p:cNvSpPr>
            <a:spLocks noGrp="1"/>
          </p:cNvSpPr>
          <p:nvPr>
            <p:ph idx="1"/>
          </p:nvPr>
        </p:nvSpPr>
        <p:spPr>
          <a:xfrm>
            <a:off x="838201" y="2022601"/>
            <a:ext cx="10515598" cy="4154361"/>
          </a:xfrm>
        </p:spPr>
        <p:txBody>
          <a:bodyPr>
            <a:normAutofit/>
          </a:bodyPr>
          <a:lstStyle/>
          <a:p>
            <a:pPr marL="0" marR="0">
              <a:spcBef>
                <a:spcPts val="0"/>
              </a:spcBef>
              <a:spcAft>
                <a:spcPts val="800"/>
              </a:spcAft>
            </a:pPr>
            <a:r>
              <a:rPr lang="en-US" sz="1700">
                <a:solidFill>
                  <a:srgbClr val="FFFFFF"/>
                </a:solidFill>
                <a:latin typeface="Calibri" panose="020F0502020204030204" pitchFamily="34" charset="0"/>
                <a:ea typeface="Calibri" panose="020F0502020204030204" pitchFamily="34" charset="0"/>
                <a:cs typeface="Times New Roman" panose="02020603050405020304" pitchFamily="18" charset="0"/>
              </a:rPr>
              <a:t>With the growing usage of technology and cloud based services, opening and maintaining a bank account has become a hassle free process as opposed to what it was in the previous decade or so. This also gave banks and impetus to offer customers with a variety of options of accounts with varying degree of benefits, suited to the overall profile of the customer. They could achieve this utilizing the information they had with all the data of their and other banks customers.</a:t>
            </a:r>
          </a:p>
          <a:p>
            <a:pPr marL="0" marR="0">
              <a:spcBef>
                <a:spcPts val="0"/>
              </a:spcBef>
              <a:spcAft>
                <a:spcPts val="800"/>
              </a:spcAft>
            </a:pPr>
            <a:r>
              <a:rPr lang="en-US" sz="1700">
                <a:solidFill>
                  <a:srgbClr val="FFFFFF"/>
                </a:solidFill>
                <a:latin typeface="Calibri" panose="020F0502020204030204" pitchFamily="34" charset="0"/>
                <a:ea typeface="Calibri" panose="020F0502020204030204" pitchFamily="34" charset="0"/>
                <a:cs typeface="Times New Roman" panose="02020603050405020304" pitchFamily="18" charset="0"/>
              </a:rPr>
              <a:t>Credit accounts are a major business generating tool of banking service providers and extensive analysis goes into approving or denying a customer based on their financial track record. This project touches of one of the areas of the analyses – risk assessment which can be explained by the probability of a customer to default a payment against a statement balance. This is one of the basic but an essential criterion that the customer ought to meet to be eligible for a service.</a:t>
            </a:r>
          </a:p>
          <a:p>
            <a:r>
              <a:rPr lang="en-US" sz="1700">
                <a:solidFill>
                  <a:srgbClr val="FFFFFF"/>
                </a:solidFill>
                <a:latin typeface="Calibri" panose="020F0502020204030204" pitchFamily="34" charset="0"/>
                <a:ea typeface="Calibri" panose="020F0502020204030204" pitchFamily="34" charset="0"/>
                <a:cs typeface="Times New Roman" panose="02020603050405020304" pitchFamily="18" charset="0"/>
              </a:rPr>
              <a:t>We use a dataset comprising of attributes such as age, gender, income, and their previous six months billing amounts and the payments made against those amounts. We would analyse the dataset to try and predict whether the customer would default the payment in the sixth month of the billing cycle in our analysis. We would use various data mining and machine learning algorithms to come up models to reach our conclusion. Our impetus here in this project would be to explore the data and the models rather than building an absolute model for the application.</a:t>
            </a:r>
            <a:endParaRPr lang="en-US" sz="1700">
              <a:solidFill>
                <a:srgbClr val="FFFFFF"/>
              </a:solidFill>
            </a:endParaRPr>
          </a:p>
        </p:txBody>
      </p:sp>
    </p:spTree>
    <p:extLst>
      <p:ext uri="{BB962C8B-B14F-4D97-AF65-F5344CB8AC3E}">
        <p14:creationId xmlns:p14="http://schemas.microsoft.com/office/powerpoint/2010/main" val="418332131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0831C9D-5F32-47C3-9459-A208E77E24DD}"/>
              </a:ext>
            </a:extLst>
          </p:cNvPr>
          <p:cNvPicPr>
            <a:picLocks noChangeAspect="1"/>
          </p:cNvPicPr>
          <p:nvPr/>
        </p:nvPicPr>
        <p:blipFill>
          <a:blip r:embed="rId2"/>
          <a:stretch>
            <a:fillRect/>
          </a:stretch>
        </p:blipFill>
        <p:spPr>
          <a:xfrm>
            <a:off x="320040" y="1235301"/>
            <a:ext cx="3530595" cy="2607528"/>
          </a:xfrm>
          <a:prstGeom prst="rect">
            <a:avLst/>
          </a:prstGeom>
        </p:spPr>
      </p:pic>
      <p:pic>
        <p:nvPicPr>
          <p:cNvPr id="5" name="Picture 4">
            <a:extLst>
              <a:ext uri="{FF2B5EF4-FFF2-40B4-BE49-F238E27FC236}">
                <a16:creationId xmlns:a16="http://schemas.microsoft.com/office/drawing/2014/main" id="{D1C0EC86-D5D3-4A9D-BD77-1BF2AD89506A}"/>
              </a:ext>
            </a:extLst>
          </p:cNvPr>
          <p:cNvPicPr>
            <a:picLocks noChangeAspect="1"/>
          </p:cNvPicPr>
          <p:nvPr/>
        </p:nvPicPr>
        <p:blipFill>
          <a:blip r:embed="rId3"/>
          <a:stretch>
            <a:fillRect/>
          </a:stretch>
        </p:blipFill>
        <p:spPr>
          <a:xfrm>
            <a:off x="4524583" y="1421814"/>
            <a:ext cx="3433324" cy="1605280"/>
          </a:xfrm>
          <a:prstGeom prst="rect">
            <a:avLst/>
          </a:prstGeom>
        </p:spPr>
      </p:pic>
      <p:cxnSp>
        <p:nvCxnSpPr>
          <p:cNvPr id="29" name="Straight Connector 28">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piece of paper&#10;&#10;Description generated with very high confidence">
            <a:extLst>
              <a:ext uri="{FF2B5EF4-FFF2-40B4-BE49-F238E27FC236}">
                <a16:creationId xmlns:a16="http://schemas.microsoft.com/office/drawing/2014/main" id="{355352B3-A49B-4778-B99B-88C77FD02F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9725" y="1134773"/>
            <a:ext cx="3423916" cy="2532987"/>
          </a:xfrm>
          <a:prstGeom prst="rect">
            <a:avLst/>
          </a:prstGeom>
        </p:spPr>
      </p:pic>
      <p:sp>
        <p:nvSpPr>
          <p:cNvPr id="2" name="Title 1">
            <a:extLst>
              <a:ext uri="{FF2B5EF4-FFF2-40B4-BE49-F238E27FC236}">
                <a16:creationId xmlns:a16="http://schemas.microsoft.com/office/drawing/2014/main" id="{CE00A3E8-2AD6-46B2-9046-CD0E0CF6CA1C}"/>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Model – Random Forest </a:t>
            </a:r>
          </a:p>
        </p:txBody>
      </p:sp>
      <p:sp>
        <p:nvSpPr>
          <p:cNvPr id="3" name="Content Placeholder 2">
            <a:extLst>
              <a:ext uri="{FF2B5EF4-FFF2-40B4-BE49-F238E27FC236}">
                <a16:creationId xmlns:a16="http://schemas.microsoft.com/office/drawing/2014/main" id="{1FB54B5F-782F-4F5A-B1AE-9CD6456DBB18}"/>
              </a:ext>
            </a:extLst>
          </p:cNvPr>
          <p:cNvSpPr>
            <a:spLocks noGrp="1"/>
          </p:cNvSpPr>
          <p:nvPr>
            <p:ph idx="1"/>
          </p:nvPr>
        </p:nvSpPr>
        <p:spPr>
          <a:xfrm>
            <a:off x="1339362" y="5815698"/>
            <a:ext cx="9144000" cy="420001"/>
          </a:xfrm>
        </p:spPr>
        <p:txBody>
          <a:bodyPr vert="horz" lIns="91440" tIns="45720" rIns="91440" bIns="45720" rtlCol="0">
            <a:normAutofit/>
          </a:bodyPr>
          <a:lstStyle/>
          <a:p>
            <a:pPr marL="0" indent="0" algn="ctr">
              <a:buNone/>
            </a:pPr>
            <a:r>
              <a:rPr lang="en-US" sz="2000" dirty="0">
                <a:solidFill>
                  <a:srgbClr val="E7E6E6"/>
                </a:solidFill>
              </a:rPr>
              <a:t>Parameter Tuning – Number of Trees.[Entropy Method]</a:t>
            </a:r>
          </a:p>
        </p:txBody>
      </p:sp>
      <p:sp>
        <p:nvSpPr>
          <p:cNvPr id="11" name="TextBox 10">
            <a:extLst>
              <a:ext uri="{FF2B5EF4-FFF2-40B4-BE49-F238E27FC236}">
                <a16:creationId xmlns:a16="http://schemas.microsoft.com/office/drawing/2014/main" id="{36CC44BB-643F-431F-B16D-8BE985B417B1}"/>
              </a:ext>
            </a:extLst>
          </p:cNvPr>
          <p:cNvSpPr txBox="1"/>
          <p:nvPr/>
        </p:nvSpPr>
        <p:spPr>
          <a:xfrm>
            <a:off x="436872" y="628284"/>
            <a:ext cx="3079257" cy="369332"/>
          </a:xfrm>
          <a:prstGeom prst="rect">
            <a:avLst/>
          </a:prstGeom>
          <a:noFill/>
        </p:spPr>
        <p:txBody>
          <a:bodyPr wrap="square" rtlCol="0">
            <a:spAutoFit/>
          </a:bodyPr>
          <a:lstStyle/>
          <a:p>
            <a:r>
              <a:rPr lang="en-US" dirty="0"/>
              <a:t>Number of Tree Selection </a:t>
            </a:r>
          </a:p>
        </p:txBody>
      </p:sp>
      <p:sp>
        <p:nvSpPr>
          <p:cNvPr id="20" name="TextBox 19">
            <a:extLst>
              <a:ext uri="{FF2B5EF4-FFF2-40B4-BE49-F238E27FC236}">
                <a16:creationId xmlns:a16="http://schemas.microsoft.com/office/drawing/2014/main" id="{A624A75B-5C16-4065-87E4-7337AAD73BC2}"/>
              </a:ext>
            </a:extLst>
          </p:cNvPr>
          <p:cNvSpPr txBox="1"/>
          <p:nvPr/>
        </p:nvSpPr>
        <p:spPr>
          <a:xfrm>
            <a:off x="4524583" y="662485"/>
            <a:ext cx="3079257" cy="369332"/>
          </a:xfrm>
          <a:prstGeom prst="rect">
            <a:avLst/>
          </a:prstGeom>
          <a:noFill/>
        </p:spPr>
        <p:txBody>
          <a:bodyPr wrap="square" rtlCol="0">
            <a:spAutoFit/>
          </a:bodyPr>
          <a:lstStyle/>
          <a:p>
            <a:r>
              <a:rPr lang="en-US" dirty="0"/>
              <a:t>Confusion and Accuracy matrix </a:t>
            </a:r>
          </a:p>
        </p:txBody>
      </p:sp>
      <p:sp>
        <p:nvSpPr>
          <p:cNvPr id="21" name="TextBox 20">
            <a:extLst>
              <a:ext uri="{FF2B5EF4-FFF2-40B4-BE49-F238E27FC236}">
                <a16:creationId xmlns:a16="http://schemas.microsoft.com/office/drawing/2014/main" id="{31D48EAE-C0E9-45FE-AA04-470410F3B1FF}"/>
              </a:ext>
            </a:extLst>
          </p:cNvPr>
          <p:cNvSpPr txBox="1"/>
          <p:nvPr/>
        </p:nvSpPr>
        <p:spPr>
          <a:xfrm>
            <a:off x="8585205" y="622301"/>
            <a:ext cx="3079257" cy="369332"/>
          </a:xfrm>
          <a:prstGeom prst="rect">
            <a:avLst/>
          </a:prstGeom>
          <a:noFill/>
        </p:spPr>
        <p:txBody>
          <a:bodyPr wrap="square" rtlCol="0">
            <a:spAutoFit/>
          </a:bodyPr>
          <a:lstStyle/>
          <a:p>
            <a:pPr algn="ctr"/>
            <a:r>
              <a:rPr lang="en-US" dirty="0"/>
              <a:t>ROC Curve</a:t>
            </a:r>
          </a:p>
        </p:txBody>
      </p:sp>
    </p:spTree>
    <p:extLst>
      <p:ext uri="{BB962C8B-B14F-4D97-AF65-F5344CB8AC3E}">
        <p14:creationId xmlns:p14="http://schemas.microsoft.com/office/powerpoint/2010/main" val="379833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87870-01AE-4E66-8338-F32FADC56E6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PCA – Principal Component Analysis </a:t>
            </a:r>
          </a:p>
        </p:txBody>
      </p:sp>
      <p:sp>
        <p:nvSpPr>
          <p:cNvPr id="10" name="Content Placeholder 9">
            <a:extLst>
              <a:ext uri="{FF2B5EF4-FFF2-40B4-BE49-F238E27FC236}">
                <a16:creationId xmlns:a16="http://schemas.microsoft.com/office/drawing/2014/main" id="{0499468C-D766-409B-9393-95AD898ECD33}"/>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PCA are mainly used to reduce the Dimension , but still variance in the data remains the same.</a:t>
            </a:r>
          </a:p>
          <a:p>
            <a:r>
              <a:rPr lang="en-US" sz="2000" dirty="0">
                <a:solidFill>
                  <a:schemeClr val="bg1"/>
                </a:solidFill>
              </a:rPr>
              <a:t>11 attributes from x1-x10 are to optimal number of PCA.</a:t>
            </a:r>
          </a:p>
          <a:p>
            <a:r>
              <a:rPr lang="en-US" sz="2000" dirty="0">
                <a:solidFill>
                  <a:schemeClr val="bg1"/>
                </a:solidFill>
              </a:rPr>
              <a:t>5 PCA S was initial computed to find the variance ratio.</a:t>
            </a:r>
          </a:p>
        </p:txBody>
      </p:sp>
      <p:pic>
        <p:nvPicPr>
          <p:cNvPr id="7" name="Picture 6">
            <a:extLst>
              <a:ext uri="{FF2B5EF4-FFF2-40B4-BE49-F238E27FC236}">
                <a16:creationId xmlns:a16="http://schemas.microsoft.com/office/drawing/2014/main" id="{5B6CD5D7-20F8-4BD8-8088-03F1A0F2A037}"/>
              </a:ext>
            </a:extLst>
          </p:cNvPr>
          <p:cNvPicPr>
            <a:picLocks noChangeAspect="1"/>
          </p:cNvPicPr>
          <p:nvPr/>
        </p:nvPicPr>
        <p:blipFill>
          <a:blip r:embed="rId2"/>
          <a:stretch>
            <a:fillRect/>
          </a:stretch>
        </p:blipFill>
        <p:spPr>
          <a:xfrm>
            <a:off x="5529943" y="73016"/>
            <a:ext cx="5301343" cy="3149155"/>
          </a:xfrm>
          <a:prstGeom prst="rect">
            <a:avLst/>
          </a:prstGeom>
        </p:spPr>
      </p:pic>
      <p:sp>
        <p:nvSpPr>
          <p:cNvPr id="9" name="TextBox 8">
            <a:extLst>
              <a:ext uri="{FF2B5EF4-FFF2-40B4-BE49-F238E27FC236}">
                <a16:creationId xmlns:a16="http://schemas.microsoft.com/office/drawing/2014/main" id="{C525812E-76DE-4762-802D-7532F3F67951}"/>
              </a:ext>
            </a:extLst>
          </p:cNvPr>
          <p:cNvSpPr txBox="1"/>
          <p:nvPr/>
        </p:nvSpPr>
        <p:spPr>
          <a:xfrm>
            <a:off x="5704113" y="3105834"/>
            <a:ext cx="5497286" cy="646331"/>
          </a:xfrm>
          <a:prstGeom prst="rect">
            <a:avLst/>
          </a:prstGeom>
          <a:noFill/>
        </p:spPr>
        <p:txBody>
          <a:bodyPr wrap="square" rtlCol="0">
            <a:spAutoFit/>
          </a:bodyPr>
          <a:lstStyle/>
          <a:p>
            <a:r>
              <a:rPr lang="en-US" dirty="0"/>
              <a:t>Elbow effect- the variance ratio is plotted against the Number of Components.</a:t>
            </a:r>
          </a:p>
        </p:txBody>
      </p:sp>
      <p:pic>
        <p:nvPicPr>
          <p:cNvPr id="12" name="Picture 11" descr="A screenshot of a cell phone&#10;&#10;Description generated with high confidence">
            <a:extLst>
              <a:ext uri="{FF2B5EF4-FFF2-40B4-BE49-F238E27FC236}">
                <a16:creationId xmlns:a16="http://schemas.microsoft.com/office/drawing/2014/main" id="{78D78BA2-7C04-4ED4-8E41-C48D7F65B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4114" y="3752165"/>
            <a:ext cx="5127172" cy="3105835"/>
          </a:xfrm>
          <a:prstGeom prst="rect">
            <a:avLst/>
          </a:prstGeom>
        </p:spPr>
      </p:pic>
    </p:spTree>
    <p:extLst>
      <p:ext uri="{BB962C8B-B14F-4D97-AF65-F5344CB8AC3E}">
        <p14:creationId xmlns:p14="http://schemas.microsoft.com/office/powerpoint/2010/main" val="4126841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4" name="Content Placeholder 3">
            <a:extLst>
              <a:ext uri="{FF2B5EF4-FFF2-40B4-BE49-F238E27FC236}">
                <a16:creationId xmlns:a16="http://schemas.microsoft.com/office/drawing/2014/main" id="{E8E2A392-4BD3-442F-B73D-6F1DB860544A}"/>
              </a:ext>
            </a:extLst>
          </p:cNvPr>
          <p:cNvPicPr>
            <a:picLocks noChangeAspect="1"/>
          </p:cNvPicPr>
          <p:nvPr/>
        </p:nvPicPr>
        <p:blipFill rotWithShape="1">
          <a:blip r:embed="rId2"/>
          <a:srcRect r="3337"/>
          <a:stretch/>
        </p:blipFill>
        <p:spPr>
          <a:xfrm>
            <a:off x="5173242" y="158247"/>
            <a:ext cx="6637758" cy="5241067"/>
          </a:xfrm>
          <a:prstGeom prst="rect">
            <a:avLst/>
          </a:prstGeom>
        </p:spPr>
      </p:pic>
      <p:sp>
        <p:nvSpPr>
          <p:cNvPr id="16" name="Content Placeholder 15">
            <a:extLst>
              <a:ext uri="{FF2B5EF4-FFF2-40B4-BE49-F238E27FC236}">
                <a16:creationId xmlns:a16="http://schemas.microsoft.com/office/drawing/2014/main" id="{47D341EE-10E0-470D-A2C8-BBBA4E7FFF47}"/>
              </a:ext>
            </a:extLst>
          </p:cNvPr>
          <p:cNvSpPr>
            <a:spLocks noGrp="1"/>
          </p:cNvSpPr>
          <p:nvPr>
            <p:ph idx="1"/>
          </p:nvPr>
        </p:nvSpPr>
        <p:spPr>
          <a:xfrm>
            <a:off x="643468" y="2638044"/>
            <a:ext cx="3363974" cy="2173442"/>
          </a:xfrm>
        </p:spPr>
        <p:txBody>
          <a:bodyPr>
            <a:normAutofit/>
          </a:bodyPr>
          <a:lstStyle/>
          <a:p>
            <a:pPr marL="0" indent="0">
              <a:buNone/>
            </a:pPr>
            <a:r>
              <a:rPr lang="en-US" sz="2000" dirty="0">
                <a:solidFill>
                  <a:schemeClr val="bg1"/>
                </a:solidFill>
              </a:rPr>
              <a:t>PCA  - Heat Map – Correlation Between the Components and PCA (0-4)</a:t>
            </a:r>
          </a:p>
        </p:txBody>
      </p:sp>
      <p:sp>
        <p:nvSpPr>
          <p:cNvPr id="6" name="TextBox 5">
            <a:extLst>
              <a:ext uri="{FF2B5EF4-FFF2-40B4-BE49-F238E27FC236}">
                <a16:creationId xmlns:a16="http://schemas.microsoft.com/office/drawing/2014/main" id="{EAFC7AAB-4330-49EC-8193-D2030682243C}"/>
              </a:ext>
            </a:extLst>
          </p:cNvPr>
          <p:cNvSpPr txBox="1"/>
          <p:nvPr/>
        </p:nvSpPr>
        <p:spPr>
          <a:xfrm>
            <a:off x="5551714" y="5388428"/>
            <a:ext cx="5780314" cy="646331"/>
          </a:xfrm>
          <a:prstGeom prst="rect">
            <a:avLst/>
          </a:prstGeom>
          <a:noFill/>
        </p:spPr>
        <p:txBody>
          <a:bodyPr wrap="square" rtlCol="0">
            <a:spAutoFit/>
          </a:bodyPr>
          <a:lstStyle/>
          <a:p>
            <a:r>
              <a:rPr lang="en-US" dirty="0"/>
              <a:t>Correlation between the PCA and Feature (x1-x11), and how the variance is distributed.</a:t>
            </a:r>
          </a:p>
        </p:txBody>
      </p:sp>
    </p:spTree>
    <p:extLst>
      <p:ext uri="{BB962C8B-B14F-4D97-AF65-F5344CB8AC3E}">
        <p14:creationId xmlns:p14="http://schemas.microsoft.com/office/powerpoint/2010/main" val="4027143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4" name="Content Placeholder 3">
            <a:extLst>
              <a:ext uri="{FF2B5EF4-FFF2-40B4-BE49-F238E27FC236}">
                <a16:creationId xmlns:a16="http://schemas.microsoft.com/office/drawing/2014/main" id="{B5EFF6F6-DDA9-4D6C-B395-9FB2CC1FD08A}"/>
              </a:ext>
            </a:extLst>
          </p:cNvPr>
          <p:cNvPicPr>
            <a:picLocks noChangeAspect="1"/>
          </p:cNvPicPr>
          <p:nvPr/>
        </p:nvPicPr>
        <p:blipFill>
          <a:blip r:embed="rId2"/>
          <a:stretch>
            <a:fillRect/>
          </a:stretch>
        </p:blipFill>
        <p:spPr>
          <a:xfrm>
            <a:off x="5199379" y="1197429"/>
            <a:ext cx="6813884" cy="4224609"/>
          </a:xfrm>
          <a:prstGeom prst="rect">
            <a:avLst/>
          </a:prstGeom>
        </p:spPr>
      </p:pic>
      <p:sp>
        <p:nvSpPr>
          <p:cNvPr id="2" name="Title 1">
            <a:extLst>
              <a:ext uri="{FF2B5EF4-FFF2-40B4-BE49-F238E27FC236}">
                <a16:creationId xmlns:a16="http://schemas.microsoft.com/office/drawing/2014/main" id="{7F59AE26-2CEE-48EB-8700-34E8C281885A}"/>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ormAutofit/>
          </a:bodyPr>
          <a:lstStyle/>
          <a:p>
            <a:pPr algn="ctr"/>
            <a:r>
              <a:rPr lang="en-US" sz="2800" kern="1200" dirty="0">
                <a:solidFill>
                  <a:schemeClr val="bg1"/>
                </a:solidFill>
                <a:latin typeface="+mj-lt"/>
                <a:ea typeface="+mj-ea"/>
                <a:cs typeface="+mj-cs"/>
              </a:rPr>
              <a:t>Unsupervised Learning- Clustering </a:t>
            </a:r>
          </a:p>
        </p:txBody>
      </p:sp>
      <p:pic>
        <p:nvPicPr>
          <p:cNvPr id="8" name="Picture 7">
            <a:extLst>
              <a:ext uri="{FF2B5EF4-FFF2-40B4-BE49-F238E27FC236}">
                <a16:creationId xmlns:a16="http://schemas.microsoft.com/office/drawing/2014/main" id="{E213447F-CB3A-46E3-88E4-E1C4BCDA05F6}"/>
              </a:ext>
            </a:extLst>
          </p:cNvPr>
          <p:cNvPicPr>
            <a:picLocks noChangeAspect="1"/>
          </p:cNvPicPr>
          <p:nvPr/>
        </p:nvPicPr>
        <p:blipFill>
          <a:blip r:embed="rId3"/>
          <a:stretch>
            <a:fillRect/>
          </a:stretch>
        </p:blipFill>
        <p:spPr>
          <a:xfrm>
            <a:off x="314325" y="2969078"/>
            <a:ext cx="4248150" cy="2375808"/>
          </a:xfrm>
          <a:prstGeom prst="rect">
            <a:avLst/>
          </a:prstGeom>
        </p:spPr>
      </p:pic>
    </p:spTree>
    <p:extLst>
      <p:ext uri="{BB962C8B-B14F-4D97-AF65-F5344CB8AC3E}">
        <p14:creationId xmlns:p14="http://schemas.microsoft.com/office/powerpoint/2010/main" val="255350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B26E3C-7BCB-4758-9B1B-6599472B558A}"/>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K-Nearest Neighbors Classification parameter tuning:</a:t>
            </a:r>
          </a:p>
        </p:txBody>
      </p:sp>
      <p:sp>
        <p:nvSpPr>
          <p:cNvPr id="12" name="Content Placeholder 11">
            <a:extLst>
              <a:ext uri="{FF2B5EF4-FFF2-40B4-BE49-F238E27FC236}">
                <a16:creationId xmlns:a16="http://schemas.microsoft.com/office/drawing/2014/main" id="{7FD4D82C-022E-49C3-913A-F6B72C1D74E7}"/>
              </a:ext>
            </a:extLst>
          </p:cNvPr>
          <p:cNvSpPr>
            <a:spLocks noGrp="1"/>
          </p:cNvSpPr>
          <p:nvPr>
            <p:ph idx="1"/>
          </p:nvPr>
        </p:nvSpPr>
        <p:spPr>
          <a:xfrm>
            <a:off x="4976031" y="963877"/>
            <a:ext cx="6377769" cy="4930246"/>
          </a:xfrm>
        </p:spPr>
        <p:txBody>
          <a:bodyPr anchor="ctr">
            <a:normAutofit/>
          </a:bodyPr>
          <a:lstStyle/>
          <a:p>
            <a:r>
              <a:rPr lang="en-US" sz="2400"/>
              <a:t>There are 3 main parameter to tune:</a:t>
            </a:r>
          </a:p>
          <a:p>
            <a:pPr marL="971550" lvl="1" indent="-514350">
              <a:buFont typeface="+mj-lt"/>
              <a:buAutoNum type="arabicPeriod"/>
            </a:pPr>
            <a:r>
              <a:rPr lang="en-US" dirty="0"/>
              <a:t>K-value.</a:t>
            </a:r>
          </a:p>
          <a:p>
            <a:pPr marL="971550" lvl="1" indent="-514350">
              <a:buFont typeface="+mj-lt"/>
              <a:buAutoNum type="arabicPeriod"/>
            </a:pPr>
            <a:r>
              <a:rPr lang="en-US" dirty="0"/>
              <a:t>Distance Method – </a:t>
            </a:r>
            <a:r>
              <a:rPr lang="en-US"/>
              <a:t>Minkowski</a:t>
            </a:r>
            <a:r>
              <a:rPr lang="en-US" dirty="0"/>
              <a:t> distance. </a:t>
            </a:r>
          </a:p>
          <a:p>
            <a:pPr marL="971550" lvl="1" indent="-514350">
              <a:buFont typeface="+mj-lt"/>
              <a:buAutoNum type="arabicPeriod"/>
            </a:pPr>
            <a:r>
              <a:rPr lang="en-US"/>
              <a:t>r-value</a:t>
            </a:r>
            <a:r>
              <a:rPr lang="en-US" dirty="0"/>
              <a:t> based on distance method. (r=2)</a:t>
            </a:r>
          </a:p>
          <a:p>
            <a:pPr marL="457200" lvl="1" indent="0">
              <a:buNone/>
            </a:pPr>
            <a:r>
              <a:rPr lang="en-US" dirty="0"/>
              <a:t>						</a:t>
            </a:r>
          </a:p>
        </p:txBody>
      </p:sp>
    </p:spTree>
    <p:extLst>
      <p:ext uri="{BB962C8B-B14F-4D97-AF65-F5344CB8AC3E}">
        <p14:creationId xmlns:p14="http://schemas.microsoft.com/office/powerpoint/2010/main" val="3850101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A9AA18D-D29A-439F-BC97-38B6DC64F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473336"/>
            <a:ext cx="6250769" cy="3750460"/>
          </a:xfrm>
          <a:prstGeom prst="rect">
            <a:avLst/>
          </a:prstGeom>
        </p:spPr>
      </p:pic>
      <p:sp>
        <p:nvSpPr>
          <p:cNvPr id="2" name="Title 1">
            <a:extLst>
              <a:ext uri="{FF2B5EF4-FFF2-40B4-BE49-F238E27FC236}">
                <a16:creationId xmlns:a16="http://schemas.microsoft.com/office/drawing/2014/main" id="{599E00FE-5BD4-4FB9-AFD9-3BBE57A5A3C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K-Nearest Neighbors Classification:</a:t>
            </a:r>
            <a:br>
              <a:rPr lang="en-US" sz="2800">
                <a:solidFill>
                  <a:schemeClr val="bg1"/>
                </a:solidFill>
              </a:rPr>
            </a:br>
            <a:endParaRPr lang="en-US" sz="2800">
              <a:solidFill>
                <a:schemeClr val="bg1"/>
              </a:solidFill>
            </a:endParaRPr>
          </a:p>
        </p:txBody>
      </p:sp>
      <p:sp>
        <p:nvSpPr>
          <p:cNvPr id="3" name="Content Placeholder 2">
            <a:extLst>
              <a:ext uri="{FF2B5EF4-FFF2-40B4-BE49-F238E27FC236}">
                <a16:creationId xmlns:a16="http://schemas.microsoft.com/office/drawing/2014/main" id="{A5B74009-E8AC-45EB-AB02-73ACF6F3C3DB}"/>
              </a:ext>
            </a:extLst>
          </p:cNvPr>
          <p:cNvSpPr>
            <a:spLocks noGrp="1"/>
          </p:cNvSpPr>
          <p:nvPr>
            <p:ph idx="1"/>
          </p:nvPr>
        </p:nvSpPr>
        <p:spPr>
          <a:xfrm>
            <a:off x="643468" y="2638044"/>
            <a:ext cx="3363974" cy="3415622"/>
          </a:xfrm>
        </p:spPr>
        <p:txBody>
          <a:bodyPr>
            <a:normAutofit/>
          </a:bodyPr>
          <a:lstStyle/>
          <a:p>
            <a:r>
              <a:rPr lang="en-US" sz="2000">
                <a:solidFill>
                  <a:schemeClr val="bg1"/>
                </a:solidFill>
              </a:rPr>
              <a:t>Cross Validation, number of folds used 5. </a:t>
            </a:r>
          </a:p>
          <a:p>
            <a:r>
              <a:rPr lang="en-US" sz="2000">
                <a:solidFill>
                  <a:schemeClr val="bg1"/>
                </a:solidFill>
              </a:rPr>
              <a:t>Nearest Neighbors k=1. (Accuracy obtained 68.6%) </a:t>
            </a:r>
          </a:p>
        </p:txBody>
      </p:sp>
    </p:spTree>
    <p:extLst>
      <p:ext uri="{BB962C8B-B14F-4D97-AF65-F5344CB8AC3E}">
        <p14:creationId xmlns:p14="http://schemas.microsoft.com/office/powerpoint/2010/main" val="1556509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B2B177DD-C819-4A44-92D8-C1AB97628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8625" y="643467"/>
            <a:ext cx="5329045" cy="5410199"/>
          </a:xfrm>
          <a:prstGeom prst="rect">
            <a:avLst/>
          </a:prstGeom>
        </p:spPr>
      </p:pic>
      <p:sp>
        <p:nvSpPr>
          <p:cNvPr id="2" name="Title 1">
            <a:extLst>
              <a:ext uri="{FF2B5EF4-FFF2-40B4-BE49-F238E27FC236}">
                <a16:creationId xmlns:a16="http://schemas.microsoft.com/office/drawing/2014/main" id="{6D292D61-29FF-4FB5-8840-81A60CE8BED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K-Nearest Neighbor: K=1</a:t>
            </a:r>
          </a:p>
        </p:txBody>
      </p:sp>
      <p:sp>
        <p:nvSpPr>
          <p:cNvPr id="10" name="Content Placeholder 9">
            <a:extLst>
              <a:ext uri="{FF2B5EF4-FFF2-40B4-BE49-F238E27FC236}">
                <a16:creationId xmlns:a16="http://schemas.microsoft.com/office/drawing/2014/main" id="{82751812-DA3A-4F62-955E-7C682FC1B87D}"/>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AUC=60%</a:t>
            </a:r>
          </a:p>
        </p:txBody>
      </p:sp>
    </p:spTree>
    <p:extLst>
      <p:ext uri="{BB962C8B-B14F-4D97-AF65-F5344CB8AC3E}">
        <p14:creationId xmlns:p14="http://schemas.microsoft.com/office/powerpoint/2010/main" val="3282543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3D69914-81FB-42FF-B1F8-3D1B6AB5E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1488963"/>
            <a:ext cx="6250769" cy="3719207"/>
          </a:xfrm>
          <a:prstGeom prst="rect">
            <a:avLst/>
          </a:prstGeom>
        </p:spPr>
      </p:pic>
      <p:sp>
        <p:nvSpPr>
          <p:cNvPr id="2" name="Title 1">
            <a:extLst>
              <a:ext uri="{FF2B5EF4-FFF2-40B4-BE49-F238E27FC236}">
                <a16:creationId xmlns:a16="http://schemas.microsoft.com/office/drawing/2014/main" id="{2A047A79-7687-47A1-99DF-5466AF2F9E7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Finding optimum K-value:</a:t>
            </a:r>
          </a:p>
        </p:txBody>
      </p:sp>
      <p:sp>
        <p:nvSpPr>
          <p:cNvPr id="3" name="Content Placeholder 2">
            <a:extLst>
              <a:ext uri="{FF2B5EF4-FFF2-40B4-BE49-F238E27FC236}">
                <a16:creationId xmlns:a16="http://schemas.microsoft.com/office/drawing/2014/main" id="{CBCE783E-738D-41BE-B8D0-4F4EA5B971F7}"/>
              </a:ext>
            </a:extLst>
          </p:cNvPr>
          <p:cNvSpPr>
            <a:spLocks noGrp="1"/>
          </p:cNvSpPr>
          <p:nvPr>
            <p:ph idx="1"/>
          </p:nvPr>
        </p:nvSpPr>
        <p:spPr>
          <a:xfrm>
            <a:off x="643468" y="2638044"/>
            <a:ext cx="3363974" cy="3415622"/>
          </a:xfrm>
        </p:spPr>
        <p:txBody>
          <a:bodyPr>
            <a:normAutofit/>
          </a:bodyPr>
          <a:lstStyle/>
          <a:p>
            <a:r>
              <a:rPr lang="en-US" sz="2000" dirty="0">
                <a:solidFill>
                  <a:schemeClr val="bg1"/>
                </a:solidFill>
                <a:latin typeface="Times New Roman" panose="02020603050405020304" pitchFamily="18" charset="0"/>
                <a:cs typeface="Times New Roman" panose="02020603050405020304" pitchFamily="18" charset="0"/>
              </a:rPr>
              <a:t>The best choice of </a:t>
            </a:r>
            <a:r>
              <a:rPr lang="en-US" sz="2000" i="1" dirty="0">
                <a:solidFill>
                  <a:schemeClr val="bg1"/>
                </a:solidFill>
                <a:latin typeface="Times New Roman" panose="02020603050405020304" pitchFamily="18" charset="0"/>
                <a:cs typeface="Times New Roman" panose="02020603050405020304" pitchFamily="18" charset="0"/>
              </a:rPr>
              <a:t>k</a:t>
            </a:r>
            <a:r>
              <a:rPr lang="en-US" sz="2000" dirty="0">
                <a:solidFill>
                  <a:schemeClr val="bg1"/>
                </a:solidFill>
                <a:latin typeface="Times New Roman" panose="02020603050405020304" pitchFamily="18" charset="0"/>
                <a:cs typeface="Times New Roman" panose="02020603050405020304" pitchFamily="18" charset="0"/>
              </a:rPr>
              <a:t> depends upon the data; generally, larger values of </a:t>
            </a:r>
            <a:r>
              <a:rPr lang="en-US" sz="2000" i="1" dirty="0">
                <a:solidFill>
                  <a:schemeClr val="bg1"/>
                </a:solidFill>
                <a:latin typeface="Times New Roman" panose="02020603050405020304" pitchFamily="18" charset="0"/>
                <a:cs typeface="Times New Roman" panose="02020603050405020304" pitchFamily="18" charset="0"/>
              </a:rPr>
              <a:t>k</a:t>
            </a:r>
            <a:r>
              <a:rPr lang="en-US" sz="2000" dirty="0">
                <a:solidFill>
                  <a:schemeClr val="bg1"/>
                </a:solidFill>
                <a:latin typeface="Times New Roman" panose="02020603050405020304" pitchFamily="18" charset="0"/>
                <a:cs typeface="Times New Roman" panose="02020603050405020304" pitchFamily="18" charset="0"/>
              </a:rPr>
              <a:t> reduces effect of the noise on the classification.</a:t>
            </a:r>
          </a:p>
          <a:p>
            <a:r>
              <a:rPr lang="en-US" sz="2000" dirty="0">
                <a:solidFill>
                  <a:schemeClr val="bg1"/>
                </a:solidFill>
                <a:latin typeface="Times New Roman" panose="02020603050405020304" pitchFamily="18" charset="0"/>
                <a:cs typeface="Times New Roman" panose="02020603050405020304" pitchFamily="18" charset="0"/>
              </a:rPr>
              <a:t>The number of K were plotted against the error rate.</a:t>
            </a: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183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1C89270-B797-4628-8767-FACB4F575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669775"/>
            <a:ext cx="5455917" cy="3273549"/>
          </a:xfrm>
          <a:prstGeom prst="rect">
            <a:avLst/>
          </a:prstGeom>
        </p:spPr>
      </p:pic>
      <p:sp>
        <p:nvSpPr>
          <p:cNvPr id="2" name="Title 1">
            <a:extLst>
              <a:ext uri="{FF2B5EF4-FFF2-40B4-BE49-F238E27FC236}">
                <a16:creationId xmlns:a16="http://schemas.microsoft.com/office/drawing/2014/main" id="{EBBC4264-6EC8-40BD-AC8E-7077829D3BBA}"/>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K-Nearest Neighbors Classification</a:t>
            </a:r>
          </a:p>
        </p:txBody>
      </p:sp>
      <p:sp>
        <p:nvSpPr>
          <p:cNvPr id="3" name="Content Placeholder 2">
            <a:extLst>
              <a:ext uri="{FF2B5EF4-FFF2-40B4-BE49-F238E27FC236}">
                <a16:creationId xmlns:a16="http://schemas.microsoft.com/office/drawing/2014/main" id="{7EBF7DE6-A96D-4353-B644-427D4128B77A}"/>
              </a:ext>
            </a:extLst>
          </p:cNvPr>
          <p:cNvSpPr>
            <a:spLocks noGrp="1"/>
          </p:cNvSpPr>
          <p:nvPr>
            <p:ph idx="1"/>
          </p:nvPr>
        </p:nvSpPr>
        <p:spPr>
          <a:xfrm>
            <a:off x="1339362" y="5815698"/>
            <a:ext cx="9144000" cy="420001"/>
          </a:xfrm>
        </p:spPr>
        <p:txBody>
          <a:bodyPr vert="horz" lIns="91440" tIns="45720" rIns="91440" bIns="45720" rtlCol="0">
            <a:normAutofit/>
          </a:bodyPr>
          <a:lstStyle/>
          <a:p>
            <a:pPr marL="0" indent="0" algn="ctr">
              <a:buNone/>
            </a:pPr>
            <a:r>
              <a:rPr lang="en-US" sz="2000">
                <a:solidFill>
                  <a:srgbClr val="FC5454"/>
                </a:solidFill>
              </a:rPr>
              <a:t>At Nearest Neighbors k=5. </a:t>
            </a:r>
          </a:p>
        </p:txBody>
      </p:sp>
      <p:graphicFrame>
        <p:nvGraphicFramePr>
          <p:cNvPr id="6" name="Table 5">
            <a:extLst>
              <a:ext uri="{FF2B5EF4-FFF2-40B4-BE49-F238E27FC236}">
                <a16:creationId xmlns:a16="http://schemas.microsoft.com/office/drawing/2014/main" id="{244B7CDB-4317-4A7D-B401-56195E7E806F}"/>
              </a:ext>
            </a:extLst>
          </p:cNvPr>
          <p:cNvGraphicFramePr>
            <a:graphicFrameLocks noGrp="1"/>
          </p:cNvGraphicFramePr>
          <p:nvPr>
            <p:extLst>
              <p:ext uri="{D42A27DB-BD31-4B8C-83A1-F6EECF244321}">
                <p14:modId xmlns:p14="http://schemas.microsoft.com/office/powerpoint/2010/main" val="4133492509"/>
              </p:ext>
            </p:extLst>
          </p:nvPr>
        </p:nvGraphicFramePr>
        <p:xfrm>
          <a:off x="6416043" y="1944282"/>
          <a:ext cx="5455916" cy="724534"/>
        </p:xfrm>
        <a:graphic>
          <a:graphicData uri="http://schemas.openxmlformats.org/drawingml/2006/table">
            <a:tbl>
              <a:tblPr firstRow="1" bandRow="1">
                <a:tableStyleId>{9D7B26C5-4107-4FEC-AEDC-1716B250A1EF}</a:tableStyleId>
              </a:tblPr>
              <a:tblGrid>
                <a:gridCol w="1746696">
                  <a:extLst>
                    <a:ext uri="{9D8B030D-6E8A-4147-A177-3AD203B41FA5}">
                      <a16:colId xmlns:a16="http://schemas.microsoft.com/office/drawing/2014/main" val="1565743781"/>
                    </a:ext>
                  </a:extLst>
                </a:gridCol>
                <a:gridCol w="1844203">
                  <a:extLst>
                    <a:ext uri="{9D8B030D-6E8A-4147-A177-3AD203B41FA5}">
                      <a16:colId xmlns:a16="http://schemas.microsoft.com/office/drawing/2014/main" val="2335983163"/>
                    </a:ext>
                  </a:extLst>
                </a:gridCol>
                <a:gridCol w="1865017">
                  <a:extLst>
                    <a:ext uri="{9D8B030D-6E8A-4147-A177-3AD203B41FA5}">
                      <a16:colId xmlns:a16="http://schemas.microsoft.com/office/drawing/2014/main" val="749063310"/>
                    </a:ext>
                  </a:extLst>
                </a:gridCol>
              </a:tblGrid>
              <a:tr h="362267">
                <a:tc>
                  <a:txBody>
                    <a:bodyPr/>
                    <a:lstStyle/>
                    <a:p>
                      <a:r>
                        <a:rPr lang="en-US" sz="1600"/>
                        <a:t>Accuracy </a:t>
                      </a:r>
                    </a:p>
                  </a:txBody>
                  <a:tcPr marL="82333" marR="82333" marT="41167" marB="41167"/>
                </a:tc>
                <a:tc>
                  <a:txBody>
                    <a:bodyPr/>
                    <a:lstStyle/>
                    <a:p>
                      <a:r>
                        <a:rPr lang="en-US" sz="1600"/>
                        <a:t>Specificity</a:t>
                      </a:r>
                    </a:p>
                  </a:txBody>
                  <a:tcPr marL="82333" marR="82333" marT="41167" marB="41167"/>
                </a:tc>
                <a:tc>
                  <a:txBody>
                    <a:bodyPr/>
                    <a:lstStyle/>
                    <a:p>
                      <a:r>
                        <a:rPr lang="en-US" sz="1600"/>
                        <a:t>Sensitivity</a:t>
                      </a:r>
                    </a:p>
                  </a:txBody>
                  <a:tcPr marL="82333" marR="82333" marT="41167" marB="41167"/>
                </a:tc>
                <a:extLst>
                  <a:ext uri="{0D108BD9-81ED-4DB2-BD59-A6C34878D82A}">
                    <a16:rowId xmlns:a16="http://schemas.microsoft.com/office/drawing/2014/main" val="2084800593"/>
                  </a:ext>
                </a:extLst>
              </a:tr>
              <a:tr h="362267">
                <a:tc>
                  <a:txBody>
                    <a:bodyPr/>
                    <a:lstStyle/>
                    <a:p>
                      <a:r>
                        <a:rPr lang="en-US" sz="1600"/>
                        <a:t>74.9%</a:t>
                      </a:r>
                    </a:p>
                  </a:txBody>
                  <a:tcPr marL="82333" marR="82333" marT="41167" marB="41167"/>
                </a:tc>
                <a:tc>
                  <a:txBody>
                    <a:bodyPr/>
                    <a:lstStyle/>
                    <a:p>
                      <a:r>
                        <a:rPr lang="en-US" sz="1600"/>
                        <a:t>54.28%</a:t>
                      </a:r>
                    </a:p>
                  </a:txBody>
                  <a:tcPr marL="82333" marR="82333" marT="41167" marB="41167"/>
                </a:tc>
                <a:tc>
                  <a:txBody>
                    <a:bodyPr/>
                    <a:lstStyle/>
                    <a:p>
                      <a:r>
                        <a:rPr lang="en-US" sz="1600"/>
                        <a:t>79.5%</a:t>
                      </a:r>
                    </a:p>
                  </a:txBody>
                  <a:tcPr marL="82333" marR="82333" marT="41167" marB="41167"/>
                </a:tc>
                <a:extLst>
                  <a:ext uri="{0D108BD9-81ED-4DB2-BD59-A6C34878D82A}">
                    <a16:rowId xmlns:a16="http://schemas.microsoft.com/office/drawing/2014/main" val="3104492098"/>
                  </a:ext>
                </a:extLst>
              </a:tr>
            </a:tbl>
          </a:graphicData>
        </a:graphic>
      </p:graphicFrame>
    </p:spTree>
    <p:extLst>
      <p:ext uri="{BB962C8B-B14F-4D97-AF65-F5344CB8AC3E}">
        <p14:creationId xmlns:p14="http://schemas.microsoft.com/office/powerpoint/2010/main" val="3122683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AA599FD2-032D-4034-B450-D90B5C9F1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048" y="643467"/>
            <a:ext cx="5410199" cy="5410199"/>
          </a:xfrm>
          <a:prstGeom prst="rect">
            <a:avLst/>
          </a:prstGeom>
        </p:spPr>
      </p:pic>
      <p:sp>
        <p:nvSpPr>
          <p:cNvPr id="2" name="Title 1">
            <a:extLst>
              <a:ext uri="{FF2B5EF4-FFF2-40B4-BE49-F238E27FC236}">
                <a16:creationId xmlns:a16="http://schemas.microsoft.com/office/drawing/2014/main" id="{9AAB5461-3A9E-46C3-A27F-39942315580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K-Nearest Neighbors Classification</a:t>
            </a:r>
          </a:p>
        </p:txBody>
      </p:sp>
      <p:sp>
        <p:nvSpPr>
          <p:cNvPr id="10" name="Content Placeholder 9">
            <a:extLst>
              <a:ext uri="{FF2B5EF4-FFF2-40B4-BE49-F238E27FC236}">
                <a16:creationId xmlns:a16="http://schemas.microsoft.com/office/drawing/2014/main" id="{2DF6CE57-64B1-4586-ACA7-EC1CFFB59178}"/>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K=5</a:t>
            </a:r>
          </a:p>
        </p:txBody>
      </p:sp>
    </p:spTree>
    <p:extLst>
      <p:ext uri="{BB962C8B-B14F-4D97-AF65-F5344CB8AC3E}">
        <p14:creationId xmlns:p14="http://schemas.microsoft.com/office/powerpoint/2010/main" val="251469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E200FA-B076-4EA6-802E-F38FA2EB442C}"/>
              </a:ext>
            </a:extLst>
          </p:cNvPr>
          <p:cNvSpPr>
            <a:spLocks noGrp="1"/>
          </p:cNvSpPr>
          <p:nvPr>
            <p:ph type="title"/>
          </p:nvPr>
        </p:nvSpPr>
        <p:spPr>
          <a:xfrm>
            <a:off x="838200" y="811161"/>
            <a:ext cx="3335594" cy="5403370"/>
          </a:xfrm>
        </p:spPr>
        <p:txBody>
          <a:bodyPr>
            <a:normAutofit/>
          </a:bodyPr>
          <a:lstStyle/>
          <a:p>
            <a:r>
              <a:rPr lang="en-US" dirty="0">
                <a:solidFill>
                  <a:schemeClr val="bg1"/>
                </a:solidFill>
              </a:rPr>
              <a:t>DATASET</a:t>
            </a:r>
            <a:br>
              <a:rPr lang="en-US" dirty="0">
                <a:solidFill>
                  <a:schemeClr val="bg1"/>
                </a:solidFill>
              </a:rPr>
            </a:br>
            <a:r>
              <a:rPr lang="en-US" sz="2000" dirty="0">
                <a:solidFill>
                  <a:schemeClr val="bg1"/>
                </a:solidFill>
              </a:rPr>
              <a:t>SOURCE-UCI Machine Repository</a:t>
            </a:r>
            <a:endParaRPr lang="en-US" dirty="0">
              <a:solidFill>
                <a:schemeClr val="bg1"/>
              </a:solidFill>
            </a:endParaRPr>
          </a:p>
        </p:txBody>
      </p:sp>
      <p:graphicFrame>
        <p:nvGraphicFramePr>
          <p:cNvPr id="4" name="Content Placeholder 3">
            <a:extLst>
              <a:ext uri="{FF2B5EF4-FFF2-40B4-BE49-F238E27FC236}">
                <a16:creationId xmlns:a16="http://schemas.microsoft.com/office/drawing/2014/main" id="{28512241-3031-46E7-8CAB-A4AB88F8366C}"/>
              </a:ext>
            </a:extLst>
          </p:cNvPr>
          <p:cNvGraphicFramePr>
            <a:graphicFrameLocks noGrp="1"/>
          </p:cNvGraphicFramePr>
          <p:nvPr>
            <p:ph idx="1"/>
            <p:extLst>
              <p:ext uri="{D42A27DB-BD31-4B8C-83A1-F6EECF244321}">
                <p14:modId xmlns:p14="http://schemas.microsoft.com/office/powerpoint/2010/main" val="2841674795"/>
              </p:ext>
            </p:extLst>
          </p:nvPr>
        </p:nvGraphicFramePr>
        <p:xfrm>
          <a:off x="6258593" y="642938"/>
          <a:ext cx="4491288" cy="5572124"/>
        </p:xfrm>
        <a:graphic>
          <a:graphicData uri="http://schemas.openxmlformats.org/drawingml/2006/table">
            <a:tbl>
              <a:tblPr>
                <a:tableStyleId>{8799B23B-EC83-4686-B30A-512413B5E67A}</a:tableStyleId>
              </a:tblPr>
              <a:tblGrid>
                <a:gridCol w="786244">
                  <a:extLst>
                    <a:ext uri="{9D8B030D-6E8A-4147-A177-3AD203B41FA5}">
                      <a16:colId xmlns:a16="http://schemas.microsoft.com/office/drawing/2014/main" val="2160896011"/>
                    </a:ext>
                  </a:extLst>
                </a:gridCol>
                <a:gridCol w="3705044">
                  <a:extLst>
                    <a:ext uri="{9D8B030D-6E8A-4147-A177-3AD203B41FA5}">
                      <a16:colId xmlns:a16="http://schemas.microsoft.com/office/drawing/2014/main" val="1346182458"/>
                    </a:ext>
                  </a:extLst>
                </a:gridCol>
              </a:tblGrid>
              <a:tr h="333334">
                <a:tc>
                  <a:txBody>
                    <a:bodyPr/>
                    <a:lstStyle/>
                    <a:p>
                      <a:pPr algn="ctr" fontAlgn="ctr"/>
                      <a:r>
                        <a:rPr lang="en-US" sz="1000" u="none" strike="noStrike">
                          <a:effectLst/>
                        </a:rPr>
                        <a:t>Attribute name</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Description</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1015986253"/>
                  </a:ext>
                </a:extLst>
              </a:tr>
              <a:tr h="628054">
                <a:tc>
                  <a:txBody>
                    <a:bodyPr/>
                    <a:lstStyle/>
                    <a:p>
                      <a:pPr algn="ctr" fontAlgn="ctr"/>
                      <a:r>
                        <a:rPr lang="en-US" sz="1000" u="none" strike="noStrike">
                          <a:effectLst/>
                        </a:rPr>
                        <a:t>X1</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 Amount of the given credit in Taiwanese dollars (NT dollar)  it includes both the individual consumer credit and his/her family (supplementary) credit.</a:t>
                      </a:r>
                      <a:br>
                        <a:rPr lang="en-US" sz="1000" u="none" strike="noStrike">
                          <a:effectLst/>
                        </a:rPr>
                      </a:b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3198955688"/>
                  </a:ext>
                </a:extLst>
              </a:tr>
              <a:tr h="185974">
                <a:tc>
                  <a:txBody>
                    <a:bodyPr/>
                    <a:lstStyle/>
                    <a:p>
                      <a:pPr algn="ctr" fontAlgn="ctr"/>
                      <a:r>
                        <a:rPr lang="en-US" sz="1000" u="none" strike="noStrike">
                          <a:effectLst/>
                        </a:rPr>
                        <a:t>X2</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 Gender (1 = male; 2 = female).</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2477024900"/>
                  </a:ext>
                </a:extLst>
              </a:tr>
              <a:tr h="333334">
                <a:tc>
                  <a:txBody>
                    <a:bodyPr/>
                    <a:lstStyle/>
                    <a:p>
                      <a:pPr algn="ctr" fontAlgn="ctr"/>
                      <a:r>
                        <a:rPr lang="en-US" sz="1000" u="none" strike="noStrike">
                          <a:effectLst/>
                        </a:rPr>
                        <a:t>X3</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 Education (1 = graduate school; 2 = university; 3 = high school; 4 = others).</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2088931865"/>
                  </a:ext>
                </a:extLst>
              </a:tr>
              <a:tr h="185974">
                <a:tc>
                  <a:txBody>
                    <a:bodyPr/>
                    <a:lstStyle/>
                    <a:p>
                      <a:pPr algn="ctr" fontAlgn="ctr"/>
                      <a:r>
                        <a:rPr lang="en-US" sz="1000" u="none" strike="noStrike">
                          <a:effectLst/>
                        </a:rPr>
                        <a:t>X4</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 Marital status (1 = married; 2 = single; 3 = others).</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1697331397"/>
                  </a:ext>
                </a:extLst>
              </a:tr>
              <a:tr h="185974">
                <a:tc>
                  <a:txBody>
                    <a:bodyPr/>
                    <a:lstStyle/>
                    <a:p>
                      <a:pPr algn="ctr" fontAlgn="ctr"/>
                      <a:r>
                        <a:rPr lang="en-US" sz="1000" u="none" strike="noStrike">
                          <a:effectLst/>
                        </a:rPr>
                        <a:t>X5</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 Age (year).</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3980001213"/>
                  </a:ext>
                </a:extLst>
              </a:tr>
              <a:tr h="185974">
                <a:tc>
                  <a:txBody>
                    <a:bodyPr/>
                    <a:lstStyle/>
                    <a:p>
                      <a:pPr algn="ctr" fontAlgn="ctr"/>
                      <a:r>
                        <a:rPr lang="en-US" sz="1000" u="none" strike="noStrike">
                          <a:effectLst/>
                        </a:rPr>
                        <a:t>X6 - X11</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 History of past payment</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555341314"/>
                  </a:ext>
                </a:extLst>
              </a:tr>
              <a:tr h="185974">
                <a:tc>
                  <a:txBody>
                    <a:bodyPr/>
                    <a:lstStyle/>
                    <a:p>
                      <a:pPr algn="ctr" fontAlgn="ctr"/>
                      <a:r>
                        <a:rPr lang="en-US" sz="1000" u="none" strike="noStrike">
                          <a:effectLst/>
                        </a:rPr>
                        <a:t>X6 </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history of payment in September,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4234502246"/>
                  </a:ext>
                </a:extLst>
              </a:tr>
              <a:tr h="185974">
                <a:tc>
                  <a:txBody>
                    <a:bodyPr/>
                    <a:lstStyle/>
                    <a:p>
                      <a:pPr algn="ctr" fontAlgn="ctr"/>
                      <a:r>
                        <a:rPr lang="en-US" sz="1000" u="none" strike="noStrike">
                          <a:effectLst/>
                        </a:rPr>
                        <a:t>X7 </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dirty="0">
                          <a:effectLst/>
                        </a:rPr>
                        <a:t>history of payment in August, 2005</a:t>
                      </a:r>
                      <a:endParaRPr lang="en-US" sz="1000" b="0" i="0" u="none" strike="noStrike" dirty="0">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3581982659"/>
                  </a:ext>
                </a:extLst>
              </a:tr>
              <a:tr h="185974">
                <a:tc>
                  <a:txBody>
                    <a:bodyPr/>
                    <a:lstStyle/>
                    <a:p>
                      <a:pPr algn="ctr" fontAlgn="ctr"/>
                      <a:r>
                        <a:rPr lang="en-US" sz="1000" u="none" strike="noStrike">
                          <a:effectLst/>
                        </a:rPr>
                        <a:t>X8 </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history of payment in July,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410993912"/>
                  </a:ext>
                </a:extLst>
              </a:tr>
              <a:tr h="185974">
                <a:tc>
                  <a:txBody>
                    <a:bodyPr/>
                    <a:lstStyle/>
                    <a:p>
                      <a:pPr algn="ctr" fontAlgn="ctr"/>
                      <a:r>
                        <a:rPr lang="en-US" sz="1000" u="none" strike="noStrike">
                          <a:effectLst/>
                        </a:rPr>
                        <a:t>X9 </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history of payment in June,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4291697294"/>
                  </a:ext>
                </a:extLst>
              </a:tr>
              <a:tr h="185974">
                <a:tc>
                  <a:txBody>
                    <a:bodyPr/>
                    <a:lstStyle/>
                    <a:p>
                      <a:pPr algn="ctr" fontAlgn="ctr"/>
                      <a:r>
                        <a:rPr lang="en-US" sz="1000" u="none" strike="noStrike">
                          <a:effectLst/>
                        </a:rPr>
                        <a:t>X10 </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history of payment in May,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2028299536"/>
                  </a:ext>
                </a:extLst>
              </a:tr>
              <a:tr h="185974">
                <a:tc>
                  <a:txBody>
                    <a:bodyPr/>
                    <a:lstStyle/>
                    <a:p>
                      <a:pPr algn="ctr" fontAlgn="ctr"/>
                      <a:r>
                        <a:rPr lang="en-US" sz="1000" u="none" strike="noStrike">
                          <a:effectLst/>
                        </a:rPr>
                        <a:t>X11 </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dirty="0">
                          <a:effectLst/>
                        </a:rPr>
                        <a:t>history of payment in April, 2005</a:t>
                      </a:r>
                      <a:endParaRPr lang="en-US" sz="1000" b="0" i="0" u="none" strike="noStrike" dirty="0">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3733964718"/>
                  </a:ext>
                </a:extLst>
              </a:tr>
              <a:tr h="185974">
                <a:tc>
                  <a:txBody>
                    <a:bodyPr/>
                    <a:lstStyle/>
                    <a:p>
                      <a:pPr algn="ctr" fontAlgn="ctr"/>
                      <a:r>
                        <a:rPr lang="en-US" sz="1000" u="none" strike="noStrike">
                          <a:effectLst/>
                        </a:rPr>
                        <a:t>PAY_0</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 the repayment status in September,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1400257458"/>
                  </a:ext>
                </a:extLst>
              </a:tr>
              <a:tr h="185974">
                <a:tc>
                  <a:txBody>
                    <a:bodyPr/>
                    <a:lstStyle/>
                    <a:p>
                      <a:pPr algn="ctr" fontAlgn="ctr"/>
                      <a:r>
                        <a:rPr lang="en-US" sz="1000" u="none" strike="noStrike">
                          <a:effectLst/>
                        </a:rPr>
                        <a:t>PAY_2</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 the repayment status in August,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2713006010"/>
                  </a:ext>
                </a:extLst>
              </a:tr>
              <a:tr h="185974">
                <a:tc>
                  <a:txBody>
                    <a:bodyPr/>
                    <a:lstStyle/>
                    <a:p>
                      <a:pPr algn="ctr" fontAlgn="ctr"/>
                      <a:r>
                        <a:rPr lang="en-US" sz="1000" u="none" strike="noStrike">
                          <a:effectLst/>
                        </a:rPr>
                        <a:t>PAY_3</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dirty="0">
                          <a:effectLst/>
                        </a:rPr>
                        <a:t> the repayment status in July, 2005</a:t>
                      </a:r>
                      <a:endParaRPr lang="en-US" sz="1000" b="0" i="0" u="none" strike="noStrike" dirty="0">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2585356648"/>
                  </a:ext>
                </a:extLst>
              </a:tr>
              <a:tr h="185974">
                <a:tc>
                  <a:txBody>
                    <a:bodyPr/>
                    <a:lstStyle/>
                    <a:p>
                      <a:pPr algn="ctr" fontAlgn="ctr"/>
                      <a:r>
                        <a:rPr lang="en-US" sz="1000" u="none" strike="noStrike">
                          <a:effectLst/>
                        </a:rPr>
                        <a:t>PAY_4</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 the repayment status in June,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3083398063"/>
                  </a:ext>
                </a:extLst>
              </a:tr>
              <a:tr h="185974">
                <a:tc>
                  <a:txBody>
                    <a:bodyPr/>
                    <a:lstStyle/>
                    <a:p>
                      <a:pPr algn="ctr" fontAlgn="ctr"/>
                      <a:r>
                        <a:rPr lang="en-US" sz="1000" u="none" strike="noStrike">
                          <a:effectLst/>
                        </a:rPr>
                        <a:t>PAY_5</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 the repayment status in May,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1659452383"/>
                  </a:ext>
                </a:extLst>
              </a:tr>
              <a:tr h="185974">
                <a:tc>
                  <a:txBody>
                    <a:bodyPr/>
                    <a:lstStyle/>
                    <a:p>
                      <a:pPr algn="ctr" fontAlgn="ctr"/>
                      <a:r>
                        <a:rPr lang="en-US" sz="1000" u="none" strike="noStrike">
                          <a:effectLst/>
                        </a:rPr>
                        <a:t>PAY_6</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 the repayment status in April,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2291416169"/>
                  </a:ext>
                </a:extLst>
              </a:tr>
              <a:tr h="185974">
                <a:tc>
                  <a:txBody>
                    <a:bodyPr/>
                    <a:lstStyle/>
                    <a:p>
                      <a:pPr algn="ctr" fontAlgn="ctr"/>
                      <a:r>
                        <a:rPr lang="en-US" sz="1000" u="none" strike="noStrike">
                          <a:effectLst/>
                        </a:rPr>
                        <a:t>X12</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billing amount in September,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3489889204"/>
                  </a:ext>
                </a:extLst>
              </a:tr>
              <a:tr h="185974">
                <a:tc>
                  <a:txBody>
                    <a:bodyPr/>
                    <a:lstStyle/>
                    <a:p>
                      <a:pPr algn="ctr" fontAlgn="ctr"/>
                      <a:r>
                        <a:rPr lang="en-US" sz="1000" u="none" strike="noStrike">
                          <a:effectLst/>
                        </a:rPr>
                        <a:t>X13</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billing amount in August,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2354056626"/>
                  </a:ext>
                </a:extLst>
              </a:tr>
              <a:tr h="185974">
                <a:tc>
                  <a:txBody>
                    <a:bodyPr/>
                    <a:lstStyle/>
                    <a:p>
                      <a:pPr algn="ctr" fontAlgn="ctr"/>
                      <a:r>
                        <a:rPr lang="en-US" sz="1000" u="none" strike="noStrike">
                          <a:effectLst/>
                        </a:rPr>
                        <a:t>X14</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billing amount in July,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2085070390"/>
                  </a:ext>
                </a:extLst>
              </a:tr>
              <a:tr h="185974">
                <a:tc>
                  <a:txBody>
                    <a:bodyPr/>
                    <a:lstStyle/>
                    <a:p>
                      <a:pPr algn="ctr" fontAlgn="ctr"/>
                      <a:r>
                        <a:rPr lang="en-US" sz="1000" u="none" strike="noStrike">
                          <a:effectLst/>
                        </a:rPr>
                        <a:t>X15</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billing amount in June,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579192721"/>
                  </a:ext>
                </a:extLst>
              </a:tr>
              <a:tr h="185974">
                <a:tc>
                  <a:txBody>
                    <a:bodyPr/>
                    <a:lstStyle/>
                    <a:p>
                      <a:pPr algn="ctr" fontAlgn="ctr"/>
                      <a:r>
                        <a:rPr lang="en-US" sz="1000" u="none" strike="noStrike">
                          <a:effectLst/>
                        </a:rPr>
                        <a:t>X16</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billing amoiunt in May,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67480894"/>
                  </a:ext>
                </a:extLst>
              </a:tr>
              <a:tr h="185974">
                <a:tc>
                  <a:txBody>
                    <a:bodyPr/>
                    <a:lstStyle/>
                    <a:p>
                      <a:pPr algn="ctr" fontAlgn="ctr"/>
                      <a:r>
                        <a:rPr lang="en-US" sz="1000" u="none" strike="noStrike">
                          <a:effectLst/>
                        </a:rPr>
                        <a:t>X17</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a:effectLst/>
                        </a:rPr>
                        <a:t>billing amount in April, 2005</a:t>
                      </a:r>
                      <a:endParaRPr lang="en-US" sz="1000" b="0" i="0" u="none" strike="noStrike">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4069151915"/>
                  </a:ext>
                </a:extLst>
              </a:tr>
              <a:tr h="185974">
                <a:tc>
                  <a:txBody>
                    <a:bodyPr/>
                    <a:lstStyle/>
                    <a:p>
                      <a:pPr algn="ctr" fontAlgn="ctr"/>
                      <a:r>
                        <a:rPr lang="en-US" sz="1000" u="none" strike="noStrike">
                          <a:effectLst/>
                        </a:rPr>
                        <a:t>Df</a:t>
                      </a:r>
                      <a:endParaRPr lang="en-US" sz="1000" b="0" i="0" u="none" strike="noStrike">
                        <a:solidFill>
                          <a:srgbClr val="000000"/>
                        </a:solidFill>
                        <a:effectLst/>
                        <a:latin typeface="Calibri" panose="020F0502020204030204" pitchFamily="34" charset="0"/>
                      </a:endParaRPr>
                    </a:p>
                  </a:txBody>
                  <a:tcPr marL="6463" marR="6463" marT="6463" marB="0" anchor="ctr"/>
                </a:tc>
                <a:tc>
                  <a:txBody>
                    <a:bodyPr/>
                    <a:lstStyle/>
                    <a:p>
                      <a:pPr algn="ctr" fontAlgn="ctr"/>
                      <a:r>
                        <a:rPr lang="en-US" sz="1000" u="none" strike="noStrike" dirty="0">
                          <a:effectLst/>
                        </a:rPr>
                        <a:t>Default status; 1 : Defaulter; 2: Non-defaulter</a:t>
                      </a:r>
                      <a:endParaRPr lang="en-US" sz="1000" b="0" i="0" u="none" strike="noStrike" dirty="0">
                        <a:solidFill>
                          <a:srgbClr val="000000"/>
                        </a:solidFill>
                        <a:effectLst/>
                        <a:latin typeface="Calibri" panose="020F0502020204030204" pitchFamily="34" charset="0"/>
                      </a:endParaRPr>
                    </a:p>
                  </a:txBody>
                  <a:tcPr marL="6463" marR="6463" marT="6463" marB="0" anchor="ctr"/>
                </a:tc>
                <a:extLst>
                  <a:ext uri="{0D108BD9-81ED-4DB2-BD59-A6C34878D82A}">
                    <a16:rowId xmlns:a16="http://schemas.microsoft.com/office/drawing/2014/main" val="2343331828"/>
                  </a:ext>
                </a:extLst>
              </a:tr>
            </a:tbl>
          </a:graphicData>
        </a:graphic>
      </p:graphicFrame>
    </p:spTree>
    <p:extLst>
      <p:ext uri="{BB962C8B-B14F-4D97-AF65-F5344CB8AC3E}">
        <p14:creationId xmlns:p14="http://schemas.microsoft.com/office/powerpoint/2010/main" val="31492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F31EF12-1E74-4972-836B-5AB7081BD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883950"/>
            <a:ext cx="6250769" cy="4929232"/>
          </a:xfrm>
          <a:prstGeom prst="rect">
            <a:avLst/>
          </a:prstGeom>
        </p:spPr>
      </p:pic>
      <p:sp>
        <p:nvSpPr>
          <p:cNvPr id="2" name="Title 1">
            <a:extLst>
              <a:ext uri="{FF2B5EF4-FFF2-40B4-BE49-F238E27FC236}">
                <a16:creationId xmlns:a16="http://schemas.microsoft.com/office/drawing/2014/main" id="{232F5C7F-47A8-4036-B3AE-4DC56F57255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Neural Network:</a:t>
            </a:r>
          </a:p>
        </p:txBody>
      </p:sp>
      <p:sp>
        <p:nvSpPr>
          <p:cNvPr id="3" name="Content Placeholder 2">
            <a:extLst>
              <a:ext uri="{FF2B5EF4-FFF2-40B4-BE49-F238E27FC236}">
                <a16:creationId xmlns:a16="http://schemas.microsoft.com/office/drawing/2014/main" id="{A1C07420-F047-4E5F-8CA4-0EDD1D5EEA29}"/>
              </a:ext>
            </a:extLst>
          </p:cNvPr>
          <p:cNvSpPr>
            <a:spLocks noGrp="1"/>
          </p:cNvSpPr>
          <p:nvPr>
            <p:ph idx="1"/>
          </p:nvPr>
        </p:nvSpPr>
        <p:spPr>
          <a:xfrm>
            <a:off x="643468" y="2638044"/>
            <a:ext cx="3363974" cy="3415622"/>
          </a:xfrm>
        </p:spPr>
        <p:txBody>
          <a:bodyPr>
            <a:normAutofit/>
          </a:bodyPr>
          <a:lstStyle/>
          <a:p>
            <a:r>
              <a:rPr lang="en-US" sz="2000">
                <a:solidFill>
                  <a:schemeClr val="bg1"/>
                </a:solidFill>
              </a:rPr>
              <a:t>We started from epoch 1 and incremented it continually till 1000 hidden layers and the epoch with minimum Cross Entropy was found in a model with 10 hidden layers and 29 epochs.</a:t>
            </a:r>
          </a:p>
        </p:txBody>
      </p:sp>
    </p:spTree>
    <p:extLst>
      <p:ext uri="{BB962C8B-B14F-4D97-AF65-F5344CB8AC3E}">
        <p14:creationId xmlns:p14="http://schemas.microsoft.com/office/powerpoint/2010/main" val="2516546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C40EEE6E-3DAA-4940-ADDA-8321FE4E3D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2438" y="643467"/>
            <a:ext cx="5261418" cy="5410199"/>
          </a:xfrm>
          <a:prstGeom prst="rect">
            <a:avLst/>
          </a:prstGeom>
        </p:spPr>
      </p:pic>
      <p:sp>
        <p:nvSpPr>
          <p:cNvPr id="2" name="Title 1">
            <a:extLst>
              <a:ext uri="{FF2B5EF4-FFF2-40B4-BE49-F238E27FC236}">
                <a16:creationId xmlns:a16="http://schemas.microsoft.com/office/drawing/2014/main" id="{4018FDE7-0ADE-4F89-A52F-05925981908D}"/>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Neural Network Confusion Matrix:</a:t>
            </a:r>
          </a:p>
        </p:txBody>
      </p:sp>
      <p:sp>
        <p:nvSpPr>
          <p:cNvPr id="9" name="TextBox 8">
            <a:extLst>
              <a:ext uri="{FF2B5EF4-FFF2-40B4-BE49-F238E27FC236}">
                <a16:creationId xmlns:a16="http://schemas.microsoft.com/office/drawing/2014/main" id="{37F4DF5B-9E72-438C-AAA7-B833B8DCFFB1}"/>
              </a:ext>
            </a:extLst>
          </p:cNvPr>
          <p:cNvSpPr txBox="1"/>
          <p:nvPr/>
        </p:nvSpPr>
        <p:spPr>
          <a:xfrm>
            <a:off x="643468" y="2638044"/>
            <a:ext cx="3363974" cy="341562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solidFill>
                  <a:schemeClr val="bg1"/>
                </a:solidFill>
              </a:rPr>
              <a:t>70% data was used for training.</a:t>
            </a:r>
          </a:p>
          <a:p>
            <a:pPr marL="285750" indent="-228600">
              <a:lnSpc>
                <a:spcPct val="90000"/>
              </a:lnSpc>
              <a:spcAft>
                <a:spcPts val="600"/>
              </a:spcAft>
              <a:buFont typeface="Arial" panose="020B0604020202020204" pitchFamily="34" charset="0"/>
              <a:buChar char="•"/>
            </a:pPr>
            <a:r>
              <a:rPr lang="en-US" sz="2000">
                <a:solidFill>
                  <a:schemeClr val="bg1"/>
                </a:solidFill>
              </a:rPr>
              <a:t>15% data was used for validation and improvement of training data.</a:t>
            </a:r>
          </a:p>
          <a:p>
            <a:pPr marL="285750" indent="-228600">
              <a:lnSpc>
                <a:spcPct val="90000"/>
              </a:lnSpc>
              <a:spcAft>
                <a:spcPts val="600"/>
              </a:spcAft>
              <a:buFont typeface="Arial" panose="020B0604020202020204" pitchFamily="34" charset="0"/>
              <a:buChar char="•"/>
            </a:pPr>
            <a:r>
              <a:rPr lang="en-US" sz="2000">
                <a:solidFill>
                  <a:schemeClr val="bg1"/>
                </a:solidFill>
              </a:rPr>
              <a:t>15% data was used for testing the trained model.</a:t>
            </a:r>
          </a:p>
        </p:txBody>
      </p:sp>
    </p:spTree>
    <p:extLst>
      <p:ext uri="{BB962C8B-B14F-4D97-AF65-F5344CB8AC3E}">
        <p14:creationId xmlns:p14="http://schemas.microsoft.com/office/powerpoint/2010/main" val="1835668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A832260-779C-4B3B-9534-8759E285E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573" y="643467"/>
            <a:ext cx="5383148" cy="5410199"/>
          </a:xfrm>
          <a:prstGeom prst="rect">
            <a:avLst/>
          </a:prstGeom>
        </p:spPr>
      </p:pic>
      <p:sp>
        <p:nvSpPr>
          <p:cNvPr id="2" name="Title 1">
            <a:extLst>
              <a:ext uri="{FF2B5EF4-FFF2-40B4-BE49-F238E27FC236}">
                <a16:creationId xmlns:a16="http://schemas.microsoft.com/office/drawing/2014/main" id="{BF8BA397-3057-4959-9518-D4A720C054F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Ada Boosting:</a:t>
            </a:r>
          </a:p>
        </p:txBody>
      </p:sp>
      <p:sp>
        <p:nvSpPr>
          <p:cNvPr id="3" name="Content Placeholder 2">
            <a:extLst>
              <a:ext uri="{FF2B5EF4-FFF2-40B4-BE49-F238E27FC236}">
                <a16:creationId xmlns:a16="http://schemas.microsoft.com/office/drawing/2014/main" id="{DE8A441C-5C18-46C8-89B5-5A0D1852DA84}"/>
              </a:ext>
            </a:extLst>
          </p:cNvPr>
          <p:cNvSpPr>
            <a:spLocks noGrp="1"/>
          </p:cNvSpPr>
          <p:nvPr>
            <p:ph idx="1"/>
          </p:nvPr>
        </p:nvSpPr>
        <p:spPr>
          <a:xfrm>
            <a:off x="643468" y="2638044"/>
            <a:ext cx="3363974" cy="3415622"/>
          </a:xfrm>
        </p:spPr>
        <p:txBody>
          <a:bodyPr>
            <a:normAutofit/>
          </a:bodyPr>
          <a:lstStyle/>
          <a:p>
            <a:r>
              <a:rPr lang="en-US" sz="2000">
                <a:solidFill>
                  <a:schemeClr val="bg1"/>
                </a:solidFill>
              </a:rPr>
              <a:t>Maximum number of branch points used are 20, to control depth of your tree learners.</a:t>
            </a:r>
          </a:p>
          <a:p>
            <a:r>
              <a:rPr lang="en-US" sz="2000">
                <a:solidFill>
                  <a:schemeClr val="bg1"/>
                </a:solidFill>
              </a:rPr>
              <a:t>Number of learners used 20.</a:t>
            </a:r>
          </a:p>
          <a:p>
            <a:r>
              <a:rPr lang="en-US" sz="2000">
                <a:solidFill>
                  <a:schemeClr val="bg1"/>
                </a:solidFill>
              </a:rPr>
              <a:t>Learning rate 0.1.</a:t>
            </a:r>
          </a:p>
          <a:p>
            <a:r>
              <a:rPr lang="en-US" sz="2000">
                <a:solidFill>
                  <a:schemeClr val="bg1"/>
                </a:solidFill>
              </a:rPr>
              <a:t>Accuracy obtained 78.8%.</a:t>
            </a:r>
          </a:p>
          <a:p>
            <a:r>
              <a:rPr lang="en-US" sz="2000">
                <a:solidFill>
                  <a:schemeClr val="bg1"/>
                </a:solidFill>
              </a:rPr>
              <a:t>Specificity – 68.12%.</a:t>
            </a:r>
          </a:p>
          <a:p>
            <a:r>
              <a:rPr lang="en-US" sz="2000">
                <a:solidFill>
                  <a:schemeClr val="bg1"/>
                </a:solidFill>
              </a:rPr>
              <a:t>Sensitivity – 80.68%. </a:t>
            </a:r>
          </a:p>
        </p:txBody>
      </p:sp>
    </p:spTree>
    <p:extLst>
      <p:ext uri="{BB962C8B-B14F-4D97-AF65-F5344CB8AC3E}">
        <p14:creationId xmlns:p14="http://schemas.microsoft.com/office/powerpoint/2010/main" val="1202392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8CCE7E54-12BE-41F3-BD21-4EE9CF3FF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782" y="643467"/>
            <a:ext cx="5534730" cy="5410199"/>
          </a:xfrm>
          <a:prstGeom prst="rect">
            <a:avLst/>
          </a:prstGeom>
        </p:spPr>
      </p:pic>
      <p:sp>
        <p:nvSpPr>
          <p:cNvPr id="2" name="Title 1">
            <a:extLst>
              <a:ext uri="{FF2B5EF4-FFF2-40B4-BE49-F238E27FC236}">
                <a16:creationId xmlns:a16="http://schemas.microsoft.com/office/drawing/2014/main" id="{86457719-3CEF-4734-8CEC-7DB17D1718F6}"/>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Ada Boosting:	</a:t>
            </a:r>
          </a:p>
        </p:txBody>
      </p:sp>
      <p:sp>
        <p:nvSpPr>
          <p:cNvPr id="10" name="Content Placeholder 9">
            <a:extLst>
              <a:ext uri="{FF2B5EF4-FFF2-40B4-BE49-F238E27FC236}">
                <a16:creationId xmlns:a16="http://schemas.microsoft.com/office/drawing/2014/main" id="{61BB9632-423E-4B6D-8DE9-FD42F9FD37A7}"/>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ROC Curve</a:t>
            </a:r>
          </a:p>
          <a:p>
            <a:r>
              <a:rPr lang="en-US" sz="2000" dirty="0">
                <a:solidFill>
                  <a:schemeClr val="bg1"/>
                </a:solidFill>
              </a:rPr>
              <a:t>AUC – 76%</a:t>
            </a:r>
          </a:p>
        </p:txBody>
      </p:sp>
    </p:spTree>
    <p:extLst>
      <p:ext uri="{BB962C8B-B14F-4D97-AF65-F5344CB8AC3E}">
        <p14:creationId xmlns:p14="http://schemas.microsoft.com/office/powerpoint/2010/main" val="266762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64AF1-1060-4EB8-8835-27CEE6055AC6}"/>
              </a:ext>
            </a:extLst>
          </p:cNvPr>
          <p:cNvSpPr>
            <a:spLocks noGrp="1"/>
          </p:cNvSpPr>
          <p:nvPr>
            <p:ph type="title"/>
          </p:nvPr>
        </p:nvSpPr>
        <p:spPr>
          <a:xfrm>
            <a:off x="838200" y="365125"/>
            <a:ext cx="10515600" cy="1325563"/>
          </a:xfrm>
        </p:spPr>
        <p:txBody>
          <a:bodyPr>
            <a:normAutofit/>
          </a:bodyPr>
          <a:lstStyle/>
          <a:p>
            <a:r>
              <a:rPr lang="en-US">
                <a:solidFill>
                  <a:schemeClr val="bg1"/>
                </a:solidFill>
              </a:rPr>
              <a:t>Comparisons of Models:</a:t>
            </a:r>
          </a:p>
        </p:txBody>
      </p:sp>
      <p:graphicFrame>
        <p:nvGraphicFramePr>
          <p:cNvPr id="4" name="Content Placeholder 3">
            <a:extLst>
              <a:ext uri="{FF2B5EF4-FFF2-40B4-BE49-F238E27FC236}">
                <a16:creationId xmlns:a16="http://schemas.microsoft.com/office/drawing/2014/main" id="{82CA6590-4F34-4830-BECA-946DC3CC5E09}"/>
              </a:ext>
            </a:extLst>
          </p:cNvPr>
          <p:cNvGraphicFramePr>
            <a:graphicFrameLocks noGrp="1"/>
          </p:cNvGraphicFramePr>
          <p:nvPr>
            <p:ph idx="1"/>
            <p:extLst>
              <p:ext uri="{D42A27DB-BD31-4B8C-83A1-F6EECF244321}">
                <p14:modId xmlns:p14="http://schemas.microsoft.com/office/powerpoint/2010/main" val="3583249727"/>
              </p:ext>
            </p:extLst>
          </p:nvPr>
        </p:nvGraphicFramePr>
        <p:xfrm>
          <a:off x="838200" y="2617490"/>
          <a:ext cx="10515598" cy="3442271"/>
        </p:xfrm>
        <a:graphic>
          <a:graphicData uri="http://schemas.openxmlformats.org/drawingml/2006/table">
            <a:tbl>
              <a:tblPr firstRow="1" bandRow="1">
                <a:tableStyleId>{8799B23B-EC83-4686-B30A-512413B5E67A}</a:tableStyleId>
              </a:tblPr>
              <a:tblGrid>
                <a:gridCol w="3213161">
                  <a:extLst>
                    <a:ext uri="{9D8B030D-6E8A-4147-A177-3AD203B41FA5}">
                      <a16:colId xmlns:a16="http://schemas.microsoft.com/office/drawing/2014/main" val="1177988405"/>
                    </a:ext>
                  </a:extLst>
                </a:gridCol>
                <a:gridCol w="2267421">
                  <a:extLst>
                    <a:ext uri="{9D8B030D-6E8A-4147-A177-3AD203B41FA5}">
                      <a16:colId xmlns:a16="http://schemas.microsoft.com/office/drawing/2014/main" val="3193169028"/>
                    </a:ext>
                  </a:extLst>
                </a:gridCol>
                <a:gridCol w="2503381">
                  <a:extLst>
                    <a:ext uri="{9D8B030D-6E8A-4147-A177-3AD203B41FA5}">
                      <a16:colId xmlns:a16="http://schemas.microsoft.com/office/drawing/2014/main" val="3377689619"/>
                    </a:ext>
                  </a:extLst>
                </a:gridCol>
                <a:gridCol w="2531635">
                  <a:extLst>
                    <a:ext uri="{9D8B030D-6E8A-4147-A177-3AD203B41FA5}">
                      <a16:colId xmlns:a16="http://schemas.microsoft.com/office/drawing/2014/main" val="1278436629"/>
                    </a:ext>
                  </a:extLst>
                </a:gridCol>
              </a:tblGrid>
              <a:tr h="491753">
                <a:tc>
                  <a:txBody>
                    <a:bodyPr/>
                    <a:lstStyle/>
                    <a:p>
                      <a:r>
                        <a:rPr lang="en-US" sz="2200"/>
                        <a:t>Classification Methods</a:t>
                      </a:r>
                    </a:p>
                  </a:txBody>
                  <a:tcPr marL="111762" marR="111762" marT="55881" marB="55881"/>
                </a:tc>
                <a:tc>
                  <a:txBody>
                    <a:bodyPr/>
                    <a:lstStyle/>
                    <a:p>
                      <a:r>
                        <a:rPr lang="en-US" sz="2200"/>
                        <a:t>Accuracy</a:t>
                      </a:r>
                    </a:p>
                  </a:txBody>
                  <a:tcPr marL="111762" marR="111762" marT="55881" marB="55881"/>
                </a:tc>
                <a:tc>
                  <a:txBody>
                    <a:bodyPr/>
                    <a:lstStyle/>
                    <a:p>
                      <a:r>
                        <a:rPr lang="en-US" sz="2200"/>
                        <a:t>Specificity</a:t>
                      </a:r>
                    </a:p>
                  </a:txBody>
                  <a:tcPr marL="111762" marR="111762" marT="55881" marB="55881"/>
                </a:tc>
                <a:tc>
                  <a:txBody>
                    <a:bodyPr/>
                    <a:lstStyle/>
                    <a:p>
                      <a:r>
                        <a:rPr lang="en-US" sz="2200"/>
                        <a:t>Sensitivity</a:t>
                      </a:r>
                    </a:p>
                  </a:txBody>
                  <a:tcPr marL="111762" marR="111762" marT="55881" marB="55881"/>
                </a:tc>
                <a:extLst>
                  <a:ext uri="{0D108BD9-81ED-4DB2-BD59-A6C34878D82A}">
                    <a16:rowId xmlns:a16="http://schemas.microsoft.com/office/drawing/2014/main" val="3649773170"/>
                  </a:ext>
                </a:extLst>
              </a:tr>
              <a:tr h="491753">
                <a:tc>
                  <a:txBody>
                    <a:bodyPr/>
                    <a:lstStyle/>
                    <a:p>
                      <a:r>
                        <a:rPr lang="en-US" sz="2200"/>
                        <a:t>K-NN</a:t>
                      </a:r>
                    </a:p>
                  </a:txBody>
                  <a:tcPr marL="111762" marR="111762" marT="55881" marB="55881"/>
                </a:tc>
                <a:tc>
                  <a:txBody>
                    <a:bodyPr/>
                    <a:lstStyle/>
                    <a:p>
                      <a:r>
                        <a:rPr lang="en-US" sz="2200"/>
                        <a:t>74.9%</a:t>
                      </a:r>
                    </a:p>
                  </a:txBody>
                  <a:tcPr marL="111762" marR="111762" marT="55881" marB="55881"/>
                </a:tc>
                <a:tc>
                  <a:txBody>
                    <a:bodyPr/>
                    <a:lstStyle/>
                    <a:p>
                      <a:r>
                        <a:rPr lang="en-US" sz="2200"/>
                        <a:t>54.28%</a:t>
                      </a:r>
                    </a:p>
                  </a:txBody>
                  <a:tcPr marL="111762" marR="111762" marT="55881" marB="55881"/>
                </a:tc>
                <a:tc>
                  <a:txBody>
                    <a:bodyPr/>
                    <a:lstStyle/>
                    <a:p>
                      <a:r>
                        <a:rPr lang="en-US" sz="2200"/>
                        <a:t>79.5%</a:t>
                      </a:r>
                    </a:p>
                  </a:txBody>
                  <a:tcPr marL="111762" marR="111762" marT="55881" marB="55881"/>
                </a:tc>
                <a:extLst>
                  <a:ext uri="{0D108BD9-81ED-4DB2-BD59-A6C34878D82A}">
                    <a16:rowId xmlns:a16="http://schemas.microsoft.com/office/drawing/2014/main" val="1196843048"/>
                  </a:ext>
                </a:extLst>
              </a:tr>
              <a:tr h="491753">
                <a:tc>
                  <a:txBody>
                    <a:bodyPr/>
                    <a:lstStyle/>
                    <a:p>
                      <a:r>
                        <a:rPr lang="en-US" sz="2200"/>
                        <a:t>Decision Tree</a:t>
                      </a:r>
                    </a:p>
                  </a:txBody>
                  <a:tcPr marL="111762" marR="111762" marT="55881" marB="55881"/>
                </a:tc>
                <a:tc>
                  <a:txBody>
                    <a:bodyPr/>
                    <a:lstStyle/>
                    <a:p>
                      <a:r>
                        <a:rPr lang="en-US" sz="2200"/>
                        <a:t>68.52%</a:t>
                      </a:r>
                    </a:p>
                  </a:txBody>
                  <a:tcPr marL="111762" marR="111762" marT="55881" marB="55881"/>
                </a:tc>
                <a:tc>
                  <a:txBody>
                    <a:bodyPr/>
                    <a:lstStyle/>
                    <a:p>
                      <a:r>
                        <a:rPr lang="en-US" sz="2200"/>
                        <a:t>42.33%</a:t>
                      </a:r>
                    </a:p>
                  </a:txBody>
                  <a:tcPr marL="111762" marR="111762" marT="55881" marB="55881"/>
                </a:tc>
                <a:tc>
                  <a:txBody>
                    <a:bodyPr/>
                    <a:lstStyle/>
                    <a:p>
                      <a:r>
                        <a:rPr lang="en-US" sz="2200"/>
                        <a:t>79.31%</a:t>
                      </a:r>
                    </a:p>
                  </a:txBody>
                  <a:tcPr marL="111762" marR="111762" marT="55881" marB="55881"/>
                </a:tc>
                <a:extLst>
                  <a:ext uri="{0D108BD9-81ED-4DB2-BD59-A6C34878D82A}">
                    <a16:rowId xmlns:a16="http://schemas.microsoft.com/office/drawing/2014/main" val="145201533"/>
                  </a:ext>
                </a:extLst>
              </a:tr>
              <a:tr h="491753">
                <a:tc>
                  <a:txBody>
                    <a:bodyPr/>
                    <a:lstStyle/>
                    <a:p>
                      <a:r>
                        <a:rPr lang="en-US" sz="2200"/>
                        <a:t>Random Forest</a:t>
                      </a:r>
                    </a:p>
                  </a:txBody>
                  <a:tcPr marL="111762" marR="111762" marT="55881" marB="55881"/>
                </a:tc>
                <a:tc>
                  <a:txBody>
                    <a:bodyPr/>
                    <a:lstStyle/>
                    <a:p>
                      <a:r>
                        <a:rPr lang="en-US" sz="2200"/>
                        <a:t>78.56%</a:t>
                      </a:r>
                    </a:p>
                  </a:txBody>
                  <a:tcPr marL="111762" marR="111762" marT="55881" marB="55881"/>
                </a:tc>
                <a:tc>
                  <a:txBody>
                    <a:bodyPr/>
                    <a:lstStyle/>
                    <a:p>
                      <a:r>
                        <a:rPr lang="en-US" sz="2200"/>
                        <a:t>66.44%</a:t>
                      </a:r>
                    </a:p>
                  </a:txBody>
                  <a:tcPr marL="111762" marR="111762" marT="55881" marB="55881"/>
                </a:tc>
                <a:tc>
                  <a:txBody>
                    <a:bodyPr/>
                    <a:lstStyle/>
                    <a:p>
                      <a:r>
                        <a:rPr lang="en-US" sz="2200"/>
                        <a:t>81.04%</a:t>
                      </a:r>
                    </a:p>
                  </a:txBody>
                  <a:tcPr marL="111762" marR="111762" marT="55881" marB="55881"/>
                </a:tc>
                <a:extLst>
                  <a:ext uri="{0D108BD9-81ED-4DB2-BD59-A6C34878D82A}">
                    <a16:rowId xmlns:a16="http://schemas.microsoft.com/office/drawing/2014/main" val="4082057327"/>
                  </a:ext>
                </a:extLst>
              </a:tr>
              <a:tr h="491753">
                <a:tc>
                  <a:txBody>
                    <a:bodyPr/>
                    <a:lstStyle/>
                    <a:p>
                      <a:r>
                        <a:rPr lang="en-US" sz="2200"/>
                        <a:t>SVM</a:t>
                      </a:r>
                    </a:p>
                  </a:txBody>
                  <a:tcPr marL="111762" marR="111762" marT="55881" marB="55881"/>
                </a:tc>
                <a:tc>
                  <a:txBody>
                    <a:bodyPr/>
                    <a:lstStyle/>
                    <a:p>
                      <a:r>
                        <a:rPr lang="en-US" sz="2200"/>
                        <a:t>73.13%</a:t>
                      </a:r>
                    </a:p>
                  </a:txBody>
                  <a:tcPr marL="111762" marR="111762" marT="55881" marB="55881"/>
                </a:tc>
                <a:tc>
                  <a:txBody>
                    <a:bodyPr/>
                    <a:lstStyle/>
                    <a:p>
                      <a:r>
                        <a:rPr lang="en-US" sz="2200"/>
                        <a:t>56.41%</a:t>
                      </a:r>
                    </a:p>
                  </a:txBody>
                  <a:tcPr marL="111762" marR="111762" marT="55881" marB="55881"/>
                </a:tc>
                <a:tc>
                  <a:txBody>
                    <a:bodyPr/>
                    <a:lstStyle/>
                    <a:p>
                      <a:r>
                        <a:rPr lang="en-US" sz="2200"/>
                        <a:t>73.38%</a:t>
                      </a:r>
                    </a:p>
                  </a:txBody>
                  <a:tcPr marL="111762" marR="111762" marT="55881" marB="55881"/>
                </a:tc>
                <a:extLst>
                  <a:ext uri="{0D108BD9-81ED-4DB2-BD59-A6C34878D82A}">
                    <a16:rowId xmlns:a16="http://schemas.microsoft.com/office/drawing/2014/main" val="458992585"/>
                  </a:ext>
                </a:extLst>
              </a:tr>
              <a:tr h="491753">
                <a:tc>
                  <a:txBody>
                    <a:bodyPr/>
                    <a:lstStyle/>
                    <a:p>
                      <a:r>
                        <a:rPr lang="en-US" sz="2200"/>
                        <a:t>Neural Network</a:t>
                      </a:r>
                    </a:p>
                  </a:txBody>
                  <a:tcPr marL="111762" marR="111762" marT="55881" marB="55881"/>
                </a:tc>
                <a:tc>
                  <a:txBody>
                    <a:bodyPr/>
                    <a:lstStyle/>
                    <a:p>
                      <a:r>
                        <a:rPr lang="en-US" sz="2200"/>
                        <a:t>100%</a:t>
                      </a:r>
                    </a:p>
                  </a:txBody>
                  <a:tcPr marL="111762" marR="111762" marT="55881" marB="55881"/>
                </a:tc>
                <a:tc>
                  <a:txBody>
                    <a:bodyPr/>
                    <a:lstStyle/>
                    <a:p>
                      <a:r>
                        <a:rPr lang="en-US" sz="2200"/>
                        <a:t>100%</a:t>
                      </a:r>
                    </a:p>
                  </a:txBody>
                  <a:tcPr marL="111762" marR="111762" marT="55881" marB="55881"/>
                </a:tc>
                <a:tc>
                  <a:txBody>
                    <a:bodyPr/>
                    <a:lstStyle/>
                    <a:p>
                      <a:r>
                        <a:rPr lang="en-US" sz="2200"/>
                        <a:t>100%</a:t>
                      </a:r>
                    </a:p>
                  </a:txBody>
                  <a:tcPr marL="111762" marR="111762" marT="55881" marB="55881"/>
                </a:tc>
                <a:extLst>
                  <a:ext uri="{0D108BD9-81ED-4DB2-BD59-A6C34878D82A}">
                    <a16:rowId xmlns:a16="http://schemas.microsoft.com/office/drawing/2014/main" val="4043637092"/>
                  </a:ext>
                </a:extLst>
              </a:tr>
              <a:tr h="491753">
                <a:tc>
                  <a:txBody>
                    <a:bodyPr/>
                    <a:lstStyle/>
                    <a:p>
                      <a:r>
                        <a:rPr lang="en-US" sz="2200"/>
                        <a:t>Ada Boosting</a:t>
                      </a:r>
                    </a:p>
                  </a:txBody>
                  <a:tcPr marL="111762" marR="111762" marT="55881" marB="55881"/>
                </a:tc>
                <a:tc>
                  <a:txBody>
                    <a:bodyPr/>
                    <a:lstStyle/>
                    <a:p>
                      <a:r>
                        <a:rPr lang="en-US" sz="2200"/>
                        <a:t>78.8%</a:t>
                      </a:r>
                    </a:p>
                  </a:txBody>
                  <a:tcPr marL="111762" marR="111762" marT="55881" marB="55881"/>
                </a:tc>
                <a:tc>
                  <a:txBody>
                    <a:bodyPr/>
                    <a:lstStyle/>
                    <a:p>
                      <a:r>
                        <a:rPr lang="en-US" sz="2200"/>
                        <a:t>68.12%</a:t>
                      </a:r>
                    </a:p>
                  </a:txBody>
                  <a:tcPr marL="111762" marR="111762" marT="55881" marB="55881"/>
                </a:tc>
                <a:tc>
                  <a:txBody>
                    <a:bodyPr/>
                    <a:lstStyle/>
                    <a:p>
                      <a:r>
                        <a:rPr lang="en-US" sz="2200"/>
                        <a:t>80.68%</a:t>
                      </a:r>
                    </a:p>
                  </a:txBody>
                  <a:tcPr marL="111762" marR="111762" marT="55881" marB="55881"/>
                </a:tc>
                <a:extLst>
                  <a:ext uri="{0D108BD9-81ED-4DB2-BD59-A6C34878D82A}">
                    <a16:rowId xmlns:a16="http://schemas.microsoft.com/office/drawing/2014/main" val="56992931"/>
                  </a:ext>
                </a:extLst>
              </a:tr>
            </a:tbl>
          </a:graphicData>
        </a:graphic>
      </p:graphicFrame>
    </p:spTree>
    <p:extLst>
      <p:ext uri="{BB962C8B-B14F-4D97-AF65-F5344CB8AC3E}">
        <p14:creationId xmlns:p14="http://schemas.microsoft.com/office/powerpoint/2010/main" val="4026614885"/>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1D3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083768F-38C0-414F-88E4-59E1F10DC26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43941" y="643467"/>
            <a:ext cx="9904117" cy="5571066"/>
          </a:xfrm>
          <a:prstGeom prst="rect">
            <a:avLst/>
          </a:prstGeom>
        </p:spPr>
      </p:pic>
    </p:spTree>
    <p:extLst>
      <p:ext uri="{BB962C8B-B14F-4D97-AF65-F5344CB8AC3E}">
        <p14:creationId xmlns:p14="http://schemas.microsoft.com/office/powerpoint/2010/main" val="2078901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3AE9F6-20A7-4AA8-A936-E381DCB1B9C8}"/>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Conclusion </a:t>
            </a:r>
          </a:p>
        </p:txBody>
      </p:sp>
      <p:sp>
        <p:nvSpPr>
          <p:cNvPr id="3" name="Content Placeholder 2">
            <a:extLst>
              <a:ext uri="{FF2B5EF4-FFF2-40B4-BE49-F238E27FC236}">
                <a16:creationId xmlns:a16="http://schemas.microsoft.com/office/drawing/2014/main" id="{D63195C3-4F0C-4B36-B6E4-DAEDCF05EC19}"/>
              </a:ext>
            </a:extLst>
          </p:cNvPr>
          <p:cNvSpPr>
            <a:spLocks noGrp="1"/>
          </p:cNvSpPr>
          <p:nvPr>
            <p:ph idx="1"/>
          </p:nvPr>
        </p:nvSpPr>
        <p:spPr>
          <a:xfrm>
            <a:off x="838201" y="2022601"/>
            <a:ext cx="10515598" cy="4154361"/>
          </a:xfrm>
        </p:spPr>
        <p:txBody>
          <a:bodyPr>
            <a:normAutofit/>
          </a:bodyPr>
          <a:lstStyle/>
          <a:p>
            <a:pPr lvl="0"/>
            <a:r>
              <a:rPr lang="en-US" sz="1900" dirty="0">
                <a:solidFill>
                  <a:srgbClr val="FFFFFF"/>
                </a:solidFill>
              </a:rPr>
              <a:t>Customers are most likely default their payments when their </a:t>
            </a:r>
            <a:r>
              <a:rPr lang="en-US" sz="1900" b="1" dirty="0">
                <a:solidFill>
                  <a:srgbClr val="FFFFFF"/>
                </a:solidFill>
              </a:rPr>
              <a:t>LIMIT_BAL(credit limit) </a:t>
            </a:r>
            <a:r>
              <a:rPr lang="en-US" sz="1900" dirty="0">
                <a:solidFill>
                  <a:srgbClr val="FFFFFF"/>
                </a:solidFill>
              </a:rPr>
              <a:t>is less than 300000 NT dollars and they fall in the </a:t>
            </a:r>
            <a:r>
              <a:rPr lang="en-US" sz="1900" b="1" dirty="0">
                <a:solidFill>
                  <a:srgbClr val="FFFFFF"/>
                </a:solidFill>
              </a:rPr>
              <a:t>age group of 25 to 45 years.</a:t>
            </a:r>
            <a:endParaRPr lang="en-US" sz="1900" dirty="0">
              <a:solidFill>
                <a:srgbClr val="FFFFFF"/>
              </a:solidFill>
            </a:endParaRPr>
          </a:p>
          <a:p>
            <a:pPr lvl="0"/>
            <a:r>
              <a:rPr lang="en-US" sz="1900" dirty="0">
                <a:solidFill>
                  <a:srgbClr val="FFFFFF"/>
                </a:solidFill>
              </a:rPr>
              <a:t>Having said that, it is also evident from the analysis that this age group has the highest concentration of non-defaulters owing to the fact that this is the period in a persons life where they earn the maximum.</a:t>
            </a:r>
          </a:p>
          <a:p>
            <a:pPr lvl="0"/>
            <a:r>
              <a:rPr lang="en-US" sz="1900" dirty="0">
                <a:solidFill>
                  <a:srgbClr val="FFFFFF"/>
                </a:solidFill>
              </a:rPr>
              <a:t>The image shown above is a good representation of how non-parametric models are a better option for inferential classification problems such as the one discussed in this project. We were able to predict results with high accuracy rates and as expected Neural Network with back </a:t>
            </a:r>
            <a:r>
              <a:rPr lang="en-US" sz="1900" dirty="0" err="1">
                <a:solidFill>
                  <a:srgbClr val="FFFFFF"/>
                </a:solidFill>
              </a:rPr>
              <a:t>propogation</a:t>
            </a:r>
            <a:r>
              <a:rPr lang="en-US" sz="1900" dirty="0">
                <a:solidFill>
                  <a:srgbClr val="FFFFFF"/>
                </a:solidFill>
              </a:rPr>
              <a:t> provides us with the highest accuracy of 100% and it is able to predict whether a customer is a defaulter or not in all instances.</a:t>
            </a:r>
          </a:p>
          <a:p>
            <a:pPr lvl="0"/>
            <a:r>
              <a:rPr lang="en-US" sz="1900" dirty="0">
                <a:solidFill>
                  <a:srgbClr val="FFFFFF"/>
                </a:solidFill>
              </a:rPr>
              <a:t>The accuracy figure obtained with Neural Network is debatable as this could be a case of over-fitting when there is an inherent bias in the dataset. This can be mitigated in the scope for future research by combining the features LIMIT_BAL(credit limit), the age of the customer and payment patterns for creating a high influence feature which in a revised model.</a:t>
            </a:r>
          </a:p>
          <a:p>
            <a:endParaRPr lang="en-US" sz="1900" dirty="0">
              <a:solidFill>
                <a:srgbClr val="FFFFFF"/>
              </a:solidFill>
            </a:endParaRPr>
          </a:p>
        </p:txBody>
      </p:sp>
    </p:spTree>
    <p:extLst>
      <p:ext uri="{BB962C8B-B14F-4D97-AF65-F5344CB8AC3E}">
        <p14:creationId xmlns:p14="http://schemas.microsoft.com/office/powerpoint/2010/main" val="4027605496"/>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A63B0-5343-4955-BB05-A28DF7C3E4EA}"/>
              </a:ext>
            </a:extLst>
          </p:cNvPr>
          <p:cNvSpPr>
            <a:spLocks noGrp="1"/>
          </p:cNvSpPr>
          <p:nvPr>
            <p:ph type="title"/>
          </p:nvPr>
        </p:nvSpPr>
        <p:spPr>
          <a:xfrm>
            <a:off x="838200" y="631825"/>
            <a:ext cx="10515600" cy="1325563"/>
          </a:xfrm>
        </p:spPr>
        <p:txBody>
          <a:bodyPr>
            <a:normAutofit/>
          </a:bodyPr>
          <a:lstStyle/>
          <a:p>
            <a:r>
              <a:rPr lang="en-US" dirty="0"/>
              <a:t>Future Scope </a:t>
            </a:r>
          </a:p>
        </p:txBody>
      </p:sp>
      <p:sp>
        <p:nvSpPr>
          <p:cNvPr id="3" name="Content Placeholder 2">
            <a:extLst>
              <a:ext uri="{FF2B5EF4-FFF2-40B4-BE49-F238E27FC236}">
                <a16:creationId xmlns:a16="http://schemas.microsoft.com/office/drawing/2014/main" id="{0E56576A-CDDF-48F0-BC79-F49C59F949C2}"/>
              </a:ext>
            </a:extLst>
          </p:cNvPr>
          <p:cNvSpPr>
            <a:spLocks noGrp="1"/>
          </p:cNvSpPr>
          <p:nvPr>
            <p:ph idx="1"/>
          </p:nvPr>
        </p:nvSpPr>
        <p:spPr>
          <a:xfrm>
            <a:off x="838200" y="2057400"/>
            <a:ext cx="10515600" cy="3871762"/>
          </a:xfrm>
        </p:spPr>
        <p:txBody>
          <a:bodyPr>
            <a:normAutofit/>
          </a:bodyPr>
          <a:lstStyle/>
          <a:p>
            <a:endParaRPr lang="en-US" sz="2400" dirty="0"/>
          </a:p>
          <a:p>
            <a:r>
              <a:rPr lang="en-US" sz="2400" dirty="0"/>
              <a:t>Data Aspect: Testing the model with real world data with no label. Predicting how really the model is working in real data.(Artificial Neural Networks)</a:t>
            </a:r>
          </a:p>
          <a:p>
            <a:r>
              <a:rPr lang="en-US" sz="2400" dirty="0"/>
              <a:t>Methods: Implementing Bagging and aggregation methods for model. In which Each model with Stratified data, Random sampling and Balanced Data by which all models are combined to rectify the Misclassification errors.</a:t>
            </a:r>
          </a:p>
        </p:txBody>
      </p:sp>
    </p:spTree>
    <p:extLst>
      <p:ext uri="{BB962C8B-B14F-4D97-AF65-F5344CB8AC3E}">
        <p14:creationId xmlns:p14="http://schemas.microsoft.com/office/powerpoint/2010/main" val="1141529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AA97-076C-4805-90E6-EE1018B25AC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A907FD6-E628-4D5C-A25E-A2B84D14DE49}"/>
              </a:ext>
            </a:extLst>
          </p:cNvPr>
          <p:cNvSpPr>
            <a:spLocks noGrp="1"/>
          </p:cNvSpPr>
          <p:nvPr>
            <p:ph idx="1"/>
          </p:nvPr>
        </p:nvSpPr>
        <p:spPr/>
        <p:txBody>
          <a:bodyPr/>
          <a:lstStyle/>
          <a:p>
            <a:r>
              <a:rPr lang="en-US" dirty="0"/>
              <a:t>UCI Machine Learning Repository: https://archive.ics.uci.edu/ml/datasets/default+of+credit+card+clients</a:t>
            </a:r>
          </a:p>
          <a:p>
            <a:r>
              <a:rPr lang="en-US" dirty="0"/>
              <a:t>An Introduction to Statistical Learning by Gareth James, Daniela Witten, Trevor Hastie and Robert </a:t>
            </a:r>
            <a:r>
              <a:rPr lang="en-US" dirty="0" err="1"/>
              <a:t>Tibshirani</a:t>
            </a:r>
            <a:endParaRPr lang="en-US" dirty="0"/>
          </a:p>
          <a:p>
            <a:r>
              <a:rPr lang="en-US" dirty="0">
                <a:hlinkClick r:id="rId2"/>
              </a:rPr>
              <a:t>https://docs.python.org</a:t>
            </a:r>
            <a:endParaRPr lang="en-US" dirty="0"/>
          </a:p>
          <a:p>
            <a:r>
              <a:rPr lang="en-US" dirty="0">
                <a:hlinkClick r:id="rId3"/>
              </a:rPr>
              <a:t>https://www.linkedIn.com/machine-learning</a:t>
            </a:r>
            <a:endParaRPr lang="en-US" dirty="0"/>
          </a:p>
          <a:p>
            <a:r>
              <a:rPr lang="en-US" dirty="0">
                <a:hlinkClick r:id="rId4"/>
              </a:rPr>
              <a:t>https://www.wikipedia.org</a:t>
            </a:r>
            <a:endParaRPr lang="en-US" dirty="0"/>
          </a:p>
          <a:p>
            <a:r>
              <a:rPr lang="en-US" dirty="0" err="1"/>
              <a:t>Matlab</a:t>
            </a:r>
            <a:r>
              <a:rPr lang="en-US" dirty="0"/>
              <a:t> Classifer Learning</a:t>
            </a:r>
          </a:p>
        </p:txBody>
      </p:sp>
    </p:spTree>
    <p:extLst>
      <p:ext uri="{BB962C8B-B14F-4D97-AF65-F5344CB8AC3E}">
        <p14:creationId xmlns:p14="http://schemas.microsoft.com/office/powerpoint/2010/main" val="311690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DDAC645-344D-41E8-B999-05FDA20DDFE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DATA EXPLORATION</a:t>
            </a:r>
          </a:p>
        </p:txBody>
      </p:sp>
      <p:sp>
        <p:nvSpPr>
          <p:cNvPr id="5" name="Content Placeholder 4">
            <a:extLst>
              <a:ext uri="{FF2B5EF4-FFF2-40B4-BE49-F238E27FC236}">
                <a16:creationId xmlns:a16="http://schemas.microsoft.com/office/drawing/2014/main" id="{C3C76586-BEFE-4EB5-983D-B0276E060817}"/>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Statistical Overview</a:t>
            </a:r>
          </a:p>
          <a:p>
            <a:r>
              <a:rPr lang="en-US" sz="2000" dirty="0">
                <a:solidFill>
                  <a:schemeClr val="bg1"/>
                </a:solidFill>
              </a:rPr>
              <a:t>Observation:</a:t>
            </a:r>
          </a:p>
          <a:p>
            <a:r>
              <a:rPr lang="en-US" sz="2000" dirty="0">
                <a:solidFill>
                  <a:schemeClr val="bg1"/>
                </a:solidFill>
              </a:rPr>
              <a:t>Lot of variance in the attributes x1-x11.</a:t>
            </a:r>
          </a:p>
          <a:p>
            <a:endParaRPr lang="en-US" sz="2000" dirty="0">
              <a:solidFill>
                <a:schemeClr val="bg1"/>
              </a:solidFill>
            </a:endParaRPr>
          </a:p>
        </p:txBody>
      </p:sp>
      <p:pic>
        <p:nvPicPr>
          <p:cNvPr id="9" name="Picture 8" descr="A screenshot of a cell phone&#10;&#10;Description generated with very high confidence">
            <a:extLst>
              <a:ext uri="{FF2B5EF4-FFF2-40B4-BE49-F238E27FC236}">
                <a16:creationId xmlns:a16="http://schemas.microsoft.com/office/drawing/2014/main" id="{5D3CFB2A-B93C-4219-BC90-4089153ED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364" y="293914"/>
            <a:ext cx="6353168" cy="6270171"/>
          </a:xfrm>
          <a:prstGeom prst="rect">
            <a:avLst/>
          </a:prstGeom>
        </p:spPr>
      </p:pic>
    </p:spTree>
    <p:extLst>
      <p:ext uri="{BB962C8B-B14F-4D97-AF65-F5344CB8AC3E}">
        <p14:creationId xmlns:p14="http://schemas.microsoft.com/office/powerpoint/2010/main" val="400267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96367"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87A7BFB-6DA0-4DAD-9EC6-9FC0B6DA8AA7}"/>
              </a:ext>
            </a:extLst>
          </p:cNvPr>
          <p:cNvPicPr>
            <a:picLocks noChangeAspect="1"/>
          </p:cNvPicPr>
          <p:nvPr/>
        </p:nvPicPr>
        <p:blipFill>
          <a:blip r:embed="rId2"/>
          <a:stretch>
            <a:fillRect/>
          </a:stretch>
        </p:blipFill>
        <p:spPr>
          <a:xfrm>
            <a:off x="5458965" y="833120"/>
            <a:ext cx="6089568" cy="5048934"/>
          </a:xfrm>
          <a:prstGeom prst="rect">
            <a:avLst/>
          </a:prstGeom>
        </p:spPr>
      </p:pic>
      <p:sp>
        <p:nvSpPr>
          <p:cNvPr id="2" name="Title 1">
            <a:extLst>
              <a:ext uri="{FF2B5EF4-FFF2-40B4-BE49-F238E27FC236}">
                <a16:creationId xmlns:a16="http://schemas.microsoft.com/office/drawing/2014/main" id="{47D3BCAB-3679-4249-A5E9-FB9EC08E2728}"/>
              </a:ext>
            </a:extLst>
          </p:cNvPr>
          <p:cNvSpPr>
            <a:spLocks noGrp="1"/>
          </p:cNvSpPr>
          <p:nvPr>
            <p:ph type="title"/>
          </p:nvPr>
        </p:nvSpPr>
        <p:spPr>
          <a:xfrm>
            <a:off x="804673" y="1120285"/>
            <a:ext cx="3348227" cy="1297795"/>
          </a:xfrm>
        </p:spPr>
        <p:txBody>
          <a:bodyPr vert="horz" lIns="91440" tIns="45720" rIns="91440" bIns="45720" rtlCol="0" anchor="b">
            <a:normAutofit/>
          </a:bodyPr>
          <a:lstStyle/>
          <a:p>
            <a:r>
              <a:rPr lang="en-US" sz="4000" kern="1200" dirty="0">
                <a:solidFill>
                  <a:schemeClr val="bg1">
                    <a:lumMod val="85000"/>
                    <a:lumOff val="15000"/>
                  </a:schemeClr>
                </a:solidFill>
                <a:latin typeface="+mj-lt"/>
                <a:ea typeface="+mj-ea"/>
                <a:cs typeface="+mj-cs"/>
              </a:rPr>
              <a:t>DATA EXPLORATION</a:t>
            </a:r>
          </a:p>
        </p:txBody>
      </p:sp>
      <p:sp>
        <p:nvSpPr>
          <p:cNvPr id="3" name="Content Placeholder 2">
            <a:extLst>
              <a:ext uri="{FF2B5EF4-FFF2-40B4-BE49-F238E27FC236}">
                <a16:creationId xmlns:a16="http://schemas.microsoft.com/office/drawing/2014/main" id="{0FD3CB27-B631-4951-B4D3-CCB3D4110924}"/>
              </a:ext>
            </a:extLst>
          </p:cNvPr>
          <p:cNvSpPr>
            <a:spLocks noGrp="1"/>
          </p:cNvSpPr>
          <p:nvPr>
            <p:ph idx="1"/>
          </p:nvPr>
        </p:nvSpPr>
        <p:spPr>
          <a:xfrm>
            <a:off x="804670" y="2682240"/>
            <a:ext cx="3503169" cy="2499360"/>
          </a:xfrm>
        </p:spPr>
        <p:txBody>
          <a:bodyPr vert="horz" lIns="91440" tIns="45720" rIns="91440" bIns="45720" rtlCol="0" anchor="t">
            <a:normAutofit/>
          </a:bodyPr>
          <a:lstStyle/>
          <a:p>
            <a:pPr marL="0" indent="0">
              <a:buNone/>
            </a:pPr>
            <a:r>
              <a:rPr lang="en-US" sz="2000" kern="1200" dirty="0">
                <a:solidFill>
                  <a:schemeClr val="accent1">
                    <a:lumMod val="40000"/>
                    <a:lumOff val="60000"/>
                  </a:schemeClr>
                </a:solidFill>
                <a:latin typeface="+mn-lt"/>
                <a:ea typeface="+mn-ea"/>
                <a:cs typeface="+mn-cs"/>
              </a:rPr>
              <a:t>A-B Test:</a:t>
            </a:r>
          </a:p>
          <a:p>
            <a:pPr marL="0" indent="0">
              <a:buNone/>
            </a:pPr>
            <a:r>
              <a:rPr lang="en-US" sz="2000" dirty="0">
                <a:solidFill>
                  <a:schemeClr val="bg1">
                    <a:lumMod val="85000"/>
                    <a:lumOff val="15000"/>
                  </a:schemeClr>
                </a:solidFill>
              </a:rPr>
              <a:t>A-B test was performed for the Class –Binary Classification Default (0 or 1)</a:t>
            </a:r>
          </a:p>
          <a:p>
            <a:pPr marL="0" indent="0">
              <a:buNone/>
            </a:pPr>
            <a:r>
              <a:rPr lang="en-US" sz="2000" kern="1200" dirty="0">
                <a:solidFill>
                  <a:schemeClr val="accent1">
                    <a:lumMod val="40000"/>
                    <a:lumOff val="60000"/>
                  </a:schemeClr>
                </a:solidFill>
                <a:latin typeface="+mn-lt"/>
                <a:ea typeface="+mn-ea"/>
                <a:cs typeface="+mn-cs"/>
              </a:rPr>
              <a:t>Observation</a:t>
            </a:r>
            <a:r>
              <a:rPr lang="en-US" sz="2000" dirty="0">
                <a:solidFill>
                  <a:schemeClr val="accent1">
                    <a:lumMod val="40000"/>
                    <a:lumOff val="60000"/>
                  </a:schemeClr>
                </a:solidFill>
              </a:rPr>
              <a:t>:</a:t>
            </a:r>
          </a:p>
          <a:p>
            <a:pPr marL="0" indent="0">
              <a:buNone/>
            </a:pPr>
            <a:r>
              <a:rPr lang="en-US" sz="2000" kern="1200" dirty="0">
                <a:solidFill>
                  <a:schemeClr val="bg1">
                    <a:lumMod val="85000"/>
                    <a:lumOff val="15000"/>
                  </a:schemeClr>
                </a:solidFill>
                <a:latin typeface="+mn-lt"/>
                <a:ea typeface="+mn-ea"/>
                <a:cs typeface="+mn-cs"/>
              </a:rPr>
              <a:t>The </a:t>
            </a:r>
            <a:r>
              <a:rPr lang="en-US" sz="2000" dirty="0">
                <a:solidFill>
                  <a:schemeClr val="bg1">
                    <a:lumMod val="85000"/>
                    <a:lumOff val="15000"/>
                  </a:schemeClr>
                </a:solidFill>
              </a:rPr>
              <a:t>Data is Biased for the Class 0.</a:t>
            </a:r>
            <a:endParaRPr lang="en-US" sz="2000" kern="1200" dirty="0">
              <a:solidFill>
                <a:schemeClr val="bg1">
                  <a:lumMod val="85000"/>
                  <a:lumOff val="15000"/>
                </a:schemeClr>
              </a:solidFill>
              <a:latin typeface="+mn-lt"/>
              <a:ea typeface="+mn-ea"/>
              <a:cs typeface="+mn-cs"/>
            </a:endParaRPr>
          </a:p>
        </p:txBody>
      </p:sp>
    </p:spTree>
    <p:extLst>
      <p:ext uri="{BB962C8B-B14F-4D97-AF65-F5344CB8AC3E}">
        <p14:creationId xmlns:p14="http://schemas.microsoft.com/office/powerpoint/2010/main" val="5394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29DAE463-EB39-4376-8103-CAC1746B5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332694"/>
            <a:ext cx="6817902" cy="4397546"/>
          </a:xfrm>
          <a:prstGeom prst="rect">
            <a:avLst/>
          </a:prstGeom>
        </p:spPr>
      </p:pic>
      <p:sp>
        <p:nvSpPr>
          <p:cNvPr id="2" name="Title 1">
            <a:extLst>
              <a:ext uri="{FF2B5EF4-FFF2-40B4-BE49-F238E27FC236}">
                <a16:creationId xmlns:a16="http://schemas.microsoft.com/office/drawing/2014/main" id="{DBB81A4C-6702-4219-A961-48A8AE41A1F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DATA EXPLORATION</a:t>
            </a:r>
          </a:p>
        </p:txBody>
      </p:sp>
      <p:sp>
        <p:nvSpPr>
          <p:cNvPr id="10" name="Content Placeholder 9">
            <a:extLst>
              <a:ext uri="{FF2B5EF4-FFF2-40B4-BE49-F238E27FC236}">
                <a16:creationId xmlns:a16="http://schemas.microsoft.com/office/drawing/2014/main" id="{FA542D76-E86F-4F85-B62F-0E557B693F76}"/>
              </a:ext>
            </a:extLst>
          </p:cNvPr>
          <p:cNvSpPr>
            <a:spLocks noGrp="1"/>
          </p:cNvSpPr>
          <p:nvPr>
            <p:ph idx="1"/>
          </p:nvPr>
        </p:nvSpPr>
        <p:spPr>
          <a:xfrm>
            <a:off x="643468" y="2638044"/>
            <a:ext cx="3694852" cy="3415622"/>
          </a:xfrm>
        </p:spPr>
        <p:txBody>
          <a:bodyPr>
            <a:normAutofit/>
          </a:bodyPr>
          <a:lstStyle/>
          <a:p>
            <a:r>
              <a:rPr lang="en-US" sz="2000" dirty="0">
                <a:solidFill>
                  <a:schemeClr val="bg1"/>
                </a:solidFill>
              </a:rPr>
              <a:t>Observation:</a:t>
            </a:r>
          </a:p>
          <a:p>
            <a:r>
              <a:rPr lang="en-US" sz="2000" dirty="0">
                <a:solidFill>
                  <a:schemeClr val="bg1"/>
                </a:solidFill>
              </a:rPr>
              <a:t>The Attributes Payments from x7-x11 for each month was not in Normal Distribution. </a:t>
            </a:r>
          </a:p>
          <a:p>
            <a:r>
              <a:rPr lang="en-US" sz="2000" dirty="0">
                <a:solidFill>
                  <a:schemeClr val="bg1"/>
                </a:solidFill>
              </a:rPr>
              <a:t>There are lot of outliers in the attributes x7-x11.</a:t>
            </a:r>
          </a:p>
          <a:p>
            <a:pPr marL="0" indent="0">
              <a:buNone/>
            </a:pPr>
            <a:endParaRPr lang="en-US" sz="2000" dirty="0">
              <a:solidFill>
                <a:schemeClr val="bg1"/>
              </a:solidFill>
            </a:endParaRPr>
          </a:p>
          <a:p>
            <a:pPr marL="0" indent="0">
              <a:buNone/>
            </a:pPr>
            <a:endParaRPr lang="en-US" sz="2000" dirty="0">
              <a:solidFill>
                <a:schemeClr val="bg1"/>
              </a:solidFill>
            </a:endParaRPr>
          </a:p>
        </p:txBody>
      </p:sp>
    </p:spTree>
    <p:extLst>
      <p:ext uri="{BB962C8B-B14F-4D97-AF65-F5344CB8AC3E}">
        <p14:creationId xmlns:p14="http://schemas.microsoft.com/office/powerpoint/2010/main" val="262681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2B140C0E-4EC3-4A97-829E-63C908A73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108" y="426720"/>
            <a:ext cx="6406971" cy="5872479"/>
          </a:xfrm>
          <a:prstGeom prst="rect">
            <a:avLst/>
          </a:prstGeom>
        </p:spPr>
      </p:pic>
      <p:sp>
        <p:nvSpPr>
          <p:cNvPr id="2" name="Title 1">
            <a:extLst>
              <a:ext uri="{FF2B5EF4-FFF2-40B4-BE49-F238E27FC236}">
                <a16:creationId xmlns:a16="http://schemas.microsoft.com/office/drawing/2014/main" id="{7613FB13-21C4-4748-AB05-6C9EDC466EC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DATA EXPLORATION</a:t>
            </a:r>
          </a:p>
        </p:txBody>
      </p:sp>
      <p:sp>
        <p:nvSpPr>
          <p:cNvPr id="7" name="Content Placeholder 6">
            <a:extLst>
              <a:ext uri="{FF2B5EF4-FFF2-40B4-BE49-F238E27FC236}">
                <a16:creationId xmlns:a16="http://schemas.microsoft.com/office/drawing/2014/main" id="{B6E971B9-C38D-498A-BFD6-E6C4BAA22473}"/>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Distribution of the attributes x7-x10 are right screwed.</a:t>
            </a:r>
          </a:p>
          <a:p>
            <a:r>
              <a:rPr lang="en-US" sz="2000" dirty="0">
                <a:solidFill>
                  <a:schemeClr val="bg1"/>
                </a:solidFill>
              </a:rPr>
              <a:t>Hence there is no normal distribution.</a:t>
            </a:r>
          </a:p>
        </p:txBody>
      </p:sp>
    </p:spTree>
    <p:extLst>
      <p:ext uri="{BB962C8B-B14F-4D97-AF65-F5344CB8AC3E}">
        <p14:creationId xmlns:p14="http://schemas.microsoft.com/office/powerpoint/2010/main" val="192879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41C9DE9-DCBC-46EB-8964-CAE04B3B9148}"/>
              </a:ext>
            </a:extLst>
          </p:cNvPr>
          <p:cNvPicPr>
            <a:picLocks noChangeAspect="1"/>
          </p:cNvPicPr>
          <p:nvPr/>
        </p:nvPicPr>
        <p:blipFill rotWithShape="1">
          <a:blip r:embed="rId2"/>
          <a:srcRect r="9418" b="-3"/>
          <a:stretch/>
        </p:blipFill>
        <p:spPr>
          <a:xfrm>
            <a:off x="5058875" y="447040"/>
            <a:ext cx="6687810" cy="5943600"/>
          </a:xfrm>
          <a:prstGeom prst="rect">
            <a:avLst/>
          </a:prstGeom>
          <a:effectLst/>
        </p:spPr>
      </p:pic>
      <p:sp>
        <p:nvSpPr>
          <p:cNvPr id="2" name="Title 1">
            <a:extLst>
              <a:ext uri="{FF2B5EF4-FFF2-40B4-BE49-F238E27FC236}">
                <a16:creationId xmlns:a16="http://schemas.microsoft.com/office/drawing/2014/main" id="{359FC36D-1008-4F29-8623-89E0FAD5C1DF}"/>
              </a:ext>
            </a:extLst>
          </p:cNvPr>
          <p:cNvSpPr>
            <a:spLocks noGrp="1"/>
          </p:cNvSpPr>
          <p:nvPr>
            <p:ph type="title"/>
          </p:nvPr>
        </p:nvSpPr>
        <p:spPr>
          <a:xfrm>
            <a:off x="648929" y="629266"/>
            <a:ext cx="3667039" cy="1676603"/>
          </a:xfrm>
        </p:spPr>
        <p:txBody>
          <a:bodyPr>
            <a:normAutofit/>
          </a:bodyPr>
          <a:lstStyle/>
          <a:p>
            <a:r>
              <a:rPr lang="en-US" sz="3600" dirty="0"/>
              <a:t>DATA CLEANING- Stratified Sampling </a:t>
            </a:r>
          </a:p>
        </p:txBody>
      </p:sp>
      <p:sp>
        <p:nvSpPr>
          <p:cNvPr id="3" name="Content Placeholder 2">
            <a:extLst>
              <a:ext uri="{FF2B5EF4-FFF2-40B4-BE49-F238E27FC236}">
                <a16:creationId xmlns:a16="http://schemas.microsoft.com/office/drawing/2014/main" id="{305DAD50-CD77-43C3-9A8D-459F59F2C044}"/>
              </a:ext>
            </a:extLst>
          </p:cNvPr>
          <p:cNvSpPr>
            <a:spLocks noGrp="1"/>
          </p:cNvSpPr>
          <p:nvPr>
            <p:ph idx="1"/>
          </p:nvPr>
        </p:nvSpPr>
        <p:spPr>
          <a:xfrm>
            <a:off x="648931" y="2438401"/>
            <a:ext cx="3667036" cy="3779520"/>
          </a:xfrm>
        </p:spPr>
        <p:txBody>
          <a:bodyPr>
            <a:normAutofit/>
          </a:bodyPr>
          <a:lstStyle/>
          <a:p>
            <a:r>
              <a:rPr lang="en-US" sz="1800" dirty="0"/>
              <a:t>Since there where lot of biases for the data on the class and the distribution for the attributes was not normal.</a:t>
            </a:r>
          </a:p>
          <a:p>
            <a:r>
              <a:rPr lang="en-US" sz="1800" dirty="0"/>
              <a:t>Following Approach where used:</a:t>
            </a:r>
          </a:p>
          <a:p>
            <a:r>
              <a:rPr lang="en-US" sz="1800" dirty="0"/>
              <a:t>Stratified Random Sampling – For Equal number of Class samples.</a:t>
            </a:r>
          </a:p>
          <a:p>
            <a:r>
              <a:rPr lang="en-US" sz="1800" dirty="0"/>
              <a:t>The Distribution was not normal after the Stratified Random Sampling.</a:t>
            </a:r>
          </a:p>
          <a:p>
            <a:endParaRPr lang="en-US" sz="1800" dirty="0"/>
          </a:p>
        </p:txBody>
      </p:sp>
    </p:spTree>
    <p:extLst>
      <p:ext uri="{BB962C8B-B14F-4D97-AF65-F5344CB8AC3E}">
        <p14:creationId xmlns:p14="http://schemas.microsoft.com/office/powerpoint/2010/main" val="155041606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3">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Content Placeholder 3">
            <a:extLst>
              <a:ext uri="{FF2B5EF4-FFF2-40B4-BE49-F238E27FC236}">
                <a16:creationId xmlns:a16="http://schemas.microsoft.com/office/drawing/2014/main" id="{AE0A3D9B-9783-407C-93E3-5E6133F2DDE1}"/>
              </a:ext>
            </a:extLst>
          </p:cNvPr>
          <p:cNvPicPr>
            <a:picLocks noChangeAspect="1"/>
          </p:cNvPicPr>
          <p:nvPr/>
        </p:nvPicPr>
        <p:blipFill>
          <a:blip r:embed="rId2"/>
          <a:stretch>
            <a:fillRect/>
          </a:stretch>
        </p:blipFill>
        <p:spPr>
          <a:xfrm>
            <a:off x="7355840" y="1439851"/>
            <a:ext cx="4643120" cy="2563189"/>
          </a:xfrm>
          <a:prstGeom prst="rect">
            <a:avLst/>
          </a:prstGeom>
        </p:spPr>
      </p:pic>
      <p:sp>
        <p:nvSpPr>
          <p:cNvPr id="2" name="Title 1">
            <a:extLst>
              <a:ext uri="{FF2B5EF4-FFF2-40B4-BE49-F238E27FC236}">
                <a16:creationId xmlns:a16="http://schemas.microsoft.com/office/drawing/2014/main" id="{9D8E0E9E-4C94-4D65-96DF-0F456EC86450}"/>
              </a:ext>
            </a:extLst>
          </p:cNvPr>
          <p:cNvSpPr>
            <a:spLocks noGrp="1"/>
          </p:cNvSpPr>
          <p:nvPr>
            <p:ph type="title"/>
          </p:nvPr>
        </p:nvSpPr>
        <p:spPr>
          <a:xfrm>
            <a:off x="762001" y="803325"/>
            <a:ext cx="5314536" cy="1325563"/>
          </a:xfrm>
        </p:spPr>
        <p:txBody>
          <a:bodyPr>
            <a:normAutofit/>
          </a:bodyPr>
          <a:lstStyle/>
          <a:p>
            <a:r>
              <a:rPr lang="en-US" dirty="0"/>
              <a:t>DATA EXPLORATION-KNN</a:t>
            </a:r>
          </a:p>
        </p:txBody>
      </p:sp>
      <p:sp>
        <p:nvSpPr>
          <p:cNvPr id="21" name="Content Placeholder 8">
            <a:extLst>
              <a:ext uri="{FF2B5EF4-FFF2-40B4-BE49-F238E27FC236}">
                <a16:creationId xmlns:a16="http://schemas.microsoft.com/office/drawing/2014/main" id="{80CCC220-EB4F-414F-86D5-1BC8723F9993}"/>
              </a:ext>
            </a:extLst>
          </p:cNvPr>
          <p:cNvSpPr>
            <a:spLocks noGrp="1"/>
          </p:cNvSpPr>
          <p:nvPr>
            <p:ph idx="1"/>
          </p:nvPr>
        </p:nvSpPr>
        <p:spPr>
          <a:xfrm>
            <a:off x="762000" y="2279018"/>
            <a:ext cx="5314543" cy="3375920"/>
          </a:xfrm>
        </p:spPr>
        <p:txBody>
          <a:bodyPr anchor="t">
            <a:normAutofit/>
          </a:bodyPr>
          <a:lstStyle/>
          <a:p>
            <a:r>
              <a:rPr lang="en-US" sz="1800" dirty="0"/>
              <a:t>The Stratified Random Sampling was applied on KNN ML algorithm to determine the accuracy.</a:t>
            </a:r>
          </a:p>
          <a:p>
            <a:r>
              <a:rPr lang="en-US" sz="1800" dirty="0"/>
              <a:t>Observation:</a:t>
            </a:r>
          </a:p>
          <a:p>
            <a:r>
              <a:rPr lang="en-US" sz="1800" dirty="0"/>
              <a:t>The Accuracy of classification was equally distributed. Indicates the Stratified Sampling will result in overfitting.</a:t>
            </a:r>
          </a:p>
          <a:p>
            <a:endParaRPr lang="en-US" sz="1800" dirty="0"/>
          </a:p>
        </p:txBody>
      </p:sp>
    </p:spTree>
    <p:extLst>
      <p:ext uri="{BB962C8B-B14F-4D97-AF65-F5344CB8AC3E}">
        <p14:creationId xmlns:p14="http://schemas.microsoft.com/office/powerpoint/2010/main" val="290557659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TotalTime>
  <Words>1717</Words>
  <Application>Microsoft Office PowerPoint</Application>
  <PresentationFormat>Widescreen</PresentationFormat>
  <Paragraphs>236</Paragraphs>
  <Slides>38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Times New Roman</vt:lpstr>
      <vt:lpstr>Office Theme</vt:lpstr>
      <vt:lpstr>Credit Default Analysis</vt:lpstr>
      <vt:lpstr>INTRODUCTION</vt:lpstr>
      <vt:lpstr>DATASET SOURCE-UCI Machine Repository</vt:lpstr>
      <vt:lpstr>DATA EXPLORATION</vt:lpstr>
      <vt:lpstr>DATA EXPLORATION</vt:lpstr>
      <vt:lpstr>DATA EXPLORATION</vt:lpstr>
      <vt:lpstr>DATA EXPLORATION</vt:lpstr>
      <vt:lpstr>DATA CLEANING- Stratified Sampling </vt:lpstr>
      <vt:lpstr>DATA EXPLORATION-KNN</vt:lpstr>
      <vt:lpstr>DATA EXPLORATION</vt:lpstr>
      <vt:lpstr>Cleaned Data </vt:lpstr>
      <vt:lpstr>DATA EXPLORATION</vt:lpstr>
      <vt:lpstr>DATA EXPLORATION-Age- Df- Limit_Balance </vt:lpstr>
      <vt:lpstr>DE – AGE –LIMIT BALANCE- SEX </vt:lpstr>
      <vt:lpstr>CLASSIFICATION MODELS </vt:lpstr>
      <vt:lpstr>Model – SVC (Support Vector Machine)- RBF </vt:lpstr>
      <vt:lpstr>SVC – Results Overview  </vt:lpstr>
      <vt:lpstr>MODEL - DECISION TREE</vt:lpstr>
      <vt:lpstr>Feature Selection Using Random Forest</vt:lpstr>
      <vt:lpstr>Model – Random Forest </vt:lpstr>
      <vt:lpstr>PCA – Principal Component Analysis </vt:lpstr>
      <vt:lpstr>PowerPoint Presentation</vt:lpstr>
      <vt:lpstr>Unsupervised Learning- Clustering </vt:lpstr>
      <vt:lpstr>K-Nearest Neighbors Classification parameter tuning:</vt:lpstr>
      <vt:lpstr>K-Nearest Neighbors Classification: </vt:lpstr>
      <vt:lpstr>K-Nearest Neighbor: K=1</vt:lpstr>
      <vt:lpstr>Finding optimum K-value:</vt:lpstr>
      <vt:lpstr>K-Nearest Neighbors Classification</vt:lpstr>
      <vt:lpstr>K-Nearest Neighbors Classification</vt:lpstr>
      <vt:lpstr>Neural Network:</vt:lpstr>
      <vt:lpstr>Neural Network Confusion Matrix:</vt:lpstr>
      <vt:lpstr>Ada Boosting:</vt:lpstr>
      <vt:lpstr>Ada Boosting: </vt:lpstr>
      <vt:lpstr>Comparisons of Models:</vt:lpstr>
      <vt:lpstr>PowerPoint Presentation</vt:lpstr>
      <vt:lpstr>Conclusion </vt:lpstr>
      <vt:lpstr>Future Scope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dc:title>
  <dc:creator>Shanmuga sundar</dc:creator>
  <cp:lastModifiedBy>Shanmuga sundar</cp:lastModifiedBy>
  <cp:revision>16</cp:revision>
  <dcterms:created xsi:type="dcterms:W3CDTF">2018-05-09T05:27:42Z</dcterms:created>
  <dcterms:modified xsi:type="dcterms:W3CDTF">2018-05-10T04:36:27Z</dcterms:modified>
</cp:coreProperties>
</file>