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257" r:id="rId2"/>
    <p:sldId id="277" r:id="rId3"/>
    <p:sldId id="279" r:id="rId4"/>
    <p:sldId id="280" r:id="rId5"/>
    <p:sldId id="281" r:id="rId6"/>
    <p:sldId id="288" r:id="rId7"/>
    <p:sldId id="278" r:id="rId8"/>
    <p:sldId id="282" r:id="rId9"/>
    <p:sldId id="283" r:id="rId10"/>
    <p:sldId id="284" r:id="rId11"/>
    <p:sldId id="285" r:id="rId12"/>
    <p:sldId id="286" r:id="rId13"/>
    <p:sldId id="287" r:id="rId14"/>
    <p:sldId id="289" r:id="rId15"/>
    <p:sldId id="290" r:id="rId16"/>
    <p:sldId id="291" r:id="rId17"/>
    <p:sldId id="293" r:id="rId18"/>
    <p:sldId id="292" r:id="rId19"/>
    <p:sldId id="294" r:id="rId20"/>
    <p:sldId id="295" r:id="rId21"/>
    <p:sldId id="296" r:id="rId2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1pPr>
    <a:lvl2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2pPr>
    <a:lvl3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3pPr>
    <a:lvl4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4pPr>
    <a:lvl5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5pPr>
    <a:lvl6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6pPr>
    <a:lvl7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7pPr>
    <a:lvl8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8pPr>
    <a:lvl9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635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635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635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635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635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635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76200" cap="flat">
              <a:solidFill>
                <a:srgbClr val="000000"/>
              </a:solidFill>
              <a:prstDash val="solid"/>
              <a:round/>
            </a:ln>
          </a:top>
          <a:bottom>
            <a:ln w="381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38100" cap="flat">
              <a:solidFill>
                <a:srgbClr val="000000"/>
              </a:solidFill>
              <a:prstDash val="solid"/>
              <a:round/>
            </a:ln>
          </a:top>
          <a:bottom>
            <a:ln w="381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635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635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762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1"/>
  </p:normalViewPr>
  <p:slideViewPr>
    <p:cSldViewPr snapToGrid="0">
      <p:cViewPr>
        <p:scale>
          <a:sx n="55" d="100"/>
          <a:sy n="55" d="100"/>
        </p:scale>
        <p:origin x="144" y="144"/>
      </p:cViewPr>
      <p:guideLst/>
    </p:cSldViewPr>
  </p:slideViewPr>
  <p:notesTextViewPr>
    <p:cViewPr>
      <p:scale>
        <a:sx n="1" d="1"/>
        <a:sy n="1" d="1"/>
      </p:scale>
      <p:origin x="0" y="0"/>
    </p:cViewPr>
  </p:notesTextViewPr>
  <p:sorterViewPr>
    <p:cViewPr>
      <p:scale>
        <a:sx n="20" d="100"/>
        <a:sy n="20" d="100"/>
      </p:scale>
      <p:origin x="0" y="0"/>
    </p:cViewPr>
  </p:sorterViewPr>
  <p:notesViewPr>
    <p:cSldViewPr snapToGrid="0">
      <p:cViewPr varScale="1">
        <p:scale>
          <a:sx n="55" d="100"/>
          <a:sy n="55" d="100"/>
        </p:scale>
        <p:origin x="288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5B9228-F67C-4B75-BCFB-DDC54CAD7D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A0FF074-025B-4CF1-B9C9-6229EF167BF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9726B1-4BFF-4744-A66F-7BAFD5AB6113}" type="datetimeFigureOut">
              <a:rPr lang="en-US" smtClean="0"/>
              <a:t>4/27/22</a:t>
            </a:fld>
            <a:endParaRPr lang="en-US"/>
          </a:p>
        </p:txBody>
      </p:sp>
      <p:sp>
        <p:nvSpPr>
          <p:cNvPr id="4" name="Footer Placeholder 3">
            <a:extLst>
              <a:ext uri="{FF2B5EF4-FFF2-40B4-BE49-F238E27FC236}">
                <a16:creationId xmlns:a16="http://schemas.microsoft.com/office/drawing/2014/main" id="{3D0C82CB-3596-42A7-8491-93B4BFFAE74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ADF283F-4893-4168-B2EA-D32CCFE6FD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B6D9D3-5195-44BB-95F8-32F71FA96270}" type="slidenum">
              <a:rPr lang="en-US" smtClean="0"/>
              <a:t>‹#›</a:t>
            </a:fld>
            <a:endParaRPr lang="en-US"/>
          </a:p>
        </p:txBody>
      </p:sp>
    </p:spTree>
    <p:extLst>
      <p:ext uri="{BB962C8B-B14F-4D97-AF65-F5344CB8AC3E}">
        <p14:creationId xmlns:p14="http://schemas.microsoft.com/office/powerpoint/2010/main" val="39298179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1" name="Shape 61"/>
          <p:cNvSpPr>
            <a:spLocks noGrp="1" noRot="1" noChangeAspect="1"/>
          </p:cNvSpPr>
          <p:nvPr>
            <p:ph type="sldImg"/>
          </p:nvPr>
        </p:nvSpPr>
        <p:spPr>
          <a:xfrm>
            <a:off x="1143000" y="685800"/>
            <a:ext cx="4572000" cy="3429000"/>
          </a:xfrm>
          <a:prstGeom prst="rect">
            <a:avLst/>
          </a:prstGeom>
        </p:spPr>
        <p:txBody>
          <a:bodyPr/>
          <a:lstStyle/>
          <a:p>
            <a:endParaRPr/>
          </a:p>
        </p:txBody>
      </p:sp>
      <p:sp>
        <p:nvSpPr>
          <p:cNvPr id="62" name="Shape 6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1524000" latinLnBrk="0">
      <a:defRPr sz="2000">
        <a:latin typeface="+mn-lt"/>
        <a:ea typeface="+mn-ea"/>
        <a:cs typeface="+mn-cs"/>
        <a:sym typeface="Helvetica Neue"/>
      </a:defRPr>
    </a:lvl1pPr>
    <a:lvl2pPr indent="228600" defTabSz="1524000" latinLnBrk="0">
      <a:defRPr sz="2000">
        <a:latin typeface="+mn-lt"/>
        <a:ea typeface="+mn-ea"/>
        <a:cs typeface="+mn-cs"/>
        <a:sym typeface="Helvetica Neue"/>
      </a:defRPr>
    </a:lvl2pPr>
    <a:lvl3pPr indent="457200" defTabSz="1524000" latinLnBrk="0">
      <a:defRPr sz="2000">
        <a:latin typeface="+mn-lt"/>
        <a:ea typeface="+mn-ea"/>
        <a:cs typeface="+mn-cs"/>
        <a:sym typeface="Helvetica Neue"/>
      </a:defRPr>
    </a:lvl3pPr>
    <a:lvl4pPr indent="685800" defTabSz="1524000" latinLnBrk="0">
      <a:defRPr sz="2000">
        <a:latin typeface="+mn-lt"/>
        <a:ea typeface="+mn-ea"/>
        <a:cs typeface="+mn-cs"/>
        <a:sym typeface="Helvetica Neue"/>
      </a:defRPr>
    </a:lvl4pPr>
    <a:lvl5pPr indent="914400" defTabSz="1524000" latinLnBrk="0">
      <a:defRPr sz="2000">
        <a:latin typeface="+mn-lt"/>
        <a:ea typeface="+mn-ea"/>
        <a:cs typeface="+mn-cs"/>
        <a:sym typeface="Helvetica Neue"/>
      </a:defRPr>
    </a:lvl5pPr>
    <a:lvl6pPr indent="1143000" defTabSz="1524000" latinLnBrk="0">
      <a:defRPr sz="2000">
        <a:latin typeface="+mn-lt"/>
        <a:ea typeface="+mn-ea"/>
        <a:cs typeface="+mn-cs"/>
        <a:sym typeface="Helvetica Neue"/>
      </a:defRPr>
    </a:lvl6pPr>
    <a:lvl7pPr indent="1371600" defTabSz="1524000" latinLnBrk="0">
      <a:defRPr sz="2000">
        <a:latin typeface="+mn-lt"/>
        <a:ea typeface="+mn-ea"/>
        <a:cs typeface="+mn-cs"/>
        <a:sym typeface="Helvetica Neue"/>
      </a:defRPr>
    </a:lvl7pPr>
    <a:lvl8pPr indent="1600200" defTabSz="1524000" latinLnBrk="0">
      <a:defRPr sz="2000">
        <a:latin typeface="+mn-lt"/>
        <a:ea typeface="+mn-ea"/>
        <a:cs typeface="+mn-cs"/>
        <a:sym typeface="Helvetica Neue"/>
      </a:defRPr>
    </a:lvl8pPr>
    <a:lvl9pPr indent="1828800" defTabSz="1524000" latinLnBrk="0">
      <a:defRPr sz="20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21" name="bg object 16"/>
          <p:cNvSpPr/>
          <p:nvPr/>
        </p:nvSpPr>
        <p:spPr>
          <a:xfrm>
            <a:off x="12318005" y="1397993"/>
            <a:ext cx="12065994" cy="12318006"/>
          </a:xfrm>
          <a:prstGeom prst="rect">
            <a:avLst/>
          </a:prstGeom>
          <a:solidFill>
            <a:srgbClr val="D8D8D8"/>
          </a:solidFill>
          <a:ln w="12700">
            <a:miter lim="400000"/>
          </a:ln>
        </p:spPr>
        <p:txBody>
          <a:bodyPr lIns="76200" tIns="76200" rIns="76200" bIns="76200"/>
          <a:lstStyle/>
          <a:p>
            <a:endParaRPr>
              <a:latin typeface="Arial" panose="020B0604020202020204" pitchFamily="34" charset="0"/>
              <a:cs typeface="Arial" panose="020B0604020202020204" pitchFamily="34" charset="0"/>
            </a:endParaRPr>
          </a:p>
        </p:txBody>
      </p:sp>
      <p:sp>
        <p:nvSpPr>
          <p:cNvPr id="22" name="Title Text"/>
          <p:cNvSpPr txBox="1">
            <a:spLocks noGrp="1"/>
          </p:cNvSpPr>
          <p:nvPr>
            <p:ph type="title"/>
          </p:nvPr>
        </p:nvSpPr>
        <p:spPr>
          <a:xfrm>
            <a:off x="4900715" y="4449609"/>
            <a:ext cx="14582568" cy="651935"/>
          </a:xfrm>
          <a:prstGeom prst="rect">
            <a:avLst/>
          </a:prstGeom>
        </p:spPr>
        <p:txBody>
          <a:bodyPr>
            <a:normAutofit/>
          </a:bodyPr>
          <a:lstStyle>
            <a:lvl1pPr>
              <a:defRPr>
                <a:latin typeface="Arial" panose="020B0604020202020204" pitchFamily="34" charset="0"/>
                <a:cs typeface="Arial" panose="020B0604020202020204" pitchFamily="34" charset="0"/>
              </a:defRPr>
            </a:lvl1pPr>
          </a:lstStyle>
          <a:p>
            <a:r>
              <a:t>Title Text</a:t>
            </a:r>
          </a:p>
        </p:txBody>
      </p:sp>
      <p:sp>
        <p:nvSpPr>
          <p:cNvPr id="23" name="Body Level One…"/>
          <p:cNvSpPr txBox="1">
            <a:spLocks noGrp="1"/>
          </p:cNvSpPr>
          <p:nvPr>
            <p:ph type="body" idx="1"/>
          </p:nvPr>
        </p:nvSpPr>
        <p:spPr>
          <a:xfrm>
            <a:off x="1219200" y="3154679"/>
            <a:ext cx="21945601" cy="9052561"/>
          </a:xfrm>
          <a:prstGeom prst="rect">
            <a:avLst/>
          </a:prstGeom>
        </p:spPr>
        <p:txBody>
          <a:bodyPr>
            <a:norm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xfrm>
            <a:off x="22695120" y="12755880"/>
            <a:ext cx="469680" cy="461665"/>
          </a:xfrm>
          <a:prstGeom prst="rect">
            <a:avLst/>
          </a:prstGeom>
        </p:spPr>
        <p:txBody>
          <a:bodyPr/>
          <a:lstStyle>
            <a:lvl1pPr>
              <a:defRPr>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pic>
        <p:nvPicPr>
          <p:cNvPr id="6" name="Image" descr="Image">
            <a:extLst>
              <a:ext uri="{FF2B5EF4-FFF2-40B4-BE49-F238E27FC236}">
                <a16:creationId xmlns:a16="http://schemas.microsoft.com/office/drawing/2014/main" id="{22440991-EE5E-47EE-B295-476A43B69B2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3320485" y="229917"/>
            <a:ext cx="577740" cy="827081"/>
          </a:xfrm>
          <a:prstGeom prst="rect">
            <a:avLst/>
          </a:prstGeom>
          <a:ln w="12700">
            <a:miter lim="400000"/>
          </a:ln>
        </p:spPr>
      </p:pic>
      <p:sp>
        <p:nvSpPr>
          <p:cNvPr id="8" name="bg object 16">
            <a:extLst>
              <a:ext uri="{FF2B5EF4-FFF2-40B4-BE49-F238E27FC236}">
                <a16:creationId xmlns:a16="http://schemas.microsoft.com/office/drawing/2014/main" id="{D487C159-6BE0-49EA-ADDA-6C3B84120C2F}"/>
              </a:ext>
            </a:extLst>
          </p:cNvPr>
          <p:cNvSpPr/>
          <p:nvPr userDrawn="1"/>
        </p:nvSpPr>
        <p:spPr>
          <a:xfrm>
            <a:off x="0" y="1397993"/>
            <a:ext cx="24384001" cy="12318006"/>
          </a:xfrm>
          <a:prstGeom prst="rect">
            <a:avLst/>
          </a:prstGeom>
          <a:solidFill>
            <a:schemeClr val="bg1"/>
          </a:solidFill>
          <a:ln w="12700">
            <a:miter lim="400000"/>
          </a:ln>
        </p:spPr>
        <p:txBody>
          <a:bodyPr lIns="76200" tIns="76200" rIns="76200" bIns="76200"/>
          <a:lstStyle/>
          <a:p>
            <a:endParaRPr>
              <a:latin typeface="Arial" panose="020B0604020202020204" pitchFamily="34" charset="0"/>
              <a:cs typeface="Arial" panose="020B0604020202020204" pitchFamily="34" charset="0"/>
            </a:endParaRPr>
          </a:p>
        </p:txBody>
      </p:sp>
      <p:sp>
        <p:nvSpPr>
          <p:cNvPr id="9" name="Slide Number Placeholder 5">
            <a:extLst>
              <a:ext uri="{FF2B5EF4-FFF2-40B4-BE49-F238E27FC236}">
                <a16:creationId xmlns:a16="http://schemas.microsoft.com/office/drawing/2014/main" id="{D6D33089-F559-4B66-9AC1-98E4901211FC}"/>
              </a:ext>
            </a:extLst>
          </p:cNvPr>
          <p:cNvSpPr txBox="1">
            <a:spLocks/>
          </p:cNvSpPr>
          <p:nvPr userDrawn="1"/>
        </p:nvSpPr>
        <p:spPr>
          <a:xfrm>
            <a:off x="23320486" y="12755880"/>
            <a:ext cx="577740" cy="307777"/>
          </a:xfrm>
          <a:prstGeom prst="rect">
            <a:avLst/>
          </a:prstGeom>
          <a:solidFill>
            <a:srgbClr val="FF6600"/>
          </a:solidFill>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888888"/>
                </a:solidFill>
                <a:effectLst/>
                <a:uFillTx/>
                <a:latin typeface="+mj-lt"/>
                <a:ea typeface="+mj-ea"/>
                <a:cs typeface="+mj-cs"/>
                <a:sym typeface="Helvetica"/>
              </a:defRPr>
            </a:lvl1pPr>
            <a:lvl2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2pPr>
            <a:lvl3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3pPr>
            <a:lvl4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4pPr>
            <a:lvl5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5pPr>
            <a:lvl6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6pPr>
            <a:lvl7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7pPr>
            <a:lvl8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8pPr>
            <a:lvl9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9pPr>
          </a:lstStyle>
          <a:p>
            <a:pPr algn="ctr"/>
            <a:fld id="{20ACEE5B-6B89-47D3-A969-11CC9D54FA43}" type="slidenum">
              <a:rPr lang="en-US" sz="2000" smtClean="0">
                <a:solidFill>
                  <a:schemeClr val="bg1"/>
                </a:solidFill>
                <a:latin typeface="Arial" panose="020B0604020202020204" pitchFamily="34" charset="0"/>
                <a:cs typeface="Arial" panose="020B0604020202020204" pitchFamily="34" charset="0"/>
              </a:rPr>
              <a:pPr algn="ctr"/>
              <a:t>‹#›</a:t>
            </a:fld>
            <a:endParaRPr lang="en-US" sz="2000" dirty="0">
              <a:solidFill>
                <a:schemeClr val="bg1"/>
              </a:solidFill>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D4D2A768-FEC6-4B35-82F9-238D8118AB95}"/>
              </a:ext>
            </a:extLst>
          </p:cNvPr>
          <p:cNvSpPr>
            <a:spLocks noGrp="1"/>
          </p:cNvSpPr>
          <p:nvPr>
            <p:ph type="body" sz="quarter" idx="10"/>
          </p:nvPr>
        </p:nvSpPr>
        <p:spPr>
          <a:xfrm>
            <a:off x="12192000" y="1398588"/>
            <a:ext cx="10145713" cy="10918825"/>
          </a:xfrm>
          <a:prstGeom prst="rect">
            <a:avLst/>
          </a:prstGeom>
        </p:spPr>
        <p:txBody>
          <a:bodyPr/>
          <a:lstStyle>
            <a:lvl1pPr>
              <a:defRPr sz="4000"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reserve="1">
  <p:cSld name="1_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xfrm>
            <a:off x="1817881" y="2072169"/>
            <a:ext cx="14582568" cy="651935"/>
          </a:xfrm>
          <a:prstGeom prst="rect">
            <a:avLst/>
          </a:prstGeom>
        </p:spPr>
        <p:txBody>
          <a:bodyPr>
            <a:normAutofit/>
          </a:bodyPr>
          <a:lstStyle>
            <a:lvl1pPr>
              <a:defRPr b="1">
                <a:latin typeface="Arial" panose="020B0604020202020204" pitchFamily="34" charset="0"/>
                <a:cs typeface="Arial" panose="020B0604020202020204" pitchFamily="34" charset="0"/>
              </a:defRPr>
            </a:lvl1pPr>
          </a:lstStyle>
          <a:p>
            <a:r>
              <a:t>Title Text</a:t>
            </a:r>
          </a:p>
        </p:txBody>
      </p:sp>
      <p:sp>
        <p:nvSpPr>
          <p:cNvPr id="23" name="Body Level One…"/>
          <p:cNvSpPr txBox="1">
            <a:spLocks noGrp="1"/>
          </p:cNvSpPr>
          <p:nvPr>
            <p:ph type="body" idx="1"/>
          </p:nvPr>
        </p:nvSpPr>
        <p:spPr>
          <a:xfrm>
            <a:off x="1817881" y="3448594"/>
            <a:ext cx="20493479" cy="8758646"/>
          </a:xfrm>
          <a:prstGeom prst="rect">
            <a:avLst/>
          </a:prstGeom>
        </p:spPr>
        <p:txBody>
          <a:bodyPr>
            <a:norm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4" name="Slide Number"/>
          <p:cNvSpPr txBox="1">
            <a:spLocks noGrp="1"/>
          </p:cNvSpPr>
          <p:nvPr>
            <p:ph type="sldNum" sz="quarter" idx="2"/>
          </p:nvPr>
        </p:nvSpPr>
        <p:spPr>
          <a:xfrm>
            <a:off x="22695120" y="12755880"/>
            <a:ext cx="469680" cy="461665"/>
          </a:xfrm>
          <a:prstGeom prst="rect">
            <a:avLst/>
          </a:prstGeom>
        </p:spPr>
        <p:txBody>
          <a:bodyPr/>
          <a:lstStyle>
            <a:lvl1pPr>
              <a:defRPr>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pic>
        <p:nvPicPr>
          <p:cNvPr id="6" name="Image" descr="Image">
            <a:extLst>
              <a:ext uri="{FF2B5EF4-FFF2-40B4-BE49-F238E27FC236}">
                <a16:creationId xmlns:a16="http://schemas.microsoft.com/office/drawing/2014/main" id="{22440991-EE5E-47EE-B295-476A43B69B2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3320485" y="229917"/>
            <a:ext cx="577740" cy="827081"/>
          </a:xfrm>
          <a:prstGeom prst="rect">
            <a:avLst/>
          </a:prstGeom>
          <a:ln w="12700">
            <a:miter lim="400000"/>
          </a:ln>
        </p:spPr>
      </p:pic>
      <p:sp>
        <p:nvSpPr>
          <p:cNvPr id="9" name="Slide Number Placeholder 5">
            <a:extLst>
              <a:ext uri="{FF2B5EF4-FFF2-40B4-BE49-F238E27FC236}">
                <a16:creationId xmlns:a16="http://schemas.microsoft.com/office/drawing/2014/main" id="{D6D33089-F559-4B66-9AC1-98E4901211FC}"/>
              </a:ext>
            </a:extLst>
          </p:cNvPr>
          <p:cNvSpPr txBox="1">
            <a:spLocks/>
          </p:cNvSpPr>
          <p:nvPr userDrawn="1"/>
        </p:nvSpPr>
        <p:spPr>
          <a:xfrm>
            <a:off x="23320486" y="12755880"/>
            <a:ext cx="577740" cy="307777"/>
          </a:xfrm>
          <a:prstGeom prst="rect">
            <a:avLst/>
          </a:prstGeom>
          <a:solidFill>
            <a:srgbClr val="FF6600"/>
          </a:solidFill>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888888"/>
                </a:solidFill>
                <a:effectLst/>
                <a:uFillTx/>
                <a:latin typeface="+mj-lt"/>
                <a:ea typeface="+mj-ea"/>
                <a:cs typeface="+mj-cs"/>
                <a:sym typeface="Helvetica"/>
              </a:defRPr>
            </a:lvl1pPr>
            <a:lvl2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2pPr>
            <a:lvl3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3pPr>
            <a:lvl4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4pPr>
            <a:lvl5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5pPr>
            <a:lvl6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6pPr>
            <a:lvl7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7pPr>
            <a:lvl8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8pPr>
            <a:lvl9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9pPr>
          </a:lstStyle>
          <a:p>
            <a:pPr algn="ctr"/>
            <a:fld id="{20ACEE5B-6B89-47D3-A969-11CC9D54FA43}" type="slidenum">
              <a:rPr lang="en-US" sz="2000" smtClean="0">
                <a:solidFill>
                  <a:schemeClr val="bg1"/>
                </a:solidFill>
                <a:latin typeface="Arial" panose="020B0604020202020204" pitchFamily="34" charset="0"/>
                <a:cs typeface="Arial" panose="020B0604020202020204" pitchFamily="34" charset="0"/>
              </a:rPr>
              <a:pPr algn="ctr"/>
              <a:t>‹#›</a:t>
            </a:fld>
            <a:endParaRPr lang="en-US"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069377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le and Content">
    <p:spTree>
      <p:nvGrpSpPr>
        <p:cNvPr id="1" name=""/>
        <p:cNvGrpSpPr/>
        <p:nvPr/>
      </p:nvGrpSpPr>
      <p:grpSpPr>
        <a:xfrm>
          <a:off x="0" y="0"/>
          <a:ext cx="0" cy="0"/>
          <a:chOff x="0" y="0"/>
          <a:chExt cx="0" cy="0"/>
        </a:xfrm>
      </p:grpSpPr>
      <p:sp>
        <p:nvSpPr>
          <p:cNvPr id="24" name="Slide Number"/>
          <p:cNvSpPr txBox="1">
            <a:spLocks noGrp="1"/>
          </p:cNvSpPr>
          <p:nvPr>
            <p:ph type="sldNum" sz="quarter" idx="2"/>
          </p:nvPr>
        </p:nvSpPr>
        <p:spPr>
          <a:xfrm>
            <a:off x="22695120" y="12755880"/>
            <a:ext cx="469680" cy="461665"/>
          </a:xfrm>
          <a:prstGeom prst="rect">
            <a:avLst/>
          </a:prstGeom>
        </p:spPr>
        <p:txBody>
          <a:bodyPr/>
          <a:lstStyle>
            <a:lvl1pPr>
              <a:defRPr>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pic>
        <p:nvPicPr>
          <p:cNvPr id="6" name="Image" descr="Image">
            <a:extLst>
              <a:ext uri="{FF2B5EF4-FFF2-40B4-BE49-F238E27FC236}">
                <a16:creationId xmlns:a16="http://schemas.microsoft.com/office/drawing/2014/main" id="{22440991-EE5E-47EE-B295-476A43B69B2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3320485" y="229917"/>
            <a:ext cx="577740" cy="827081"/>
          </a:xfrm>
          <a:prstGeom prst="rect">
            <a:avLst/>
          </a:prstGeom>
          <a:ln w="12700">
            <a:miter lim="400000"/>
          </a:ln>
        </p:spPr>
      </p:pic>
      <p:sp>
        <p:nvSpPr>
          <p:cNvPr id="9" name="Slide Number Placeholder 5">
            <a:extLst>
              <a:ext uri="{FF2B5EF4-FFF2-40B4-BE49-F238E27FC236}">
                <a16:creationId xmlns:a16="http://schemas.microsoft.com/office/drawing/2014/main" id="{D6D33089-F559-4B66-9AC1-98E4901211FC}"/>
              </a:ext>
            </a:extLst>
          </p:cNvPr>
          <p:cNvSpPr txBox="1">
            <a:spLocks/>
          </p:cNvSpPr>
          <p:nvPr userDrawn="1"/>
        </p:nvSpPr>
        <p:spPr>
          <a:xfrm>
            <a:off x="23320486" y="12755880"/>
            <a:ext cx="577740" cy="307777"/>
          </a:xfrm>
          <a:prstGeom prst="rect">
            <a:avLst/>
          </a:prstGeom>
          <a:solidFill>
            <a:srgbClr val="FF6600"/>
          </a:solidFill>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888888"/>
                </a:solidFill>
                <a:effectLst/>
                <a:uFillTx/>
                <a:latin typeface="+mj-lt"/>
                <a:ea typeface="+mj-ea"/>
                <a:cs typeface="+mj-cs"/>
                <a:sym typeface="Helvetica"/>
              </a:defRPr>
            </a:lvl1pPr>
            <a:lvl2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2pPr>
            <a:lvl3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3pPr>
            <a:lvl4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4pPr>
            <a:lvl5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5pPr>
            <a:lvl6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6pPr>
            <a:lvl7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7pPr>
            <a:lvl8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8pPr>
            <a:lvl9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lvl9pPr>
          </a:lstStyle>
          <a:p>
            <a:pPr algn="ctr"/>
            <a:fld id="{20ACEE5B-6B89-47D3-A969-11CC9D54FA43}" type="slidenum">
              <a:rPr lang="en-US" sz="2000" smtClean="0">
                <a:solidFill>
                  <a:schemeClr val="bg1"/>
                </a:solidFill>
                <a:latin typeface="Arial" panose="020B0604020202020204" pitchFamily="34" charset="0"/>
                <a:cs typeface="Arial" panose="020B0604020202020204" pitchFamily="34" charset="0"/>
              </a:rPr>
              <a:pPr algn="ctr"/>
              <a:t>‹#›</a:t>
            </a:fld>
            <a:endParaRPr lang="en-US" sz="2000" dirty="0">
              <a:solidFill>
                <a:schemeClr val="bg1"/>
              </a:solidFill>
              <a:latin typeface="Arial" panose="020B0604020202020204" pitchFamily="34" charset="0"/>
              <a:cs typeface="Arial" panose="020B0604020202020204" pitchFamily="34" charset="0"/>
            </a:endParaRPr>
          </a:p>
        </p:txBody>
      </p:sp>
      <p:sp>
        <p:nvSpPr>
          <p:cNvPr id="7" name="object 568">
            <a:extLst>
              <a:ext uri="{FF2B5EF4-FFF2-40B4-BE49-F238E27FC236}">
                <a16:creationId xmlns:a16="http://schemas.microsoft.com/office/drawing/2014/main" id="{95722644-CF14-4FFC-927C-58839D0F0907}"/>
              </a:ext>
            </a:extLst>
          </p:cNvPr>
          <p:cNvSpPr/>
          <p:nvPr userDrawn="1"/>
        </p:nvSpPr>
        <p:spPr>
          <a:xfrm>
            <a:off x="0" y="0"/>
            <a:ext cx="24384000" cy="13716001"/>
          </a:xfrm>
          <a:prstGeom prst="rect">
            <a:avLst/>
          </a:prstGeom>
          <a:blipFill>
            <a:blip r:embed="rId3"/>
            <a:stretch>
              <a:fillRect/>
            </a:stretch>
          </a:blipFill>
          <a:ln w="12700">
            <a:miter lim="400000"/>
          </a:ln>
        </p:spPr>
        <p:txBody>
          <a:bodyPr lIns="55452" rIns="55452"/>
          <a:lstStyle/>
          <a:p>
            <a:endParaRPr sz="3639"/>
          </a:p>
        </p:txBody>
      </p:sp>
    </p:spTree>
    <p:extLst>
      <p:ext uri="{BB962C8B-B14F-4D97-AF65-F5344CB8AC3E}">
        <p14:creationId xmlns:p14="http://schemas.microsoft.com/office/powerpoint/2010/main" val="4070335229"/>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0" r:id="rId1"/>
    <p:sldLayoutId id="2147483655" r:id="rId2"/>
    <p:sldLayoutId id="2147483656" r:id="rId3"/>
  </p:sldLayoutIdLst>
  <p:transition spd="med"/>
  <p:txStyles>
    <p:titleStyle>
      <a:lvl1pPr marL="0" marR="0" indent="0" algn="l" defTabSz="1524000" rtl="0" latinLnBrk="0">
        <a:lnSpc>
          <a:spcPct val="100000"/>
        </a:lnSpc>
        <a:spcBef>
          <a:spcPts val="0"/>
        </a:spcBef>
        <a:spcAft>
          <a:spcPts val="0"/>
        </a:spcAft>
        <a:buClrTx/>
        <a:buSzTx/>
        <a:buFontTx/>
        <a:buNone/>
        <a:tabLst/>
        <a:defRPr sz="4000" b="0" i="0" u="none" strike="noStrike" cap="none" spc="0" baseline="0">
          <a:solidFill>
            <a:srgbClr val="000000"/>
          </a:solidFill>
          <a:uFillTx/>
          <a:latin typeface="Arial Black"/>
          <a:ea typeface="Arial Black"/>
          <a:cs typeface="Arial Black"/>
          <a:sym typeface="Arial Black"/>
        </a:defRPr>
      </a:lvl1pPr>
      <a:lvl2pPr marL="0" marR="0" indent="0" algn="l" defTabSz="1524000" rtl="0" latinLnBrk="0">
        <a:lnSpc>
          <a:spcPct val="100000"/>
        </a:lnSpc>
        <a:spcBef>
          <a:spcPts val="0"/>
        </a:spcBef>
        <a:spcAft>
          <a:spcPts val="0"/>
        </a:spcAft>
        <a:buClrTx/>
        <a:buSzTx/>
        <a:buFontTx/>
        <a:buNone/>
        <a:tabLst/>
        <a:defRPr sz="4000" b="0" i="0" u="none" strike="noStrike" cap="none" spc="0" baseline="0">
          <a:solidFill>
            <a:srgbClr val="000000"/>
          </a:solidFill>
          <a:uFillTx/>
          <a:latin typeface="Arial Black"/>
          <a:ea typeface="Arial Black"/>
          <a:cs typeface="Arial Black"/>
          <a:sym typeface="Arial Black"/>
        </a:defRPr>
      </a:lvl2pPr>
      <a:lvl3pPr marL="0" marR="0" indent="0" algn="l" defTabSz="1524000" rtl="0" latinLnBrk="0">
        <a:lnSpc>
          <a:spcPct val="100000"/>
        </a:lnSpc>
        <a:spcBef>
          <a:spcPts val="0"/>
        </a:spcBef>
        <a:spcAft>
          <a:spcPts val="0"/>
        </a:spcAft>
        <a:buClrTx/>
        <a:buSzTx/>
        <a:buFontTx/>
        <a:buNone/>
        <a:tabLst/>
        <a:defRPr sz="4000" b="0" i="0" u="none" strike="noStrike" cap="none" spc="0" baseline="0">
          <a:solidFill>
            <a:srgbClr val="000000"/>
          </a:solidFill>
          <a:uFillTx/>
          <a:latin typeface="Arial Black"/>
          <a:ea typeface="Arial Black"/>
          <a:cs typeface="Arial Black"/>
          <a:sym typeface="Arial Black"/>
        </a:defRPr>
      </a:lvl3pPr>
      <a:lvl4pPr marL="0" marR="0" indent="0" algn="l" defTabSz="1524000" rtl="0" latinLnBrk="0">
        <a:lnSpc>
          <a:spcPct val="100000"/>
        </a:lnSpc>
        <a:spcBef>
          <a:spcPts val="0"/>
        </a:spcBef>
        <a:spcAft>
          <a:spcPts val="0"/>
        </a:spcAft>
        <a:buClrTx/>
        <a:buSzTx/>
        <a:buFontTx/>
        <a:buNone/>
        <a:tabLst/>
        <a:defRPr sz="4000" b="0" i="0" u="none" strike="noStrike" cap="none" spc="0" baseline="0">
          <a:solidFill>
            <a:srgbClr val="000000"/>
          </a:solidFill>
          <a:uFillTx/>
          <a:latin typeface="Arial Black"/>
          <a:ea typeface="Arial Black"/>
          <a:cs typeface="Arial Black"/>
          <a:sym typeface="Arial Black"/>
        </a:defRPr>
      </a:lvl4pPr>
      <a:lvl5pPr marL="0" marR="0" indent="0" algn="l" defTabSz="1524000" rtl="0" latinLnBrk="0">
        <a:lnSpc>
          <a:spcPct val="100000"/>
        </a:lnSpc>
        <a:spcBef>
          <a:spcPts val="0"/>
        </a:spcBef>
        <a:spcAft>
          <a:spcPts val="0"/>
        </a:spcAft>
        <a:buClrTx/>
        <a:buSzTx/>
        <a:buFontTx/>
        <a:buNone/>
        <a:tabLst/>
        <a:defRPr sz="4000" b="0" i="0" u="none" strike="noStrike" cap="none" spc="0" baseline="0">
          <a:solidFill>
            <a:srgbClr val="000000"/>
          </a:solidFill>
          <a:uFillTx/>
          <a:latin typeface="Arial Black"/>
          <a:ea typeface="Arial Black"/>
          <a:cs typeface="Arial Black"/>
          <a:sym typeface="Arial Black"/>
        </a:defRPr>
      </a:lvl5pPr>
      <a:lvl6pPr marL="0" marR="0" indent="0" algn="l" defTabSz="1524000" rtl="0" latinLnBrk="0">
        <a:lnSpc>
          <a:spcPct val="100000"/>
        </a:lnSpc>
        <a:spcBef>
          <a:spcPts val="0"/>
        </a:spcBef>
        <a:spcAft>
          <a:spcPts val="0"/>
        </a:spcAft>
        <a:buClrTx/>
        <a:buSzTx/>
        <a:buFontTx/>
        <a:buNone/>
        <a:tabLst/>
        <a:defRPr sz="4000" b="0" i="0" u="none" strike="noStrike" cap="none" spc="0" baseline="0">
          <a:solidFill>
            <a:srgbClr val="000000"/>
          </a:solidFill>
          <a:uFillTx/>
          <a:latin typeface="Arial Black"/>
          <a:ea typeface="Arial Black"/>
          <a:cs typeface="Arial Black"/>
          <a:sym typeface="Arial Black"/>
        </a:defRPr>
      </a:lvl6pPr>
      <a:lvl7pPr marL="0" marR="0" indent="0" algn="l" defTabSz="1524000" rtl="0" latinLnBrk="0">
        <a:lnSpc>
          <a:spcPct val="100000"/>
        </a:lnSpc>
        <a:spcBef>
          <a:spcPts val="0"/>
        </a:spcBef>
        <a:spcAft>
          <a:spcPts val="0"/>
        </a:spcAft>
        <a:buClrTx/>
        <a:buSzTx/>
        <a:buFontTx/>
        <a:buNone/>
        <a:tabLst/>
        <a:defRPr sz="4000" b="0" i="0" u="none" strike="noStrike" cap="none" spc="0" baseline="0">
          <a:solidFill>
            <a:srgbClr val="000000"/>
          </a:solidFill>
          <a:uFillTx/>
          <a:latin typeface="Arial Black"/>
          <a:ea typeface="Arial Black"/>
          <a:cs typeface="Arial Black"/>
          <a:sym typeface="Arial Black"/>
        </a:defRPr>
      </a:lvl7pPr>
      <a:lvl8pPr marL="0" marR="0" indent="0" algn="l" defTabSz="1524000" rtl="0" latinLnBrk="0">
        <a:lnSpc>
          <a:spcPct val="100000"/>
        </a:lnSpc>
        <a:spcBef>
          <a:spcPts val="0"/>
        </a:spcBef>
        <a:spcAft>
          <a:spcPts val="0"/>
        </a:spcAft>
        <a:buClrTx/>
        <a:buSzTx/>
        <a:buFontTx/>
        <a:buNone/>
        <a:tabLst/>
        <a:defRPr sz="4000" b="0" i="0" u="none" strike="noStrike" cap="none" spc="0" baseline="0">
          <a:solidFill>
            <a:srgbClr val="000000"/>
          </a:solidFill>
          <a:uFillTx/>
          <a:latin typeface="Arial Black"/>
          <a:ea typeface="Arial Black"/>
          <a:cs typeface="Arial Black"/>
          <a:sym typeface="Arial Black"/>
        </a:defRPr>
      </a:lvl8pPr>
      <a:lvl9pPr marL="0" marR="0" indent="0" algn="l" defTabSz="1524000" rtl="0" latinLnBrk="0">
        <a:lnSpc>
          <a:spcPct val="100000"/>
        </a:lnSpc>
        <a:spcBef>
          <a:spcPts val="0"/>
        </a:spcBef>
        <a:spcAft>
          <a:spcPts val="0"/>
        </a:spcAft>
        <a:buClrTx/>
        <a:buSzTx/>
        <a:buFontTx/>
        <a:buNone/>
        <a:tabLst/>
        <a:defRPr sz="4000" b="0" i="0" u="none" strike="noStrike" cap="none" spc="0" baseline="0">
          <a:solidFill>
            <a:srgbClr val="000000"/>
          </a:solidFill>
          <a:uFillTx/>
          <a:latin typeface="Arial Black"/>
          <a:ea typeface="Arial Black"/>
          <a:cs typeface="Arial Black"/>
          <a:sym typeface="Arial Black"/>
        </a:defRPr>
      </a:lvl9pPr>
    </p:titleStyle>
    <p:bodyStyle>
      <a:lvl1pPr marL="0" marR="0" indent="0" algn="l" defTabSz="15240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Arial" panose="020B0604020202020204" pitchFamily="34" charset="0"/>
          <a:ea typeface="Arial" panose="020B0604020202020204" pitchFamily="34" charset="0"/>
          <a:cs typeface="Arial" panose="020B0604020202020204" pitchFamily="34" charset="0"/>
          <a:sym typeface="Calibri"/>
        </a:defRPr>
      </a:lvl1pPr>
      <a:lvl2pPr marL="0" marR="0" indent="457200" algn="l" defTabSz="15240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Arial" panose="020B0604020202020204" pitchFamily="34" charset="0"/>
          <a:ea typeface="Arial" panose="020B0604020202020204" pitchFamily="34" charset="0"/>
          <a:cs typeface="Arial" panose="020B0604020202020204" pitchFamily="34" charset="0"/>
          <a:sym typeface="Calibri"/>
        </a:defRPr>
      </a:lvl2pPr>
      <a:lvl3pPr marL="0" marR="0" indent="914400" algn="l" defTabSz="15240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Arial" panose="020B0604020202020204" pitchFamily="34" charset="0"/>
          <a:ea typeface="Arial" panose="020B0604020202020204" pitchFamily="34" charset="0"/>
          <a:cs typeface="Arial" panose="020B0604020202020204" pitchFamily="34" charset="0"/>
          <a:sym typeface="Calibri"/>
        </a:defRPr>
      </a:lvl3pPr>
      <a:lvl4pPr marL="0" marR="0" indent="1371600" algn="l" defTabSz="15240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Arial" panose="020B0604020202020204" pitchFamily="34" charset="0"/>
          <a:ea typeface="Arial" panose="020B0604020202020204" pitchFamily="34" charset="0"/>
          <a:cs typeface="Arial" panose="020B0604020202020204" pitchFamily="34" charset="0"/>
          <a:sym typeface="Calibri"/>
        </a:defRPr>
      </a:lvl4pPr>
      <a:lvl5pPr marL="0" marR="0" indent="1828800" algn="l" defTabSz="15240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Arial" panose="020B0604020202020204" pitchFamily="34" charset="0"/>
          <a:ea typeface="Arial" panose="020B0604020202020204" pitchFamily="34" charset="0"/>
          <a:cs typeface="Arial" panose="020B0604020202020204" pitchFamily="34" charset="0"/>
          <a:sym typeface="Calibri"/>
        </a:defRPr>
      </a:lvl5pPr>
      <a:lvl6pPr marL="0" marR="0" indent="2286000" algn="l" defTabSz="15240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6pPr>
      <a:lvl7pPr marL="0" marR="0" indent="2743200" algn="l" defTabSz="15240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7pPr>
      <a:lvl8pPr marL="0" marR="0" indent="3200400" algn="l" defTabSz="15240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8pPr>
      <a:lvl9pPr marL="0" marR="0" indent="3657600" algn="l" defTabSz="15240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9pPr>
    </p:bodyStyle>
    <p:otherStyle>
      <a:lvl1pPr marL="0" marR="0" indent="0" algn="r" defTabSz="1524000" rtl="0" latinLnBrk="0">
        <a:lnSpc>
          <a:spcPct val="100000"/>
        </a:lnSpc>
        <a:spcBef>
          <a:spcPts val="0"/>
        </a:spcBef>
        <a:spcAft>
          <a:spcPts val="0"/>
        </a:spcAft>
        <a:buClrTx/>
        <a:buSzTx/>
        <a:buFontTx/>
        <a:buNone/>
        <a:tabLst/>
        <a:defRPr sz="3000" b="0" i="0" u="none" strike="noStrike" cap="none" spc="0" baseline="0">
          <a:solidFill>
            <a:schemeClr val="tx1"/>
          </a:solidFill>
          <a:uFillTx/>
          <a:latin typeface="+mn-lt"/>
          <a:ea typeface="+mn-ea"/>
          <a:cs typeface="+mn-cs"/>
          <a:sym typeface="Helvetica"/>
        </a:defRPr>
      </a:lvl1pPr>
      <a:lvl2pPr marL="0" marR="0" indent="0" algn="r" defTabSz="1524000" rtl="0" latinLnBrk="0">
        <a:lnSpc>
          <a:spcPct val="100000"/>
        </a:lnSpc>
        <a:spcBef>
          <a:spcPts val="0"/>
        </a:spcBef>
        <a:spcAft>
          <a:spcPts val="0"/>
        </a:spcAft>
        <a:buClrTx/>
        <a:buSzTx/>
        <a:buFontTx/>
        <a:buNone/>
        <a:tabLst/>
        <a:defRPr sz="3000" b="0" i="0" u="none" strike="noStrike" cap="none" spc="0" baseline="0">
          <a:solidFill>
            <a:schemeClr val="tx1"/>
          </a:solidFill>
          <a:uFillTx/>
          <a:latin typeface="+mn-lt"/>
          <a:ea typeface="+mn-ea"/>
          <a:cs typeface="+mn-cs"/>
          <a:sym typeface="Helvetica"/>
        </a:defRPr>
      </a:lvl2pPr>
      <a:lvl3pPr marL="0" marR="0" indent="0" algn="r" defTabSz="1524000" rtl="0" latinLnBrk="0">
        <a:lnSpc>
          <a:spcPct val="100000"/>
        </a:lnSpc>
        <a:spcBef>
          <a:spcPts val="0"/>
        </a:spcBef>
        <a:spcAft>
          <a:spcPts val="0"/>
        </a:spcAft>
        <a:buClrTx/>
        <a:buSzTx/>
        <a:buFontTx/>
        <a:buNone/>
        <a:tabLst/>
        <a:defRPr sz="3000" b="0" i="0" u="none" strike="noStrike" cap="none" spc="0" baseline="0">
          <a:solidFill>
            <a:schemeClr val="tx1"/>
          </a:solidFill>
          <a:uFillTx/>
          <a:latin typeface="+mn-lt"/>
          <a:ea typeface="+mn-ea"/>
          <a:cs typeface="+mn-cs"/>
          <a:sym typeface="Helvetica"/>
        </a:defRPr>
      </a:lvl3pPr>
      <a:lvl4pPr marL="0" marR="0" indent="0" algn="r" defTabSz="1524000" rtl="0" latinLnBrk="0">
        <a:lnSpc>
          <a:spcPct val="100000"/>
        </a:lnSpc>
        <a:spcBef>
          <a:spcPts val="0"/>
        </a:spcBef>
        <a:spcAft>
          <a:spcPts val="0"/>
        </a:spcAft>
        <a:buClrTx/>
        <a:buSzTx/>
        <a:buFontTx/>
        <a:buNone/>
        <a:tabLst/>
        <a:defRPr sz="3000" b="0" i="0" u="none" strike="noStrike" cap="none" spc="0" baseline="0">
          <a:solidFill>
            <a:schemeClr val="tx1"/>
          </a:solidFill>
          <a:uFillTx/>
          <a:latin typeface="+mn-lt"/>
          <a:ea typeface="+mn-ea"/>
          <a:cs typeface="+mn-cs"/>
          <a:sym typeface="Helvetica"/>
        </a:defRPr>
      </a:lvl4pPr>
      <a:lvl5pPr marL="0" marR="0" indent="0" algn="r" defTabSz="1524000" rtl="0" latinLnBrk="0">
        <a:lnSpc>
          <a:spcPct val="100000"/>
        </a:lnSpc>
        <a:spcBef>
          <a:spcPts val="0"/>
        </a:spcBef>
        <a:spcAft>
          <a:spcPts val="0"/>
        </a:spcAft>
        <a:buClrTx/>
        <a:buSzTx/>
        <a:buFontTx/>
        <a:buNone/>
        <a:tabLst/>
        <a:defRPr sz="3000" b="0" i="0" u="none" strike="noStrike" cap="none" spc="0" baseline="0">
          <a:solidFill>
            <a:schemeClr val="tx1"/>
          </a:solidFill>
          <a:uFillTx/>
          <a:latin typeface="+mn-lt"/>
          <a:ea typeface="+mn-ea"/>
          <a:cs typeface="+mn-cs"/>
          <a:sym typeface="Helvetica"/>
        </a:defRPr>
      </a:lvl5pPr>
      <a:lvl6pPr marL="0" marR="0" indent="0" algn="r" defTabSz="1524000" rtl="0" latinLnBrk="0">
        <a:lnSpc>
          <a:spcPct val="100000"/>
        </a:lnSpc>
        <a:spcBef>
          <a:spcPts val="0"/>
        </a:spcBef>
        <a:spcAft>
          <a:spcPts val="0"/>
        </a:spcAft>
        <a:buClrTx/>
        <a:buSzTx/>
        <a:buFontTx/>
        <a:buNone/>
        <a:tabLst/>
        <a:defRPr sz="3000" b="0" i="0" u="none" strike="noStrike" cap="none" spc="0" baseline="0">
          <a:solidFill>
            <a:schemeClr val="tx1"/>
          </a:solidFill>
          <a:uFillTx/>
          <a:latin typeface="+mn-lt"/>
          <a:ea typeface="+mn-ea"/>
          <a:cs typeface="+mn-cs"/>
          <a:sym typeface="Helvetica"/>
        </a:defRPr>
      </a:lvl6pPr>
      <a:lvl7pPr marL="0" marR="0" indent="0" algn="r" defTabSz="1524000" rtl="0" latinLnBrk="0">
        <a:lnSpc>
          <a:spcPct val="100000"/>
        </a:lnSpc>
        <a:spcBef>
          <a:spcPts val="0"/>
        </a:spcBef>
        <a:spcAft>
          <a:spcPts val="0"/>
        </a:spcAft>
        <a:buClrTx/>
        <a:buSzTx/>
        <a:buFontTx/>
        <a:buNone/>
        <a:tabLst/>
        <a:defRPr sz="3000" b="0" i="0" u="none" strike="noStrike" cap="none" spc="0" baseline="0">
          <a:solidFill>
            <a:schemeClr val="tx1"/>
          </a:solidFill>
          <a:uFillTx/>
          <a:latin typeface="+mn-lt"/>
          <a:ea typeface="+mn-ea"/>
          <a:cs typeface="+mn-cs"/>
          <a:sym typeface="Helvetica"/>
        </a:defRPr>
      </a:lvl7pPr>
      <a:lvl8pPr marL="0" marR="0" indent="0" algn="r" defTabSz="1524000" rtl="0" latinLnBrk="0">
        <a:lnSpc>
          <a:spcPct val="100000"/>
        </a:lnSpc>
        <a:spcBef>
          <a:spcPts val="0"/>
        </a:spcBef>
        <a:spcAft>
          <a:spcPts val="0"/>
        </a:spcAft>
        <a:buClrTx/>
        <a:buSzTx/>
        <a:buFontTx/>
        <a:buNone/>
        <a:tabLst/>
        <a:defRPr sz="3000" b="0" i="0" u="none" strike="noStrike" cap="none" spc="0" baseline="0">
          <a:solidFill>
            <a:schemeClr val="tx1"/>
          </a:solidFill>
          <a:uFillTx/>
          <a:latin typeface="+mn-lt"/>
          <a:ea typeface="+mn-ea"/>
          <a:cs typeface="+mn-cs"/>
          <a:sym typeface="Helvetica"/>
        </a:defRPr>
      </a:lvl8pPr>
      <a:lvl9pPr marL="0" marR="0" indent="0" algn="r" defTabSz="1524000" rtl="0" latinLnBrk="0">
        <a:lnSpc>
          <a:spcPct val="100000"/>
        </a:lnSpc>
        <a:spcBef>
          <a:spcPts val="0"/>
        </a:spcBef>
        <a:spcAft>
          <a:spcPts val="0"/>
        </a:spcAft>
        <a:buClrTx/>
        <a:buSzTx/>
        <a:buFontTx/>
        <a:buNone/>
        <a:tabLst/>
        <a:defRPr sz="3000" b="0" i="0" u="none" strike="noStrike" cap="none" spc="0" baseline="0">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Lorem ipsum">
            <a:extLst>
              <a:ext uri="{FF2B5EF4-FFF2-40B4-BE49-F238E27FC236}">
                <a16:creationId xmlns:a16="http://schemas.microsoft.com/office/drawing/2014/main" id="{AD8CD89F-BB88-4F8E-8C98-A578484F75DF}"/>
              </a:ext>
            </a:extLst>
          </p:cNvPr>
          <p:cNvSpPr txBox="1"/>
          <p:nvPr/>
        </p:nvSpPr>
        <p:spPr>
          <a:xfrm>
            <a:off x="12801601" y="2634345"/>
            <a:ext cx="153953" cy="9848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spAutoFit/>
          </a:bodyPr>
          <a:lstStyle/>
          <a:p>
            <a:pPr>
              <a:spcBef>
                <a:spcPts val="100"/>
              </a:spcBef>
              <a:defRPr sz="4000">
                <a:latin typeface="HelveticaNowText-Bold"/>
                <a:ea typeface="HelveticaNowText-Bold"/>
                <a:cs typeface="HelveticaNowText-Bold"/>
                <a:sym typeface="HelveticaNowText-Bold"/>
              </a:defRPr>
            </a:pPr>
            <a:endParaRPr sz="5400" b="1" dirty="0">
              <a:latin typeface="Arial" panose="020B0604020202020204" pitchFamily="34" charset="0"/>
              <a:cs typeface="Arial" panose="020B0604020202020204" pitchFamily="34" charset="0"/>
            </a:endParaRPr>
          </a:p>
        </p:txBody>
      </p:sp>
      <p:sp>
        <p:nvSpPr>
          <p:cNvPr id="12" name="Title 11">
            <a:extLst>
              <a:ext uri="{FF2B5EF4-FFF2-40B4-BE49-F238E27FC236}">
                <a16:creationId xmlns:a16="http://schemas.microsoft.com/office/drawing/2014/main" id="{552FD13E-FFAE-0BCD-6009-77091EB11DFE}"/>
              </a:ext>
            </a:extLst>
          </p:cNvPr>
          <p:cNvSpPr>
            <a:spLocks noGrp="1"/>
          </p:cNvSpPr>
          <p:nvPr>
            <p:ph type="title"/>
          </p:nvPr>
        </p:nvSpPr>
        <p:spPr>
          <a:xfrm>
            <a:off x="1817881" y="2072169"/>
            <a:ext cx="20493478" cy="864995"/>
          </a:xfrm>
        </p:spPr>
        <p:txBody>
          <a:bodyPr>
            <a:noAutofit/>
          </a:bodyPr>
          <a:lstStyle/>
          <a:p>
            <a:pPr algn="ctr"/>
            <a:r>
              <a:rPr lang="en-US" sz="7200" dirty="0"/>
              <a:t>ML Mini Project</a:t>
            </a:r>
          </a:p>
        </p:txBody>
      </p:sp>
      <p:sp>
        <p:nvSpPr>
          <p:cNvPr id="13" name="Text Placeholder 12">
            <a:extLst>
              <a:ext uri="{FF2B5EF4-FFF2-40B4-BE49-F238E27FC236}">
                <a16:creationId xmlns:a16="http://schemas.microsoft.com/office/drawing/2014/main" id="{9763937D-5288-5562-CDE6-F5B688A08F7B}"/>
              </a:ext>
            </a:extLst>
          </p:cNvPr>
          <p:cNvSpPr>
            <a:spLocks noGrp="1"/>
          </p:cNvSpPr>
          <p:nvPr>
            <p:ph type="body" idx="1"/>
          </p:nvPr>
        </p:nvSpPr>
        <p:spPr>
          <a:xfrm>
            <a:off x="1817881" y="4535994"/>
            <a:ext cx="20493479" cy="8758646"/>
          </a:xfrm>
        </p:spPr>
        <p:txBody>
          <a:bodyPr/>
          <a:lstStyle/>
          <a:p>
            <a:r>
              <a:rPr lang="en-US" sz="4400" dirty="0"/>
              <a:t>Problem Statement:</a:t>
            </a:r>
          </a:p>
          <a:p>
            <a:endParaRPr lang="en-US" sz="4400" dirty="0"/>
          </a:p>
          <a:p>
            <a:r>
              <a:rPr lang="en-US" sz="4400" dirty="0"/>
              <a:t>Finding the patterns of customer behavior  to identify the Default-Customers in a financial services.</a:t>
            </a:r>
          </a:p>
          <a:p>
            <a:endParaRPr lang="en-US" sz="4400" dirty="0"/>
          </a:p>
          <a:p>
            <a:r>
              <a:rPr lang="en-US" sz="4400" dirty="0"/>
              <a:t>Aim: To </a:t>
            </a:r>
            <a:r>
              <a:rPr lang="en-IN" sz="4400" dirty="0"/>
              <a:t>reduces the NPAs and Increases the profitability .</a:t>
            </a:r>
          </a:p>
          <a:p>
            <a:endParaRPr lang="en-IN" sz="4400" dirty="0"/>
          </a:p>
          <a:p>
            <a:r>
              <a:rPr lang="en-IN" sz="4400" dirty="0"/>
              <a:t>Available Data of Customers: CIBIL score, payment history, credit history, geographical location, profession, income, age, education etc. </a:t>
            </a:r>
          </a:p>
          <a:p>
            <a:endParaRPr lang="en-US"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C7C610-E4DA-E94D-3244-E682EEAA57F3}"/>
              </a:ext>
            </a:extLst>
          </p:cNvPr>
          <p:cNvSpPr txBox="1"/>
          <p:nvPr/>
        </p:nvSpPr>
        <p:spPr>
          <a:xfrm>
            <a:off x="-1" y="1639562"/>
            <a:ext cx="24384001" cy="117878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t">
            <a:spAutoFit/>
          </a:bodyPr>
          <a:lstStyle/>
          <a:p>
            <a:r>
              <a:rPr kumimoji="0" lang="en-US" sz="5400" b="0" i="0" u="none" strike="noStrike" cap="none" spc="0" normalizeH="0" baseline="0" dirty="0">
                <a:ln>
                  <a:noFill/>
                </a:ln>
                <a:solidFill>
                  <a:srgbClr val="000000"/>
                </a:solidFill>
                <a:effectLst/>
                <a:uFillTx/>
                <a:latin typeface="Calibri"/>
                <a:ea typeface="Calibri"/>
                <a:cs typeface="Calibri"/>
                <a:sym typeface="Calibri"/>
              </a:rPr>
              <a:t>  </a:t>
            </a:r>
            <a:r>
              <a:rPr lang="en-US" sz="5400" dirty="0"/>
              <a:t>I did Missing values treatment after outlier treatment because what I observed is.</a:t>
            </a:r>
          </a:p>
          <a:p>
            <a:r>
              <a:rPr lang="en-US" sz="5400" dirty="0"/>
              <a:t> </a:t>
            </a:r>
          </a:p>
          <a:p>
            <a:pPr marL="685800" indent="-685800">
              <a:buFont typeface="Wingdings" pitchFamily="2" charset="2"/>
              <a:buChar char="v"/>
            </a:pPr>
            <a:r>
              <a:rPr lang="en-US" sz="5400" b="1" dirty="0"/>
              <a:t>Reason1 : </a:t>
            </a:r>
            <a:r>
              <a:rPr lang="en-US" sz="5400" dirty="0"/>
              <a:t>when we are treating missing values before  outlier treatment, mean value is effe</a:t>
            </a:r>
            <a:r>
              <a:rPr kumimoji="0" lang="en-US" sz="5400" b="0" i="0" u="none" strike="noStrike" cap="none" spc="0" normalizeH="0" baseline="0" dirty="0">
                <a:ln>
                  <a:noFill/>
                </a:ln>
                <a:solidFill>
                  <a:srgbClr val="000000"/>
                </a:solidFill>
                <a:effectLst/>
                <a:uFillTx/>
                <a:latin typeface="Calibri"/>
                <a:ea typeface="Calibri"/>
                <a:cs typeface="Calibri"/>
                <a:sym typeface="Calibri"/>
              </a:rPr>
              <a:t>cted by outliers </a:t>
            </a:r>
          </a:p>
          <a:p>
            <a:pPr marL="685800" indent="-685800">
              <a:buFont typeface="Wingdings" pitchFamily="2" charset="2"/>
              <a:buChar char="v"/>
            </a:pPr>
            <a:r>
              <a:rPr lang="en-US" sz="5400" b="1" dirty="0"/>
              <a:t>Reason 2 : </a:t>
            </a:r>
            <a:r>
              <a:rPr lang="en-US" sz="5400" dirty="0"/>
              <a:t>If outliers are &lt; 5%, most of cases we can drop outliers. If outliers percentage is more, that will impact  model efficiency. In some special cases even small percentage of outliers is important. To keep this in mind we have to treat outliers most efficient way. In this dataset I applied KNN method to impute the outliers. For that, 1st I changed outliers in to nan values then I  imputed the nan values with KNN. For missing values also I am applying KNN method to impute. If I apply KNN impute after the outlier treatment, at a time we can impute the missing values and outliers. </a:t>
            </a:r>
            <a:endParaRPr lang="en-US" sz="5400" b="1" dirty="0"/>
          </a:p>
          <a:p>
            <a:pPr marL="914400" indent="-914400">
              <a:buFont typeface="+mj-lt"/>
              <a:buAutoNum type="arabicPeriod"/>
            </a:pPr>
            <a:endParaRPr lang="en-US" sz="5400" b="1" dirty="0"/>
          </a:p>
          <a:p>
            <a:endParaRPr kumimoji="0" lang="en-US" sz="5400" b="1" i="0" u="none" strike="noStrike" cap="none" spc="0" normalizeH="0" baseline="0" dirty="0">
              <a:ln>
                <a:noFill/>
              </a:ln>
              <a:solidFill>
                <a:srgbClr val="000000"/>
              </a:solidFill>
              <a:effectLst/>
              <a:uFillTx/>
              <a:latin typeface="Calibri"/>
              <a:ea typeface="Calibri"/>
              <a:cs typeface="Calibri"/>
              <a:sym typeface="Calibri"/>
            </a:endParaRPr>
          </a:p>
        </p:txBody>
      </p:sp>
      <p:sp>
        <p:nvSpPr>
          <p:cNvPr id="3" name="TextBox 2">
            <a:extLst>
              <a:ext uri="{FF2B5EF4-FFF2-40B4-BE49-F238E27FC236}">
                <a16:creationId xmlns:a16="http://schemas.microsoft.com/office/drawing/2014/main" id="{6F9DEACA-57E5-C94C-A3A3-81EF9BC0CA15}"/>
              </a:ext>
            </a:extLst>
          </p:cNvPr>
          <p:cNvSpPr txBox="1"/>
          <p:nvPr/>
        </p:nvSpPr>
        <p:spPr>
          <a:xfrm>
            <a:off x="-1" y="216572"/>
            <a:ext cx="24384001" cy="1261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t">
            <a:spAutoFit/>
          </a:bodyPr>
          <a:lstStyle/>
          <a:p>
            <a:pPr marL="0" marR="0" indent="0" algn="ctr" defTabSz="1524000" rtl="0" fontAlgn="auto" latinLnBrk="0" hangingPunct="0">
              <a:lnSpc>
                <a:spcPct val="100000"/>
              </a:lnSpc>
              <a:spcBef>
                <a:spcPts val="0"/>
              </a:spcBef>
              <a:spcAft>
                <a:spcPts val="0"/>
              </a:spcAft>
              <a:buClrTx/>
              <a:buSzTx/>
              <a:buFontTx/>
              <a:buNone/>
              <a:tabLst/>
            </a:pPr>
            <a:r>
              <a:rPr kumimoji="0" lang="en-US" sz="7200" b="1" i="0" u="none" strike="noStrike" cap="none" spc="0" normalizeH="0" baseline="0" dirty="0">
                <a:ln>
                  <a:noFill/>
                </a:ln>
                <a:solidFill>
                  <a:srgbClr val="000000"/>
                </a:solidFill>
                <a:effectLst/>
                <a:uFillTx/>
                <a:latin typeface="Calibri"/>
                <a:ea typeface="Calibri"/>
                <a:cs typeface="Calibri"/>
                <a:sym typeface="Calibri"/>
              </a:rPr>
              <a:t>Missing Values Treatment</a:t>
            </a:r>
          </a:p>
        </p:txBody>
      </p:sp>
    </p:spTree>
    <p:extLst>
      <p:ext uri="{BB962C8B-B14F-4D97-AF65-F5344CB8AC3E}">
        <p14:creationId xmlns:p14="http://schemas.microsoft.com/office/powerpoint/2010/main" val="341144976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object 3"/>
          <p:cNvSpPr txBox="1"/>
          <p:nvPr/>
        </p:nvSpPr>
        <p:spPr>
          <a:xfrm>
            <a:off x="12801601" y="5018458"/>
            <a:ext cx="9645444" cy="5539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marR="8466">
              <a:defRPr>
                <a:solidFill>
                  <a:srgbClr val="434040"/>
                </a:solidFill>
                <a:latin typeface="HelveticaNowText-Regular"/>
                <a:ea typeface="HelveticaNowText-Regular"/>
                <a:cs typeface="HelveticaNowText-Regular"/>
                <a:sym typeface="HelveticaNowText-Regular"/>
              </a:defRPr>
            </a:pPr>
            <a:endParaRPr lang="en-US" sz="3600" dirty="0">
              <a:latin typeface="Arial" panose="020B0604020202020204" pitchFamily="34" charset="0"/>
              <a:cs typeface="Arial" panose="020B0604020202020204" pitchFamily="34" charset="0"/>
            </a:endParaRPr>
          </a:p>
        </p:txBody>
      </p:sp>
      <p:sp>
        <p:nvSpPr>
          <p:cNvPr id="76" name="Lorem ipsum"/>
          <p:cNvSpPr txBox="1"/>
          <p:nvPr/>
        </p:nvSpPr>
        <p:spPr>
          <a:xfrm>
            <a:off x="12801601" y="2634345"/>
            <a:ext cx="267702"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spAutoFit/>
          </a:bodyPr>
          <a:lstStyle/>
          <a:p>
            <a:pPr>
              <a:spcBef>
                <a:spcPts val="100"/>
              </a:spcBef>
              <a:defRPr sz="4000">
                <a:latin typeface="HelveticaNowText-Bold"/>
                <a:ea typeface="HelveticaNowText-Bold"/>
                <a:cs typeface="HelveticaNowText-Bold"/>
                <a:sym typeface="HelveticaNowText-Bold"/>
              </a:defRPr>
            </a:pPr>
            <a:r>
              <a:rPr lang="en-US" sz="3200" b="1" dirty="0">
                <a:latin typeface="Arial" panose="020B0604020202020204" pitchFamily="34" charset="0"/>
                <a:cs typeface="Arial" panose="020B0604020202020204" pitchFamily="34" charset="0"/>
              </a:rPr>
              <a:t> </a:t>
            </a:r>
            <a:endParaRPr sz="5400" b="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851AF0DC-F833-5243-5E24-EFB57098EA71}"/>
              </a:ext>
            </a:extLst>
          </p:cNvPr>
          <p:cNvSpPr txBox="1"/>
          <p:nvPr/>
        </p:nvSpPr>
        <p:spPr>
          <a:xfrm>
            <a:off x="0" y="35188"/>
            <a:ext cx="24383999" cy="1261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t">
            <a:spAutoFit/>
          </a:bodyPr>
          <a:lstStyle/>
          <a:p>
            <a:pPr marL="0" marR="0" indent="0" algn="ctr" defTabSz="1524000" rtl="0" fontAlgn="auto" latinLnBrk="0" hangingPunct="0">
              <a:lnSpc>
                <a:spcPct val="100000"/>
              </a:lnSpc>
              <a:spcBef>
                <a:spcPts val="0"/>
              </a:spcBef>
              <a:spcAft>
                <a:spcPts val="0"/>
              </a:spcAft>
              <a:buClrTx/>
              <a:buSzTx/>
              <a:buFontTx/>
              <a:buNone/>
              <a:tabLst/>
            </a:pPr>
            <a:r>
              <a:rPr kumimoji="0" lang="en-US" sz="7200" b="0" i="0" u="none" strike="noStrike" cap="none" spc="0" normalizeH="0" baseline="0" dirty="0">
                <a:ln>
                  <a:noFill/>
                </a:ln>
                <a:solidFill>
                  <a:srgbClr val="000000"/>
                </a:solidFill>
                <a:effectLst/>
                <a:uFillTx/>
                <a:latin typeface="Calibri"/>
                <a:ea typeface="Calibri"/>
                <a:cs typeface="Calibri"/>
                <a:sym typeface="Calibri"/>
              </a:rPr>
              <a:t>Data Visualizations</a:t>
            </a:r>
          </a:p>
        </p:txBody>
      </p:sp>
      <p:sp>
        <p:nvSpPr>
          <p:cNvPr id="3" name="TextBox 2">
            <a:extLst>
              <a:ext uri="{FF2B5EF4-FFF2-40B4-BE49-F238E27FC236}">
                <a16:creationId xmlns:a16="http://schemas.microsoft.com/office/drawing/2014/main" id="{AA2387FD-C2C9-9539-82CD-A2D7DE0A2CBE}"/>
              </a:ext>
            </a:extLst>
          </p:cNvPr>
          <p:cNvSpPr txBox="1"/>
          <p:nvPr/>
        </p:nvSpPr>
        <p:spPr>
          <a:xfrm>
            <a:off x="1" y="1081557"/>
            <a:ext cx="24383998" cy="892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t">
            <a:spAutoFit/>
          </a:bodyPr>
          <a:lstStyle/>
          <a:p>
            <a:pPr marL="0" marR="0" indent="0" defTabSz="1524000"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a:ln>
                  <a:noFill/>
                </a:ln>
                <a:solidFill>
                  <a:srgbClr val="000000"/>
                </a:solidFill>
                <a:effectLst/>
                <a:uFillTx/>
                <a:latin typeface="Calibri"/>
                <a:ea typeface="Calibri"/>
                <a:cs typeface="Calibri"/>
                <a:sym typeface="Calibri"/>
              </a:rPr>
              <a:t>      Python Visualizations to unders</a:t>
            </a:r>
            <a:r>
              <a:rPr lang="en-US" sz="4800" dirty="0"/>
              <a:t>tand the data</a:t>
            </a:r>
            <a:r>
              <a:rPr kumimoji="0" lang="en-US" sz="4800" b="0" i="0" u="none" strike="noStrike" cap="none" spc="0" normalizeH="0" baseline="0" dirty="0">
                <a:ln>
                  <a:noFill/>
                </a:ln>
                <a:solidFill>
                  <a:srgbClr val="000000"/>
                </a:solidFill>
                <a:effectLst/>
                <a:uFillTx/>
                <a:latin typeface="Calibri"/>
                <a:ea typeface="Calibri"/>
                <a:cs typeface="Calibri"/>
                <a:sym typeface="Calibri"/>
              </a:rPr>
              <a:t> </a:t>
            </a:r>
          </a:p>
        </p:txBody>
      </p:sp>
      <p:pic>
        <p:nvPicPr>
          <p:cNvPr id="5" name="Picture 4">
            <a:extLst>
              <a:ext uri="{FF2B5EF4-FFF2-40B4-BE49-F238E27FC236}">
                <a16:creationId xmlns:a16="http://schemas.microsoft.com/office/drawing/2014/main" id="{C70A4BDA-9536-4BE1-99DF-B4B3C388F4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7383" y="2306810"/>
            <a:ext cx="17662740" cy="6837190"/>
          </a:xfrm>
          <a:prstGeom prst="rect">
            <a:avLst/>
          </a:prstGeom>
        </p:spPr>
      </p:pic>
      <p:pic>
        <p:nvPicPr>
          <p:cNvPr id="7" name="Picture 6">
            <a:extLst>
              <a:ext uri="{FF2B5EF4-FFF2-40B4-BE49-F238E27FC236}">
                <a16:creationId xmlns:a16="http://schemas.microsoft.com/office/drawing/2014/main" id="{3C044229-36E8-7712-9B88-F6F239F35B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542" y="9316998"/>
            <a:ext cx="17629862" cy="3976751"/>
          </a:xfrm>
          <a:prstGeom prst="rect">
            <a:avLst/>
          </a:prstGeom>
        </p:spPr>
      </p:pic>
      <p:sp>
        <p:nvSpPr>
          <p:cNvPr id="12" name="TextBox 11">
            <a:extLst>
              <a:ext uri="{FF2B5EF4-FFF2-40B4-BE49-F238E27FC236}">
                <a16:creationId xmlns:a16="http://schemas.microsoft.com/office/drawing/2014/main" id="{9094342E-70F8-4E30-0818-7C9D4CFB5F28}"/>
              </a:ext>
            </a:extLst>
          </p:cNvPr>
          <p:cNvSpPr txBox="1"/>
          <p:nvPr/>
        </p:nvSpPr>
        <p:spPr>
          <a:xfrm>
            <a:off x="815541" y="2748630"/>
            <a:ext cx="5593435" cy="5078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t">
            <a:spAutoFit/>
          </a:bodyPr>
          <a:lstStyle/>
          <a:p>
            <a:pPr marL="0" marR="0" indent="0" algn="l" defTabSz="15240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a:ln>
                  <a:noFill/>
                </a:ln>
                <a:solidFill>
                  <a:srgbClr val="000000"/>
                </a:solidFill>
                <a:effectLst/>
                <a:uFillTx/>
                <a:latin typeface="Calibri"/>
                <a:ea typeface="Calibri"/>
                <a:cs typeface="Calibri"/>
                <a:sym typeface="Calibri"/>
              </a:rPr>
              <a:t>Observations:</a:t>
            </a:r>
          </a:p>
          <a:p>
            <a:pPr marL="0" marR="0" indent="0" algn="l" defTabSz="1524000" rtl="0" fontAlgn="auto" latinLnBrk="0" hangingPunct="0">
              <a:lnSpc>
                <a:spcPct val="100000"/>
              </a:lnSpc>
              <a:spcBef>
                <a:spcPts val="0"/>
              </a:spcBef>
              <a:spcAft>
                <a:spcPts val="0"/>
              </a:spcAft>
              <a:buClrTx/>
              <a:buSzTx/>
              <a:buFontTx/>
              <a:buNone/>
              <a:tabLst/>
            </a:pPr>
            <a:r>
              <a:rPr lang="en-US" sz="3600" b="1" dirty="0"/>
              <a:t>Loan Defaulter’s:</a:t>
            </a:r>
          </a:p>
          <a:p>
            <a:pPr marL="0" marR="0" indent="0" algn="l" defTabSz="15240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a:ln>
                  <a:noFill/>
                </a:ln>
                <a:solidFill>
                  <a:srgbClr val="000000"/>
                </a:solidFill>
                <a:effectLst/>
                <a:uFillTx/>
                <a:latin typeface="Calibri"/>
                <a:ea typeface="Calibri"/>
                <a:cs typeface="Calibri"/>
                <a:sym typeface="Calibri"/>
              </a:rPr>
              <a:t>Top loan Defaulters:</a:t>
            </a:r>
          </a:p>
          <a:p>
            <a:pPr marL="0" marR="0" indent="0" algn="l" defTabSz="1524000" rtl="0" fontAlgn="auto" latinLnBrk="0" hangingPunct="0">
              <a:lnSpc>
                <a:spcPct val="100000"/>
              </a:lnSpc>
              <a:spcBef>
                <a:spcPts val="0"/>
              </a:spcBef>
              <a:spcAft>
                <a:spcPts val="0"/>
              </a:spcAft>
              <a:buClrTx/>
              <a:buSzTx/>
              <a:buFontTx/>
              <a:buNone/>
              <a:tabLst/>
            </a:pPr>
            <a:r>
              <a:rPr lang="en-US" sz="3600" b="1" dirty="0"/>
              <a:t>State: </a:t>
            </a:r>
            <a:r>
              <a:rPr lang="en-US" sz="3600" dirty="0"/>
              <a:t>Jharkhand, TamilNadu, Maharashtra &amp; Karnataka </a:t>
            </a:r>
          </a:p>
          <a:p>
            <a:pPr marL="0" marR="0" indent="0" algn="l" defTabSz="15240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a:ln>
                  <a:noFill/>
                </a:ln>
                <a:solidFill>
                  <a:srgbClr val="000000"/>
                </a:solidFill>
                <a:effectLst/>
                <a:uFillTx/>
                <a:latin typeface="Calibri"/>
                <a:ea typeface="Calibri"/>
                <a:cs typeface="Calibri"/>
                <a:sym typeface="Calibri"/>
              </a:rPr>
              <a:t>Region: </a:t>
            </a:r>
            <a:r>
              <a:rPr kumimoji="0" lang="en-US" sz="3600" i="0" u="none" strike="noStrike" cap="none" spc="0" normalizeH="0" baseline="0" dirty="0">
                <a:ln>
                  <a:noFill/>
                </a:ln>
                <a:solidFill>
                  <a:srgbClr val="000000"/>
                </a:solidFill>
                <a:effectLst/>
                <a:uFillTx/>
                <a:latin typeface="Calibri"/>
                <a:ea typeface="Calibri"/>
                <a:cs typeface="Calibri"/>
                <a:sym typeface="Calibri"/>
              </a:rPr>
              <a:t>South</a:t>
            </a:r>
          </a:p>
          <a:p>
            <a:pPr marL="0" marR="0" indent="0" algn="l" defTabSz="1524000" rtl="0" fontAlgn="auto" latinLnBrk="0" hangingPunct="0">
              <a:lnSpc>
                <a:spcPct val="100000"/>
              </a:lnSpc>
              <a:spcBef>
                <a:spcPts val="0"/>
              </a:spcBef>
              <a:spcAft>
                <a:spcPts val="0"/>
              </a:spcAft>
              <a:buClrTx/>
              <a:buSzTx/>
              <a:buFontTx/>
              <a:buNone/>
              <a:tabLst/>
            </a:pPr>
            <a:r>
              <a:rPr lang="en-US" sz="3600" b="1" dirty="0"/>
              <a:t>Employment:</a:t>
            </a:r>
            <a:r>
              <a:rPr lang="en-US" sz="3600" dirty="0"/>
              <a:t> Self Employed</a:t>
            </a:r>
            <a:endParaRPr kumimoji="0" lang="en-US" sz="3600" b="1" i="0" u="none" strike="noStrike" cap="none" spc="0" normalizeH="0" baseline="0" dirty="0">
              <a:ln>
                <a:noFill/>
              </a:ln>
              <a:solidFill>
                <a:srgbClr val="000000"/>
              </a:solidFill>
              <a:effectLst/>
              <a:uFillTx/>
              <a:latin typeface="Calibri"/>
              <a:ea typeface="Calibri"/>
              <a:cs typeface="Calibri"/>
              <a:sym typeface="Calibri"/>
            </a:endParaRPr>
          </a:p>
          <a:p>
            <a:pPr marL="0" marR="0" indent="0" algn="l" defTabSz="15240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93028368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object 3"/>
          <p:cNvSpPr txBox="1"/>
          <p:nvPr/>
        </p:nvSpPr>
        <p:spPr>
          <a:xfrm>
            <a:off x="12801601" y="5018458"/>
            <a:ext cx="9645444" cy="5539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marR="8466">
              <a:defRPr>
                <a:solidFill>
                  <a:srgbClr val="434040"/>
                </a:solidFill>
                <a:latin typeface="HelveticaNowText-Regular"/>
                <a:ea typeface="HelveticaNowText-Regular"/>
                <a:cs typeface="HelveticaNowText-Regular"/>
                <a:sym typeface="HelveticaNowText-Regular"/>
              </a:defRPr>
            </a:pPr>
            <a:endParaRPr lang="en-US" sz="3600" dirty="0">
              <a:latin typeface="Arial" panose="020B0604020202020204" pitchFamily="34" charset="0"/>
              <a:cs typeface="Arial" panose="020B0604020202020204" pitchFamily="34" charset="0"/>
            </a:endParaRPr>
          </a:p>
        </p:txBody>
      </p:sp>
      <p:sp>
        <p:nvSpPr>
          <p:cNvPr id="76" name="Lorem ipsum"/>
          <p:cNvSpPr txBox="1"/>
          <p:nvPr/>
        </p:nvSpPr>
        <p:spPr>
          <a:xfrm>
            <a:off x="12801601" y="2634345"/>
            <a:ext cx="267702"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spAutoFit/>
          </a:bodyPr>
          <a:lstStyle/>
          <a:p>
            <a:pPr>
              <a:spcBef>
                <a:spcPts val="100"/>
              </a:spcBef>
              <a:defRPr sz="4000">
                <a:latin typeface="HelveticaNowText-Bold"/>
                <a:ea typeface="HelveticaNowText-Bold"/>
                <a:cs typeface="HelveticaNowText-Bold"/>
                <a:sym typeface="HelveticaNowText-Bold"/>
              </a:defRPr>
            </a:pPr>
            <a:r>
              <a:rPr lang="en-US" sz="3200" b="1" dirty="0">
                <a:latin typeface="Arial" panose="020B0604020202020204" pitchFamily="34" charset="0"/>
                <a:cs typeface="Arial" panose="020B0604020202020204" pitchFamily="34" charset="0"/>
              </a:rPr>
              <a:t> </a:t>
            </a:r>
            <a:endParaRPr sz="54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FB98DB8-DFB3-D1C9-2806-C6741FE2E3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51210"/>
            <a:ext cx="11909693" cy="8411042"/>
          </a:xfrm>
          <a:prstGeom prst="rect">
            <a:avLst/>
          </a:prstGeom>
        </p:spPr>
      </p:pic>
      <p:pic>
        <p:nvPicPr>
          <p:cNvPr id="3" name="Picture 2">
            <a:extLst>
              <a:ext uri="{FF2B5EF4-FFF2-40B4-BE49-F238E27FC236}">
                <a16:creationId xmlns:a16="http://schemas.microsoft.com/office/drawing/2014/main" id="{797E30E8-C53A-611D-12AD-23C86869AC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03022" y="4251210"/>
            <a:ext cx="12089971" cy="8411042"/>
          </a:xfrm>
          <a:prstGeom prst="rect">
            <a:avLst/>
          </a:prstGeom>
        </p:spPr>
      </p:pic>
      <p:sp>
        <p:nvSpPr>
          <p:cNvPr id="7" name="TextBox 6">
            <a:extLst>
              <a:ext uri="{FF2B5EF4-FFF2-40B4-BE49-F238E27FC236}">
                <a16:creationId xmlns:a16="http://schemas.microsoft.com/office/drawing/2014/main" id="{DA67DEC7-F5C1-AC3F-0F20-0E9EF853B61F}"/>
              </a:ext>
            </a:extLst>
          </p:cNvPr>
          <p:cNvSpPr txBox="1"/>
          <p:nvPr/>
        </p:nvSpPr>
        <p:spPr>
          <a:xfrm>
            <a:off x="0" y="50800"/>
            <a:ext cx="24384000" cy="1261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t">
            <a:spAutoFit/>
          </a:bodyPr>
          <a:lstStyle/>
          <a:p>
            <a:pPr marL="0" marR="0" indent="0" algn="ctr" defTabSz="1524000" rtl="0" fontAlgn="auto" latinLnBrk="0" hangingPunct="0">
              <a:lnSpc>
                <a:spcPct val="100000"/>
              </a:lnSpc>
              <a:spcBef>
                <a:spcPts val="0"/>
              </a:spcBef>
              <a:spcAft>
                <a:spcPts val="0"/>
              </a:spcAft>
              <a:buClrTx/>
              <a:buSzTx/>
              <a:buFontTx/>
              <a:buNone/>
              <a:tabLst/>
            </a:pPr>
            <a:r>
              <a:rPr kumimoji="0" lang="en-US" sz="7200" b="0" i="0" u="none" strike="noStrike" cap="none" spc="0" normalizeH="0" baseline="0" dirty="0">
                <a:ln>
                  <a:noFill/>
                </a:ln>
                <a:solidFill>
                  <a:srgbClr val="000000"/>
                </a:solidFill>
                <a:effectLst/>
                <a:uFillTx/>
                <a:latin typeface="Calibri"/>
                <a:ea typeface="Calibri"/>
                <a:cs typeface="Calibri"/>
                <a:sym typeface="Calibri"/>
              </a:rPr>
              <a:t>Tableau Visualizations</a:t>
            </a:r>
          </a:p>
        </p:txBody>
      </p:sp>
      <p:sp>
        <p:nvSpPr>
          <p:cNvPr id="9" name="TextBox 8">
            <a:extLst>
              <a:ext uri="{FF2B5EF4-FFF2-40B4-BE49-F238E27FC236}">
                <a16:creationId xmlns:a16="http://schemas.microsoft.com/office/drawing/2014/main" id="{AD75584D-75E7-5F73-E77C-69D681485528}"/>
              </a:ext>
            </a:extLst>
          </p:cNvPr>
          <p:cNvSpPr txBox="1"/>
          <p:nvPr/>
        </p:nvSpPr>
        <p:spPr>
          <a:xfrm>
            <a:off x="711200" y="1027836"/>
            <a:ext cx="6248400" cy="29854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t">
            <a:spAutoFit/>
          </a:bodyPr>
          <a:lstStyle/>
          <a:p>
            <a:pPr marL="0" marR="0" indent="0" algn="l" defTabSz="1524000" rtl="0" fontAlgn="auto" latinLnBrk="0" hangingPunct="0">
              <a:lnSpc>
                <a:spcPct val="100000"/>
              </a:lnSpc>
              <a:spcBef>
                <a:spcPts val="0"/>
              </a:spcBef>
              <a:spcAft>
                <a:spcPts val="0"/>
              </a:spcAft>
              <a:buClrTx/>
              <a:buSzTx/>
              <a:buFontTx/>
              <a:buNone/>
              <a:tabLst/>
            </a:pPr>
            <a:r>
              <a:rPr kumimoji="0" lang="en-US" sz="4000" b="1" i="0" u="none" strike="noStrike" cap="none" spc="0" normalizeH="0" baseline="0" dirty="0">
                <a:ln>
                  <a:noFill/>
                </a:ln>
                <a:solidFill>
                  <a:srgbClr val="000000"/>
                </a:solidFill>
                <a:effectLst/>
                <a:uFillTx/>
                <a:latin typeface="Calibri"/>
                <a:ea typeface="Calibri"/>
                <a:cs typeface="Calibri"/>
                <a:sym typeface="Calibri"/>
              </a:rPr>
              <a:t>Observations:</a:t>
            </a:r>
          </a:p>
          <a:p>
            <a:pPr marL="0" marR="0" indent="0" algn="l" defTabSz="15240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a:ln>
                  <a:noFill/>
                </a:ln>
                <a:solidFill>
                  <a:srgbClr val="000000"/>
                </a:solidFill>
                <a:effectLst/>
                <a:uFillTx/>
                <a:latin typeface="Calibri"/>
                <a:ea typeface="Calibri"/>
                <a:cs typeface="Calibri"/>
                <a:sym typeface="Calibri"/>
              </a:rPr>
              <a:t>Relational changes :</a:t>
            </a:r>
          </a:p>
          <a:p>
            <a:pPr marL="0" marR="0" indent="0" algn="l" defTabSz="15240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a:ln>
                  <a:noFill/>
                </a:ln>
                <a:solidFill>
                  <a:srgbClr val="000000"/>
                </a:solidFill>
                <a:effectLst/>
                <a:uFillTx/>
                <a:latin typeface="Calibri"/>
                <a:ea typeface="Calibri"/>
                <a:cs typeface="Calibri"/>
                <a:sym typeface="Calibri"/>
              </a:rPr>
              <a:t>Highest no. of Defaulters:</a:t>
            </a:r>
          </a:p>
          <a:p>
            <a:pPr marL="0" marR="0" indent="0" algn="l" defTabSz="1524000" rtl="0" fontAlgn="auto" latinLnBrk="0" hangingPunct="0">
              <a:lnSpc>
                <a:spcPct val="100000"/>
              </a:lnSpc>
              <a:spcBef>
                <a:spcPts val="0"/>
              </a:spcBef>
              <a:spcAft>
                <a:spcPts val="0"/>
              </a:spcAft>
              <a:buClrTx/>
              <a:buSzTx/>
              <a:buFontTx/>
              <a:buNone/>
              <a:tabLst/>
            </a:pPr>
            <a:r>
              <a:rPr lang="en-US" sz="3600" b="1" dirty="0"/>
              <a:t>Self Employed: </a:t>
            </a:r>
            <a:r>
              <a:rPr lang="en-US" sz="3600" dirty="0"/>
              <a:t>East Region</a:t>
            </a:r>
          </a:p>
          <a:p>
            <a:pPr marL="0" marR="0" indent="0" algn="l" defTabSz="15240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a:ln>
                  <a:noFill/>
                </a:ln>
                <a:solidFill>
                  <a:srgbClr val="000000"/>
                </a:solidFill>
                <a:effectLst/>
                <a:uFillTx/>
                <a:latin typeface="Calibri"/>
                <a:ea typeface="Calibri"/>
                <a:cs typeface="Calibri"/>
                <a:sym typeface="Calibri"/>
              </a:rPr>
              <a:t>Salaried: </a:t>
            </a:r>
            <a:r>
              <a:rPr kumimoji="0" lang="en-US" sz="3600" i="0" u="none" strike="noStrike" cap="none" spc="0" normalizeH="0" baseline="0" dirty="0">
                <a:ln>
                  <a:noFill/>
                </a:ln>
                <a:solidFill>
                  <a:srgbClr val="000000"/>
                </a:solidFill>
                <a:effectLst/>
                <a:uFillTx/>
                <a:latin typeface="Calibri"/>
                <a:ea typeface="Calibri"/>
                <a:cs typeface="Calibri"/>
                <a:sym typeface="Calibri"/>
              </a:rPr>
              <a:t>South Region</a:t>
            </a:r>
            <a:endParaRPr kumimoji="0" lang="en-US" sz="3600" b="1"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90082047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B895F4-5564-3FB7-0269-3FBE4CDDA184}"/>
              </a:ext>
            </a:extLst>
          </p:cNvPr>
          <p:cNvSpPr txBox="1"/>
          <p:nvPr/>
        </p:nvSpPr>
        <p:spPr>
          <a:xfrm>
            <a:off x="140702" y="25400"/>
            <a:ext cx="24243298" cy="1261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t">
            <a:spAutoFit/>
          </a:bodyPr>
          <a:lstStyle/>
          <a:p>
            <a:pPr marL="0" marR="0" indent="0" algn="ctr" defTabSz="1524000" rtl="0" fontAlgn="auto" latinLnBrk="0" hangingPunct="0">
              <a:lnSpc>
                <a:spcPct val="100000"/>
              </a:lnSpc>
              <a:spcBef>
                <a:spcPts val="0"/>
              </a:spcBef>
              <a:spcAft>
                <a:spcPts val="0"/>
              </a:spcAft>
              <a:buClrTx/>
              <a:buSzTx/>
              <a:buFontTx/>
              <a:buNone/>
              <a:tabLst/>
            </a:pPr>
            <a:r>
              <a:rPr kumimoji="0" lang="en-US" sz="7200" b="1" i="0" u="none" strike="noStrike" cap="none" spc="0" normalizeH="0" baseline="0" dirty="0">
                <a:ln>
                  <a:noFill/>
                </a:ln>
                <a:solidFill>
                  <a:srgbClr val="000000"/>
                </a:solidFill>
                <a:effectLst/>
                <a:uFillTx/>
                <a:latin typeface="Calibri"/>
                <a:ea typeface="Calibri"/>
                <a:cs typeface="Calibri"/>
                <a:sym typeface="Calibri"/>
              </a:rPr>
              <a:t>Correlation map </a:t>
            </a:r>
          </a:p>
        </p:txBody>
      </p:sp>
      <p:sp>
        <p:nvSpPr>
          <p:cNvPr id="11" name="TextBox 10">
            <a:extLst>
              <a:ext uri="{FF2B5EF4-FFF2-40B4-BE49-F238E27FC236}">
                <a16:creationId xmlns:a16="http://schemas.microsoft.com/office/drawing/2014/main" id="{E636B2F7-0B5D-26EE-3055-F2F98DB86674}"/>
              </a:ext>
            </a:extLst>
          </p:cNvPr>
          <p:cNvSpPr txBox="1"/>
          <p:nvPr/>
        </p:nvSpPr>
        <p:spPr>
          <a:xfrm>
            <a:off x="-1" y="1828800"/>
            <a:ext cx="24384001" cy="23698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t">
            <a:spAutoFit/>
          </a:bodyPr>
          <a:lstStyle/>
          <a:p>
            <a:pPr marL="0" marR="0" indent="0" algn="ctr" defTabSz="15240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Calibri"/>
                <a:ea typeface="Calibri"/>
                <a:cs typeface="Calibri"/>
                <a:sym typeface="Calibri"/>
              </a:rPr>
              <a:t>We can Observe the graphs below:</a:t>
            </a:r>
          </a:p>
          <a:p>
            <a:pPr marL="0" marR="0" indent="0" algn="ctr" defTabSz="1524000" rtl="0" fontAlgn="auto" latinLnBrk="0" hangingPunct="0">
              <a:lnSpc>
                <a:spcPct val="100000"/>
              </a:lnSpc>
              <a:spcBef>
                <a:spcPts val="0"/>
              </a:spcBef>
              <a:spcAft>
                <a:spcPts val="0"/>
              </a:spcAft>
              <a:buClrTx/>
              <a:buSzTx/>
              <a:buFontTx/>
              <a:buNone/>
              <a:tabLst/>
            </a:pPr>
            <a:r>
              <a:rPr lang="en-US" sz="3600" dirty="0"/>
              <a:t>1</a:t>
            </a:r>
            <a:r>
              <a:rPr lang="en-US" sz="3600" baseline="30000" dirty="0"/>
              <a:t>st</a:t>
            </a:r>
            <a:r>
              <a:rPr lang="en-US" sz="3600" dirty="0"/>
              <a:t> Graph gives complete picture of correlation of all elements </a:t>
            </a:r>
          </a:p>
          <a:p>
            <a:pPr marL="0" marR="0" indent="0" algn="ctr" defTabSz="15240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Calibri"/>
                <a:ea typeface="Calibri"/>
                <a:cs typeface="Calibri"/>
                <a:sym typeface="Calibri"/>
              </a:rPr>
              <a:t>2</a:t>
            </a:r>
            <a:r>
              <a:rPr kumimoji="0" lang="en-US" sz="3600" b="0" i="0" u="none" strike="noStrike" cap="none" spc="0" normalizeH="0" baseline="30000" dirty="0">
                <a:ln>
                  <a:noFill/>
                </a:ln>
                <a:solidFill>
                  <a:srgbClr val="000000"/>
                </a:solidFill>
                <a:effectLst/>
                <a:uFillTx/>
                <a:latin typeface="Calibri"/>
                <a:ea typeface="Calibri"/>
                <a:cs typeface="Calibri"/>
                <a:sym typeface="Calibri"/>
              </a:rPr>
              <a:t>nd</a:t>
            </a:r>
            <a:r>
              <a:rPr kumimoji="0" lang="en-US" sz="3600" b="0" i="0" u="none" strike="noStrike" cap="none" spc="0" normalizeH="0" baseline="0" dirty="0">
                <a:ln>
                  <a:noFill/>
                </a:ln>
                <a:solidFill>
                  <a:srgbClr val="000000"/>
                </a:solidFill>
                <a:effectLst/>
                <a:uFillTx/>
                <a:latin typeface="Calibri"/>
                <a:ea typeface="Calibri"/>
                <a:cs typeface="Calibri"/>
                <a:sym typeface="Calibri"/>
              </a:rPr>
              <a:t> Graph shows correlation between target variable and independent variables. </a:t>
            </a:r>
          </a:p>
          <a:p>
            <a:pPr marL="0" marR="0" indent="0" algn="ctr" defTabSz="1524000" rtl="0" fontAlgn="auto" latinLnBrk="0" hangingPunct="0">
              <a:lnSpc>
                <a:spcPct val="100000"/>
              </a:lnSpc>
              <a:spcBef>
                <a:spcPts val="0"/>
              </a:spcBef>
              <a:spcAft>
                <a:spcPts val="0"/>
              </a:spcAft>
              <a:buClrTx/>
              <a:buSzTx/>
              <a:buFontTx/>
              <a:buNone/>
              <a:tabLst/>
            </a:pPr>
            <a:r>
              <a:rPr lang="en-US" sz="3600" dirty="0"/>
              <a:t>We can clearly observe positive and negative correlation.</a:t>
            </a:r>
            <a:r>
              <a:rPr kumimoji="0" lang="en-US" sz="3600" b="0" i="0" u="none" strike="noStrike" cap="none" spc="0" normalizeH="0" baseline="0" dirty="0">
                <a:ln>
                  <a:noFill/>
                </a:ln>
                <a:solidFill>
                  <a:srgbClr val="000000"/>
                </a:solidFill>
                <a:effectLst/>
                <a:uFillTx/>
                <a:latin typeface="Calibri"/>
                <a:ea typeface="Calibri"/>
                <a:cs typeface="Calibri"/>
                <a:sym typeface="Calibri"/>
              </a:rPr>
              <a:t>  </a:t>
            </a:r>
          </a:p>
        </p:txBody>
      </p:sp>
      <p:pic>
        <p:nvPicPr>
          <p:cNvPr id="14" name="Picture 13">
            <a:extLst>
              <a:ext uri="{FF2B5EF4-FFF2-40B4-BE49-F238E27FC236}">
                <a16:creationId xmlns:a16="http://schemas.microsoft.com/office/drawing/2014/main" id="{945EFF83-B430-2D2E-8D88-AC85CB11FA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93669"/>
            <a:ext cx="13980695" cy="7108592"/>
          </a:xfrm>
          <a:prstGeom prst="rect">
            <a:avLst/>
          </a:prstGeom>
        </p:spPr>
      </p:pic>
      <p:pic>
        <p:nvPicPr>
          <p:cNvPr id="16" name="Picture 15">
            <a:extLst>
              <a:ext uri="{FF2B5EF4-FFF2-40B4-BE49-F238E27FC236}">
                <a16:creationId xmlns:a16="http://schemas.microsoft.com/office/drawing/2014/main" id="{009550FC-6D35-226D-595D-8A60EFD7E1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93850" y="4293669"/>
            <a:ext cx="8597900" cy="6870700"/>
          </a:xfrm>
          <a:prstGeom prst="rect">
            <a:avLst/>
          </a:prstGeom>
        </p:spPr>
      </p:pic>
    </p:spTree>
    <p:extLst>
      <p:ext uri="{BB962C8B-B14F-4D97-AF65-F5344CB8AC3E}">
        <p14:creationId xmlns:p14="http://schemas.microsoft.com/office/powerpoint/2010/main" val="346581357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B895F4-5564-3FB7-0269-3FBE4CDDA184}"/>
              </a:ext>
            </a:extLst>
          </p:cNvPr>
          <p:cNvSpPr txBox="1"/>
          <p:nvPr/>
        </p:nvSpPr>
        <p:spPr>
          <a:xfrm>
            <a:off x="140702" y="25400"/>
            <a:ext cx="24243298" cy="1261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t">
            <a:spAutoFit/>
          </a:bodyPr>
          <a:lstStyle/>
          <a:p>
            <a:pPr marL="0" marR="0" indent="0" algn="ctr" defTabSz="1524000" rtl="0" fontAlgn="auto" latinLnBrk="0" hangingPunct="0">
              <a:lnSpc>
                <a:spcPct val="100000"/>
              </a:lnSpc>
              <a:spcBef>
                <a:spcPts val="0"/>
              </a:spcBef>
              <a:spcAft>
                <a:spcPts val="0"/>
              </a:spcAft>
              <a:buClrTx/>
              <a:buSzTx/>
              <a:buFontTx/>
              <a:buNone/>
              <a:tabLst/>
            </a:pPr>
            <a:r>
              <a:rPr kumimoji="0" lang="en-US" sz="7200" b="1" i="0" u="none" strike="noStrike" cap="none" spc="0" normalizeH="0" baseline="0" dirty="0">
                <a:ln>
                  <a:noFill/>
                </a:ln>
                <a:solidFill>
                  <a:srgbClr val="000000"/>
                </a:solidFill>
                <a:effectLst/>
                <a:uFillTx/>
                <a:latin typeface="Calibri"/>
                <a:ea typeface="Calibri"/>
                <a:cs typeface="Calibri"/>
                <a:sym typeface="Calibri"/>
              </a:rPr>
              <a:t>Statistical Method's  </a:t>
            </a:r>
          </a:p>
        </p:txBody>
      </p:sp>
      <p:sp>
        <p:nvSpPr>
          <p:cNvPr id="4" name="TextBox 3">
            <a:extLst>
              <a:ext uri="{FF2B5EF4-FFF2-40B4-BE49-F238E27FC236}">
                <a16:creationId xmlns:a16="http://schemas.microsoft.com/office/drawing/2014/main" id="{77F83857-F361-6278-1BBB-AA4EFF282A89}"/>
              </a:ext>
            </a:extLst>
          </p:cNvPr>
          <p:cNvSpPr txBox="1"/>
          <p:nvPr/>
        </p:nvSpPr>
        <p:spPr>
          <a:xfrm>
            <a:off x="1275350" y="1347540"/>
            <a:ext cx="22725773"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6200" tIns="76200" rIns="76200" bIns="76200" numCol="1" spcCol="38100" rtlCol="0" anchor="t">
            <a:spAutoFit/>
          </a:bodyPr>
          <a:lstStyle/>
          <a:p>
            <a:pPr marL="0" marR="0" indent="0" algn="l" defTabSz="1524000" rtl="0" fontAlgn="auto" latinLnBrk="0" hangingPunct="0">
              <a:lnSpc>
                <a:spcPct val="100000"/>
              </a:lnSpc>
              <a:spcBef>
                <a:spcPts val="0"/>
              </a:spcBef>
              <a:spcAft>
                <a:spcPts val="0"/>
              </a:spcAft>
              <a:buClrTx/>
              <a:buSzTx/>
              <a:buFontTx/>
              <a:buNone/>
              <a:tabLst/>
            </a:pPr>
            <a:r>
              <a:rPr lang="en-US" sz="4400" dirty="0"/>
              <a:t>I used Statistical Tests to find the relationship  between target variable and Independent variables </a:t>
            </a:r>
            <a:endParaRPr kumimoji="0" lang="en-US" sz="4400" b="0" i="0" u="none" strike="noStrike" cap="none" spc="0" normalizeH="0" baseline="0" dirty="0">
              <a:ln>
                <a:noFill/>
              </a:ln>
              <a:solidFill>
                <a:srgbClr val="000000"/>
              </a:solidFill>
              <a:effectLst/>
              <a:uFillTx/>
              <a:latin typeface="Calibri"/>
              <a:ea typeface="Calibri"/>
              <a:cs typeface="Calibri"/>
              <a:sym typeface="Calibri"/>
            </a:endParaRPr>
          </a:p>
        </p:txBody>
      </p:sp>
      <p:pic>
        <p:nvPicPr>
          <p:cNvPr id="6" name="Picture 5">
            <a:extLst>
              <a:ext uri="{FF2B5EF4-FFF2-40B4-BE49-F238E27FC236}">
                <a16:creationId xmlns:a16="http://schemas.microsoft.com/office/drawing/2014/main" id="{A6F1A51E-AF92-B291-03EC-9CF82D5058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484" y="3525684"/>
            <a:ext cx="18569854" cy="7656321"/>
          </a:xfrm>
          <a:prstGeom prst="rect">
            <a:avLst/>
          </a:prstGeom>
        </p:spPr>
      </p:pic>
      <p:sp>
        <p:nvSpPr>
          <p:cNvPr id="7" name="TextBox 6">
            <a:extLst>
              <a:ext uri="{FF2B5EF4-FFF2-40B4-BE49-F238E27FC236}">
                <a16:creationId xmlns:a16="http://schemas.microsoft.com/office/drawing/2014/main" id="{BF892FEF-1298-9464-1987-35A18F3D0C03}"/>
              </a:ext>
            </a:extLst>
          </p:cNvPr>
          <p:cNvSpPr txBox="1"/>
          <p:nvPr/>
        </p:nvSpPr>
        <p:spPr>
          <a:xfrm>
            <a:off x="8927435" y="7603959"/>
            <a:ext cx="11177740" cy="40318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6200" tIns="76200" rIns="76200" bIns="76200" numCol="1" spcCol="38100" rtlCol="0" anchor="t">
            <a:spAutoFit/>
          </a:bodyPr>
          <a:lstStyle/>
          <a:p>
            <a:pPr marL="0" marR="0" indent="0" algn="l" defTabSz="1524000" rtl="0" fontAlgn="auto" latinLnBrk="0" hangingPunct="0">
              <a:lnSpc>
                <a:spcPct val="100000"/>
              </a:lnSpc>
              <a:spcBef>
                <a:spcPts val="0"/>
              </a:spcBef>
              <a:spcAft>
                <a:spcPts val="0"/>
              </a:spcAft>
              <a:buClrTx/>
              <a:buSzTx/>
              <a:buFontTx/>
              <a:buNone/>
              <a:tabLst/>
            </a:pPr>
            <a:r>
              <a:rPr lang="en-US" sz="3600" dirty="0"/>
              <a:t>I</a:t>
            </a:r>
            <a:r>
              <a:rPr kumimoji="0" lang="en-US" sz="3600" b="0" i="0" u="none" strike="noStrike" cap="none" spc="0" normalizeH="0" baseline="0" dirty="0">
                <a:ln>
                  <a:noFill/>
                </a:ln>
                <a:solidFill>
                  <a:srgbClr val="000000"/>
                </a:solidFill>
                <a:effectLst/>
                <a:uFillTx/>
                <a:latin typeface="Calibri"/>
                <a:ea typeface="Calibri"/>
                <a:cs typeface="Calibri"/>
                <a:sym typeface="Calibri"/>
              </a:rPr>
              <a:t> used KDE plot to visualize the distribution of the features:</a:t>
            </a:r>
          </a:p>
          <a:p>
            <a:pPr marL="0" marR="0" indent="0" algn="l" defTabSz="1524000" rtl="0" fontAlgn="auto" latinLnBrk="0" hangingPunct="0">
              <a:lnSpc>
                <a:spcPct val="100000"/>
              </a:lnSpc>
              <a:spcBef>
                <a:spcPts val="0"/>
              </a:spcBef>
              <a:spcAft>
                <a:spcPts val="0"/>
              </a:spcAft>
              <a:buClrTx/>
              <a:buSzTx/>
              <a:buFontTx/>
              <a:buNone/>
              <a:tabLst/>
            </a:pPr>
            <a:r>
              <a:rPr lang="en-US" sz="3600" dirty="0"/>
              <a:t>Observations</a:t>
            </a:r>
            <a:r>
              <a:rPr kumimoji="0" lang="en-US" sz="3600" b="0" i="0" u="none" strike="noStrike" cap="none" spc="0" normalizeH="0" baseline="0" dirty="0">
                <a:ln>
                  <a:noFill/>
                </a:ln>
                <a:solidFill>
                  <a:srgbClr val="000000"/>
                </a:solidFill>
                <a:effectLst/>
                <a:uFillTx/>
                <a:latin typeface="Calibri"/>
                <a:ea typeface="Calibri"/>
                <a:cs typeface="Calibri"/>
                <a:sym typeface="Calibri"/>
              </a:rPr>
              <a:t>:</a:t>
            </a:r>
          </a:p>
          <a:p>
            <a:pPr marL="0" marR="0" indent="0" algn="l" defTabSz="1524000" rtl="0" fontAlgn="auto" latinLnBrk="0" hangingPunct="0">
              <a:lnSpc>
                <a:spcPct val="100000"/>
              </a:lnSpc>
              <a:spcBef>
                <a:spcPts val="0"/>
              </a:spcBef>
              <a:spcAft>
                <a:spcPts val="0"/>
              </a:spcAft>
              <a:buClrTx/>
              <a:buSzTx/>
              <a:buFontTx/>
              <a:buNone/>
              <a:tabLst/>
            </a:pPr>
            <a:r>
              <a:rPr lang="en-US" sz="3600" dirty="0"/>
              <a:t>1.Disbursed_amount: slightly right skewed</a:t>
            </a:r>
          </a:p>
          <a:p>
            <a:pPr marL="0" marR="0" indent="0" algn="l" defTabSz="1524000" rtl="0" fontAlgn="auto" latinLnBrk="0" hangingPunct="0">
              <a:lnSpc>
                <a:spcPct val="100000"/>
              </a:lnSpc>
              <a:spcBef>
                <a:spcPts val="0"/>
              </a:spcBef>
              <a:spcAft>
                <a:spcPts val="0"/>
              </a:spcAft>
              <a:buClrTx/>
              <a:buSzTx/>
              <a:buFontTx/>
              <a:buNone/>
              <a:tabLst/>
            </a:pPr>
            <a:r>
              <a:rPr lang="en-US" sz="3600" dirty="0"/>
              <a:t>2. Asset_cost: right skewed </a:t>
            </a:r>
          </a:p>
          <a:p>
            <a:pPr marL="0" marR="0" indent="0" algn="l" defTabSz="1524000" rtl="0" fontAlgn="auto" latinLnBrk="0" hangingPunct="0">
              <a:lnSpc>
                <a:spcPct val="100000"/>
              </a:lnSpc>
              <a:spcBef>
                <a:spcPts val="0"/>
              </a:spcBef>
              <a:spcAft>
                <a:spcPts val="0"/>
              </a:spcAft>
              <a:buClrTx/>
              <a:buSzTx/>
              <a:buFontTx/>
              <a:buNone/>
              <a:tabLst/>
            </a:pPr>
            <a:r>
              <a:rPr lang="en-US" sz="3600" dirty="0"/>
              <a:t>3. ltv: left skewed</a:t>
            </a:r>
          </a:p>
          <a:p>
            <a:pPr marL="0" marR="0" indent="0" algn="l" defTabSz="1524000" rtl="0" fontAlgn="auto" latinLnBrk="0" hangingPunct="0">
              <a:lnSpc>
                <a:spcPct val="100000"/>
              </a:lnSpc>
              <a:spcBef>
                <a:spcPts val="0"/>
              </a:spcBef>
              <a:spcAft>
                <a:spcPts val="0"/>
              </a:spcAft>
              <a:buClrTx/>
              <a:buSzTx/>
              <a:buFontTx/>
              <a:buNone/>
              <a:tabLst/>
            </a:pPr>
            <a:r>
              <a:rPr lang="en-US" sz="3600" dirty="0"/>
              <a:t>4. perform_CNS.SCORE: not following normal distribution</a:t>
            </a:r>
          </a:p>
          <a:p>
            <a:pPr marL="0" marR="0" indent="0" algn="l" defTabSz="15240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8" name="TextBox 7">
            <a:extLst>
              <a:ext uri="{FF2B5EF4-FFF2-40B4-BE49-F238E27FC236}">
                <a16:creationId xmlns:a16="http://schemas.microsoft.com/office/drawing/2014/main" id="{A0E78317-2025-D250-3A3C-A47EA77237F8}"/>
              </a:ext>
            </a:extLst>
          </p:cNvPr>
          <p:cNvSpPr txBox="1"/>
          <p:nvPr/>
        </p:nvSpPr>
        <p:spPr>
          <a:xfrm>
            <a:off x="1588170" y="2478509"/>
            <a:ext cx="14776481"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6200" tIns="76200" rIns="76200" bIns="76200" numCol="1" spcCol="38100" rtlCol="0" anchor="t">
            <a:spAutoFit/>
          </a:bodyPr>
          <a:lstStyle/>
          <a:p>
            <a:pPr marL="0" marR="0" indent="0" algn="l" defTabSz="1524000" rtl="0" fontAlgn="auto" latinLnBrk="0" hangingPunct="0">
              <a:lnSpc>
                <a:spcPct val="100000"/>
              </a:lnSpc>
              <a:spcBef>
                <a:spcPts val="0"/>
              </a:spcBef>
              <a:spcAft>
                <a:spcPts val="0"/>
              </a:spcAft>
              <a:buClrTx/>
              <a:buSzTx/>
              <a:buFontTx/>
              <a:buNone/>
              <a:tabLst/>
            </a:pPr>
            <a:r>
              <a:rPr lang="en-US" sz="4400" b="1" dirty="0"/>
              <a:t>Step1:</a:t>
            </a:r>
            <a:r>
              <a:rPr lang="en-US" sz="4400" dirty="0"/>
              <a:t> Checking the data is following normal Distribution or not</a:t>
            </a:r>
            <a:endParaRPr kumimoji="0" lang="en-US" sz="4400" b="1" i="0" u="none" strike="noStrike" cap="none" spc="0" normalizeH="0" baseline="0" dirty="0">
              <a:ln>
                <a:noFill/>
              </a:ln>
              <a:solidFill>
                <a:srgbClr val="000000"/>
              </a:solidFill>
              <a:effectLst/>
              <a:uFillTx/>
              <a:latin typeface="Calibri"/>
              <a:ea typeface="Calibri"/>
              <a:cs typeface="Calibri"/>
              <a:sym typeface="Calibri"/>
            </a:endParaRPr>
          </a:p>
        </p:txBody>
      </p:sp>
      <p:sp>
        <p:nvSpPr>
          <p:cNvPr id="9" name="TextBox 8">
            <a:extLst>
              <a:ext uri="{FF2B5EF4-FFF2-40B4-BE49-F238E27FC236}">
                <a16:creationId xmlns:a16="http://schemas.microsoft.com/office/drawing/2014/main" id="{9DC6932A-0C5D-0663-96C1-5A5A1A83BFB2}"/>
              </a:ext>
            </a:extLst>
          </p:cNvPr>
          <p:cNvSpPr txBox="1"/>
          <p:nvPr/>
        </p:nvSpPr>
        <p:spPr>
          <a:xfrm>
            <a:off x="1997242" y="11646569"/>
            <a:ext cx="20119290"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6200" tIns="76200" rIns="76200" bIns="76200" numCol="1" spcCol="38100" rtlCol="0" anchor="t">
            <a:spAutoFit/>
          </a:bodyPr>
          <a:lstStyle/>
          <a:p>
            <a:pPr marL="0" marR="0" indent="0" algn="l" defTabSz="1524000" rtl="0" fontAlgn="auto" latinLnBrk="0" hangingPunct="0">
              <a:lnSpc>
                <a:spcPct val="100000"/>
              </a:lnSpc>
              <a:spcBef>
                <a:spcPts val="0"/>
              </a:spcBef>
              <a:spcAft>
                <a:spcPts val="0"/>
              </a:spcAft>
              <a:buClrTx/>
              <a:buSzTx/>
              <a:buFontTx/>
              <a:buNone/>
              <a:tabLst/>
            </a:pPr>
            <a:r>
              <a:rPr kumimoji="0" lang="en-US" sz="4400" i="0" u="none" strike="noStrike" cap="none" spc="0" normalizeH="0" baseline="0" dirty="0">
                <a:ln>
                  <a:noFill/>
                </a:ln>
                <a:solidFill>
                  <a:srgbClr val="000000"/>
                </a:solidFill>
                <a:effectLst/>
                <a:uFillTx/>
                <a:latin typeface="Calibri"/>
                <a:ea typeface="Calibri"/>
                <a:cs typeface="Calibri"/>
                <a:sym typeface="Calibri"/>
              </a:rPr>
              <a:t>After checking the </a:t>
            </a:r>
            <a:r>
              <a:rPr lang="en-US" sz="4400" dirty="0"/>
              <a:t>t</a:t>
            </a:r>
            <a:r>
              <a:rPr kumimoji="0" lang="en-US" sz="4400" i="0" u="none" strike="noStrike" cap="none" spc="0" normalizeH="0" baseline="0" dirty="0">
                <a:ln>
                  <a:noFill/>
                </a:ln>
                <a:solidFill>
                  <a:srgbClr val="000000"/>
                </a:solidFill>
                <a:effectLst/>
                <a:uFillTx/>
                <a:latin typeface="Calibri"/>
                <a:ea typeface="Calibri"/>
                <a:cs typeface="Calibri"/>
                <a:sym typeface="Calibri"/>
              </a:rPr>
              <a:t>ransformation techniques, there is no much change in distribution  </a:t>
            </a:r>
          </a:p>
        </p:txBody>
      </p:sp>
    </p:spTree>
    <p:extLst>
      <p:ext uri="{BB962C8B-B14F-4D97-AF65-F5344CB8AC3E}">
        <p14:creationId xmlns:p14="http://schemas.microsoft.com/office/powerpoint/2010/main" val="411919447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B895F4-5564-3FB7-0269-3FBE4CDDA184}"/>
              </a:ext>
            </a:extLst>
          </p:cNvPr>
          <p:cNvSpPr txBox="1"/>
          <p:nvPr/>
        </p:nvSpPr>
        <p:spPr>
          <a:xfrm>
            <a:off x="140702" y="25400"/>
            <a:ext cx="24243298" cy="1261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t">
            <a:spAutoFit/>
          </a:bodyPr>
          <a:lstStyle/>
          <a:p>
            <a:pPr marL="0" marR="0" indent="0" algn="ctr" defTabSz="1524000" rtl="0" fontAlgn="auto" latinLnBrk="0" hangingPunct="0">
              <a:lnSpc>
                <a:spcPct val="100000"/>
              </a:lnSpc>
              <a:spcBef>
                <a:spcPts val="0"/>
              </a:spcBef>
              <a:spcAft>
                <a:spcPts val="0"/>
              </a:spcAft>
              <a:buClrTx/>
              <a:buSzTx/>
              <a:buFontTx/>
              <a:buNone/>
              <a:tabLst/>
            </a:pPr>
            <a:r>
              <a:rPr kumimoji="0" lang="en-US" sz="7200" b="1" i="0" u="none" strike="noStrike" cap="none" spc="0" normalizeH="0" baseline="0" dirty="0">
                <a:ln>
                  <a:noFill/>
                </a:ln>
                <a:solidFill>
                  <a:srgbClr val="000000"/>
                </a:solidFill>
                <a:effectLst/>
                <a:uFillTx/>
                <a:latin typeface="Calibri"/>
                <a:ea typeface="Calibri"/>
                <a:cs typeface="Calibri"/>
                <a:sym typeface="Calibri"/>
              </a:rPr>
              <a:t>Statistical Method's  </a:t>
            </a:r>
          </a:p>
        </p:txBody>
      </p:sp>
      <p:sp>
        <p:nvSpPr>
          <p:cNvPr id="3" name="TextBox 2">
            <a:extLst>
              <a:ext uri="{FF2B5EF4-FFF2-40B4-BE49-F238E27FC236}">
                <a16:creationId xmlns:a16="http://schemas.microsoft.com/office/drawing/2014/main" id="{0214C9D7-EF28-D6C8-2072-1CAE1D86472E}"/>
              </a:ext>
            </a:extLst>
          </p:cNvPr>
          <p:cNvSpPr txBox="1"/>
          <p:nvPr/>
        </p:nvSpPr>
        <p:spPr>
          <a:xfrm>
            <a:off x="2286000" y="1347541"/>
            <a:ext cx="18513081" cy="5016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6200" tIns="76200" rIns="76200" bIns="76200" numCol="1" spcCol="38100" rtlCol="0" anchor="t">
            <a:spAutoFit/>
          </a:bodyPr>
          <a:lstStyle/>
          <a:p>
            <a:pPr marL="0" marR="0" indent="0" algn="l" defTabSz="1524000" rtl="0" fontAlgn="auto" latinLnBrk="0" hangingPunct="0">
              <a:lnSpc>
                <a:spcPct val="100000"/>
              </a:lnSpc>
              <a:spcBef>
                <a:spcPts val="0"/>
              </a:spcBef>
              <a:spcAft>
                <a:spcPts val="0"/>
              </a:spcAft>
              <a:buClrTx/>
              <a:buSzTx/>
              <a:buFontTx/>
              <a:buNone/>
              <a:tabLst/>
            </a:pPr>
            <a:r>
              <a:rPr kumimoji="0" lang="en-US" sz="4800" b="1" i="0" u="none" strike="noStrike" cap="none" spc="0" normalizeH="0" baseline="0" dirty="0">
                <a:ln>
                  <a:noFill/>
                </a:ln>
                <a:solidFill>
                  <a:srgbClr val="000000"/>
                </a:solidFill>
                <a:effectLst/>
                <a:uFillTx/>
                <a:latin typeface="Calibri"/>
                <a:ea typeface="Calibri"/>
                <a:cs typeface="Calibri"/>
                <a:sym typeface="Calibri"/>
              </a:rPr>
              <a:t>Hypothesis Testing: </a:t>
            </a:r>
            <a:r>
              <a:rPr kumimoji="0" lang="en-US" sz="4800" i="0" u="none" strike="noStrike" cap="none" spc="0" normalizeH="0" baseline="0" dirty="0">
                <a:ln>
                  <a:noFill/>
                </a:ln>
                <a:solidFill>
                  <a:srgbClr val="000000"/>
                </a:solidFill>
                <a:effectLst/>
                <a:uFillTx/>
                <a:latin typeface="Calibri"/>
                <a:ea typeface="Calibri"/>
                <a:cs typeface="Calibri"/>
                <a:sym typeface="Calibri"/>
              </a:rPr>
              <a:t>(Note: Checking hypothesis test on 95% Confidence.)</a:t>
            </a:r>
          </a:p>
          <a:p>
            <a:pPr marL="0" marR="0" indent="0" algn="l" defTabSz="1524000" rtl="0" fontAlgn="auto" latinLnBrk="0" hangingPunct="0">
              <a:lnSpc>
                <a:spcPct val="100000"/>
              </a:lnSpc>
              <a:spcBef>
                <a:spcPts val="0"/>
              </a:spcBef>
              <a:spcAft>
                <a:spcPts val="0"/>
              </a:spcAft>
              <a:buClrTx/>
              <a:buSzTx/>
              <a:buFontTx/>
              <a:buNone/>
              <a:tabLst/>
            </a:pPr>
            <a:endParaRPr kumimoji="0" lang="en-US" sz="4800" b="1" i="0" u="none" strike="noStrike" cap="none" spc="0" normalizeH="0" baseline="0" dirty="0">
              <a:ln>
                <a:noFill/>
              </a:ln>
              <a:solidFill>
                <a:srgbClr val="000000"/>
              </a:solidFill>
              <a:effectLst/>
              <a:uFillTx/>
              <a:latin typeface="Calibri"/>
              <a:ea typeface="Calibri"/>
              <a:cs typeface="Calibri"/>
              <a:sym typeface="Calibri"/>
            </a:endParaRPr>
          </a:p>
          <a:p>
            <a:r>
              <a:rPr kumimoji="0" lang="en-US" sz="4400" b="1" i="0" u="none" strike="noStrike" cap="none" spc="0" normalizeH="0" baseline="0" dirty="0">
                <a:ln>
                  <a:noFill/>
                </a:ln>
                <a:solidFill>
                  <a:srgbClr val="000000"/>
                </a:solidFill>
                <a:effectLst/>
                <a:uFillTx/>
                <a:latin typeface="Calibri"/>
                <a:ea typeface="Calibri"/>
                <a:cs typeface="Calibri"/>
                <a:sym typeface="Calibri"/>
              </a:rPr>
              <a:t>Normality Test: </a:t>
            </a:r>
            <a:r>
              <a:rPr kumimoji="0" lang="en-US" sz="4400" i="0" u="none" strike="noStrike" cap="none" spc="0" normalizeH="0" baseline="0" dirty="0">
                <a:ln>
                  <a:noFill/>
                </a:ln>
                <a:solidFill>
                  <a:srgbClr val="000000"/>
                </a:solidFill>
                <a:effectLst/>
                <a:uFillTx/>
                <a:latin typeface="Calibri"/>
                <a:ea typeface="Calibri"/>
                <a:cs typeface="Calibri"/>
                <a:sym typeface="Calibri"/>
              </a:rPr>
              <a:t>To know the data is </a:t>
            </a:r>
            <a:r>
              <a:rPr lang="en-US" sz="4400" dirty="0"/>
              <a:t>following Gaussian Distribution or not.</a:t>
            </a:r>
          </a:p>
          <a:p>
            <a:endParaRPr lang="en-US" sz="4400" dirty="0"/>
          </a:p>
          <a:p>
            <a:r>
              <a:rPr lang="en-US" sz="4400" dirty="0"/>
              <a:t>Hypothesis testing on Normality using ShapiroTest </a:t>
            </a:r>
          </a:p>
          <a:p>
            <a:r>
              <a:rPr lang="en-US" sz="4400" dirty="0"/>
              <a:t>Null Hypothesis H0: Gaussian Distribution: If P&gt;0.05 accept H0</a:t>
            </a:r>
          </a:p>
          <a:p>
            <a:r>
              <a:rPr lang="en-US" sz="4400" dirty="0"/>
              <a:t>Alternative Hypothesis H1: Not a Gaussian Distribution: If P&lt;0.05 accept H1 </a:t>
            </a:r>
            <a:endParaRPr kumimoji="0" lang="en-US" sz="4400" i="0" u="none" strike="noStrike" cap="none" spc="0" normalizeH="0" baseline="0" dirty="0">
              <a:ln>
                <a:noFill/>
              </a:ln>
              <a:solidFill>
                <a:srgbClr val="000000"/>
              </a:solidFill>
              <a:effectLst/>
              <a:uFillTx/>
              <a:latin typeface="Calibri"/>
              <a:ea typeface="Calibri"/>
              <a:cs typeface="Calibri"/>
              <a:sym typeface="Calibri"/>
            </a:endParaRPr>
          </a:p>
        </p:txBody>
      </p:sp>
      <p:pic>
        <p:nvPicPr>
          <p:cNvPr id="5" name="Picture 4">
            <a:extLst>
              <a:ext uri="{FF2B5EF4-FFF2-40B4-BE49-F238E27FC236}">
                <a16:creationId xmlns:a16="http://schemas.microsoft.com/office/drawing/2014/main" id="{D9A361FC-C20F-0AB4-1C3A-42C21D217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55053" y="6858000"/>
            <a:ext cx="9742192" cy="4278093"/>
          </a:xfrm>
          <a:prstGeom prst="rect">
            <a:avLst/>
          </a:prstGeom>
        </p:spPr>
      </p:pic>
      <p:sp>
        <p:nvSpPr>
          <p:cNvPr id="6" name="TextBox 5">
            <a:extLst>
              <a:ext uri="{FF2B5EF4-FFF2-40B4-BE49-F238E27FC236}">
                <a16:creationId xmlns:a16="http://schemas.microsoft.com/office/drawing/2014/main" id="{351386E3-1751-BC78-63F9-AB7DAD66EC57}"/>
              </a:ext>
            </a:extLst>
          </p:cNvPr>
          <p:cNvSpPr txBox="1"/>
          <p:nvPr/>
        </p:nvSpPr>
        <p:spPr>
          <a:xfrm>
            <a:off x="2286000" y="6801048"/>
            <a:ext cx="11490782" cy="2862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t">
            <a:spAutoFit/>
          </a:bodyPr>
          <a:lstStyle/>
          <a:p>
            <a:r>
              <a:rPr lang="en-US" sz="4400" dirty="0"/>
              <a:t>Hence P value is &lt; 0.05 we reject the Null Hypothesis </a:t>
            </a:r>
          </a:p>
          <a:p>
            <a:r>
              <a:rPr lang="en-US" sz="4400" dirty="0"/>
              <a:t>So we conclude that data is not following the Normal Distribution</a:t>
            </a:r>
          </a:p>
        </p:txBody>
      </p:sp>
      <p:sp>
        <p:nvSpPr>
          <p:cNvPr id="7" name="TextBox 6">
            <a:extLst>
              <a:ext uri="{FF2B5EF4-FFF2-40B4-BE49-F238E27FC236}">
                <a16:creationId xmlns:a16="http://schemas.microsoft.com/office/drawing/2014/main" id="{2B1BFC80-99CE-585E-9AD5-6161FA52A0FE}"/>
              </a:ext>
            </a:extLst>
          </p:cNvPr>
          <p:cNvSpPr txBox="1"/>
          <p:nvPr/>
        </p:nvSpPr>
        <p:spPr>
          <a:xfrm>
            <a:off x="13355053" y="6256423"/>
            <a:ext cx="9529010" cy="7694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t">
            <a:spAutoFit/>
          </a:bodyPr>
          <a:lstStyle/>
          <a:p>
            <a:pPr marL="0" marR="0" indent="0" algn="ctr" defTabSz="1524000" rtl="0" fontAlgn="auto" latinLnBrk="0" hangingPunct="0">
              <a:lnSpc>
                <a:spcPct val="100000"/>
              </a:lnSpc>
              <a:spcBef>
                <a:spcPts val="0"/>
              </a:spcBef>
              <a:spcAft>
                <a:spcPts val="0"/>
              </a:spcAft>
              <a:buClrTx/>
              <a:buSzTx/>
              <a:buFontTx/>
              <a:buNone/>
              <a:tabLst/>
            </a:pPr>
            <a:r>
              <a:rPr kumimoji="0" lang="en-US" sz="4000" b="1" i="0" u="none" strike="noStrike" cap="none" spc="0" normalizeH="0" baseline="0" dirty="0">
                <a:ln>
                  <a:noFill/>
                </a:ln>
                <a:solidFill>
                  <a:srgbClr val="000000"/>
                </a:solidFill>
                <a:effectLst/>
                <a:uFillTx/>
                <a:latin typeface="Calibri"/>
                <a:ea typeface="Calibri"/>
                <a:cs typeface="Calibri"/>
                <a:sym typeface="Calibri"/>
              </a:rPr>
              <a:t>Results</a:t>
            </a:r>
          </a:p>
        </p:txBody>
      </p:sp>
      <p:sp>
        <p:nvSpPr>
          <p:cNvPr id="8" name="TextBox 7">
            <a:extLst>
              <a:ext uri="{FF2B5EF4-FFF2-40B4-BE49-F238E27FC236}">
                <a16:creationId xmlns:a16="http://schemas.microsoft.com/office/drawing/2014/main" id="{4153E3A4-048F-1E6F-DD11-3B8153CDA4B5}"/>
              </a:ext>
            </a:extLst>
          </p:cNvPr>
          <p:cNvSpPr txBox="1"/>
          <p:nvPr/>
        </p:nvSpPr>
        <p:spPr>
          <a:xfrm>
            <a:off x="2430381" y="11430003"/>
            <a:ext cx="21834503" cy="7694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6200" tIns="76200" rIns="76200" bIns="76200" numCol="1" spcCol="38100" rtlCol="0" anchor="t">
            <a:spAutoFit/>
          </a:bodyPr>
          <a:lstStyle/>
          <a:p>
            <a:pPr marL="0" marR="0" indent="0" algn="l" defTabSz="1524000" rtl="0" fontAlgn="auto" latinLnBrk="0" hangingPunct="0">
              <a:lnSpc>
                <a:spcPct val="100000"/>
              </a:lnSpc>
              <a:spcBef>
                <a:spcPts val="0"/>
              </a:spcBef>
              <a:spcAft>
                <a:spcPts val="0"/>
              </a:spcAft>
              <a:buClrTx/>
              <a:buSzTx/>
              <a:buFontTx/>
              <a:buNone/>
              <a:tabLst/>
            </a:pPr>
            <a:r>
              <a:rPr kumimoji="0" lang="en-US" sz="4000" b="0" i="0" u="none" strike="noStrike" cap="none" spc="0" normalizeH="0" baseline="0" dirty="0">
                <a:ln>
                  <a:noFill/>
                </a:ln>
                <a:solidFill>
                  <a:srgbClr val="000000"/>
                </a:solidFill>
                <a:effectLst/>
                <a:uFillTx/>
                <a:latin typeface="Calibri"/>
                <a:ea typeface="Calibri"/>
                <a:cs typeface="Calibri"/>
                <a:sym typeface="Calibri"/>
              </a:rPr>
              <a:t>When the Data is not following Normal Distribution we can go for non parametric tests i.e. sample tests </a:t>
            </a:r>
          </a:p>
        </p:txBody>
      </p:sp>
    </p:spTree>
    <p:extLst>
      <p:ext uri="{BB962C8B-B14F-4D97-AF65-F5344CB8AC3E}">
        <p14:creationId xmlns:p14="http://schemas.microsoft.com/office/powerpoint/2010/main" val="410599001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B895F4-5564-3FB7-0269-3FBE4CDDA184}"/>
              </a:ext>
            </a:extLst>
          </p:cNvPr>
          <p:cNvSpPr txBox="1"/>
          <p:nvPr/>
        </p:nvSpPr>
        <p:spPr>
          <a:xfrm>
            <a:off x="140702" y="25400"/>
            <a:ext cx="24243298" cy="1261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t">
            <a:spAutoFit/>
          </a:bodyPr>
          <a:lstStyle/>
          <a:p>
            <a:pPr marL="0" marR="0" indent="0" algn="ctr" defTabSz="1524000" rtl="0" fontAlgn="auto" latinLnBrk="0" hangingPunct="0">
              <a:lnSpc>
                <a:spcPct val="100000"/>
              </a:lnSpc>
              <a:spcBef>
                <a:spcPts val="0"/>
              </a:spcBef>
              <a:spcAft>
                <a:spcPts val="0"/>
              </a:spcAft>
              <a:buClrTx/>
              <a:buSzTx/>
              <a:buFontTx/>
              <a:buNone/>
              <a:tabLst/>
            </a:pPr>
            <a:r>
              <a:rPr kumimoji="0" lang="en-US" sz="7200" b="1" i="0" u="none" strike="noStrike" cap="none" spc="0" normalizeH="0" baseline="0" dirty="0">
                <a:ln>
                  <a:noFill/>
                </a:ln>
                <a:solidFill>
                  <a:srgbClr val="000000"/>
                </a:solidFill>
                <a:effectLst/>
                <a:uFillTx/>
                <a:latin typeface="Calibri"/>
                <a:ea typeface="Calibri"/>
                <a:cs typeface="Calibri"/>
                <a:sym typeface="Calibri"/>
              </a:rPr>
              <a:t>Statistical Method’s   for Feature Selection</a:t>
            </a:r>
          </a:p>
        </p:txBody>
      </p:sp>
      <p:sp>
        <p:nvSpPr>
          <p:cNvPr id="4" name="TextBox 3">
            <a:extLst>
              <a:ext uri="{FF2B5EF4-FFF2-40B4-BE49-F238E27FC236}">
                <a16:creationId xmlns:a16="http://schemas.microsoft.com/office/drawing/2014/main" id="{3623A060-EA38-8D68-F5ED-5293FAC490CC}"/>
              </a:ext>
            </a:extLst>
          </p:cNvPr>
          <p:cNvSpPr txBox="1"/>
          <p:nvPr/>
        </p:nvSpPr>
        <p:spPr>
          <a:xfrm>
            <a:off x="1910864" y="2213811"/>
            <a:ext cx="11826956" cy="1261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6200" tIns="76200" rIns="76200" bIns="76200" numCol="1" spcCol="38100" rtlCol="0" anchor="t">
            <a:spAutoFit/>
          </a:bodyPr>
          <a:lstStyle/>
          <a:p>
            <a:pPr marL="0" marR="0" indent="0" algn="l" defTabSz="1524000" rtl="0" fontAlgn="auto" latinLnBrk="0" hangingPunct="0">
              <a:lnSpc>
                <a:spcPct val="100000"/>
              </a:lnSpc>
              <a:spcBef>
                <a:spcPts val="0"/>
              </a:spcBef>
              <a:spcAft>
                <a:spcPts val="0"/>
              </a:spcAft>
              <a:buClrTx/>
              <a:buSzTx/>
              <a:buFontTx/>
              <a:buNone/>
              <a:tabLst/>
            </a:pPr>
            <a:r>
              <a:rPr kumimoji="0" lang="en-US" sz="7200" b="1" i="0" u="none" strike="noStrike" cap="none" spc="0" normalizeH="0" baseline="0" dirty="0">
                <a:ln>
                  <a:noFill/>
                </a:ln>
                <a:solidFill>
                  <a:srgbClr val="000000"/>
                </a:solidFill>
                <a:effectLst/>
                <a:uFillTx/>
                <a:latin typeface="Calibri"/>
                <a:ea typeface="Calibri"/>
                <a:cs typeface="Calibri"/>
                <a:sym typeface="Calibri"/>
              </a:rPr>
              <a:t>Non-Parametric / Sample test:</a:t>
            </a:r>
          </a:p>
        </p:txBody>
      </p:sp>
      <p:sp>
        <p:nvSpPr>
          <p:cNvPr id="6" name="TextBox 5">
            <a:extLst>
              <a:ext uri="{FF2B5EF4-FFF2-40B4-BE49-F238E27FC236}">
                <a16:creationId xmlns:a16="http://schemas.microsoft.com/office/drawing/2014/main" id="{1FF70851-4406-5C2E-2E7A-3D154EF83914}"/>
              </a:ext>
            </a:extLst>
          </p:cNvPr>
          <p:cNvSpPr txBox="1"/>
          <p:nvPr/>
        </p:nvSpPr>
        <p:spPr>
          <a:xfrm>
            <a:off x="2004646" y="3704495"/>
            <a:ext cx="14617784" cy="44627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6200" tIns="76200" rIns="76200" bIns="76200" numCol="1" spcCol="38100" rtlCol="0" anchor="t">
            <a:spAutoFit/>
          </a:bodyPr>
          <a:lstStyle/>
          <a:p>
            <a:pPr marL="0" marR="0" indent="0" algn="l" defTabSz="1524000" rtl="0" fontAlgn="auto" latinLnBrk="0" hangingPunct="0">
              <a:lnSpc>
                <a:spcPct val="100000"/>
              </a:lnSpc>
              <a:spcBef>
                <a:spcPts val="0"/>
              </a:spcBef>
              <a:spcAft>
                <a:spcPts val="0"/>
              </a:spcAft>
              <a:buClrTx/>
              <a:buSzTx/>
              <a:buFontTx/>
              <a:buNone/>
              <a:tabLst/>
            </a:pPr>
            <a:r>
              <a:rPr kumimoji="0" lang="en-US" sz="6000" b="1" i="0" u="none" strike="noStrike" cap="none" spc="0" normalizeH="0" baseline="0" dirty="0">
                <a:ln>
                  <a:noFill/>
                </a:ln>
                <a:solidFill>
                  <a:srgbClr val="000000"/>
                </a:solidFill>
                <a:effectLst/>
                <a:uFillTx/>
                <a:latin typeface="Calibri"/>
                <a:ea typeface="Calibri"/>
                <a:cs typeface="Calibri"/>
                <a:sym typeface="Calibri"/>
              </a:rPr>
              <a:t>Non Parametric Tests for  Relationships</a:t>
            </a:r>
          </a:p>
          <a:p>
            <a:r>
              <a:rPr kumimoji="0" lang="en-US" sz="4400" b="0" i="0" u="none" strike="noStrike" cap="none" spc="0" normalizeH="0" baseline="0" dirty="0">
                <a:ln>
                  <a:noFill/>
                </a:ln>
                <a:solidFill>
                  <a:srgbClr val="000000"/>
                </a:solidFill>
                <a:effectLst/>
                <a:uFillTx/>
                <a:latin typeface="Calibri"/>
                <a:ea typeface="Calibri"/>
                <a:cs typeface="Calibri"/>
                <a:sym typeface="Calibri"/>
              </a:rPr>
              <a:t>1. </a:t>
            </a:r>
            <a:r>
              <a:rPr lang="en-US" sz="4400" b="1" dirty="0"/>
              <a:t>C</a:t>
            </a:r>
            <a:r>
              <a:rPr kumimoji="0" lang="en-US" sz="4400" b="1" i="0" u="none" strike="noStrike" cap="none" spc="0" normalizeH="0" baseline="0" dirty="0">
                <a:ln>
                  <a:noFill/>
                </a:ln>
                <a:solidFill>
                  <a:srgbClr val="000000"/>
                </a:solidFill>
                <a:effectLst/>
                <a:uFillTx/>
                <a:latin typeface="Calibri"/>
                <a:ea typeface="Calibri"/>
                <a:cs typeface="Calibri"/>
                <a:sym typeface="Calibri"/>
              </a:rPr>
              <a:t>atego</a:t>
            </a:r>
            <a:r>
              <a:rPr lang="en-US" sz="4400" b="1" dirty="0"/>
              <a:t>rical</a:t>
            </a:r>
            <a:r>
              <a:rPr lang="en-US" sz="4400" dirty="0"/>
              <a:t>: </a:t>
            </a:r>
            <a:r>
              <a:rPr lang="en-IN" sz="4400" dirty="0">
                <a:latin typeface="Calibri" panose="020F0502020204030204" pitchFamily="34" charset="0"/>
              </a:rPr>
              <a:t>Chi-squared test </a:t>
            </a:r>
            <a:endParaRPr lang="en-IN" sz="4400" dirty="0"/>
          </a:p>
          <a:p>
            <a:r>
              <a:rPr kumimoji="0" lang="en-US" sz="4400" b="0" i="0" u="none" strike="noStrike" cap="none" spc="0" normalizeH="0" baseline="0" dirty="0">
                <a:ln>
                  <a:noFill/>
                </a:ln>
                <a:solidFill>
                  <a:srgbClr val="000000"/>
                </a:solidFill>
                <a:effectLst/>
                <a:uFillTx/>
                <a:latin typeface="Calibri"/>
                <a:ea typeface="Calibri"/>
                <a:cs typeface="Calibri"/>
                <a:sym typeface="Calibri"/>
              </a:rPr>
              <a:t>2. </a:t>
            </a:r>
            <a:r>
              <a:rPr lang="en-IN" sz="4400" b="1" dirty="0">
                <a:latin typeface="Calibri,Bold"/>
              </a:rPr>
              <a:t>Relationship</a:t>
            </a:r>
            <a:r>
              <a:rPr lang="en-IN" sz="4400" dirty="0">
                <a:latin typeface="Calibri,Bold"/>
              </a:rPr>
              <a:t> </a:t>
            </a:r>
            <a:r>
              <a:rPr lang="en-IN" sz="4400" b="1" dirty="0">
                <a:latin typeface="Calibri,Bold"/>
              </a:rPr>
              <a:t>between 2</a:t>
            </a:r>
            <a:r>
              <a:rPr lang="en-IN" sz="4400" dirty="0">
                <a:latin typeface="Calibri,Bold"/>
              </a:rPr>
              <a:t> </a:t>
            </a:r>
            <a:r>
              <a:rPr lang="en-IN" sz="4400" b="1" dirty="0">
                <a:latin typeface="Calibri,Bold"/>
              </a:rPr>
              <a:t>continuous</a:t>
            </a:r>
            <a:r>
              <a:rPr lang="en-IN" sz="4400" dirty="0">
                <a:latin typeface="Calibri,Bold"/>
              </a:rPr>
              <a:t> </a:t>
            </a:r>
            <a:r>
              <a:rPr lang="en-IN" sz="4400" b="1" dirty="0">
                <a:latin typeface="Calibri,Bold"/>
              </a:rPr>
              <a:t>variables</a:t>
            </a:r>
            <a:r>
              <a:rPr lang="en-IN" sz="4400" dirty="0">
                <a:latin typeface="Calibri,Bold"/>
              </a:rPr>
              <a:t> : </a:t>
            </a:r>
          </a:p>
          <a:p>
            <a:r>
              <a:rPr lang="en-IN" sz="4400" dirty="0">
                <a:latin typeface="Calibri" panose="020F0502020204030204" pitchFamily="34" charset="0"/>
              </a:rPr>
              <a:t>Spearman’s Correlation Co- efficient (also use for ordinal data) </a:t>
            </a:r>
            <a:endParaRPr lang="en-IN" sz="4400" dirty="0"/>
          </a:p>
          <a:p>
            <a:endParaRPr lang="en-IN" sz="4400" dirty="0"/>
          </a:p>
          <a:p>
            <a:endParaRPr kumimoji="0" lang="en-US" sz="4400" b="1" i="0" u="none" strike="noStrike" cap="none" spc="0" normalizeH="0" baseline="0" dirty="0">
              <a:ln>
                <a:noFill/>
              </a:ln>
              <a:solidFill>
                <a:srgbClr val="000000"/>
              </a:solidFill>
              <a:effectLst/>
              <a:uFillTx/>
              <a:latin typeface="Calibri"/>
              <a:ea typeface="Calibri"/>
              <a:cs typeface="Calibri"/>
              <a:sym typeface="Calibri"/>
            </a:endParaRPr>
          </a:p>
        </p:txBody>
      </p:sp>
      <p:sp>
        <p:nvSpPr>
          <p:cNvPr id="7" name="TextBox 6">
            <a:extLst>
              <a:ext uri="{FF2B5EF4-FFF2-40B4-BE49-F238E27FC236}">
                <a16:creationId xmlns:a16="http://schemas.microsoft.com/office/drawing/2014/main" id="{2534E025-913A-9545-ED3D-834028895E65}"/>
              </a:ext>
            </a:extLst>
          </p:cNvPr>
          <p:cNvSpPr txBox="1"/>
          <p:nvPr/>
        </p:nvSpPr>
        <p:spPr>
          <a:xfrm>
            <a:off x="2004646" y="6858000"/>
            <a:ext cx="22379354" cy="48936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t">
            <a:spAutoFit/>
          </a:bodyPr>
          <a:lstStyle/>
          <a:p>
            <a:r>
              <a:rPr lang="en-US" sz="4400" b="1" dirty="0"/>
              <a:t>Results:</a:t>
            </a:r>
          </a:p>
          <a:p>
            <a:r>
              <a:rPr lang="en-US" sz="4400" dirty="0"/>
              <a:t>As per test result P-Value is &gt; Alpha  for "Region_Name","Employment_Type","Date_of_Birth","CREDIT.HISTORY.LENGTH","DELINQUENT.ACCTS.IN.LAST.SIX.MONTHS" &amp; "</a:t>
            </a:r>
            <a:r>
              <a:rPr lang="en-US" sz="4400" dirty="0" err="1"/>
              <a:t>Asset_Cost</a:t>
            </a:r>
            <a:r>
              <a:rPr lang="en-US" sz="4400" dirty="0"/>
              <a:t>" Hence H0/null hypothesis is Accepted  for these features.</a:t>
            </a:r>
          </a:p>
          <a:p>
            <a:r>
              <a:rPr lang="en-US" sz="4400" dirty="0" err="1"/>
              <a:t>i.e</a:t>
            </a:r>
            <a:r>
              <a:rPr lang="en-US" sz="4400" dirty="0"/>
              <a:t> there is no relationship between these features and targeted variable </a:t>
            </a:r>
            <a:r>
              <a:rPr lang="en-US" sz="4400" dirty="0" err="1"/>
              <a:t>Loan_default</a:t>
            </a:r>
            <a:r>
              <a:rPr lang="en-US" sz="4400" dirty="0"/>
              <a:t>.</a:t>
            </a:r>
          </a:p>
          <a:p>
            <a:r>
              <a:rPr lang="en-US" sz="4400" dirty="0"/>
              <a:t>Hence we can remove these features from our dataset</a:t>
            </a:r>
            <a:endParaRPr kumimoji="0" lang="en-US" sz="44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90501488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B895F4-5564-3FB7-0269-3FBE4CDDA184}"/>
              </a:ext>
            </a:extLst>
          </p:cNvPr>
          <p:cNvSpPr txBox="1"/>
          <p:nvPr/>
        </p:nvSpPr>
        <p:spPr>
          <a:xfrm>
            <a:off x="140702" y="25400"/>
            <a:ext cx="24243298" cy="1261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t">
            <a:spAutoFit/>
          </a:bodyPr>
          <a:lstStyle/>
          <a:p>
            <a:pPr marL="0" marR="0" indent="0" algn="ctr" defTabSz="1524000" rtl="0" fontAlgn="auto" latinLnBrk="0" hangingPunct="0">
              <a:lnSpc>
                <a:spcPct val="100000"/>
              </a:lnSpc>
              <a:spcBef>
                <a:spcPts val="0"/>
              </a:spcBef>
              <a:spcAft>
                <a:spcPts val="0"/>
              </a:spcAft>
              <a:buClrTx/>
              <a:buSzTx/>
              <a:buFontTx/>
              <a:buNone/>
              <a:tabLst/>
            </a:pPr>
            <a:r>
              <a:rPr kumimoji="0" lang="en-US" sz="7200" b="1" i="0" u="none" strike="noStrike" cap="none" spc="0" normalizeH="0" baseline="0" dirty="0">
                <a:ln>
                  <a:noFill/>
                </a:ln>
                <a:solidFill>
                  <a:srgbClr val="000000"/>
                </a:solidFill>
                <a:effectLst/>
                <a:uFillTx/>
                <a:latin typeface="Calibri"/>
                <a:ea typeface="Calibri"/>
                <a:cs typeface="Calibri"/>
                <a:sym typeface="Calibri"/>
              </a:rPr>
              <a:t>Changing the categorical in to Numerical</a:t>
            </a:r>
          </a:p>
        </p:txBody>
      </p:sp>
      <p:sp>
        <p:nvSpPr>
          <p:cNvPr id="3" name="TextBox 2">
            <a:extLst>
              <a:ext uri="{FF2B5EF4-FFF2-40B4-BE49-F238E27FC236}">
                <a16:creationId xmlns:a16="http://schemas.microsoft.com/office/drawing/2014/main" id="{5B9CE1E6-CD24-19DD-1CB9-B229582B429B}"/>
              </a:ext>
            </a:extLst>
          </p:cNvPr>
          <p:cNvSpPr txBox="1"/>
          <p:nvPr/>
        </p:nvSpPr>
        <p:spPr>
          <a:xfrm>
            <a:off x="1888967" y="3681988"/>
            <a:ext cx="19319391" cy="984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t">
            <a:spAutoFit/>
          </a:bodyPr>
          <a:lstStyle/>
          <a:p>
            <a:r>
              <a:rPr kumimoji="0" lang="en-US" sz="5400" b="0" i="0" u="none" strike="noStrike" cap="none" spc="0" normalizeH="0" baseline="0" dirty="0">
                <a:ln>
                  <a:noFill/>
                </a:ln>
                <a:solidFill>
                  <a:srgbClr val="000000"/>
                </a:solidFill>
                <a:effectLst/>
                <a:uFillTx/>
                <a:latin typeface="Calibri"/>
                <a:ea typeface="Calibri"/>
                <a:cs typeface="Calibri"/>
                <a:sym typeface="Calibri"/>
              </a:rPr>
              <a:t>I applied the one hot Encoding to change categorical in to </a:t>
            </a:r>
            <a:r>
              <a:rPr lang="en-US" sz="5400" dirty="0"/>
              <a:t>numerical</a:t>
            </a:r>
            <a:endParaRPr kumimoji="0" lang="en-US" sz="54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5" name="TextBox 4">
            <a:extLst>
              <a:ext uri="{FF2B5EF4-FFF2-40B4-BE49-F238E27FC236}">
                <a16:creationId xmlns:a16="http://schemas.microsoft.com/office/drawing/2014/main" id="{B44A3DD1-2EB1-8E14-972E-048677B82FE2}"/>
              </a:ext>
            </a:extLst>
          </p:cNvPr>
          <p:cNvSpPr txBox="1"/>
          <p:nvPr/>
        </p:nvSpPr>
        <p:spPr>
          <a:xfrm flipH="1">
            <a:off x="1888967" y="1896884"/>
            <a:ext cx="7747401" cy="1169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t">
            <a:spAutoFit/>
          </a:bodyPr>
          <a:lstStyle/>
          <a:p>
            <a:pPr marL="0" marR="0" indent="0" algn="l" defTabSz="1524000" rtl="0" fontAlgn="auto" latinLnBrk="0" hangingPunct="0">
              <a:lnSpc>
                <a:spcPct val="100000"/>
              </a:lnSpc>
              <a:spcBef>
                <a:spcPts val="0"/>
              </a:spcBef>
              <a:spcAft>
                <a:spcPts val="0"/>
              </a:spcAft>
              <a:buClrTx/>
              <a:buSzTx/>
              <a:buFontTx/>
              <a:buNone/>
              <a:tabLst/>
            </a:pPr>
            <a:r>
              <a:rPr kumimoji="0" lang="en-US" sz="6600" b="1" i="0" u="none" strike="noStrike" cap="none" spc="0" normalizeH="0" baseline="0" dirty="0">
                <a:ln>
                  <a:noFill/>
                </a:ln>
                <a:solidFill>
                  <a:srgbClr val="000000"/>
                </a:solidFill>
                <a:effectLst/>
                <a:uFillTx/>
                <a:latin typeface="Calibri"/>
                <a:ea typeface="Calibri"/>
                <a:cs typeface="Calibri"/>
                <a:sym typeface="Calibri"/>
              </a:rPr>
              <a:t>One Hot Encoding:</a:t>
            </a:r>
          </a:p>
        </p:txBody>
      </p:sp>
      <p:sp>
        <p:nvSpPr>
          <p:cNvPr id="6" name="TextBox 5">
            <a:extLst>
              <a:ext uri="{FF2B5EF4-FFF2-40B4-BE49-F238E27FC236}">
                <a16:creationId xmlns:a16="http://schemas.microsoft.com/office/drawing/2014/main" id="{32A7A862-FC55-AF31-1B91-ABF35B5AE00F}"/>
              </a:ext>
            </a:extLst>
          </p:cNvPr>
          <p:cNvSpPr txBox="1"/>
          <p:nvPr/>
        </p:nvSpPr>
        <p:spPr>
          <a:xfrm>
            <a:off x="140702" y="5449416"/>
            <a:ext cx="24008835" cy="1261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t">
            <a:spAutoFit/>
          </a:bodyPr>
          <a:lstStyle/>
          <a:p>
            <a:pPr marL="0" marR="0" indent="0" algn="ctr" defTabSz="1524000" rtl="0" fontAlgn="auto" latinLnBrk="0" hangingPunct="0">
              <a:lnSpc>
                <a:spcPct val="100000"/>
              </a:lnSpc>
              <a:spcBef>
                <a:spcPts val="0"/>
              </a:spcBef>
              <a:spcAft>
                <a:spcPts val="0"/>
              </a:spcAft>
              <a:buClrTx/>
              <a:buSzTx/>
              <a:buFontTx/>
              <a:buNone/>
              <a:tabLst/>
            </a:pPr>
            <a:r>
              <a:rPr kumimoji="0" lang="en-US" sz="7200" b="1" i="0" u="none" strike="noStrike" cap="none" spc="0" normalizeH="0" baseline="0" dirty="0">
                <a:ln>
                  <a:noFill/>
                </a:ln>
                <a:solidFill>
                  <a:srgbClr val="000000"/>
                </a:solidFill>
                <a:effectLst/>
                <a:uFillTx/>
                <a:latin typeface="Calibri"/>
                <a:ea typeface="Calibri"/>
                <a:cs typeface="Calibri"/>
                <a:sym typeface="Calibri"/>
              </a:rPr>
              <a:t>Balancing the Data</a:t>
            </a:r>
          </a:p>
        </p:txBody>
      </p:sp>
      <p:pic>
        <p:nvPicPr>
          <p:cNvPr id="8" name="Picture 7">
            <a:extLst>
              <a:ext uri="{FF2B5EF4-FFF2-40B4-BE49-F238E27FC236}">
                <a16:creationId xmlns:a16="http://schemas.microsoft.com/office/drawing/2014/main" id="{64BB6485-A173-7CD4-923E-F2C8F86F09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14280" y="7380897"/>
            <a:ext cx="6362700" cy="4470400"/>
          </a:xfrm>
          <a:prstGeom prst="rect">
            <a:avLst/>
          </a:prstGeom>
        </p:spPr>
      </p:pic>
      <p:sp>
        <p:nvSpPr>
          <p:cNvPr id="9" name="TextBox 8">
            <a:extLst>
              <a:ext uri="{FF2B5EF4-FFF2-40B4-BE49-F238E27FC236}">
                <a16:creationId xmlns:a16="http://schemas.microsoft.com/office/drawing/2014/main" id="{22189979-B51B-6147-5D6E-0453236A860C}"/>
              </a:ext>
            </a:extLst>
          </p:cNvPr>
          <p:cNvSpPr txBox="1"/>
          <p:nvPr/>
        </p:nvSpPr>
        <p:spPr>
          <a:xfrm>
            <a:off x="2227410" y="8013397"/>
            <a:ext cx="10503852" cy="1631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t">
            <a:spAutoFit/>
          </a:bodyPr>
          <a:lstStyle/>
          <a:p>
            <a:pPr marL="0" marR="0" indent="0" algn="l" defTabSz="1524000" rtl="0" fontAlgn="auto" latinLnBrk="0" hangingPunct="0">
              <a:lnSpc>
                <a:spcPct val="100000"/>
              </a:lnSpc>
              <a:spcBef>
                <a:spcPts val="0"/>
              </a:spcBef>
              <a:spcAft>
                <a:spcPts val="0"/>
              </a:spcAft>
              <a:buClrTx/>
              <a:buSzTx/>
              <a:buFontTx/>
              <a:buNone/>
              <a:tabLst/>
            </a:pPr>
            <a:r>
              <a:rPr lang="en-US" sz="4800" dirty="0"/>
              <a:t>As the data is not balanced I applied the SMOTE technique to balance the data</a:t>
            </a:r>
            <a:endParaRPr kumimoji="0" lang="en-US" sz="4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11" name="TextBox 10">
            <a:extLst>
              <a:ext uri="{FF2B5EF4-FFF2-40B4-BE49-F238E27FC236}">
                <a16:creationId xmlns:a16="http://schemas.microsoft.com/office/drawing/2014/main" id="{07A454A1-7F67-E714-3F7F-34C61A7F734F}"/>
              </a:ext>
            </a:extLst>
          </p:cNvPr>
          <p:cNvSpPr txBox="1"/>
          <p:nvPr/>
        </p:nvSpPr>
        <p:spPr>
          <a:xfrm>
            <a:off x="2244963" y="10115713"/>
            <a:ext cx="11427808"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6200" tIns="76200" rIns="76200" bIns="76200" numCol="1" spcCol="38100" rtlCol="0" anchor="t">
            <a:spAutoFit/>
          </a:bodyPr>
          <a:lstStyle/>
          <a:p>
            <a:r>
              <a:rPr kumimoji="0" lang="en-US" sz="4400" b="0" i="0" u="none" strike="noStrike" cap="none" spc="0" normalizeH="0" baseline="0" dirty="0">
                <a:ln>
                  <a:noFill/>
                </a:ln>
                <a:solidFill>
                  <a:srgbClr val="000000"/>
                </a:solidFill>
                <a:effectLst/>
                <a:uFillTx/>
                <a:latin typeface="Calibri"/>
                <a:ea typeface="Calibri"/>
                <a:cs typeface="Calibri"/>
                <a:sym typeface="Calibri"/>
              </a:rPr>
              <a:t>To Standardize th</a:t>
            </a:r>
            <a:r>
              <a:rPr lang="en-US" sz="4400" dirty="0"/>
              <a:t>e data I applied StandardScaler </a:t>
            </a:r>
            <a:endParaRPr kumimoji="0" lang="en-US" sz="44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49578942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B895F4-5564-3FB7-0269-3FBE4CDDA184}"/>
              </a:ext>
            </a:extLst>
          </p:cNvPr>
          <p:cNvSpPr txBox="1"/>
          <p:nvPr/>
        </p:nvSpPr>
        <p:spPr>
          <a:xfrm>
            <a:off x="23472" y="283306"/>
            <a:ext cx="24243298" cy="1261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t">
            <a:spAutoFit/>
          </a:bodyPr>
          <a:lstStyle/>
          <a:p>
            <a:pPr marL="0" marR="0" indent="0" algn="ctr" defTabSz="1524000" rtl="0" fontAlgn="auto" latinLnBrk="0" hangingPunct="0">
              <a:lnSpc>
                <a:spcPct val="100000"/>
              </a:lnSpc>
              <a:spcBef>
                <a:spcPts val="0"/>
              </a:spcBef>
              <a:spcAft>
                <a:spcPts val="0"/>
              </a:spcAft>
              <a:buClrTx/>
              <a:buSzTx/>
              <a:buFontTx/>
              <a:buNone/>
              <a:tabLst/>
            </a:pPr>
            <a:r>
              <a:rPr kumimoji="0" lang="en-US" sz="7200" b="1" i="0" u="none" strike="noStrike" cap="none" spc="0" normalizeH="0" baseline="0" dirty="0">
                <a:ln>
                  <a:noFill/>
                </a:ln>
                <a:solidFill>
                  <a:srgbClr val="000000"/>
                </a:solidFill>
                <a:effectLst/>
                <a:uFillTx/>
                <a:latin typeface="Calibri"/>
                <a:ea typeface="Calibri"/>
                <a:cs typeface="Calibri"/>
                <a:sym typeface="Calibri"/>
              </a:rPr>
              <a:t>Splitting the data in to train and test </a:t>
            </a:r>
          </a:p>
        </p:txBody>
      </p:sp>
      <p:sp>
        <p:nvSpPr>
          <p:cNvPr id="4" name="TextBox 3">
            <a:extLst>
              <a:ext uri="{FF2B5EF4-FFF2-40B4-BE49-F238E27FC236}">
                <a16:creationId xmlns:a16="http://schemas.microsoft.com/office/drawing/2014/main" id="{F562C763-5531-C3E1-4B7D-E40B1FA29A0E}"/>
              </a:ext>
            </a:extLst>
          </p:cNvPr>
          <p:cNvSpPr txBox="1"/>
          <p:nvPr/>
        </p:nvSpPr>
        <p:spPr>
          <a:xfrm>
            <a:off x="1040710" y="2508739"/>
            <a:ext cx="22174340" cy="1508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6200" tIns="76200" rIns="76200" bIns="76200" numCol="1" spcCol="38100" rtlCol="0" anchor="t">
            <a:spAutoFit/>
          </a:bodyPr>
          <a:lstStyle/>
          <a:p>
            <a:pPr marL="0" marR="0" indent="0" algn="l" defTabSz="1524000" rtl="0" fontAlgn="auto" latinLnBrk="0" hangingPunct="0">
              <a:lnSpc>
                <a:spcPct val="100000"/>
              </a:lnSpc>
              <a:spcBef>
                <a:spcPts val="0"/>
              </a:spcBef>
              <a:spcAft>
                <a:spcPts val="0"/>
              </a:spcAft>
              <a:buClrTx/>
              <a:buSzTx/>
              <a:buFontTx/>
              <a:buNone/>
              <a:tabLst/>
            </a:pPr>
            <a:r>
              <a:rPr kumimoji="0" lang="en-US" sz="4400" b="0" i="0" u="none" strike="noStrike" cap="none" spc="0" normalizeH="0" baseline="0" dirty="0">
                <a:ln>
                  <a:noFill/>
                </a:ln>
                <a:solidFill>
                  <a:srgbClr val="000000"/>
                </a:solidFill>
                <a:effectLst/>
                <a:uFillTx/>
                <a:latin typeface="Calibri"/>
                <a:ea typeface="Calibri"/>
                <a:cs typeface="Calibri"/>
                <a:sym typeface="Calibri"/>
              </a:rPr>
              <a:t>After data is cleaned I splitted the data in to Train and test in the ratio of 70 and 30 percentage. </a:t>
            </a:r>
          </a:p>
          <a:p>
            <a:pPr marL="0" marR="0" indent="0" algn="l" defTabSz="1524000" rtl="0" fontAlgn="auto" latinLnBrk="0" hangingPunct="0">
              <a:lnSpc>
                <a:spcPct val="100000"/>
              </a:lnSpc>
              <a:spcBef>
                <a:spcPts val="0"/>
              </a:spcBef>
              <a:spcAft>
                <a:spcPts val="0"/>
              </a:spcAft>
              <a:buClrTx/>
              <a:buSzTx/>
              <a:buFontTx/>
              <a:buNone/>
              <a:tabLst/>
            </a:pPr>
            <a:r>
              <a:rPr lang="en-US" sz="4400" dirty="0"/>
              <a:t>After that I applied the models and tested the result. </a:t>
            </a:r>
            <a:r>
              <a:rPr kumimoji="0" lang="en-US" sz="4400" b="0" i="0" u="none" strike="noStrike" cap="none" spc="0" normalizeH="0" baseline="0" dirty="0">
                <a:ln>
                  <a:noFill/>
                </a:ln>
                <a:solidFill>
                  <a:srgbClr val="000000"/>
                </a:solidFill>
                <a:effectLst/>
                <a:uFillTx/>
                <a:latin typeface="Calibri"/>
                <a:ea typeface="Calibri"/>
                <a:cs typeface="Calibri"/>
                <a:sym typeface="Calibri"/>
              </a:rPr>
              <a:t> </a:t>
            </a:r>
          </a:p>
        </p:txBody>
      </p:sp>
      <p:sp>
        <p:nvSpPr>
          <p:cNvPr id="6" name="TextBox 5">
            <a:extLst>
              <a:ext uri="{FF2B5EF4-FFF2-40B4-BE49-F238E27FC236}">
                <a16:creationId xmlns:a16="http://schemas.microsoft.com/office/drawing/2014/main" id="{52702772-AB65-D9E8-DD27-D2C817066C7F}"/>
              </a:ext>
            </a:extLst>
          </p:cNvPr>
          <p:cNvSpPr txBox="1"/>
          <p:nvPr/>
        </p:nvSpPr>
        <p:spPr>
          <a:xfrm>
            <a:off x="8182708" y="5064371"/>
            <a:ext cx="5971186" cy="1261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6200" tIns="76200" rIns="76200" bIns="76200" numCol="1" spcCol="38100" rtlCol="0" anchor="t">
            <a:spAutoFit/>
          </a:bodyPr>
          <a:lstStyle/>
          <a:p>
            <a:pPr marL="0" marR="0" indent="0" algn="l" defTabSz="1524000" rtl="0" fontAlgn="auto" latinLnBrk="0" hangingPunct="0">
              <a:lnSpc>
                <a:spcPct val="100000"/>
              </a:lnSpc>
              <a:spcBef>
                <a:spcPts val="0"/>
              </a:spcBef>
              <a:spcAft>
                <a:spcPts val="0"/>
              </a:spcAft>
              <a:buClrTx/>
              <a:buSzTx/>
              <a:buFontTx/>
              <a:buNone/>
              <a:tabLst/>
            </a:pPr>
            <a:r>
              <a:rPr kumimoji="0" lang="en-US" sz="7200" b="1" i="0" u="none" strike="noStrike" cap="none" spc="0" normalizeH="0" baseline="0" dirty="0">
                <a:ln>
                  <a:noFill/>
                </a:ln>
                <a:solidFill>
                  <a:srgbClr val="000000"/>
                </a:solidFill>
                <a:effectLst/>
                <a:uFillTx/>
                <a:latin typeface="Calibri"/>
                <a:ea typeface="Calibri"/>
                <a:cs typeface="Calibri"/>
                <a:sym typeface="Calibri"/>
              </a:rPr>
              <a:t>Model Building</a:t>
            </a:r>
          </a:p>
        </p:txBody>
      </p:sp>
      <p:sp>
        <p:nvSpPr>
          <p:cNvPr id="7" name="TextBox 6">
            <a:extLst>
              <a:ext uri="{FF2B5EF4-FFF2-40B4-BE49-F238E27FC236}">
                <a16:creationId xmlns:a16="http://schemas.microsoft.com/office/drawing/2014/main" id="{7BF42E6D-3E35-53B8-D339-0B48DFA41C1A}"/>
              </a:ext>
            </a:extLst>
          </p:cNvPr>
          <p:cNvSpPr txBox="1"/>
          <p:nvPr/>
        </p:nvSpPr>
        <p:spPr>
          <a:xfrm>
            <a:off x="2321169" y="7596554"/>
            <a:ext cx="7072449" cy="55707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6200" tIns="76200" rIns="76200" bIns="76200" numCol="1" spcCol="38100" rtlCol="0" anchor="t">
            <a:spAutoFit/>
          </a:bodyPr>
          <a:lstStyle/>
          <a:p>
            <a:pPr marL="0" marR="0" indent="0" algn="l" defTabSz="15240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rgbClr val="000000"/>
                </a:solidFill>
                <a:effectLst/>
                <a:uFillTx/>
                <a:latin typeface="Calibri"/>
                <a:ea typeface="Calibri"/>
                <a:cs typeface="Calibri"/>
                <a:sym typeface="Calibri"/>
              </a:rPr>
              <a:t>Tested Models:</a:t>
            </a:r>
          </a:p>
          <a:p>
            <a:r>
              <a:rPr lang="en-US" sz="4400" dirty="0"/>
              <a:t>1.</a:t>
            </a:r>
            <a:r>
              <a:rPr lang="en-IN" sz="4400" dirty="0">
                <a:latin typeface="Helvetica Neue" panose="02000503000000020004" pitchFamily="2" charset="0"/>
              </a:rPr>
              <a:t> Linear Regression</a:t>
            </a:r>
          </a:p>
          <a:p>
            <a:r>
              <a:rPr kumimoji="0" lang="en-US" sz="4400" i="0" u="none" strike="noStrike" cap="none" spc="0" normalizeH="0" baseline="0" dirty="0">
                <a:ln>
                  <a:noFill/>
                </a:ln>
                <a:solidFill>
                  <a:srgbClr val="000000"/>
                </a:solidFill>
                <a:effectLst/>
                <a:uFillTx/>
                <a:latin typeface="Calibri"/>
                <a:ea typeface="Calibri"/>
                <a:cs typeface="Calibri"/>
                <a:sym typeface="Calibri"/>
              </a:rPr>
              <a:t>2. </a:t>
            </a:r>
            <a:r>
              <a:rPr lang="en-IN" sz="4400" dirty="0">
                <a:latin typeface="Helvetica Neue" panose="02000503000000020004" pitchFamily="2" charset="0"/>
              </a:rPr>
              <a:t>Logestic Regression</a:t>
            </a:r>
          </a:p>
          <a:p>
            <a:r>
              <a:rPr kumimoji="0" lang="en-US" sz="4400" i="0" u="none" strike="noStrike" cap="none" spc="0" normalizeH="0" baseline="0" dirty="0">
                <a:ln>
                  <a:noFill/>
                </a:ln>
                <a:solidFill>
                  <a:srgbClr val="000000"/>
                </a:solidFill>
                <a:effectLst/>
                <a:uFillTx/>
                <a:latin typeface="Calibri"/>
                <a:ea typeface="Calibri"/>
                <a:cs typeface="Calibri"/>
                <a:sym typeface="Calibri"/>
              </a:rPr>
              <a:t>3. </a:t>
            </a:r>
            <a:r>
              <a:rPr lang="en-IN" sz="4400" dirty="0">
                <a:latin typeface="Helvetica Neue" panose="02000503000000020004" pitchFamily="2" charset="0"/>
              </a:rPr>
              <a:t>KNN METHOD</a:t>
            </a:r>
          </a:p>
          <a:p>
            <a:r>
              <a:rPr lang="en-US" sz="4400" dirty="0"/>
              <a:t>4. </a:t>
            </a:r>
            <a:r>
              <a:rPr lang="en-IN" sz="4400" dirty="0">
                <a:latin typeface="Helvetica Neue" panose="02000503000000020004" pitchFamily="2" charset="0"/>
              </a:rPr>
              <a:t>Decision Tree Method</a:t>
            </a:r>
          </a:p>
          <a:p>
            <a:r>
              <a:rPr kumimoji="0" lang="en-US" sz="4400" i="0" u="none" strike="noStrike" cap="none" spc="0" normalizeH="0" baseline="0" dirty="0">
                <a:ln>
                  <a:noFill/>
                </a:ln>
                <a:solidFill>
                  <a:srgbClr val="000000"/>
                </a:solidFill>
                <a:effectLst/>
                <a:uFillTx/>
                <a:latin typeface="Calibri"/>
                <a:ea typeface="Calibri"/>
                <a:cs typeface="Calibri"/>
                <a:sym typeface="Calibri"/>
              </a:rPr>
              <a:t>5. </a:t>
            </a:r>
            <a:r>
              <a:rPr lang="en-IN" sz="4400" dirty="0">
                <a:latin typeface="Helvetica Neue" panose="02000503000000020004" pitchFamily="2" charset="0"/>
              </a:rPr>
              <a:t>Random Forest Classifier</a:t>
            </a:r>
          </a:p>
          <a:p>
            <a:r>
              <a:rPr kumimoji="0" lang="en-US" sz="4400" i="0" u="none" strike="noStrike" cap="none" spc="0" normalizeH="0" baseline="0" dirty="0">
                <a:ln>
                  <a:noFill/>
                </a:ln>
                <a:solidFill>
                  <a:srgbClr val="000000"/>
                </a:solidFill>
                <a:effectLst/>
                <a:uFillTx/>
                <a:latin typeface="Calibri"/>
                <a:ea typeface="Calibri"/>
                <a:cs typeface="Calibri"/>
                <a:sym typeface="Calibri"/>
              </a:rPr>
              <a:t>6. </a:t>
            </a:r>
            <a:r>
              <a:rPr lang="en-IN" sz="4400" dirty="0">
                <a:latin typeface="Helvetica Neue" panose="02000503000000020004" pitchFamily="2" charset="0"/>
              </a:rPr>
              <a:t>Bagging Classifier</a:t>
            </a:r>
          </a:p>
          <a:p>
            <a:r>
              <a:rPr kumimoji="0" lang="en-US" sz="4400" i="0" u="none" strike="noStrike" cap="none" spc="0" normalizeH="0" baseline="0" dirty="0">
                <a:ln>
                  <a:noFill/>
                </a:ln>
                <a:solidFill>
                  <a:srgbClr val="000000"/>
                </a:solidFill>
                <a:effectLst/>
                <a:uFillTx/>
                <a:latin typeface="Calibri"/>
                <a:ea typeface="Calibri"/>
                <a:cs typeface="Calibri"/>
                <a:sym typeface="Calibri"/>
              </a:rPr>
              <a:t>7. </a:t>
            </a:r>
            <a:r>
              <a:rPr lang="en-IN" sz="4400" dirty="0">
                <a:latin typeface="Helvetica Neue" panose="02000503000000020004" pitchFamily="2" charset="0"/>
              </a:rPr>
              <a:t>Ada Boost Classifier</a:t>
            </a:r>
          </a:p>
        </p:txBody>
      </p:sp>
      <p:sp>
        <p:nvSpPr>
          <p:cNvPr id="8" name="TextBox 7">
            <a:extLst>
              <a:ext uri="{FF2B5EF4-FFF2-40B4-BE49-F238E27FC236}">
                <a16:creationId xmlns:a16="http://schemas.microsoft.com/office/drawing/2014/main" id="{1AA21ED5-ACC9-597B-B285-F44B87085181}"/>
              </a:ext>
            </a:extLst>
          </p:cNvPr>
          <p:cNvSpPr txBox="1"/>
          <p:nvPr/>
        </p:nvSpPr>
        <p:spPr>
          <a:xfrm>
            <a:off x="10644553" y="7596554"/>
            <a:ext cx="11788484"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6200" tIns="76200" rIns="76200" bIns="76200" numCol="1" spcCol="38100" rtlCol="0" anchor="t">
            <a:spAutoFit/>
          </a:bodyPr>
          <a:lstStyle/>
          <a:p>
            <a:pPr marL="0" marR="0" indent="0" algn="l" defTabSz="1524000" rtl="0" fontAlgn="auto" latinLnBrk="0" hangingPunct="0">
              <a:lnSpc>
                <a:spcPct val="100000"/>
              </a:lnSpc>
              <a:spcBef>
                <a:spcPts val="0"/>
              </a:spcBef>
              <a:spcAft>
                <a:spcPts val="0"/>
              </a:spcAft>
              <a:buClrTx/>
              <a:buSzTx/>
              <a:buFontTx/>
              <a:buNone/>
              <a:tabLst/>
            </a:pPr>
            <a:r>
              <a:rPr kumimoji="0" lang="en-US" sz="4400" b="0" i="0" u="none" strike="noStrike" cap="none" spc="0" normalizeH="0" baseline="0" dirty="0">
                <a:ln>
                  <a:noFill/>
                </a:ln>
                <a:solidFill>
                  <a:srgbClr val="000000"/>
                </a:solidFill>
                <a:effectLst/>
                <a:uFillTx/>
                <a:latin typeface="Calibri"/>
                <a:ea typeface="Calibri"/>
                <a:cs typeface="Calibri"/>
                <a:sym typeface="Calibri"/>
              </a:rPr>
              <a:t>Applied Hyperparameter Tuning using Grid Search </a:t>
            </a:r>
          </a:p>
        </p:txBody>
      </p:sp>
    </p:spTree>
    <p:extLst>
      <p:ext uri="{BB962C8B-B14F-4D97-AF65-F5344CB8AC3E}">
        <p14:creationId xmlns:p14="http://schemas.microsoft.com/office/powerpoint/2010/main" val="35963166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B895F4-5564-3FB7-0269-3FBE4CDDA184}"/>
              </a:ext>
            </a:extLst>
          </p:cNvPr>
          <p:cNvSpPr txBox="1"/>
          <p:nvPr/>
        </p:nvSpPr>
        <p:spPr>
          <a:xfrm>
            <a:off x="140702" y="25400"/>
            <a:ext cx="24243298" cy="1261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t">
            <a:spAutoFit/>
          </a:bodyPr>
          <a:lstStyle/>
          <a:p>
            <a:pPr marL="0" marR="0" indent="0" algn="ctr" defTabSz="1524000" rtl="0" fontAlgn="auto" latinLnBrk="0" hangingPunct="0">
              <a:lnSpc>
                <a:spcPct val="100000"/>
              </a:lnSpc>
              <a:spcBef>
                <a:spcPts val="0"/>
              </a:spcBef>
              <a:spcAft>
                <a:spcPts val="0"/>
              </a:spcAft>
              <a:buClrTx/>
              <a:buSzTx/>
              <a:buFontTx/>
              <a:buNone/>
              <a:tabLst/>
            </a:pPr>
            <a:r>
              <a:rPr kumimoji="0" lang="en-US" sz="7200" b="1" i="0" u="none" strike="noStrike" cap="none" spc="0" normalizeH="0" baseline="0" dirty="0">
                <a:ln>
                  <a:noFill/>
                </a:ln>
                <a:solidFill>
                  <a:srgbClr val="000000"/>
                </a:solidFill>
                <a:effectLst/>
                <a:uFillTx/>
                <a:latin typeface="Calibri"/>
                <a:ea typeface="Calibri"/>
                <a:cs typeface="Calibri"/>
                <a:sym typeface="Calibri"/>
              </a:rPr>
              <a:t>Cross Validation </a:t>
            </a:r>
          </a:p>
        </p:txBody>
      </p:sp>
      <p:sp>
        <p:nvSpPr>
          <p:cNvPr id="3" name="TextBox 2">
            <a:extLst>
              <a:ext uri="{FF2B5EF4-FFF2-40B4-BE49-F238E27FC236}">
                <a16:creationId xmlns:a16="http://schemas.microsoft.com/office/drawing/2014/main" id="{797D160C-A827-433A-1504-F4C3F24FA085}"/>
              </a:ext>
            </a:extLst>
          </p:cNvPr>
          <p:cNvSpPr txBox="1"/>
          <p:nvPr/>
        </p:nvSpPr>
        <p:spPr>
          <a:xfrm>
            <a:off x="1946032" y="1359882"/>
            <a:ext cx="16785044"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6200" tIns="76200" rIns="76200" bIns="76200" numCol="1" spcCol="38100" rtlCol="0" anchor="t">
            <a:spAutoFit/>
          </a:bodyPr>
          <a:lstStyle/>
          <a:p>
            <a:pPr marL="0" marR="0" indent="0" algn="l" defTabSz="1524000" rtl="0" fontAlgn="auto" latinLnBrk="0" hangingPunct="0">
              <a:lnSpc>
                <a:spcPct val="100000"/>
              </a:lnSpc>
              <a:spcBef>
                <a:spcPts val="0"/>
              </a:spcBef>
              <a:spcAft>
                <a:spcPts val="0"/>
              </a:spcAft>
              <a:buClrTx/>
              <a:buSzTx/>
              <a:buFontTx/>
              <a:buNone/>
              <a:tabLst/>
            </a:pPr>
            <a:r>
              <a:rPr kumimoji="0" lang="en-US" sz="4400" b="0" i="0" u="none" strike="noStrike" cap="none" spc="0" normalizeH="0" baseline="0" dirty="0">
                <a:ln>
                  <a:noFill/>
                </a:ln>
                <a:solidFill>
                  <a:srgbClr val="000000"/>
                </a:solidFill>
                <a:effectLst/>
                <a:uFillTx/>
                <a:latin typeface="Calibri"/>
                <a:ea typeface="Calibri"/>
                <a:cs typeface="Calibri"/>
                <a:sym typeface="Calibri"/>
              </a:rPr>
              <a:t>I used the K_ fold cross validation to cross check the model performance</a:t>
            </a:r>
          </a:p>
        </p:txBody>
      </p:sp>
      <p:pic>
        <p:nvPicPr>
          <p:cNvPr id="5" name="Picture 4">
            <a:extLst>
              <a:ext uri="{FF2B5EF4-FFF2-40B4-BE49-F238E27FC236}">
                <a16:creationId xmlns:a16="http://schemas.microsoft.com/office/drawing/2014/main" id="{3355DBF3-A816-994D-8B3C-3A433C5FBD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6032" y="2179935"/>
            <a:ext cx="20062895" cy="10809234"/>
          </a:xfrm>
          <a:prstGeom prst="rect">
            <a:avLst/>
          </a:prstGeom>
        </p:spPr>
      </p:pic>
    </p:spTree>
    <p:extLst>
      <p:ext uri="{BB962C8B-B14F-4D97-AF65-F5344CB8AC3E}">
        <p14:creationId xmlns:p14="http://schemas.microsoft.com/office/powerpoint/2010/main" val="74506517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object 3"/>
          <p:cNvSpPr txBox="1"/>
          <p:nvPr/>
        </p:nvSpPr>
        <p:spPr>
          <a:xfrm>
            <a:off x="12801601" y="5018458"/>
            <a:ext cx="9645444" cy="5539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marR="8466">
              <a:defRPr>
                <a:solidFill>
                  <a:srgbClr val="434040"/>
                </a:solidFill>
                <a:latin typeface="HelveticaNowText-Regular"/>
                <a:ea typeface="HelveticaNowText-Regular"/>
                <a:cs typeface="HelveticaNowText-Regular"/>
                <a:sym typeface="HelveticaNowText-Regular"/>
              </a:defRPr>
            </a:pPr>
            <a:endParaRPr lang="en-US" sz="3600" dirty="0">
              <a:latin typeface="Arial" panose="020B0604020202020204" pitchFamily="34" charset="0"/>
              <a:cs typeface="Arial" panose="020B0604020202020204" pitchFamily="34" charset="0"/>
            </a:endParaRPr>
          </a:p>
        </p:txBody>
      </p:sp>
      <p:sp>
        <p:nvSpPr>
          <p:cNvPr id="76" name="Lorem ipsum"/>
          <p:cNvSpPr txBox="1"/>
          <p:nvPr/>
        </p:nvSpPr>
        <p:spPr>
          <a:xfrm>
            <a:off x="12801601" y="2634345"/>
            <a:ext cx="267702"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spAutoFit/>
          </a:bodyPr>
          <a:lstStyle/>
          <a:p>
            <a:pPr>
              <a:spcBef>
                <a:spcPts val="100"/>
              </a:spcBef>
              <a:defRPr sz="4000">
                <a:latin typeface="HelveticaNowText-Bold"/>
                <a:ea typeface="HelveticaNowText-Bold"/>
                <a:cs typeface="HelveticaNowText-Bold"/>
                <a:sym typeface="HelveticaNowText-Bold"/>
              </a:defRPr>
            </a:pPr>
            <a:r>
              <a:rPr lang="en-US" sz="3200" b="1" dirty="0">
                <a:latin typeface="Arial" panose="020B0604020202020204" pitchFamily="34" charset="0"/>
                <a:cs typeface="Arial" panose="020B0604020202020204" pitchFamily="34" charset="0"/>
              </a:rPr>
              <a:t> </a:t>
            </a:r>
            <a:endParaRPr sz="5400" b="1" dirty="0">
              <a:latin typeface="Arial" panose="020B0604020202020204" pitchFamily="34" charset="0"/>
              <a:cs typeface="Arial" panose="020B0604020202020204" pitchFamily="34" charset="0"/>
            </a:endParaRPr>
          </a:p>
        </p:txBody>
      </p:sp>
      <p:sp>
        <p:nvSpPr>
          <p:cNvPr id="6" name="Text Placeholder 12">
            <a:extLst>
              <a:ext uri="{FF2B5EF4-FFF2-40B4-BE49-F238E27FC236}">
                <a16:creationId xmlns:a16="http://schemas.microsoft.com/office/drawing/2014/main" id="{ED10648A-71AE-4230-1995-1119C6905CBF}"/>
              </a:ext>
            </a:extLst>
          </p:cNvPr>
          <p:cNvSpPr>
            <a:spLocks noGrp="1"/>
          </p:cNvSpPr>
          <p:nvPr>
            <p:ph type="body" idx="1"/>
          </p:nvPr>
        </p:nvSpPr>
        <p:spPr>
          <a:xfrm>
            <a:off x="0" y="414302"/>
            <a:ext cx="24384000" cy="1594339"/>
          </a:xfrm>
        </p:spPr>
        <p:txBody>
          <a:bodyPr>
            <a:normAutofit fontScale="85000" lnSpcReduction="20000"/>
          </a:bodyPr>
          <a:lstStyle/>
          <a:p>
            <a:pPr algn="ctr"/>
            <a:r>
              <a:rPr lang="en-US" sz="7200" dirty="0"/>
              <a:t> Step1: Data Extraction </a:t>
            </a:r>
          </a:p>
          <a:p>
            <a:pPr algn="ctr"/>
            <a:endParaRPr lang="en-US" dirty="0"/>
          </a:p>
          <a:p>
            <a:pPr algn="ctr"/>
            <a:r>
              <a:rPr lang="en-US" dirty="0"/>
              <a:t> </a:t>
            </a:r>
          </a:p>
        </p:txBody>
      </p:sp>
      <p:sp>
        <p:nvSpPr>
          <p:cNvPr id="2" name="TextBox 1">
            <a:extLst>
              <a:ext uri="{FF2B5EF4-FFF2-40B4-BE49-F238E27FC236}">
                <a16:creationId xmlns:a16="http://schemas.microsoft.com/office/drawing/2014/main" id="{EFA820DD-9B21-5B84-5215-85F294258D2F}"/>
              </a:ext>
            </a:extLst>
          </p:cNvPr>
          <p:cNvSpPr txBox="1"/>
          <p:nvPr/>
        </p:nvSpPr>
        <p:spPr>
          <a:xfrm>
            <a:off x="5697416" y="5494356"/>
            <a:ext cx="13364236" cy="1815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6200" tIns="76200" rIns="76200" bIns="76200" numCol="1" spcCol="38100" rtlCol="0" anchor="t">
            <a:spAutoFit/>
          </a:bodyPr>
          <a:lstStyle/>
          <a:p>
            <a:r>
              <a:rPr kumimoji="0" lang="en-US" sz="5400" b="0" i="0" u="none" strike="noStrike" cap="none" spc="0" normalizeH="0" baseline="0" dirty="0">
                <a:ln>
                  <a:noFill/>
                </a:ln>
                <a:solidFill>
                  <a:srgbClr val="000000"/>
                </a:solidFill>
                <a:effectLst/>
                <a:uFillTx/>
                <a:latin typeface="Calibri"/>
                <a:ea typeface="Calibri"/>
                <a:cs typeface="Calibri"/>
                <a:sym typeface="Calibri"/>
              </a:rPr>
              <a:t>Extracted the </a:t>
            </a:r>
            <a:r>
              <a:rPr lang="en-US" sz="5400" dirty="0"/>
              <a:t>data from L@T financial services </a:t>
            </a:r>
          </a:p>
          <a:p>
            <a:pPr marL="0" marR="0" indent="0" algn="l" defTabSz="1524000" rtl="0" fontAlgn="auto" latinLnBrk="0" hangingPunct="0">
              <a:lnSpc>
                <a:spcPct val="100000"/>
              </a:lnSpc>
              <a:spcBef>
                <a:spcPts val="0"/>
              </a:spcBef>
              <a:spcAft>
                <a:spcPts val="0"/>
              </a:spcAft>
              <a:buClrTx/>
              <a:buSzTx/>
              <a:buFontTx/>
              <a:buNone/>
              <a:tabLst/>
            </a:pPr>
            <a:endParaRPr kumimoji="0" lang="en-US" sz="54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548188413"/>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B895F4-5564-3FB7-0269-3FBE4CDDA184}"/>
              </a:ext>
            </a:extLst>
          </p:cNvPr>
          <p:cNvSpPr txBox="1"/>
          <p:nvPr/>
        </p:nvSpPr>
        <p:spPr>
          <a:xfrm>
            <a:off x="140702" y="25400"/>
            <a:ext cx="24243298" cy="1261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t">
            <a:spAutoFit/>
          </a:bodyPr>
          <a:lstStyle/>
          <a:p>
            <a:pPr marL="0" marR="0" indent="0" algn="ctr" defTabSz="1524000" rtl="0" fontAlgn="auto" latinLnBrk="0" hangingPunct="0">
              <a:lnSpc>
                <a:spcPct val="100000"/>
              </a:lnSpc>
              <a:spcBef>
                <a:spcPts val="0"/>
              </a:spcBef>
              <a:spcAft>
                <a:spcPts val="0"/>
              </a:spcAft>
              <a:buClrTx/>
              <a:buSzTx/>
              <a:buFontTx/>
              <a:buNone/>
              <a:tabLst/>
            </a:pPr>
            <a:r>
              <a:rPr kumimoji="0" lang="en-US" sz="7200" b="1" i="0" u="none" strike="noStrike" cap="none" spc="0" normalizeH="0" baseline="0" dirty="0">
                <a:ln>
                  <a:noFill/>
                </a:ln>
                <a:solidFill>
                  <a:srgbClr val="000000"/>
                </a:solidFill>
                <a:effectLst/>
                <a:uFillTx/>
                <a:latin typeface="Calibri"/>
                <a:ea typeface="Calibri"/>
                <a:cs typeface="Calibri"/>
                <a:sym typeface="Calibri"/>
              </a:rPr>
              <a:t>Recommendations</a:t>
            </a:r>
          </a:p>
        </p:txBody>
      </p:sp>
      <p:sp>
        <p:nvSpPr>
          <p:cNvPr id="3" name="TextBox 2">
            <a:extLst>
              <a:ext uri="{FF2B5EF4-FFF2-40B4-BE49-F238E27FC236}">
                <a16:creationId xmlns:a16="http://schemas.microsoft.com/office/drawing/2014/main" id="{0B1BB5C2-B789-D4E9-368D-153E5FA649F1}"/>
              </a:ext>
            </a:extLst>
          </p:cNvPr>
          <p:cNvSpPr txBox="1"/>
          <p:nvPr/>
        </p:nvSpPr>
        <p:spPr>
          <a:xfrm>
            <a:off x="1120341" y="2068691"/>
            <a:ext cx="5593435" cy="79714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t">
            <a:spAutoFit/>
          </a:bodyPr>
          <a:lstStyle/>
          <a:p>
            <a:pPr marL="0" marR="0" indent="0" algn="l" defTabSz="1524000" rtl="0" fontAlgn="auto" latinLnBrk="0" hangingPunct="0">
              <a:lnSpc>
                <a:spcPct val="100000"/>
              </a:lnSpc>
              <a:spcBef>
                <a:spcPts val="0"/>
              </a:spcBef>
              <a:spcAft>
                <a:spcPts val="0"/>
              </a:spcAft>
              <a:buClrTx/>
              <a:buSzTx/>
              <a:buFontTx/>
              <a:buNone/>
              <a:tabLst/>
            </a:pPr>
            <a:r>
              <a:rPr kumimoji="0" lang="en-US" sz="4800" b="1" i="0" u="none" strike="noStrike" cap="none" spc="0" normalizeH="0" baseline="0" dirty="0">
                <a:ln>
                  <a:noFill/>
                </a:ln>
                <a:solidFill>
                  <a:srgbClr val="000000"/>
                </a:solidFill>
                <a:effectLst/>
                <a:uFillTx/>
                <a:latin typeface="Calibri"/>
                <a:ea typeface="Calibri"/>
                <a:cs typeface="Calibri"/>
                <a:sym typeface="Calibri"/>
              </a:rPr>
              <a:t>Observations:</a:t>
            </a:r>
          </a:p>
          <a:p>
            <a:pPr marL="0" marR="0" indent="0" algn="l" defTabSz="1524000" rtl="0" fontAlgn="auto" latinLnBrk="0" hangingPunct="0">
              <a:lnSpc>
                <a:spcPct val="100000"/>
              </a:lnSpc>
              <a:spcBef>
                <a:spcPts val="0"/>
              </a:spcBef>
              <a:spcAft>
                <a:spcPts val="0"/>
              </a:spcAft>
              <a:buClrTx/>
              <a:buSzTx/>
              <a:buFontTx/>
              <a:buNone/>
              <a:tabLst/>
            </a:pPr>
            <a:r>
              <a:rPr lang="en-US" sz="3600" b="1" dirty="0"/>
              <a:t>Loan Defaulter’s:</a:t>
            </a:r>
          </a:p>
          <a:p>
            <a:pPr marL="0" marR="0" indent="0" algn="l" defTabSz="15240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a:ln>
                  <a:noFill/>
                </a:ln>
                <a:solidFill>
                  <a:srgbClr val="000000"/>
                </a:solidFill>
                <a:effectLst/>
                <a:uFillTx/>
                <a:latin typeface="Calibri"/>
                <a:ea typeface="Calibri"/>
                <a:cs typeface="Calibri"/>
                <a:sym typeface="Calibri"/>
              </a:rPr>
              <a:t>Top loan Defaulters:</a:t>
            </a:r>
          </a:p>
          <a:p>
            <a:pPr marL="0" marR="0" indent="0" algn="l" defTabSz="1524000" rtl="0" fontAlgn="auto" latinLnBrk="0" hangingPunct="0">
              <a:lnSpc>
                <a:spcPct val="100000"/>
              </a:lnSpc>
              <a:spcBef>
                <a:spcPts val="0"/>
              </a:spcBef>
              <a:spcAft>
                <a:spcPts val="0"/>
              </a:spcAft>
              <a:buClrTx/>
              <a:buSzTx/>
              <a:buFontTx/>
              <a:buNone/>
              <a:tabLst/>
            </a:pPr>
            <a:r>
              <a:rPr lang="en-US" sz="3600" b="1" dirty="0"/>
              <a:t>State: </a:t>
            </a:r>
            <a:r>
              <a:rPr lang="en-US" sz="3600" dirty="0"/>
              <a:t>Jharkhand, TamilNadu, Maharashtra &amp; Karnataka </a:t>
            </a:r>
          </a:p>
          <a:p>
            <a:pPr marL="0" marR="0" indent="0" algn="l" defTabSz="15240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a:ln>
                  <a:noFill/>
                </a:ln>
                <a:solidFill>
                  <a:srgbClr val="000000"/>
                </a:solidFill>
                <a:effectLst/>
                <a:uFillTx/>
                <a:latin typeface="Calibri"/>
                <a:ea typeface="Calibri"/>
                <a:cs typeface="Calibri"/>
                <a:sym typeface="Calibri"/>
              </a:rPr>
              <a:t>Region: </a:t>
            </a:r>
            <a:r>
              <a:rPr kumimoji="0" lang="en-US" sz="3600" i="0" u="none" strike="noStrike" cap="none" spc="0" normalizeH="0" baseline="0" dirty="0">
                <a:ln>
                  <a:noFill/>
                </a:ln>
                <a:solidFill>
                  <a:srgbClr val="000000"/>
                </a:solidFill>
                <a:effectLst/>
                <a:uFillTx/>
                <a:latin typeface="Calibri"/>
                <a:ea typeface="Calibri"/>
                <a:cs typeface="Calibri"/>
                <a:sym typeface="Calibri"/>
              </a:rPr>
              <a:t>South</a:t>
            </a:r>
          </a:p>
          <a:p>
            <a:pPr marL="0" marR="0" indent="0" algn="l" defTabSz="1524000" rtl="0" fontAlgn="auto" latinLnBrk="0" hangingPunct="0">
              <a:lnSpc>
                <a:spcPct val="100000"/>
              </a:lnSpc>
              <a:spcBef>
                <a:spcPts val="0"/>
              </a:spcBef>
              <a:spcAft>
                <a:spcPts val="0"/>
              </a:spcAft>
              <a:buClrTx/>
              <a:buSzTx/>
              <a:buFontTx/>
              <a:buNone/>
              <a:tabLst/>
            </a:pPr>
            <a:r>
              <a:rPr lang="en-US" sz="3600" b="1" dirty="0"/>
              <a:t>Employment:</a:t>
            </a:r>
            <a:r>
              <a:rPr lang="en-US" sz="3600" dirty="0"/>
              <a:t> Self Employed</a:t>
            </a:r>
            <a:endParaRPr lang="en-US" sz="3600" b="1" dirty="0"/>
          </a:p>
          <a:p>
            <a:pPr marL="0" marR="0" indent="0" algn="l" defTabSz="15240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dirty="0">
              <a:ln>
                <a:noFill/>
              </a:ln>
              <a:solidFill>
                <a:srgbClr val="000000"/>
              </a:solidFill>
              <a:effectLst/>
              <a:uFillTx/>
              <a:latin typeface="Calibri"/>
              <a:ea typeface="Calibri"/>
              <a:cs typeface="Calibri"/>
              <a:sym typeface="Calibri"/>
            </a:endParaRPr>
          </a:p>
          <a:p>
            <a:pPr lvl="0"/>
            <a:r>
              <a:rPr lang="en-US" sz="4800" b="1" dirty="0"/>
              <a:t>Relational changes :</a:t>
            </a:r>
          </a:p>
          <a:p>
            <a:pPr lvl="0"/>
            <a:r>
              <a:rPr lang="en-US" sz="3200" b="1" dirty="0"/>
              <a:t>Highest no. of Defaulters:</a:t>
            </a:r>
          </a:p>
          <a:p>
            <a:pPr lvl="0"/>
            <a:r>
              <a:rPr lang="en-US" sz="3200" b="1" dirty="0"/>
              <a:t>Self Employed: </a:t>
            </a:r>
            <a:r>
              <a:rPr lang="en-US" sz="3200" dirty="0"/>
              <a:t>East Region</a:t>
            </a:r>
          </a:p>
          <a:p>
            <a:pPr lvl="0"/>
            <a:r>
              <a:rPr lang="en-US" sz="3200" b="1" dirty="0"/>
              <a:t>Salaried: </a:t>
            </a:r>
            <a:r>
              <a:rPr lang="en-US" sz="3200" dirty="0"/>
              <a:t>South Region</a:t>
            </a:r>
            <a:endParaRPr lang="en-US" dirty="0"/>
          </a:p>
          <a:p>
            <a:pPr marL="0" marR="0" indent="0" algn="l" defTabSz="15240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dirty="0">
              <a:ln>
                <a:noFill/>
              </a:ln>
              <a:solidFill>
                <a:srgbClr val="000000"/>
              </a:solidFill>
              <a:effectLst/>
              <a:uFillTx/>
              <a:latin typeface="Calibri"/>
              <a:ea typeface="Calibri"/>
              <a:cs typeface="Calibri"/>
              <a:sym typeface="Calibri"/>
            </a:endParaRPr>
          </a:p>
        </p:txBody>
      </p:sp>
      <p:sp>
        <p:nvSpPr>
          <p:cNvPr id="6" name="TextBox 5">
            <a:extLst>
              <a:ext uri="{FF2B5EF4-FFF2-40B4-BE49-F238E27FC236}">
                <a16:creationId xmlns:a16="http://schemas.microsoft.com/office/drawing/2014/main" id="{62ED0B37-40CC-C20F-8DA5-6B284089DCF8}"/>
              </a:ext>
            </a:extLst>
          </p:cNvPr>
          <p:cNvSpPr txBox="1"/>
          <p:nvPr/>
        </p:nvSpPr>
        <p:spPr>
          <a:xfrm>
            <a:off x="8886092" y="3024553"/>
            <a:ext cx="13903569" cy="55707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t">
            <a:spAutoFit/>
          </a:bodyPr>
          <a:lstStyle/>
          <a:p>
            <a:pPr marL="571500" indent="-571500">
              <a:buFont typeface="Wingdings" pitchFamily="2" charset="2"/>
              <a:buChar char="v"/>
            </a:pPr>
            <a:r>
              <a:rPr kumimoji="0" lang="en-US" sz="4400" b="0" i="0" u="none" strike="noStrike" cap="none" spc="0" normalizeH="0" baseline="0" dirty="0">
                <a:ln>
                  <a:noFill/>
                </a:ln>
                <a:solidFill>
                  <a:srgbClr val="000000"/>
                </a:solidFill>
                <a:effectLst/>
                <a:uFillTx/>
                <a:latin typeface="Calibri"/>
                <a:ea typeface="Calibri"/>
                <a:cs typeface="Calibri"/>
                <a:sym typeface="Calibri"/>
              </a:rPr>
              <a:t>States from </a:t>
            </a:r>
            <a:r>
              <a:rPr lang="en-US" sz="4400" dirty="0"/>
              <a:t>Jharkhand, TamilNadu, Maharashtra &amp; Karnataka </a:t>
            </a:r>
            <a:r>
              <a:rPr kumimoji="0" lang="en-US" sz="4400" b="0" i="0" u="none" strike="noStrike" cap="none" spc="0" normalizeH="0" baseline="0" dirty="0">
                <a:ln>
                  <a:noFill/>
                </a:ln>
                <a:solidFill>
                  <a:srgbClr val="000000"/>
                </a:solidFill>
                <a:effectLst/>
                <a:uFillTx/>
                <a:latin typeface="Calibri"/>
                <a:ea typeface="Calibri"/>
                <a:cs typeface="Calibri"/>
                <a:sym typeface="Calibri"/>
              </a:rPr>
              <a:t>Contributing highest no of loan defaulters</a:t>
            </a:r>
            <a:r>
              <a:rPr lang="en-US" sz="4400" dirty="0"/>
              <a:t>. </a:t>
            </a:r>
          </a:p>
          <a:p>
            <a:pPr marL="571500" indent="-571500">
              <a:buFont typeface="Wingdings" pitchFamily="2" charset="2"/>
              <a:buChar char="v"/>
            </a:pPr>
            <a:r>
              <a:rPr lang="en-US" sz="4400" dirty="0"/>
              <a:t>Self employed are contributing more no. of Loan Defaulters.</a:t>
            </a:r>
          </a:p>
          <a:p>
            <a:pPr marL="571500" indent="-571500">
              <a:buFont typeface="Wingdings" pitchFamily="2" charset="2"/>
              <a:buChar char="v"/>
            </a:pPr>
            <a:r>
              <a:rPr kumimoji="0" lang="en-US" sz="4400" b="0" i="0" u="none" strike="noStrike" cap="none" spc="0" normalizeH="0" baseline="0" dirty="0">
                <a:ln>
                  <a:noFill/>
                </a:ln>
                <a:solidFill>
                  <a:srgbClr val="000000"/>
                </a:solidFill>
                <a:effectLst/>
                <a:uFillTx/>
                <a:latin typeface="Calibri"/>
                <a:ea typeface="Calibri"/>
                <a:cs typeface="Calibri"/>
                <a:sym typeface="Calibri"/>
              </a:rPr>
              <a:t>And Self employed from </a:t>
            </a:r>
            <a:r>
              <a:rPr lang="en-US" sz="4400" dirty="0"/>
              <a:t>E</a:t>
            </a:r>
            <a:r>
              <a:rPr kumimoji="0" lang="en-US" sz="4400" b="0" i="0" u="none" strike="noStrike" cap="none" spc="0" normalizeH="0" baseline="0" dirty="0">
                <a:ln>
                  <a:noFill/>
                </a:ln>
                <a:solidFill>
                  <a:srgbClr val="000000"/>
                </a:solidFill>
                <a:effectLst/>
                <a:uFillTx/>
                <a:latin typeface="Calibri"/>
                <a:ea typeface="Calibri"/>
                <a:cs typeface="Calibri"/>
                <a:sym typeface="Calibri"/>
              </a:rPr>
              <a:t>ast region and  Salaried from South Region contributing highest no. of  Load Defaulters</a:t>
            </a:r>
            <a:r>
              <a:rPr lang="en-US" sz="4400" dirty="0"/>
              <a:t>. </a:t>
            </a:r>
          </a:p>
          <a:p>
            <a:pPr marL="571500" indent="-571500">
              <a:buFont typeface="Wingdings" pitchFamily="2" charset="2"/>
              <a:buChar char="v"/>
            </a:pPr>
            <a:r>
              <a:rPr kumimoji="0" lang="en-US" sz="4400" b="0" i="0" u="none" strike="noStrike" cap="none" spc="0" normalizeH="0" baseline="0" dirty="0">
                <a:ln>
                  <a:noFill/>
                </a:ln>
                <a:solidFill>
                  <a:srgbClr val="000000"/>
                </a:solidFill>
                <a:effectLst/>
                <a:uFillTx/>
                <a:latin typeface="Calibri"/>
                <a:ea typeface="Calibri"/>
                <a:cs typeface="Calibri"/>
                <a:sym typeface="Calibri"/>
              </a:rPr>
              <a:t>Company has take  </a:t>
            </a:r>
            <a:r>
              <a:rPr lang="en-US" sz="4400" dirty="0"/>
              <a:t>more precautionary </a:t>
            </a:r>
            <a:r>
              <a:rPr kumimoji="0" lang="en-US" sz="4400" b="0" i="0" u="none" strike="noStrike" cap="none" spc="0" normalizeH="0" baseline="0" dirty="0">
                <a:ln>
                  <a:noFill/>
                </a:ln>
                <a:solidFill>
                  <a:srgbClr val="000000"/>
                </a:solidFill>
                <a:effectLst/>
                <a:uFillTx/>
                <a:latin typeface="Calibri"/>
                <a:ea typeface="Calibri"/>
                <a:cs typeface="Calibri"/>
                <a:sym typeface="Calibri"/>
              </a:rPr>
              <a:t>measures in to these states and type of people.</a:t>
            </a:r>
          </a:p>
        </p:txBody>
      </p:sp>
    </p:spTree>
    <p:extLst>
      <p:ext uri="{BB962C8B-B14F-4D97-AF65-F5344CB8AC3E}">
        <p14:creationId xmlns:p14="http://schemas.microsoft.com/office/powerpoint/2010/main" val="70251661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B6917-C43E-B633-3B73-78B99818E48F}"/>
              </a:ext>
            </a:extLst>
          </p:cNvPr>
          <p:cNvSpPr>
            <a:spLocks noGrp="1"/>
          </p:cNvSpPr>
          <p:nvPr>
            <p:ph type="title"/>
          </p:nvPr>
        </p:nvSpPr>
        <p:spPr>
          <a:xfrm>
            <a:off x="1817880" y="4838813"/>
            <a:ext cx="18580273" cy="6368446"/>
          </a:xfrm>
        </p:spPr>
        <p:txBody>
          <a:bodyPr>
            <a:noAutofit/>
          </a:bodyPr>
          <a:lstStyle/>
          <a:p>
            <a:pPr algn="ctr"/>
            <a:r>
              <a:rPr lang="en-US" sz="20000" dirty="0"/>
              <a:t>Thank You</a:t>
            </a:r>
          </a:p>
        </p:txBody>
      </p:sp>
    </p:spTree>
    <p:extLst>
      <p:ext uri="{BB962C8B-B14F-4D97-AF65-F5344CB8AC3E}">
        <p14:creationId xmlns:p14="http://schemas.microsoft.com/office/powerpoint/2010/main" val="413238857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object 3"/>
          <p:cNvSpPr txBox="1"/>
          <p:nvPr/>
        </p:nvSpPr>
        <p:spPr>
          <a:xfrm>
            <a:off x="12801601" y="5018458"/>
            <a:ext cx="9645444" cy="5539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marR="8466">
              <a:defRPr>
                <a:solidFill>
                  <a:srgbClr val="434040"/>
                </a:solidFill>
                <a:latin typeface="HelveticaNowText-Regular"/>
                <a:ea typeface="HelveticaNowText-Regular"/>
                <a:cs typeface="HelveticaNowText-Regular"/>
                <a:sym typeface="HelveticaNowText-Regular"/>
              </a:defRPr>
            </a:pPr>
            <a:endParaRPr lang="en-US" sz="3600" dirty="0">
              <a:latin typeface="Arial" panose="020B0604020202020204" pitchFamily="34" charset="0"/>
              <a:cs typeface="Arial" panose="020B0604020202020204" pitchFamily="34" charset="0"/>
            </a:endParaRPr>
          </a:p>
        </p:txBody>
      </p:sp>
      <p:sp>
        <p:nvSpPr>
          <p:cNvPr id="76" name="Lorem ipsum"/>
          <p:cNvSpPr txBox="1"/>
          <p:nvPr/>
        </p:nvSpPr>
        <p:spPr>
          <a:xfrm>
            <a:off x="12801601" y="2634345"/>
            <a:ext cx="267702"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spAutoFit/>
          </a:bodyPr>
          <a:lstStyle/>
          <a:p>
            <a:pPr>
              <a:spcBef>
                <a:spcPts val="100"/>
              </a:spcBef>
              <a:defRPr sz="4000">
                <a:latin typeface="HelveticaNowText-Bold"/>
                <a:ea typeface="HelveticaNowText-Bold"/>
                <a:cs typeface="HelveticaNowText-Bold"/>
                <a:sym typeface="HelveticaNowText-Bold"/>
              </a:defRPr>
            </a:pPr>
            <a:r>
              <a:rPr lang="en-US" sz="3200" b="1" dirty="0">
                <a:latin typeface="Arial" panose="020B0604020202020204" pitchFamily="34" charset="0"/>
                <a:cs typeface="Arial" panose="020B0604020202020204" pitchFamily="34" charset="0"/>
              </a:rPr>
              <a:t> </a:t>
            </a:r>
            <a:endParaRPr sz="5400" b="1" dirty="0">
              <a:latin typeface="Arial" panose="020B0604020202020204" pitchFamily="34" charset="0"/>
              <a:cs typeface="Arial" panose="020B0604020202020204" pitchFamily="34" charset="0"/>
            </a:endParaRPr>
          </a:p>
        </p:txBody>
      </p:sp>
      <p:sp>
        <p:nvSpPr>
          <p:cNvPr id="6" name="Text Placeholder 12">
            <a:extLst>
              <a:ext uri="{FF2B5EF4-FFF2-40B4-BE49-F238E27FC236}">
                <a16:creationId xmlns:a16="http://schemas.microsoft.com/office/drawing/2014/main" id="{ED10648A-71AE-4230-1995-1119C6905CBF}"/>
              </a:ext>
            </a:extLst>
          </p:cNvPr>
          <p:cNvSpPr>
            <a:spLocks noGrp="1"/>
          </p:cNvSpPr>
          <p:nvPr>
            <p:ph type="body" idx="1"/>
          </p:nvPr>
        </p:nvSpPr>
        <p:spPr>
          <a:xfrm>
            <a:off x="2286510" y="2125584"/>
            <a:ext cx="18678375" cy="1202188"/>
          </a:xfrm>
        </p:spPr>
        <p:txBody>
          <a:bodyPr>
            <a:noAutofit/>
          </a:bodyPr>
          <a:lstStyle/>
          <a:p>
            <a:pPr algn="ctr"/>
            <a:r>
              <a:rPr lang="en-US" sz="7200" dirty="0"/>
              <a:t>Importing the Required libraries :</a:t>
            </a:r>
          </a:p>
          <a:p>
            <a:endParaRPr lang="en-US" sz="7200" dirty="0"/>
          </a:p>
          <a:p>
            <a:r>
              <a:rPr lang="en-US" sz="7200" dirty="0"/>
              <a:t> </a:t>
            </a:r>
          </a:p>
          <a:p>
            <a:endParaRPr lang="en-US" sz="7200" dirty="0"/>
          </a:p>
          <a:p>
            <a:endParaRPr lang="en-US" sz="7200" dirty="0"/>
          </a:p>
        </p:txBody>
      </p:sp>
      <p:pic>
        <p:nvPicPr>
          <p:cNvPr id="4" name="Picture 3">
            <a:extLst>
              <a:ext uri="{FF2B5EF4-FFF2-40B4-BE49-F238E27FC236}">
                <a16:creationId xmlns:a16="http://schemas.microsoft.com/office/drawing/2014/main" id="{425A6B3C-47AA-9D15-E5DF-B1096DAA2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2659" y="4252497"/>
            <a:ext cx="21565585" cy="7773248"/>
          </a:xfrm>
          <a:prstGeom prst="rect">
            <a:avLst/>
          </a:prstGeom>
        </p:spPr>
      </p:pic>
    </p:spTree>
    <p:extLst>
      <p:ext uri="{BB962C8B-B14F-4D97-AF65-F5344CB8AC3E}">
        <p14:creationId xmlns:p14="http://schemas.microsoft.com/office/powerpoint/2010/main" val="223095313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object 3"/>
          <p:cNvSpPr txBox="1"/>
          <p:nvPr/>
        </p:nvSpPr>
        <p:spPr>
          <a:xfrm>
            <a:off x="12801601" y="5018458"/>
            <a:ext cx="9645444" cy="5539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marR="8466">
              <a:defRPr>
                <a:solidFill>
                  <a:srgbClr val="434040"/>
                </a:solidFill>
                <a:latin typeface="HelveticaNowText-Regular"/>
                <a:ea typeface="HelveticaNowText-Regular"/>
                <a:cs typeface="HelveticaNowText-Regular"/>
                <a:sym typeface="HelveticaNowText-Regular"/>
              </a:defRPr>
            </a:pPr>
            <a:endParaRPr lang="en-US" sz="3600" dirty="0">
              <a:latin typeface="Arial" panose="020B0604020202020204" pitchFamily="34" charset="0"/>
              <a:cs typeface="Arial" panose="020B0604020202020204" pitchFamily="34" charset="0"/>
            </a:endParaRPr>
          </a:p>
        </p:txBody>
      </p:sp>
      <p:sp>
        <p:nvSpPr>
          <p:cNvPr id="76" name="Lorem ipsum"/>
          <p:cNvSpPr txBox="1"/>
          <p:nvPr/>
        </p:nvSpPr>
        <p:spPr>
          <a:xfrm>
            <a:off x="12801601" y="2634345"/>
            <a:ext cx="267702"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spAutoFit/>
          </a:bodyPr>
          <a:lstStyle/>
          <a:p>
            <a:pPr>
              <a:spcBef>
                <a:spcPts val="100"/>
              </a:spcBef>
              <a:defRPr sz="4000">
                <a:latin typeface="HelveticaNowText-Bold"/>
                <a:ea typeface="HelveticaNowText-Bold"/>
                <a:cs typeface="HelveticaNowText-Bold"/>
                <a:sym typeface="HelveticaNowText-Bold"/>
              </a:defRPr>
            </a:pPr>
            <a:r>
              <a:rPr lang="en-US" sz="3200" b="1" dirty="0">
                <a:latin typeface="Arial" panose="020B0604020202020204" pitchFamily="34" charset="0"/>
                <a:cs typeface="Arial" panose="020B0604020202020204" pitchFamily="34" charset="0"/>
              </a:rPr>
              <a:t> </a:t>
            </a:r>
            <a:endParaRPr sz="5400" b="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09C6FBE-7CD1-036C-4EDE-1DBF34EE03EA}"/>
              </a:ext>
            </a:extLst>
          </p:cNvPr>
          <p:cNvSpPr txBox="1"/>
          <p:nvPr/>
        </p:nvSpPr>
        <p:spPr>
          <a:xfrm>
            <a:off x="2466109" y="2241368"/>
            <a:ext cx="19230109" cy="1261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t">
            <a:spAutoFit/>
          </a:bodyPr>
          <a:lstStyle/>
          <a:p>
            <a:r>
              <a:rPr lang="en-US" sz="7200" dirty="0"/>
              <a:t>* Reading the available datasets by using pandas</a:t>
            </a:r>
            <a:endParaRPr kumimoji="0" lang="en-US" sz="7200" b="0" i="0" u="none" strike="noStrike" cap="none" spc="0" normalizeH="0" baseline="0" dirty="0">
              <a:ln>
                <a:noFill/>
              </a:ln>
              <a:solidFill>
                <a:srgbClr val="000000"/>
              </a:solidFill>
              <a:effectLst/>
              <a:uFillTx/>
              <a:latin typeface="Calibri"/>
              <a:ea typeface="Calibri"/>
              <a:cs typeface="Calibri"/>
              <a:sym typeface="Calibri"/>
            </a:endParaRPr>
          </a:p>
        </p:txBody>
      </p:sp>
      <p:pic>
        <p:nvPicPr>
          <p:cNvPr id="9" name="Picture 8">
            <a:extLst>
              <a:ext uri="{FF2B5EF4-FFF2-40B4-BE49-F238E27FC236}">
                <a16:creationId xmlns:a16="http://schemas.microsoft.com/office/drawing/2014/main" id="{492CB3AE-2C8A-70F1-C975-5CF88421F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6955" y="4463362"/>
            <a:ext cx="21253087" cy="6482860"/>
          </a:xfrm>
          <a:prstGeom prst="rect">
            <a:avLst/>
          </a:prstGeom>
        </p:spPr>
      </p:pic>
    </p:spTree>
    <p:extLst>
      <p:ext uri="{BB962C8B-B14F-4D97-AF65-F5344CB8AC3E}">
        <p14:creationId xmlns:p14="http://schemas.microsoft.com/office/powerpoint/2010/main" val="339331381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object 3"/>
          <p:cNvSpPr txBox="1"/>
          <p:nvPr/>
        </p:nvSpPr>
        <p:spPr>
          <a:xfrm>
            <a:off x="12801601" y="5018458"/>
            <a:ext cx="9645444" cy="5539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marR="8466">
              <a:defRPr>
                <a:solidFill>
                  <a:srgbClr val="434040"/>
                </a:solidFill>
                <a:latin typeface="HelveticaNowText-Regular"/>
                <a:ea typeface="HelveticaNowText-Regular"/>
                <a:cs typeface="HelveticaNowText-Regular"/>
                <a:sym typeface="HelveticaNowText-Regular"/>
              </a:defRPr>
            </a:pPr>
            <a:endParaRPr lang="en-US" sz="3600" dirty="0">
              <a:latin typeface="Arial" panose="020B0604020202020204" pitchFamily="34" charset="0"/>
              <a:cs typeface="Arial" panose="020B0604020202020204" pitchFamily="34" charset="0"/>
            </a:endParaRPr>
          </a:p>
        </p:txBody>
      </p:sp>
      <p:sp>
        <p:nvSpPr>
          <p:cNvPr id="76" name="Lorem ipsum"/>
          <p:cNvSpPr txBox="1"/>
          <p:nvPr/>
        </p:nvSpPr>
        <p:spPr>
          <a:xfrm>
            <a:off x="12801601" y="2634345"/>
            <a:ext cx="267702"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spAutoFit/>
          </a:bodyPr>
          <a:lstStyle/>
          <a:p>
            <a:pPr>
              <a:spcBef>
                <a:spcPts val="100"/>
              </a:spcBef>
              <a:defRPr sz="4000">
                <a:latin typeface="HelveticaNowText-Bold"/>
                <a:ea typeface="HelveticaNowText-Bold"/>
                <a:cs typeface="HelveticaNowText-Bold"/>
                <a:sym typeface="HelveticaNowText-Bold"/>
              </a:defRPr>
            </a:pPr>
            <a:r>
              <a:rPr lang="en-US" sz="3200" b="1" dirty="0">
                <a:latin typeface="Arial" panose="020B0604020202020204" pitchFamily="34" charset="0"/>
                <a:cs typeface="Arial" panose="020B0604020202020204" pitchFamily="34" charset="0"/>
              </a:rPr>
              <a:t> </a:t>
            </a:r>
            <a:endParaRPr sz="5400"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8878F78-3C03-216C-521B-60CFE139CF84}"/>
              </a:ext>
            </a:extLst>
          </p:cNvPr>
          <p:cNvSpPr txBox="1"/>
          <p:nvPr/>
        </p:nvSpPr>
        <p:spPr>
          <a:xfrm>
            <a:off x="3017344" y="1514672"/>
            <a:ext cx="20147997" cy="68018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t">
            <a:spAutoFit/>
          </a:bodyPr>
          <a:lstStyle/>
          <a:p>
            <a:pPr marL="857250" indent="-857250">
              <a:buFont typeface="Arial" panose="020B0604020202020204" pitchFamily="34" charset="0"/>
              <a:buChar char="•"/>
            </a:pPr>
            <a:r>
              <a:rPr lang="en-US" sz="7200" dirty="0"/>
              <a:t>Make the column names equal where the values are same otherwise during merging it will create duplicate values.</a:t>
            </a:r>
          </a:p>
          <a:p>
            <a:pPr marL="857250" indent="-857250">
              <a:buFont typeface="Arial" panose="020B0604020202020204" pitchFamily="34" charset="0"/>
              <a:buChar char="•"/>
            </a:pPr>
            <a:r>
              <a:rPr lang="en-US" sz="5400" dirty="0"/>
              <a:t>*Challenges faced: I used </a:t>
            </a:r>
            <a:r>
              <a:rPr lang="en-US" sz="5400" dirty="0" err="1"/>
              <a:t>concat</a:t>
            </a:r>
            <a:r>
              <a:rPr lang="en-US" sz="5400" dirty="0"/>
              <a:t> function to combine all tables but its just adding the table after table and creates a lot of duplicates and Nan values. After finding in net I used merge function to combine the tables</a:t>
            </a:r>
          </a:p>
        </p:txBody>
      </p:sp>
      <p:pic>
        <p:nvPicPr>
          <p:cNvPr id="8" name="Picture 7">
            <a:extLst>
              <a:ext uri="{FF2B5EF4-FFF2-40B4-BE49-F238E27FC236}">
                <a16:creationId xmlns:a16="http://schemas.microsoft.com/office/drawing/2014/main" id="{7FEBCC49-123B-7404-61C4-AA2FDC8399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7345" y="8781428"/>
            <a:ext cx="18393391" cy="2417553"/>
          </a:xfrm>
          <a:prstGeom prst="rect">
            <a:avLst/>
          </a:prstGeom>
        </p:spPr>
      </p:pic>
    </p:spTree>
    <p:extLst>
      <p:ext uri="{BB962C8B-B14F-4D97-AF65-F5344CB8AC3E}">
        <p14:creationId xmlns:p14="http://schemas.microsoft.com/office/powerpoint/2010/main" val="262761986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Lorem ipsum"/>
          <p:cNvSpPr txBox="1"/>
          <p:nvPr/>
        </p:nvSpPr>
        <p:spPr>
          <a:xfrm>
            <a:off x="12801601" y="2634345"/>
            <a:ext cx="267702"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spAutoFit/>
          </a:bodyPr>
          <a:lstStyle/>
          <a:p>
            <a:pPr>
              <a:spcBef>
                <a:spcPts val="100"/>
              </a:spcBef>
              <a:defRPr sz="4000">
                <a:latin typeface="HelveticaNowText-Bold"/>
                <a:ea typeface="HelveticaNowText-Bold"/>
                <a:cs typeface="HelveticaNowText-Bold"/>
                <a:sym typeface="HelveticaNowText-Bold"/>
              </a:defRPr>
            </a:pPr>
            <a:r>
              <a:rPr lang="en-US" sz="3200" b="1" dirty="0">
                <a:latin typeface="Arial" panose="020B0604020202020204" pitchFamily="34" charset="0"/>
                <a:cs typeface="Arial" panose="020B0604020202020204" pitchFamily="34" charset="0"/>
              </a:rPr>
              <a:t> </a:t>
            </a:r>
            <a:endParaRPr sz="5400" b="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7A1BA15F-4A47-FEBA-96C1-B95DD4EF9886}"/>
              </a:ext>
            </a:extLst>
          </p:cNvPr>
          <p:cNvSpPr txBox="1"/>
          <p:nvPr/>
        </p:nvSpPr>
        <p:spPr>
          <a:xfrm>
            <a:off x="1717077" y="1318023"/>
            <a:ext cx="20949846" cy="28315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t">
            <a:spAutoFit/>
          </a:bodyPr>
          <a:lstStyle/>
          <a:p>
            <a:r>
              <a:rPr lang="en-US" sz="7200" dirty="0"/>
              <a:t>* Merging the Data Sets in to one (Note: While merging at least one column should be equal both data sets )</a:t>
            </a:r>
          </a:p>
          <a:p>
            <a:pPr marL="0" marR="0" indent="0" algn="l" defTabSz="15240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Calibri"/>
              <a:ea typeface="Calibri"/>
              <a:cs typeface="Calibri"/>
              <a:sym typeface="Calibri"/>
            </a:endParaRPr>
          </a:p>
        </p:txBody>
      </p:sp>
      <p:pic>
        <p:nvPicPr>
          <p:cNvPr id="6" name="Picture 5">
            <a:extLst>
              <a:ext uri="{FF2B5EF4-FFF2-40B4-BE49-F238E27FC236}">
                <a16:creationId xmlns:a16="http://schemas.microsoft.com/office/drawing/2014/main" id="{99A8A753-C754-C75D-CFCE-972324DD9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535" y="5459019"/>
            <a:ext cx="13664313" cy="5622636"/>
          </a:xfrm>
          <a:prstGeom prst="rect">
            <a:avLst/>
          </a:prstGeom>
        </p:spPr>
      </p:pic>
    </p:spTree>
    <p:extLst>
      <p:ext uri="{BB962C8B-B14F-4D97-AF65-F5344CB8AC3E}">
        <p14:creationId xmlns:p14="http://schemas.microsoft.com/office/powerpoint/2010/main" val="57351254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A021AF-340A-C8CF-B692-5B5C829BBC2E}"/>
              </a:ext>
            </a:extLst>
          </p:cNvPr>
          <p:cNvSpPr txBox="1"/>
          <p:nvPr/>
        </p:nvSpPr>
        <p:spPr>
          <a:xfrm>
            <a:off x="2383225" y="1930400"/>
            <a:ext cx="19617550" cy="23698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6200" tIns="76200" rIns="76200" bIns="76200" numCol="1" spcCol="38100" rtlCol="0" anchor="t">
            <a:spAutoFit/>
          </a:bodyPr>
          <a:lstStyle/>
          <a:p>
            <a:pPr marL="0" marR="0" indent="0" algn="ctr" defTabSz="1524000" rtl="0" fontAlgn="auto" latinLnBrk="0" hangingPunct="0">
              <a:lnSpc>
                <a:spcPct val="100000"/>
              </a:lnSpc>
              <a:spcBef>
                <a:spcPts val="0"/>
              </a:spcBef>
              <a:spcAft>
                <a:spcPts val="0"/>
              </a:spcAft>
              <a:buClrTx/>
              <a:buSzTx/>
              <a:buFontTx/>
              <a:buNone/>
              <a:tabLst/>
            </a:pPr>
            <a:r>
              <a:rPr lang="en-US" sz="7200" dirty="0"/>
              <a:t>There are 162 null values in Employment type and I </a:t>
            </a:r>
          </a:p>
          <a:p>
            <a:pPr marL="0" marR="0" indent="0" algn="ctr" defTabSz="1524000" rtl="0" fontAlgn="auto" latinLnBrk="0" hangingPunct="0">
              <a:lnSpc>
                <a:spcPct val="100000"/>
              </a:lnSpc>
              <a:spcBef>
                <a:spcPts val="0"/>
              </a:spcBef>
              <a:spcAft>
                <a:spcPts val="0"/>
              </a:spcAft>
              <a:buClrTx/>
              <a:buSzTx/>
              <a:buFontTx/>
              <a:buNone/>
              <a:tabLst/>
            </a:pPr>
            <a:r>
              <a:rPr kumimoji="0" lang="en-US" sz="7200" b="0" i="0" u="none" strike="noStrike" cap="none" spc="0" normalizeH="0" baseline="0" dirty="0">
                <a:ln>
                  <a:noFill/>
                </a:ln>
                <a:solidFill>
                  <a:srgbClr val="000000"/>
                </a:solidFill>
                <a:effectLst/>
                <a:uFillTx/>
                <a:latin typeface="Calibri"/>
                <a:ea typeface="Calibri"/>
                <a:cs typeface="Calibri"/>
                <a:sym typeface="Calibri"/>
              </a:rPr>
              <a:t>Replaced with Unknown</a:t>
            </a:r>
          </a:p>
        </p:txBody>
      </p:sp>
      <p:pic>
        <p:nvPicPr>
          <p:cNvPr id="6" name="Picture 5">
            <a:extLst>
              <a:ext uri="{FF2B5EF4-FFF2-40B4-BE49-F238E27FC236}">
                <a16:creationId xmlns:a16="http://schemas.microsoft.com/office/drawing/2014/main" id="{D24E00C1-EC84-8522-A8B4-7A8DC6C4F5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8072" y="5680364"/>
            <a:ext cx="20587855" cy="1419852"/>
          </a:xfrm>
          <a:prstGeom prst="rect">
            <a:avLst/>
          </a:prstGeom>
        </p:spPr>
      </p:pic>
    </p:spTree>
    <p:extLst>
      <p:ext uri="{BB962C8B-B14F-4D97-AF65-F5344CB8AC3E}">
        <p14:creationId xmlns:p14="http://schemas.microsoft.com/office/powerpoint/2010/main" val="339317992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EA59FB-3221-4A85-A822-F3B3405E3892}"/>
              </a:ext>
            </a:extLst>
          </p:cNvPr>
          <p:cNvSpPr txBox="1"/>
          <p:nvPr/>
        </p:nvSpPr>
        <p:spPr>
          <a:xfrm>
            <a:off x="0" y="1723549"/>
            <a:ext cx="8934629" cy="1261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t">
            <a:spAutoFit/>
          </a:bodyPr>
          <a:lstStyle/>
          <a:p>
            <a:pPr marL="0" marR="0" indent="0" algn="ctr" defTabSz="1524000" rtl="0" fontAlgn="auto" latinLnBrk="0" hangingPunct="0">
              <a:lnSpc>
                <a:spcPct val="100000"/>
              </a:lnSpc>
              <a:spcBef>
                <a:spcPts val="0"/>
              </a:spcBef>
              <a:spcAft>
                <a:spcPts val="0"/>
              </a:spcAft>
              <a:buClrTx/>
              <a:buSzTx/>
              <a:buFontTx/>
              <a:buNone/>
              <a:tabLst/>
            </a:pPr>
            <a:r>
              <a:rPr lang="en-US" sz="3600" dirty="0"/>
              <a:t>I used Box plot visualization to understand the outliers. </a:t>
            </a:r>
            <a:endParaRPr kumimoji="0" lang="en-US" sz="3600" b="0" i="0" u="none" strike="noStrike" cap="none" spc="0" normalizeH="0" baseline="0" dirty="0">
              <a:ln>
                <a:noFill/>
              </a:ln>
              <a:solidFill>
                <a:srgbClr val="000000"/>
              </a:solidFill>
              <a:effectLst/>
              <a:uFillTx/>
              <a:latin typeface="Calibri"/>
              <a:ea typeface="Calibri"/>
              <a:cs typeface="Calibri"/>
              <a:sym typeface="Calibri"/>
            </a:endParaRPr>
          </a:p>
        </p:txBody>
      </p:sp>
      <p:pic>
        <p:nvPicPr>
          <p:cNvPr id="6" name="Picture 5">
            <a:extLst>
              <a:ext uri="{FF2B5EF4-FFF2-40B4-BE49-F238E27FC236}">
                <a16:creationId xmlns:a16="http://schemas.microsoft.com/office/drawing/2014/main" id="{5B869F48-4DD2-6362-047A-88BFED3340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509" y="2952046"/>
            <a:ext cx="10789818" cy="6170197"/>
          </a:xfrm>
          <a:prstGeom prst="rect">
            <a:avLst/>
          </a:prstGeom>
        </p:spPr>
      </p:pic>
      <p:sp>
        <p:nvSpPr>
          <p:cNvPr id="7" name="TextBox 6">
            <a:extLst>
              <a:ext uri="{FF2B5EF4-FFF2-40B4-BE49-F238E27FC236}">
                <a16:creationId xmlns:a16="http://schemas.microsoft.com/office/drawing/2014/main" id="{5159BDCF-7AFE-A946-2289-03520425601F}"/>
              </a:ext>
            </a:extLst>
          </p:cNvPr>
          <p:cNvSpPr txBox="1"/>
          <p:nvPr/>
        </p:nvSpPr>
        <p:spPr>
          <a:xfrm>
            <a:off x="0" y="0"/>
            <a:ext cx="24384000" cy="1723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t">
            <a:spAutoFit/>
          </a:bodyPr>
          <a:lstStyle/>
          <a:p>
            <a:pPr lvl="0" algn="ctr"/>
            <a:r>
              <a:rPr lang="en-US" sz="7200" b="1" dirty="0"/>
              <a:t>Outlier Treatment:</a:t>
            </a:r>
          </a:p>
          <a:p>
            <a:pPr marL="0" marR="0" indent="0" algn="l" defTabSz="15240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9" name="TextBox 8">
            <a:extLst>
              <a:ext uri="{FF2B5EF4-FFF2-40B4-BE49-F238E27FC236}">
                <a16:creationId xmlns:a16="http://schemas.microsoft.com/office/drawing/2014/main" id="{C5D77336-1028-9045-FE56-2D0319B12679}"/>
              </a:ext>
            </a:extLst>
          </p:cNvPr>
          <p:cNvSpPr txBox="1"/>
          <p:nvPr/>
        </p:nvSpPr>
        <p:spPr>
          <a:xfrm>
            <a:off x="692727" y="10350740"/>
            <a:ext cx="10429600" cy="15388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t">
            <a:spAutoFit/>
          </a:bodyPr>
          <a:lstStyle/>
          <a:p>
            <a:pPr marL="0" marR="0" indent="0" algn="l" defTabSz="1524000" rtl="0" fontAlgn="auto" latinLnBrk="0" hangingPunct="0">
              <a:lnSpc>
                <a:spcPct val="100000"/>
              </a:lnSpc>
              <a:spcBef>
                <a:spcPts val="0"/>
              </a:spcBef>
              <a:spcAft>
                <a:spcPts val="0"/>
              </a:spcAft>
              <a:buClrTx/>
              <a:buSzTx/>
              <a:buFontTx/>
              <a:buNone/>
              <a:tabLst/>
            </a:pPr>
            <a:r>
              <a:rPr kumimoji="0" lang="en-US" sz="3000" b="0" i="0" u="none" strike="noStrike" cap="none" spc="0" normalizeH="0" baseline="0" dirty="0">
                <a:ln>
                  <a:noFill/>
                </a:ln>
                <a:solidFill>
                  <a:srgbClr val="000000"/>
                </a:solidFill>
                <a:effectLst/>
                <a:uFillTx/>
                <a:latin typeface="Calibri"/>
                <a:ea typeface="Calibri"/>
                <a:cs typeface="Calibri"/>
                <a:sym typeface="Calibri"/>
              </a:rPr>
              <a:t>I tried with transformation techniques by visualization but there is no change even after transformed</a:t>
            </a:r>
          </a:p>
          <a:p>
            <a:pPr marL="0" marR="0" indent="0" algn="l" defTabSz="15240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11" name="TextBox 10">
            <a:extLst>
              <a:ext uri="{FF2B5EF4-FFF2-40B4-BE49-F238E27FC236}">
                <a16:creationId xmlns:a16="http://schemas.microsoft.com/office/drawing/2014/main" id="{A753D5EF-B9D5-C5C6-89DE-15323199F4EB}"/>
              </a:ext>
            </a:extLst>
          </p:cNvPr>
          <p:cNvSpPr txBox="1"/>
          <p:nvPr/>
        </p:nvSpPr>
        <p:spPr>
          <a:xfrm>
            <a:off x="11454836" y="1788401"/>
            <a:ext cx="12219692" cy="24622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6200" tIns="76200" rIns="76200" bIns="76200" numCol="1" spcCol="38100" rtlCol="0" anchor="t">
            <a:spAutoFit/>
          </a:bodyPr>
          <a:lstStyle/>
          <a:p>
            <a:pPr marL="0" marR="0" indent="0" algn="l" defTabSz="1524000" rtl="0" fontAlgn="auto" latinLnBrk="0" hangingPunct="0">
              <a:lnSpc>
                <a:spcPct val="100000"/>
              </a:lnSpc>
              <a:spcBef>
                <a:spcPts val="0"/>
              </a:spcBef>
              <a:spcAft>
                <a:spcPts val="0"/>
              </a:spcAft>
              <a:buClrTx/>
              <a:buSzTx/>
              <a:buFontTx/>
              <a:buNone/>
              <a:tabLst/>
            </a:pPr>
            <a:r>
              <a:rPr kumimoji="0" lang="en-US" sz="3000" b="0" i="0" u="none" strike="noStrike" cap="none" spc="0" normalizeH="0" baseline="0" dirty="0">
                <a:ln>
                  <a:noFill/>
                </a:ln>
                <a:solidFill>
                  <a:srgbClr val="000000"/>
                </a:solidFill>
                <a:effectLst/>
                <a:uFillTx/>
                <a:latin typeface="Calibri"/>
                <a:ea typeface="Calibri"/>
                <a:cs typeface="Calibri"/>
                <a:sym typeface="Calibri"/>
              </a:rPr>
              <a:t>I applied the quartile method to understand the shape and percentage of </a:t>
            </a:r>
          </a:p>
          <a:p>
            <a:pPr marL="0" marR="0" indent="0" algn="l" defTabSz="1524000" rtl="0" fontAlgn="auto" latinLnBrk="0" hangingPunct="0">
              <a:lnSpc>
                <a:spcPct val="100000"/>
              </a:lnSpc>
              <a:spcBef>
                <a:spcPts val="0"/>
              </a:spcBef>
              <a:spcAft>
                <a:spcPts val="0"/>
              </a:spcAft>
              <a:buClrTx/>
              <a:buSzTx/>
              <a:buFontTx/>
              <a:buNone/>
              <a:tabLst/>
            </a:pPr>
            <a:r>
              <a:rPr lang="en-US" dirty="0"/>
              <a:t>The outliers. The %age of outliers is 13.28% . Removing the outliers may </a:t>
            </a:r>
          </a:p>
          <a:p>
            <a:pPr marL="0" marR="0" indent="0" algn="l" defTabSz="1524000" rtl="0" fontAlgn="auto" latinLnBrk="0" hangingPunct="0">
              <a:lnSpc>
                <a:spcPct val="100000"/>
              </a:lnSpc>
              <a:spcBef>
                <a:spcPts val="0"/>
              </a:spcBef>
              <a:spcAft>
                <a:spcPts val="0"/>
              </a:spcAft>
              <a:buClrTx/>
              <a:buSzTx/>
              <a:buFontTx/>
              <a:buNone/>
              <a:tabLst/>
            </a:pPr>
            <a:r>
              <a:rPr lang="en-US" dirty="0"/>
              <a:t>Effect the data.  So I decided to replace the outliers with best possible values.</a:t>
            </a:r>
          </a:p>
          <a:p>
            <a:pPr marL="0" marR="0" indent="0" algn="l" defTabSz="1524000" rtl="0" fontAlgn="auto" latinLnBrk="0" hangingPunct="0">
              <a:lnSpc>
                <a:spcPct val="100000"/>
              </a:lnSpc>
              <a:spcBef>
                <a:spcPts val="0"/>
              </a:spcBef>
              <a:spcAft>
                <a:spcPts val="0"/>
              </a:spcAft>
              <a:buClrTx/>
              <a:buSzTx/>
              <a:buFontTx/>
              <a:buNone/>
              <a:tabLst/>
            </a:pPr>
            <a:r>
              <a:rPr lang="en-US" dirty="0"/>
              <a:t>For that I applied the Quartile method to replace the outliers in to Nan values</a:t>
            </a:r>
          </a:p>
          <a:p>
            <a:pPr marL="0" marR="0" indent="0" algn="l" defTabSz="15240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Calibri"/>
              <a:ea typeface="Calibri"/>
              <a:cs typeface="Calibri"/>
              <a:sym typeface="Calibri"/>
            </a:endParaRPr>
          </a:p>
        </p:txBody>
      </p:sp>
      <p:pic>
        <p:nvPicPr>
          <p:cNvPr id="13" name="Picture 12">
            <a:extLst>
              <a:ext uri="{FF2B5EF4-FFF2-40B4-BE49-F238E27FC236}">
                <a16:creationId xmlns:a16="http://schemas.microsoft.com/office/drawing/2014/main" id="{22E2BCDC-4C18-2DDD-A36D-34B9774EA2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88881" y="3971962"/>
            <a:ext cx="12839700" cy="3365500"/>
          </a:xfrm>
          <a:prstGeom prst="rect">
            <a:avLst/>
          </a:prstGeom>
        </p:spPr>
      </p:pic>
      <p:pic>
        <p:nvPicPr>
          <p:cNvPr id="15" name="Picture 14">
            <a:extLst>
              <a:ext uri="{FF2B5EF4-FFF2-40B4-BE49-F238E27FC236}">
                <a16:creationId xmlns:a16="http://schemas.microsoft.com/office/drawing/2014/main" id="{4537C8D5-4F6A-7345-B079-63F21A0C39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70633" y="8872862"/>
            <a:ext cx="12614806" cy="3762484"/>
          </a:xfrm>
          <a:prstGeom prst="rect">
            <a:avLst/>
          </a:prstGeom>
        </p:spPr>
      </p:pic>
      <p:sp>
        <p:nvSpPr>
          <p:cNvPr id="17" name="TextBox 16">
            <a:extLst>
              <a:ext uri="{FF2B5EF4-FFF2-40B4-BE49-F238E27FC236}">
                <a16:creationId xmlns:a16="http://schemas.microsoft.com/office/drawing/2014/main" id="{56B6B5C9-9D56-ACEB-EE76-A8A5ED0F63BB}"/>
              </a:ext>
            </a:extLst>
          </p:cNvPr>
          <p:cNvSpPr txBox="1"/>
          <p:nvPr/>
        </p:nvSpPr>
        <p:spPr>
          <a:xfrm>
            <a:off x="11454836" y="8193002"/>
            <a:ext cx="12839700" cy="6155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t">
            <a:spAutoFit/>
          </a:bodyPr>
          <a:lstStyle/>
          <a:p>
            <a:pPr marL="0" marR="0" indent="0" algn="ctr" defTabSz="1524000" rtl="0" fontAlgn="auto" latinLnBrk="0" hangingPunct="0">
              <a:lnSpc>
                <a:spcPct val="100000"/>
              </a:lnSpc>
              <a:spcBef>
                <a:spcPts val="0"/>
              </a:spcBef>
              <a:spcAft>
                <a:spcPts val="0"/>
              </a:spcAft>
              <a:buClrTx/>
              <a:buSzTx/>
              <a:buFontTx/>
              <a:buNone/>
              <a:tabLst/>
            </a:pPr>
            <a:r>
              <a:rPr kumimoji="0" lang="en-US" sz="3000" b="0" i="0" u="none" strike="noStrike" cap="none" spc="0" normalizeH="0" baseline="0" dirty="0">
                <a:ln>
                  <a:noFill/>
                </a:ln>
                <a:solidFill>
                  <a:srgbClr val="000000"/>
                </a:solidFill>
                <a:effectLst/>
                <a:uFillTx/>
                <a:latin typeface="Calibri"/>
                <a:ea typeface="Calibri"/>
                <a:cs typeface="Calibri"/>
                <a:sym typeface="Calibri"/>
              </a:rPr>
              <a:t>Outliers replacing with null values</a:t>
            </a:r>
          </a:p>
        </p:txBody>
      </p:sp>
    </p:spTree>
    <p:extLst>
      <p:ext uri="{BB962C8B-B14F-4D97-AF65-F5344CB8AC3E}">
        <p14:creationId xmlns:p14="http://schemas.microsoft.com/office/powerpoint/2010/main" val="128144964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Lorem ipsum"/>
          <p:cNvSpPr txBox="1"/>
          <p:nvPr/>
        </p:nvSpPr>
        <p:spPr>
          <a:xfrm>
            <a:off x="12801601" y="2634345"/>
            <a:ext cx="267702"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spAutoFit/>
          </a:bodyPr>
          <a:lstStyle/>
          <a:p>
            <a:pPr>
              <a:spcBef>
                <a:spcPts val="100"/>
              </a:spcBef>
              <a:defRPr sz="4000">
                <a:latin typeface="HelveticaNowText-Bold"/>
                <a:ea typeface="HelveticaNowText-Bold"/>
                <a:cs typeface="HelveticaNowText-Bold"/>
                <a:sym typeface="HelveticaNowText-Bold"/>
              </a:defRPr>
            </a:pPr>
            <a:r>
              <a:rPr lang="en-US" sz="3200" b="1" dirty="0">
                <a:latin typeface="Arial" panose="020B0604020202020204" pitchFamily="34" charset="0"/>
                <a:cs typeface="Arial" panose="020B0604020202020204" pitchFamily="34" charset="0"/>
              </a:rPr>
              <a:t> </a:t>
            </a:r>
            <a:endParaRPr sz="5400" b="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F9FB3316-1604-1851-E8F6-40C1ADAF28D9}"/>
              </a:ext>
            </a:extLst>
          </p:cNvPr>
          <p:cNvSpPr txBox="1"/>
          <p:nvPr/>
        </p:nvSpPr>
        <p:spPr>
          <a:xfrm>
            <a:off x="0" y="193963"/>
            <a:ext cx="24384000" cy="1261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t">
            <a:spAutoFit/>
          </a:bodyPr>
          <a:lstStyle/>
          <a:p>
            <a:pPr marL="0" marR="0" indent="0" algn="ctr" defTabSz="1524000" rtl="0" fontAlgn="auto" latinLnBrk="0" hangingPunct="0">
              <a:lnSpc>
                <a:spcPct val="100000"/>
              </a:lnSpc>
              <a:spcBef>
                <a:spcPts val="0"/>
              </a:spcBef>
              <a:spcAft>
                <a:spcPts val="0"/>
              </a:spcAft>
              <a:buClrTx/>
              <a:buSzTx/>
              <a:buFontTx/>
              <a:buNone/>
              <a:tabLst/>
            </a:pPr>
            <a:r>
              <a:rPr kumimoji="0" lang="en-US" sz="7200" b="0" i="0" u="none" strike="noStrike" cap="none" spc="0" normalizeH="0" baseline="0" dirty="0">
                <a:ln>
                  <a:noFill/>
                </a:ln>
                <a:solidFill>
                  <a:srgbClr val="000000"/>
                </a:solidFill>
                <a:effectLst/>
                <a:uFillTx/>
                <a:latin typeface="Calibri"/>
                <a:ea typeface="Calibri"/>
                <a:cs typeface="Calibri"/>
                <a:sym typeface="Calibri"/>
              </a:rPr>
              <a:t>Imputing Outliers with KNN</a:t>
            </a:r>
          </a:p>
        </p:txBody>
      </p:sp>
      <p:pic>
        <p:nvPicPr>
          <p:cNvPr id="6" name="Picture 5">
            <a:extLst>
              <a:ext uri="{FF2B5EF4-FFF2-40B4-BE49-F238E27FC236}">
                <a16:creationId xmlns:a16="http://schemas.microsoft.com/office/drawing/2014/main" id="{5D62DBB5-60EB-AC73-FD2A-CE42513EAE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9303" y="6902713"/>
            <a:ext cx="11104364" cy="5942395"/>
          </a:xfrm>
          <a:prstGeom prst="rect">
            <a:avLst/>
          </a:prstGeom>
        </p:spPr>
      </p:pic>
      <p:pic>
        <p:nvPicPr>
          <p:cNvPr id="8" name="Picture 7">
            <a:extLst>
              <a:ext uri="{FF2B5EF4-FFF2-40B4-BE49-F238E27FC236}">
                <a16:creationId xmlns:a16="http://schemas.microsoft.com/office/drawing/2014/main" id="{B0D2950E-BC4B-962D-7C57-CC6735A8CF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482" y="7527771"/>
            <a:ext cx="10346329" cy="5296713"/>
          </a:xfrm>
          <a:prstGeom prst="rect">
            <a:avLst/>
          </a:prstGeom>
        </p:spPr>
      </p:pic>
      <p:sp>
        <p:nvSpPr>
          <p:cNvPr id="9" name="TextBox 8">
            <a:extLst>
              <a:ext uri="{FF2B5EF4-FFF2-40B4-BE49-F238E27FC236}">
                <a16:creationId xmlns:a16="http://schemas.microsoft.com/office/drawing/2014/main" id="{0AEB0F16-573C-022E-8ABB-8E009735C687}"/>
              </a:ext>
            </a:extLst>
          </p:cNvPr>
          <p:cNvSpPr txBox="1"/>
          <p:nvPr/>
        </p:nvSpPr>
        <p:spPr>
          <a:xfrm>
            <a:off x="843041" y="1317653"/>
            <a:ext cx="14150817" cy="5078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t">
            <a:spAutoFit/>
          </a:bodyPr>
          <a:lstStyle/>
          <a:p>
            <a:r>
              <a:rPr lang="en-US" sz="4000" dirty="0"/>
              <a:t>for missing values treatment Generally we use mode for categorical and for numerical values we use mean, median and also like climate based data we will use Ffill and Bfill methods to impute the missing values.</a:t>
            </a:r>
          </a:p>
          <a:p>
            <a:r>
              <a:rPr lang="en-US" sz="4000" dirty="0"/>
              <a:t>but here I used KNN method to impute the numerical missing values</a:t>
            </a:r>
          </a:p>
          <a:p>
            <a:r>
              <a:rPr lang="en-US" sz="4000" dirty="0"/>
              <a:t>Knn will impute the values by nearest neighbor. I believe this is efficient way to fill the numerical missing values for this time.</a:t>
            </a:r>
            <a:endParaRPr kumimoji="0" lang="en-US" sz="4000" b="0" i="0" u="none" strike="noStrike" cap="none" spc="0" normalizeH="0" baseline="0" dirty="0">
              <a:ln>
                <a:noFill/>
              </a:ln>
              <a:solidFill>
                <a:srgbClr val="000000"/>
              </a:solidFill>
              <a:effectLst/>
              <a:uFillTx/>
              <a:latin typeface="Calibri"/>
              <a:ea typeface="Calibri"/>
              <a:cs typeface="Calibri"/>
              <a:sym typeface="Calibri"/>
            </a:endParaRPr>
          </a:p>
        </p:txBody>
      </p:sp>
      <p:pic>
        <p:nvPicPr>
          <p:cNvPr id="11" name="Picture 10">
            <a:extLst>
              <a:ext uri="{FF2B5EF4-FFF2-40B4-BE49-F238E27FC236}">
                <a16:creationId xmlns:a16="http://schemas.microsoft.com/office/drawing/2014/main" id="{A57A88BF-A0BE-86B8-C1A1-A196B46CB7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55312" y="1958492"/>
            <a:ext cx="9318355" cy="3059965"/>
          </a:xfrm>
          <a:prstGeom prst="rect">
            <a:avLst/>
          </a:prstGeom>
        </p:spPr>
      </p:pic>
      <p:sp>
        <p:nvSpPr>
          <p:cNvPr id="12" name="TextBox 11">
            <a:extLst>
              <a:ext uri="{FF2B5EF4-FFF2-40B4-BE49-F238E27FC236}">
                <a16:creationId xmlns:a16="http://schemas.microsoft.com/office/drawing/2014/main" id="{8786AAFD-6DC3-CAB4-D4AB-4F9FFF75021B}"/>
              </a:ext>
            </a:extLst>
          </p:cNvPr>
          <p:cNvSpPr txBox="1"/>
          <p:nvPr/>
        </p:nvSpPr>
        <p:spPr>
          <a:xfrm>
            <a:off x="1228048" y="6676604"/>
            <a:ext cx="9966183" cy="7694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t">
            <a:spAutoFit/>
          </a:bodyPr>
          <a:lstStyle/>
          <a:p>
            <a:pPr marL="0" marR="0" indent="0" algn="ctr" defTabSz="1524000" rtl="0" fontAlgn="auto" latinLnBrk="0" hangingPunct="0">
              <a:lnSpc>
                <a:spcPct val="100000"/>
              </a:lnSpc>
              <a:spcBef>
                <a:spcPts val="0"/>
              </a:spcBef>
              <a:spcAft>
                <a:spcPts val="0"/>
              </a:spcAft>
              <a:buClrTx/>
              <a:buSzTx/>
              <a:buFontTx/>
              <a:buNone/>
              <a:tabLst/>
            </a:pPr>
            <a:r>
              <a:rPr kumimoji="0" lang="en-US" sz="4000" b="0" i="0" u="none" strike="noStrike" cap="none" spc="0" normalizeH="0" baseline="0" dirty="0">
                <a:ln>
                  <a:noFill/>
                </a:ln>
                <a:solidFill>
                  <a:srgbClr val="000000"/>
                </a:solidFill>
                <a:effectLst/>
                <a:uFillTx/>
                <a:latin typeface="Calibri"/>
                <a:ea typeface="Calibri"/>
                <a:cs typeface="Calibri"/>
                <a:sym typeface="Calibri"/>
              </a:rPr>
              <a:t>Before Outlier Treatment</a:t>
            </a:r>
          </a:p>
        </p:txBody>
      </p:sp>
      <p:sp>
        <p:nvSpPr>
          <p:cNvPr id="13" name="TextBox 12">
            <a:extLst>
              <a:ext uri="{FF2B5EF4-FFF2-40B4-BE49-F238E27FC236}">
                <a16:creationId xmlns:a16="http://schemas.microsoft.com/office/drawing/2014/main" id="{E2A197A7-79AA-2F21-19D3-CE1BF73B4F89}"/>
              </a:ext>
            </a:extLst>
          </p:cNvPr>
          <p:cNvSpPr txBox="1"/>
          <p:nvPr/>
        </p:nvSpPr>
        <p:spPr>
          <a:xfrm>
            <a:off x="13859478" y="6018708"/>
            <a:ext cx="9681479" cy="7694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t">
            <a:spAutoFit/>
          </a:bodyPr>
          <a:lstStyle/>
          <a:p>
            <a:pPr marL="0" marR="0" indent="0" algn="ctr" defTabSz="1524000" rtl="0" fontAlgn="auto" latinLnBrk="0" hangingPunct="0">
              <a:lnSpc>
                <a:spcPct val="100000"/>
              </a:lnSpc>
              <a:spcBef>
                <a:spcPts val="0"/>
              </a:spcBef>
              <a:spcAft>
                <a:spcPts val="0"/>
              </a:spcAft>
              <a:buClrTx/>
              <a:buSzTx/>
              <a:buFontTx/>
              <a:buNone/>
              <a:tabLst/>
            </a:pPr>
            <a:r>
              <a:rPr kumimoji="0" lang="en-US" sz="4000" b="0" i="0" u="none" strike="noStrike" cap="none" spc="0" normalizeH="0" baseline="0" dirty="0">
                <a:ln>
                  <a:noFill/>
                </a:ln>
                <a:solidFill>
                  <a:srgbClr val="000000"/>
                </a:solidFill>
                <a:effectLst/>
                <a:uFillTx/>
                <a:latin typeface="Calibri"/>
                <a:ea typeface="Calibri"/>
                <a:cs typeface="Calibri"/>
                <a:sym typeface="Calibri"/>
              </a:rPr>
              <a:t>After Outlier treatment</a:t>
            </a:r>
          </a:p>
        </p:txBody>
      </p:sp>
    </p:spTree>
    <p:extLst>
      <p:ext uri="{BB962C8B-B14F-4D97-AF65-F5344CB8AC3E}">
        <p14:creationId xmlns:p14="http://schemas.microsoft.com/office/powerpoint/2010/main" val="2975438558"/>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Helvetica Neue"/>
        <a:ea typeface="Helvetica Neue"/>
        <a:cs typeface="Helvetica Neu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38100" dir="5400000" rotWithShape="0">
              <a:srgbClr val="000000">
                <a:alpha val="35000"/>
              </a:srgbClr>
            </a:outerShdw>
          </a:effectLst>
        </a:effectStyle>
        <a:effectStyle>
          <a:effectLst>
            <a:outerShdw blurRad="63500" dist="38100" dir="5400000" rotWithShape="0">
              <a:srgbClr val="000000">
                <a:alpha val="35000"/>
              </a:srgbClr>
            </a:outerShdw>
          </a:effectLst>
        </a:effectStyle>
        <a:effectStyle>
          <a:effectLst>
            <a:outerShdw blurRad="63500" dist="254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8100" cap="flat">
          <a:solidFill>
            <a:schemeClr val="accent1"/>
          </a:solidFill>
          <a:prstDash val="solid"/>
          <a:round/>
        </a:ln>
        <a:effectLst>
          <a:outerShdw blurRad="63500" dist="38100" dir="5400000" rotWithShape="0">
            <a:srgbClr val="000000">
              <a:alpha val="35000"/>
            </a:srgbClr>
          </a:outerShdw>
        </a:effectLst>
        <a:sp3d/>
      </a:spPr>
      <a:bodyPr rot="0" spcFirstLastPara="1" vertOverflow="overflow" horzOverflow="overflow" vert="horz" wrap="square" lIns="76200" tIns="76200" rIns="76200" bIns="76200" numCol="1" spcCol="38100" rtlCol="0" anchor="ctr">
        <a:spAutoFit/>
      </a:bodyPr>
      <a:lstStyle>
        <a:def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chemeClr val="accent1"/>
          </a:solidFill>
          <a:prstDash val="solid"/>
          <a:round/>
        </a:ln>
        <a:effectLst>
          <a:outerShdw blurRad="63500" dist="254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6200" tIns="76200" rIns="76200" bIns="76200" numCol="1" spcCol="38100" rtlCol="0" anchor="t">
        <a:spAutoFit/>
      </a:bodyPr>
      <a:lstStyle>
        <a:def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Helvetica Neue"/>
        <a:ea typeface="Helvetica Neue"/>
        <a:cs typeface="Helvetica Neu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38100" dir="5400000" rotWithShape="0">
              <a:srgbClr val="000000">
                <a:alpha val="35000"/>
              </a:srgbClr>
            </a:outerShdw>
          </a:effectLst>
        </a:effectStyle>
        <a:effectStyle>
          <a:effectLst>
            <a:outerShdw blurRad="63500" dist="38100" dir="5400000" rotWithShape="0">
              <a:srgbClr val="000000">
                <a:alpha val="35000"/>
              </a:srgbClr>
            </a:outerShdw>
          </a:effectLst>
        </a:effectStyle>
        <a:effectStyle>
          <a:effectLst>
            <a:outerShdw blurRad="63500" dist="254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8100" cap="flat">
          <a:solidFill>
            <a:schemeClr val="accent1"/>
          </a:solidFill>
          <a:prstDash val="solid"/>
          <a:round/>
        </a:ln>
        <a:effectLst>
          <a:outerShdw blurRad="63500" dist="38100" dir="5400000" rotWithShape="0">
            <a:srgbClr val="000000">
              <a:alpha val="35000"/>
            </a:srgbClr>
          </a:outerShdw>
        </a:effectLst>
        <a:sp3d/>
      </a:spPr>
      <a:bodyPr rot="0" spcFirstLastPara="1" vertOverflow="overflow" horzOverflow="overflow" vert="horz" wrap="square" lIns="76200" tIns="76200" rIns="76200" bIns="76200" numCol="1" spcCol="38100" rtlCol="0" anchor="ctr">
        <a:spAutoFit/>
      </a:bodyPr>
      <a:lstStyle>
        <a:def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chemeClr val="accent1"/>
          </a:solidFill>
          <a:prstDash val="solid"/>
          <a:round/>
        </a:ln>
        <a:effectLst>
          <a:outerShdw blurRad="63500" dist="254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6200" tIns="76200" rIns="76200" bIns="76200" numCol="1" spcCol="38100" rtlCol="0" anchor="t">
        <a:spAutoFit/>
      </a:bodyPr>
      <a:lstStyle>
        <a:defPPr marL="0" marR="0" indent="0" algn="l" defTabSz="15240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3777</TotalTime>
  <Words>1200</Words>
  <Application>Microsoft Macintosh PowerPoint</Application>
  <PresentationFormat>Custom</PresentationFormat>
  <Paragraphs>137</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Black</vt:lpstr>
      <vt:lpstr>Calibri</vt:lpstr>
      <vt:lpstr>Calibri,Bold</vt:lpstr>
      <vt:lpstr>Helvetica Neue</vt:lpstr>
      <vt:lpstr>Wingdings</vt:lpstr>
      <vt:lpstr>Office Theme</vt:lpstr>
      <vt:lpstr>ML Mini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Tilbin Thambi [MaGE]</dc:creator>
  <cp:lastModifiedBy>sundar singh</cp:lastModifiedBy>
  <cp:revision>55</cp:revision>
  <dcterms:modified xsi:type="dcterms:W3CDTF">2022-04-28T17:24:34Z</dcterms:modified>
</cp:coreProperties>
</file>