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67" r:id="rId14"/>
    <p:sldId id="268" r:id="rId15"/>
    <p:sldId id="269" r:id="rId16"/>
    <p:sldId id="270" r:id="rId17"/>
    <p:sldId id="273" r:id="rId18"/>
    <p:sldId id="271" r:id="rId19"/>
    <p:sldId id="272" r:id="rId20"/>
    <p:sldId id="274" r:id="rId21"/>
    <p:sldId id="276" r:id="rId22"/>
    <p:sldId id="277" r:id="rId23"/>
    <p:sldId id="289" r:id="rId24"/>
    <p:sldId id="281" r:id="rId25"/>
    <p:sldId id="292" r:id="rId26"/>
    <p:sldId id="278" r:id="rId27"/>
    <p:sldId id="279" r:id="rId28"/>
    <p:sldId id="280" r:id="rId29"/>
    <p:sldId id="282" r:id="rId30"/>
    <p:sldId id="283" r:id="rId31"/>
    <p:sldId id="284" r:id="rId32"/>
    <p:sldId id="285" r:id="rId33"/>
    <p:sldId id="288" r:id="rId34"/>
    <p:sldId id="286" r:id="rId35"/>
    <p:sldId id="287" r:id="rId36"/>
    <p:sldId id="290"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7A40-811C-F595-EB47-271EF7476F2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738D43-C43E-7EFB-8C5E-7AEB7D8B6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7E85CA3-58A3-E5EC-18C8-B9CF1CF27C76}"/>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5" name="Footer Placeholder 4">
            <a:extLst>
              <a:ext uri="{FF2B5EF4-FFF2-40B4-BE49-F238E27FC236}">
                <a16:creationId xmlns:a16="http://schemas.microsoft.com/office/drawing/2014/main" id="{EC65A798-B0E0-8334-9F96-19AD5FAE6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F67DA-F809-5F41-E7D9-9A08832066CB}"/>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150090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1865-05B5-34C9-33FE-91B00D7B69C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E0892D2-67B0-2DB7-454E-4C2379ADD7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97F97B-BA88-B8DD-1884-6F839A68FBA3}"/>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5" name="Footer Placeholder 4">
            <a:extLst>
              <a:ext uri="{FF2B5EF4-FFF2-40B4-BE49-F238E27FC236}">
                <a16:creationId xmlns:a16="http://schemas.microsoft.com/office/drawing/2014/main" id="{780CB840-B7E4-6910-DDC1-7DC804786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68527-35F3-DA11-468C-07B9B491647C}"/>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276079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9324B-978E-05BF-975F-2790AC0552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E4697B-BFB0-A8F6-7D35-53B1AFF58A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F9F490-91E7-1F41-0E3D-2F5598097413}"/>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5" name="Footer Placeholder 4">
            <a:extLst>
              <a:ext uri="{FF2B5EF4-FFF2-40B4-BE49-F238E27FC236}">
                <a16:creationId xmlns:a16="http://schemas.microsoft.com/office/drawing/2014/main" id="{955D480E-2055-E019-ACCE-70BF6FDFD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903ED-9BD1-08DB-3023-58A96562EFAC}"/>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298339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258F-DFF0-5F6E-4CAD-76A34F02A13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59797D-BA2E-DB85-37DD-38FA6BDFE9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A847FF-DB51-2B8D-C750-287881C17EC2}"/>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5" name="Footer Placeholder 4">
            <a:extLst>
              <a:ext uri="{FF2B5EF4-FFF2-40B4-BE49-F238E27FC236}">
                <a16:creationId xmlns:a16="http://schemas.microsoft.com/office/drawing/2014/main" id="{4C02AAAE-FB73-D841-5228-7ECC82647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318A4-429A-6C08-6029-345DDDA220CB}"/>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6764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F491-15C1-31AF-27A3-C914379E27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CA0C5D-CE26-9B36-87E6-B42CBE2D53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5C8BC3B-1649-7B94-A08B-2F28343C173A}"/>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5" name="Footer Placeholder 4">
            <a:extLst>
              <a:ext uri="{FF2B5EF4-FFF2-40B4-BE49-F238E27FC236}">
                <a16:creationId xmlns:a16="http://schemas.microsoft.com/office/drawing/2014/main" id="{63364468-5C04-71FA-71EC-32AA93B99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B3780-177B-E3A4-83DD-99219A10E062}"/>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189753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604F-E8C3-9190-2FD4-8DD8128735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4D88F9-59FB-6EA1-1F7E-DB72CC74CE9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C24110-6848-423C-0B59-617D7EAD941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1E44C1F-05CD-DCA7-23B9-398AD2BE2F1C}"/>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6" name="Footer Placeholder 5">
            <a:extLst>
              <a:ext uri="{FF2B5EF4-FFF2-40B4-BE49-F238E27FC236}">
                <a16:creationId xmlns:a16="http://schemas.microsoft.com/office/drawing/2014/main" id="{EC220969-1893-B467-38CB-FD10928B1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677FC-C27A-4B8A-8F7C-BF9DE4AB7D6F}"/>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216074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1EC7-809B-232D-21CF-FEDC1DB506B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9F4D47-D212-6EBB-B8E7-822A75E36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765B585-CC90-D945-DE57-2C445C48E93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3210D37-9FE8-7D95-2828-761078A89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B4904B-6767-D11A-FA16-371D4817A30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446EA61-C9E5-78EE-1767-DF2222B5D70D}"/>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8" name="Footer Placeholder 7">
            <a:extLst>
              <a:ext uri="{FF2B5EF4-FFF2-40B4-BE49-F238E27FC236}">
                <a16:creationId xmlns:a16="http://schemas.microsoft.com/office/drawing/2014/main" id="{8788D437-9B13-79D4-B057-869068688A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7F44A1-6C0B-6C41-3E7E-510B331ADFF7}"/>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151976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F34C-421D-14CB-37B0-E8E5B312B5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2E45DBB-EA82-02FA-B548-34DFF1A70631}"/>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4" name="Footer Placeholder 3">
            <a:extLst>
              <a:ext uri="{FF2B5EF4-FFF2-40B4-BE49-F238E27FC236}">
                <a16:creationId xmlns:a16="http://schemas.microsoft.com/office/drawing/2014/main" id="{294D5884-F3E2-209F-4A40-6CE77656E0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948A0F-08EE-B75E-3A14-8039BC149B22}"/>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78798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6967F8-4F38-B6AD-AE38-B25A4A6799B3}"/>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3" name="Footer Placeholder 2">
            <a:extLst>
              <a:ext uri="{FF2B5EF4-FFF2-40B4-BE49-F238E27FC236}">
                <a16:creationId xmlns:a16="http://schemas.microsoft.com/office/drawing/2014/main" id="{C56509BA-A092-0ECA-FD12-3F864B83B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DF381A-0394-8ADB-14DD-BE05258FFC8C}"/>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166646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6BDA-79F8-54B8-02A3-81501DA729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83844F8-40DF-751E-E939-CE8028038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F18A330-6604-2623-ADBC-7C296F78F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1C58CE-2AF3-9776-512B-4813874E6018}"/>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6" name="Footer Placeholder 5">
            <a:extLst>
              <a:ext uri="{FF2B5EF4-FFF2-40B4-BE49-F238E27FC236}">
                <a16:creationId xmlns:a16="http://schemas.microsoft.com/office/drawing/2014/main" id="{4E511172-AE21-B81F-4E09-CBC263A5B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AB1EB-9747-E324-B3DE-66B787D5A390}"/>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11979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4285-1E91-72C7-9AA3-1EFF5335D2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F766DB-B82A-FA16-2FFB-4A98763AE2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C4979A-847D-CF52-50F4-0AAF92AD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9F87E3-DF95-BAB4-E017-9A5927C2683D}"/>
              </a:ext>
            </a:extLst>
          </p:cNvPr>
          <p:cNvSpPr>
            <a:spLocks noGrp="1"/>
          </p:cNvSpPr>
          <p:nvPr>
            <p:ph type="dt" sz="half" idx="10"/>
          </p:nvPr>
        </p:nvSpPr>
        <p:spPr/>
        <p:txBody>
          <a:bodyPr/>
          <a:lstStyle/>
          <a:p>
            <a:fld id="{188E4758-C88C-BD4A-ADDF-BAEE2F976275}" type="datetimeFigureOut">
              <a:rPr lang="en-US" smtClean="0"/>
              <a:t>3/3/24</a:t>
            </a:fld>
            <a:endParaRPr lang="en-US"/>
          </a:p>
        </p:txBody>
      </p:sp>
      <p:sp>
        <p:nvSpPr>
          <p:cNvPr id="6" name="Footer Placeholder 5">
            <a:extLst>
              <a:ext uri="{FF2B5EF4-FFF2-40B4-BE49-F238E27FC236}">
                <a16:creationId xmlns:a16="http://schemas.microsoft.com/office/drawing/2014/main" id="{3731F5C8-9C6A-2649-7F20-579440F34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34BF6-E917-35A6-1F96-9819E801ADFE}"/>
              </a:ext>
            </a:extLst>
          </p:cNvPr>
          <p:cNvSpPr>
            <a:spLocks noGrp="1"/>
          </p:cNvSpPr>
          <p:nvPr>
            <p:ph type="sldNum" sz="quarter" idx="12"/>
          </p:nvPr>
        </p:nvSpPr>
        <p:spPr/>
        <p:txBody>
          <a:bodyPr/>
          <a:lstStyle/>
          <a:p>
            <a:fld id="{D245A297-DFA7-9A40-A7BD-6536FB19487A}" type="slidenum">
              <a:rPr lang="en-US" smtClean="0"/>
              <a:t>‹#›</a:t>
            </a:fld>
            <a:endParaRPr lang="en-US"/>
          </a:p>
        </p:txBody>
      </p:sp>
    </p:spTree>
    <p:extLst>
      <p:ext uri="{BB962C8B-B14F-4D97-AF65-F5344CB8AC3E}">
        <p14:creationId xmlns:p14="http://schemas.microsoft.com/office/powerpoint/2010/main" val="415200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9476D-D613-297B-5DBB-8D8E594CC9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4F93B2B-193D-DD0E-0660-633E45B1D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550F06-B763-FC89-2774-211DF3F6D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8E4758-C88C-BD4A-ADDF-BAEE2F976275}" type="datetimeFigureOut">
              <a:rPr lang="en-US" smtClean="0"/>
              <a:t>3/3/24</a:t>
            </a:fld>
            <a:endParaRPr lang="en-US"/>
          </a:p>
        </p:txBody>
      </p:sp>
      <p:sp>
        <p:nvSpPr>
          <p:cNvPr id="5" name="Footer Placeholder 4">
            <a:extLst>
              <a:ext uri="{FF2B5EF4-FFF2-40B4-BE49-F238E27FC236}">
                <a16:creationId xmlns:a16="http://schemas.microsoft.com/office/drawing/2014/main" id="{D1A2FCCE-EA91-CC3A-CFBF-2CF4992068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C6DDE9B-A0A1-8E8C-CDA5-2628CC5D5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45A297-DFA7-9A40-A7BD-6536FB19487A}" type="slidenum">
              <a:rPr lang="en-US" smtClean="0"/>
              <a:t>‹#›</a:t>
            </a:fld>
            <a:endParaRPr lang="en-US"/>
          </a:p>
        </p:txBody>
      </p:sp>
    </p:spTree>
    <p:extLst>
      <p:ext uri="{BB962C8B-B14F-4D97-AF65-F5344CB8AC3E}">
        <p14:creationId xmlns:p14="http://schemas.microsoft.com/office/powerpoint/2010/main" val="3757155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1E93-A282-95B1-5AB8-54A6335B8818}"/>
              </a:ext>
            </a:extLst>
          </p:cNvPr>
          <p:cNvSpPr>
            <a:spLocks noGrp="1"/>
          </p:cNvSpPr>
          <p:nvPr>
            <p:ph type="ctrTitle"/>
          </p:nvPr>
        </p:nvSpPr>
        <p:spPr/>
        <p:txBody>
          <a:bodyPr/>
          <a:lstStyle/>
          <a:p>
            <a:r>
              <a:rPr lang="en-US" dirty="0"/>
              <a:t>Infrastructure Automation</a:t>
            </a:r>
          </a:p>
        </p:txBody>
      </p:sp>
      <p:sp>
        <p:nvSpPr>
          <p:cNvPr id="3" name="Subtitle 2">
            <a:extLst>
              <a:ext uri="{FF2B5EF4-FFF2-40B4-BE49-F238E27FC236}">
                <a16:creationId xmlns:a16="http://schemas.microsoft.com/office/drawing/2014/main" id="{6C56BDCB-02FB-E05D-396E-710F1F5C86A8}"/>
              </a:ext>
            </a:extLst>
          </p:cNvPr>
          <p:cNvSpPr>
            <a:spLocks noGrp="1"/>
          </p:cNvSpPr>
          <p:nvPr>
            <p:ph type="subTitle" idx="1"/>
          </p:nvPr>
        </p:nvSpPr>
        <p:spPr/>
        <p:txBody>
          <a:bodyPr/>
          <a:lstStyle/>
          <a:p>
            <a:r>
              <a:rPr lang="en-US" dirty="0"/>
              <a:t>Use cases</a:t>
            </a:r>
          </a:p>
        </p:txBody>
      </p:sp>
    </p:spTree>
    <p:extLst>
      <p:ext uri="{BB962C8B-B14F-4D97-AF65-F5344CB8AC3E}">
        <p14:creationId xmlns:p14="http://schemas.microsoft.com/office/powerpoint/2010/main" val="51709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88DA-D336-5893-2057-0B5A902FD625}"/>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Infrastructure Provisioning for Large-Scale Machine Learning Training Jobs</a:t>
            </a:r>
            <a:br>
              <a:rPr lang="en-IN" b="1"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FBD107D1-7F3D-B880-9C72-4961E578F5C1}"/>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utilizes machine learning (ML) for various applications, requiring frequent training of complex models on massive datasets. Manually provisioning and configuring the required compute resources (e.g., virtual machines, GPUs) for each training job can be a time-consuming and error-prone process, hindering the development and deployment of ML models. Additionally, managing and scaling resources efficiently during and after training can be difficult.</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infrastructure provisioning for large-scale ML training jobs using:</a:t>
            </a:r>
          </a:p>
          <a:p>
            <a:pPr algn="l">
              <a:buFont typeface="+mj-lt"/>
              <a:buAutoNum type="arabicPeriod"/>
            </a:pPr>
            <a:r>
              <a:rPr lang="en-IN" b="1" i="0" dirty="0">
                <a:solidFill>
                  <a:srgbClr val="1F1F1F"/>
                </a:solidFill>
                <a:effectLst/>
                <a:latin typeface="Google Sans"/>
              </a:rPr>
              <a:t>Cloud-based Machine Learning Platforms (MLPs):</a:t>
            </a:r>
            <a:r>
              <a:rPr lang="en-IN" b="0" i="0" dirty="0">
                <a:solidFill>
                  <a:srgbClr val="1F1F1F"/>
                </a:solidFill>
                <a:effectLst/>
                <a:latin typeface="Google Sans"/>
              </a:rPr>
              <a:t> Utilize platforms like Google AI Platform, Amazon </a:t>
            </a:r>
            <a:r>
              <a:rPr lang="en-IN" b="0" i="0" dirty="0" err="1">
                <a:solidFill>
                  <a:srgbClr val="1F1F1F"/>
                </a:solidFill>
                <a:effectLst/>
                <a:latin typeface="Google Sans"/>
              </a:rPr>
              <a:t>SageMaker</a:t>
            </a:r>
            <a:r>
              <a:rPr lang="en-IN" b="0" i="0" dirty="0">
                <a:solidFill>
                  <a:srgbClr val="1F1F1F"/>
                </a:solidFill>
                <a:effectLst/>
                <a:latin typeface="Google Sans"/>
              </a:rPr>
              <a:t>, or Microsoft Azure Machine Learning offering:</a:t>
            </a:r>
          </a:p>
          <a:p>
            <a:pPr marL="742950" lvl="1" indent="-285750" algn="l">
              <a:buFont typeface="+mj-lt"/>
              <a:buAutoNum type="arabicPeriod"/>
            </a:pPr>
            <a:r>
              <a:rPr lang="en-IN" b="1" i="0" dirty="0">
                <a:solidFill>
                  <a:srgbClr val="1F1F1F"/>
                </a:solidFill>
                <a:effectLst/>
                <a:latin typeface="Google Sans"/>
              </a:rPr>
              <a:t>Managed infrastructure:</a:t>
            </a:r>
            <a:r>
              <a:rPr lang="en-IN" b="0" i="0" dirty="0">
                <a:solidFill>
                  <a:srgbClr val="1F1F1F"/>
                </a:solidFill>
                <a:effectLst/>
                <a:latin typeface="Google Sans"/>
              </a:rPr>
              <a:t> Provide pre-configured and scalable compute resources specifically designed for ML workloads, eliminating the need for manual provisioning.</a:t>
            </a:r>
          </a:p>
          <a:p>
            <a:pPr marL="742950" lvl="1" indent="-285750" algn="l">
              <a:buFont typeface="+mj-lt"/>
              <a:buAutoNum type="arabicPeriod"/>
            </a:pPr>
            <a:r>
              <a:rPr lang="en-IN" b="1" i="0" dirty="0">
                <a:solidFill>
                  <a:srgbClr val="1F1F1F"/>
                </a:solidFill>
                <a:effectLst/>
                <a:latin typeface="Google Sans"/>
              </a:rPr>
              <a:t>Automated model training:</a:t>
            </a:r>
            <a:r>
              <a:rPr lang="en-IN" b="0" i="0" dirty="0">
                <a:solidFill>
                  <a:srgbClr val="1F1F1F"/>
                </a:solidFill>
                <a:effectLst/>
                <a:latin typeface="Google Sans"/>
              </a:rPr>
              <a:t> Support submitting training jobs with defined configurations and automatically provision the necessary resources on demand.</a:t>
            </a:r>
          </a:p>
          <a:p>
            <a:pPr marL="742950" lvl="1" indent="-285750" algn="l">
              <a:buFont typeface="+mj-lt"/>
              <a:buAutoNum type="arabicPeriod"/>
            </a:pPr>
            <a:r>
              <a:rPr lang="en-IN" b="1" i="0" dirty="0">
                <a:solidFill>
                  <a:srgbClr val="1F1F1F"/>
                </a:solidFill>
                <a:effectLst/>
                <a:latin typeface="Google Sans"/>
              </a:rPr>
              <a:t>Hyperparameter tuning:</a:t>
            </a:r>
            <a:r>
              <a:rPr lang="en-IN" b="0" i="0" dirty="0">
                <a:solidFill>
                  <a:srgbClr val="1F1F1F"/>
                </a:solidFill>
                <a:effectLst/>
                <a:latin typeface="Google Sans"/>
              </a:rPr>
              <a:t> Offer built-in functionalities for automated hyperparameter optimization to improve model performance.</a:t>
            </a:r>
          </a:p>
          <a:p>
            <a:pPr algn="l">
              <a:buFont typeface="+mj-lt"/>
              <a:buAutoNum type="arabicPeriod"/>
            </a:pPr>
            <a:r>
              <a:rPr lang="en-IN" b="1" i="0" dirty="0">
                <a:solidFill>
                  <a:srgbClr val="1F1F1F"/>
                </a:solidFill>
                <a:effectLst/>
                <a:latin typeface="Google Sans"/>
              </a:rPr>
              <a:t>Infrastructure as Code (</a:t>
            </a:r>
            <a:r>
              <a:rPr lang="en-IN" b="1" i="0" dirty="0" err="1">
                <a:solidFill>
                  <a:srgbClr val="1F1F1F"/>
                </a:solidFill>
                <a:effectLst/>
                <a:latin typeface="Google Sans"/>
              </a:rPr>
              <a:t>IaC</a:t>
            </a:r>
            <a:r>
              <a:rPr lang="en-IN" b="1" i="0" dirty="0">
                <a:solidFill>
                  <a:srgbClr val="1F1F1F"/>
                </a:solidFill>
                <a:effectLst/>
                <a:latin typeface="Google Sans"/>
              </a:rPr>
              <a:t>) tools:</a:t>
            </a:r>
            <a:r>
              <a:rPr lang="en-IN" b="0" i="0" dirty="0">
                <a:solidFill>
                  <a:srgbClr val="1F1F1F"/>
                </a:solidFill>
                <a:effectLst/>
                <a:latin typeface="Google Sans"/>
              </a:rPr>
              <a:t> Utilize tools like Terraform or Ansible to:</a:t>
            </a:r>
          </a:p>
          <a:p>
            <a:pPr marL="742950" lvl="1" indent="-285750" algn="l">
              <a:buFont typeface="+mj-lt"/>
              <a:buAutoNum type="arabicPeriod"/>
            </a:pPr>
            <a:r>
              <a:rPr lang="en-IN" b="1" i="0" dirty="0">
                <a:solidFill>
                  <a:srgbClr val="1F1F1F"/>
                </a:solidFill>
                <a:effectLst/>
                <a:latin typeface="Google Sans"/>
              </a:rPr>
              <a:t>Define infrastructure configurations:</a:t>
            </a:r>
            <a:r>
              <a:rPr lang="en-IN" b="0" i="0" dirty="0">
                <a:solidFill>
                  <a:srgbClr val="1F1F1F"/>
                </a:solidFill>
                <a:effectLst/>
                <a:latin typeface="Google Sans"/>
              </a:rPr>
              <a:t> Specify the desired compute resources (e.g., number of virtual machines, memory, GPU requirements) needed for specific ML training jobs.</a:t>
            </a:r>
          </a:p>
          <a:p>
            <a:pPr marL="742950" lvl="1" indent="-285750" algn="l">
              <a:buFont typeface="+mj-lt"/>
              <a:buAutoNum type="arabicPeriod"/>
            </a:pPr>
            <a:r>
              <a:rPr lang="en-IN" b="1" i="0" dirty="0">
                <a:solidFill>
                  <a:srgbClr val="1F1F1F"/>
                </a:solidFill>
                <a:effectLst/>
                <a:latin typeface="Google Sans"/>
              </a:rPr>
              <a:t>Version control and auditability:</a:t>
            </a:r>
            <a:r>
              <a:rPr lang="en-IN" b="0" i="0" dirty="0">
                <a:solidFill>
                  <a:srgbClr val="1F1F1F"/>
                </a:solidFill>
                <a:effectLst/>
                <a:latin typeface="Google Sans"/>
              </a:rPr>
              <a:t> Track and manage infrastructure configurations through version control, ensuring auditability and repeatability of deployments.</a:t>
            </a:r>
          </a:p>
          <a:p>
            <a:pPr marL="742950" lvl="1" indent="-285750" algn="l">
              <a:buFont typeface="+mj-lt"/>
              <a:buAutoNum type="arabicPeriod"/>
            </a:pPr>
            <a:r>
              <a:rPr lang="en-IN" b="1" i="0" dirty="0">
                <a:solidFill>
                  <a:srgbClr val="1F1F1F"/>
                </a:solidFill>
                <a:effectLst/>
                <a:latin typeface="Google Sans"/>
              </a:rPr>
              <a:t>Integration with MLPs:</a:t>
            </a:r>
            <a:r>
              <a:rPr lang="en-IN" b="0" i="0" dirty="0">
                <a:solidFill>
                  <a:srgbClr val="1F1F1F"/>
                </a:solidFill>
                <a:effectLst/>
                <a:latin typeface="Google Sans"/>
              </a:rPr>
              <a:t> Integrate </a:t>
            </a:r>
            <a:r>
              <a:rPr lang="en-IN" b="0" i="0" dirty="0" err="1">
                <a:solidFill>
                  <a:srgbClr val="1F1F1F"/>
                </a:solidFill>
                <a:effectLst/>
                <a:latin typeface="Google Sans"/>
              </a:rPr>
              <a:t>IaC</a:t>
            </a:r>
            <a:r>
              <a:rPr lang="en-IN" b="0" i="0" dirty="0">
                <a:solidFill>
                  <a:srgbClr val="1F1F1F"/>
                </a:solidFill>
                <a:effectLst/>
                <a:latin typeface="Google Sans"/>
              </a:rPr>
              <a:t> tools with the chosen MLP to automatically provision resources from pre-defined templates during job execution.</a:t>
            </a:r>
          </a:p>
          <a:p>
            <a:endParaRPr lang="en-US" dirty="0"/>
          </a:p>
        </p:txBody>
      </p:sp>
      <p:sp>
        <p:nvSpPr>
          <p:cNvPr id="4" name="Content Placeholder 3">
            <a:extLst>
              <a:ext uri="{FF2B5EF4-FFF2-40B4-BE49-F238E27FC236}">
                <a16:creationId xmlns:a16="http://schemas.microsoft.com/office/drawing/2014/main" id="{8DF1612D-4428-6307-CFDC-8E236B3F58C7}"/>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developer productivity:</a:t>
            </a:r>
            <a:r>
              <a:rPr lang="en-IN" b="0" i="0" dirty="0">
                <a:solidFill>
                  <a:srgbClr val="1F1F1F"/>
                </a:solidFill>
                <a:effectLst/>
                <a:latin typeface="Google Sans"/>
              </a:rPr>
              <a:t> Automating infrastructure provisioning frees up data scientists and ML engineers from manual tasks, allowing them to focus on model development and experimentation.</a:t>
            </a:r>
          </a:p>
          <a:p>
            <a:pPr algn="l">
              <a:buFont typeface="Arial" panose="020B0604020202020204" pitchFamily="34" charset="0"/>
              <a:buChar char="•"/>
            </a:pPr>
            <a:r>
              <a:rPr lang="en-IN" b="1" i="0" dirty="0">
                <a:solidFill>
                  <a:srgbClr val="1F1F1F"/>
                </a:solidFill>
                <a:effectLst/>
                <a:latin typeface="Google Sans"/>
              </a:rPr>
              <a:t>Reduced time to train models:</a:t>
            </a:r>
            <a:r>
              <a:rPr lang="en-IN" b="0" i="0" dirty="0">
                <a:solidFill>
                  <a:srgbClr val="1F1F1F"/>
                </a:solidFill>
                <a:effectLst/>
                <a:latin typeface="Google Sans"/>
              </a:rPr>
              <a:t> Automated infrastructure provisioning enables rapid on-demand deployment of resources, minimizing the time it takes to initiate and complete ML training jobs.</a:t>
            </a:r>
          </a:p>
          <a:p>
            <a:pPr algn="l">
              <a:buFont typeface="Arial" panose="020B0604020202020204" pitchFamily="34" charset="0"/>
              <a:buChar char="•"/>
            </a:pPr>
            <a:r>
              <a:rPr lang="en-IN" b="1" i="0" dirty="0">
                <a:solidFill>
                  <a:srgbClr val="1F1F1F"/>
                </a:solidFill>
                <a:effectLst/>
                <a:latin typeface="Google Sans"/>
              </a:rPr>
              <a:t>Increased efficiency and scalability:</a:t>
            </a:r>
            <a:r>
              <a:rPr lang="en-IN" b="0" i="0" dirty="0">
                <a:solidFill>
                  <a:srgbClr val="1F1F1F"/>
                </a:solidFill>
                <a:effectLst/>
                <a:latin typeface="Google Sans"/>
              </a:rPr>
              <a:t> Cloud-based MLPs provide elastic resources, allowing automatic scaling up or down as needed during training, optimizing resource utilization and cost efficiency.</a:t>
            </a:r>
          </a:p>
          <a:p>
            <a:pPr algn="l">
              <a:buFont typeface="Arial" panose="020B0604020202020204" pitchFamily="34" charset="0"/>
              <a:buChar char="•"/>
            </a:pPr>
            <a:r>
              <a:rPr lang="en-IN" b="1" i="0" dirty="0">
                <a:solidFill>
                  <a:srgbClr val="1F1F1F"/>
                </a:solidFill>
                <a:effectLst/>
                <a:latin typeface="Google Sans"/>
              </a:rPr>
              <a:t>Reproducible research and experimentation:</a:t>
            </a:r>
            <a:r>
              <a:rPr lang="en-IN" b="0" i="0" dirty="0">
                <a:solidFill>
                  <a:srgbClr val="1F1F1F"/>
                </a:solidFill>
                <a:effectLst/>
                <a:latin typeface="Google Sans"/>
              </a:rPr>
              <a:t> </a:t>
            </a:r>
            <a:r>
              <a:rPr lang="en-IN" b="0" i="0" dirty="0" err="1">
                <a:solidFill>
                  <a:srgbClr val="1F1F1F"/>
                </a:solidFill>
                <a:effectLst/>
                <a:latin typeface="Google Sans"/>
              </a:rPr>
              <a:t>IaC</a:t>
            </a:r>
            <a:r>
              <a:rPr lang="en-IN" b="0" i="0" dirty="0">
                <a:solidFill>
                  <a:srgbClr val="1F1F1F"/>
                </a:solidFill>
                <a:effectLst/>
                <a:latin typeface="Google Sans"/>
              </a:rPr>
              <a:t> ensures consistent infrastructure configurations and facilitates version control, enabling reproducibility of ML experiments and easier troubleshooting.</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 cloud-based MLP:</a:t>
            </a:r>
            <a:r>
              <a:rPr lang="en-IN" b="0" i="0" dirty="0">
                <a:solidFill>
                  <a:srgbClr val="1F1F1F"/>
                </a:solidFill>
                <a:effectLst/>
                <a:latin typeface="Google Sans"/>
              </a:rPr>
              <a:t> Select a platform compatible with the chosen cloud provider and offering features like managed infrastructure, automated training, and hyperparameter tuning capabilities.</a:t>
            </a:r>
          </a:p>
          <a:p>
            <a:pPr algn="l">
              <a:buFont typeface="+mj-lt"/>
              <a:buAutoNum type="arabicPeriod"/>
            </a:pPr>
            <a:r>
              <a:rPr lang="en-IN" b="1" i="0" dirty="0">
                <a:solidFill>
                  <a:srgbClr val="1F1F1F"/>
                </a:solidFill>
                <a:effectLst/>
                <a:latin typeface="Google Sans"/>
              </a:rPr>
              <a:t>Develop </a:t>
            </a:r>
            <a:r>
              <a:rPr lang="en-IN" b="1" i="0" dirty="0" err="1">
                <a:solidFill>
                  <a:srgbClr val="1F1F1F"/>
                </a:solidFill>
                <a:effectLst/>
                <a:latin typeface="Google Sans"/>
              </a:rPr>
              <a:t>IaC</a:t>
            </a:r>
            <a:r>
              <a:rPr lang="en-IN" b="1" i="0" dirty="0">
                <a:solidFill>
                  <a:srgbClr val="1F1F1F"/>
                </a:solidFill>
                <a:effectLst/>
                <a:latin typeface="Google Sans"/>
              </a:rPr>
              <a:t> templates:</a:t>
            </a:r>
            <a:r>
              <a:rPr lang="en-IN" b="0" i="0" dirty="0">
                <a:solidFill>
                  <a:srgbClr val="1F1F1F"/>
                </a:solidFill>
                <a:effectLst/>
                <a:latin typeface="Google Sans"/>
              </a:rPr>
              <a:t> Design </a:t>
            </a:r>
            <a:r>
              <a:rPr lang="en-IN" b="0" i="0" dirty="0" err="1">
                <a:solidFill>
                  <a:srgbClr val="1F1F1F"/>
                </a:solidFill>
                <a:effectLst/>
                <a:latin typeface="Google Sans"/>
              </a:rPr>
              <a:t>IaC</a:t>
            </a:r>
            <a:r>
              <a:rPr lang="en-IN" b="0" i="0" dirty="0">
                <a:solidFill>
                  <a:srgbClr val="1F1F1F"/>
                </a:solidFill>
                <a:effectLst/>
                <a:latin typeface="Google Sans"/>
              </a:rPr>
              <a:t> templates defining specific compute resource configurations needed for different ML training jobs (e.g., GPU-enabled machines for computationally intensive models).</a:t>
            </a:r>
          </a:p>
          <a:p>
            <a:pPr algn="l">
              <a:buFont typeface="+mj-lt"/>
              <a:buAutoNum type="arabicPeriod"/>
            </a:pPr>
            <a:r>
              <a:rPr lang="en-IN" b="1" i="0" dirty="0">
                <a:solidFill>
                  <a:srgbClr val="1F1F1F"/>
                </a:solidFill>
                <a:effectLst/>
                <a:latin typeface="Google Sans"/>
              </a:rPr>
              <a:t>Integrate </a:t>
            </a:r>
            <a:r>
              <a:rPr lang="en-IN" b="1" i="0" dirty="0" err="1">
                <a:solidFill>
                  <a:srgbClr val="1F1F1F"/>
                </a:solidFill>
                <a:effectLst/>
                <a:latin typeface="Google Sans"/>
              </a:rPr>
              <a:t>IaC</a:t>
            </a:r>
            <a:r>
              <a:rPr lang="en-IN" b="1" i="0" dirty="0">
                <a:solidFill>
                  <a:srgbClr val="1F1F1F"/>
                </a:solidFill>
                <a:effectLst/>
                <a:latin typeface="Google Sans"/>
              </a:rPr>
              <a:t> with MLP:</a:t>
            </a:r>
            <a:r>
              <a:rPr lang="en-IN" b="0" i="0" dirty="0">
                <a:solidFill>
                  <a:srgbClr val="1F1F1F"/>
                </a:solidFill>
                <a:effectLst/>
                <a:latin typeface="Google Sans"/>
              </a:rPr>
              <a:t> Configure the chosen MLP to integrate with the chosen </a:t>
            </a:r>
            <a:r>
              <a:rPr lang="en-IN" b="0" i="0" dirty="0" err="1">
                <a:solidFill>
                  <a:srgbClr val="1F1F1F"/>
                </a:solidFill>
                <a:effectLst/>
                <a:latin typeface="Google Sans"/>
              </a:rPr>
              <a:t>IaC</a:t>
            </a:r>
            <a:r>
              <a:rPr lang="en-IN" b="0" i="0" dirty="0">
                <a:solidFill>
                  <a:srgbClr val="1F1F1F"/>
                </a:solidFill>
                <a:effectLst/>
                <a:latin typeface="Google Sans"/>
              </a:rPr>
              <a:t> tool, enabling automated provisioning of resources based on defined templates upon submitting training jobs.</a:t>
            </a:r>
          </a:p>
          <a:p>
            <a:pPr algn="l">
              <a:buFont typeface="+mj-lt"/>
              <a:buAutoNum type="arabicPeriod"/>
            </a:pPr>
            <a:r>
              <a:rPr lang="en-IN" b="1" i="0" dirty="0">
                <a:solidFill>
                  <a:srgbClr val="1F1F1F"/>
                </a:solidFill>
                <a:effectLst/>
                <a:latin typeface="Google Sans"/>
              </a:rPr>
              <a:t>Define training pipelines:</a:t>
            </a:r>
            <a:r>
              <a:rPr lang="en-IN" b="0" i="0" dirty="0">
                <a:solidFill>
                  <a:srgbClr val="1F1F1F"/>
                </a:solidFill>
                <a:effectLst/>
                <a:latin typeface="Google Sans"/>
              </a:rPr>
              <a:t> Utilize the MLP's functionalities to build training pipelines that automatically trigger infrastructure provisioning, model training, and hyperparameter tuning based on pre-defined configurations.</a:t>
            </a:r>
          </a:p>
          <a:p>
            <a:pPr algn="l">
              <a:buFont typeface="+mj-lt"/>
              <a:buAutoNum type="arabicPeriod"/>
            </a:pPr>
            <a:r>
              <a:rPr lang="en-IN" b="1" i="0" dirty="0">
                <a:solidFill>
                  <a:srgbClr val="1F1F1F"/>
                </a:solidFill>
                <a:effectLst/>
                <a:latin typeface="Google Sans"/>
              </a:rPr>
              <a:t>Implement monitoring and logging:</a:t>
            </a:r>
            <a:r>
              <a:rPr lang="en-IN" b="0" i="0" dirty="0">
                <a:solidFill>
                  <a:srgbClr val="1F1F1F"/>
                </a:solidFill>
                <a:effectLst/>
                <a:latin typeface="Google Sans"/>
              </a:rPr>
              <a:t> Utilize monitoring tools offered by the MLP and cloud provider to track resource utilization, model training progress, and identify potential issues during training.</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Cost optimization:</a:t>
            </a:r>
            <a:r>
              <a:rPr lang="en-IN" b="0" i="0" dirty="0">
                <a:solidFill>
                  <a:srgbClr val="1F1F1F"/>
                </a:solidFill>
                <a:effectLst/>
                <a:latin typeface="Google Sans"/>
              </a:rPr>
              <a:t> Utilize cost optimization features offered by the MLP and cloud provider to leverage spot instances or preemptible VMs for training jobs, potentially reducing infrastructure costs.</a:t>
            </a:r>
          </a:p>
          <a:p>
            <a:pPr algn="l">
              <a:buFont typeface="Arial" panose="020B0604020202020204" pitchFamily="34" charset="0"/>
              <a:buChar char="•"/>
            </a:pPr>
            <a:r>
              <a:rPr lang="en-IN" b="1" i="0" dirty="0">
                <a:solidFill>
                  <a:srgbClr val="1F1F1F"/>
                </a:solidFill>
                <a:effectLst/>
                <a:latin typeface="Google Sans"/>
              </a:rPr>
              <a:t>Security best practices:</a:t>
            </a:r>
            <a:r>
              <a:rPr lang="en-IN" b="0" i="0" dirty="0">
                <a:solidFill>
                  <a:srgbClr val="1F1F1F"/>
                </a:solidFill>
                <a:effectLst/>
                <a:latin typeface="Google Sans"/>
              </a:rPr>
              <a:t> Adhere to security best practices within the MLP and cloud platform, including access control, data encryption, and secure model deployment to protect sensitive data and intellectual property.</a:t>
            </a:r>
          </a:p>
          <a:p>
            <a:pPr algn="l">
              <a:buFont typeface="Arial" panose="020B0604020202020204" pitchFamily="34" charset="0"/>
              <a:buChar char="•"/>
            </a:pPr>
            <a:r>
              <a:rPr lang="en-IN" b="1" i="0" dirty="0">
                <a:solidFill>
                  <a:srgbClr val="1F1F1F"/>
                </a:solidFill>
                <a:effectLst/>
                <a:latin typeface="Google Sans"/>
              </a:rPr>
              <a:t>Model management and governance:</a:t>
            </a:r>
            <a:r>
              <a:rPr lang="en-IN" b="0" i="0" dirty="0">
                <a:solidFill>
                  <a:srgbClr val="1F1F1F"/>
                </a:solidFill>
                <a:effectLst/>
                <a:latin typeface="Google Sans"/>
              </a:rPr>
              <a:t> Implement model management and governance processes to track, version control, and approve trained models before deployment into production environments.</a:t>
            </a:r>
          </a:p>
          <a:p>
            <a:pPr algn="l"/>
            <a:r>
              <a:rPr lang="en-IN" b="0" i="0" dirty="0">
                <a:solidFill>
                  <a:srgbClr val="1F1F1F"/>
                </a:solidFill>
                <a:effectLst/>
                <a:latin typeface="Google Sans"/>
              </a:rPr>
              <a:t>By implementing automated infrastructure provisioning for large-scale ML training jobs, organizations can significantly boost developer productivity, reduce training time, enhance research and experimentation capabilities, and optimize resource utilization. This approach enables efficient and scalable training of ML models, accelerating innovation and development within the organization.</a:t>
            </a:r>
          </a:p>
          <a:p>
            <a:endParaRPr lang="en-US" dirty="0"/>
          </a:p>
        </p:txBody>
      </p:sp>
    </p:spTree>
    <p:extLst>
      <p:ext uri="{BB962C8B-B14F-4D97-AF65-F5344CB8AC3E}">
        <p14:creationId xmlns:p14="http://schemas.microsoft.com/office/powerpoint/2010/main" val="186157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B678-4D36-C0DD-EDCB-98FE055AFF31}"/>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Disaster Recovery for Databases in a Hybrid Cloud Environment</a:t>
            </a:r>
            <a:br>
              <a:rPr lang="en-IN" b="1"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257EA2EF-1AE9-541A-0BFD-3251D1371E8A}"/>
              </a:ext>
            </a:extLst>
          </p:cNvPr>
          <p:cNvSpPr>
            <a:spLocks noGrp="1"/>
          </p:cNvSpPr>
          <p:nvPr>
            <p:ph sz="half" idx="1"/>
          </p:nvPr>
        </p:nvSpPr>
        <p:spPr/>
        <p:txBody>
          <a:bodyPr>
            <a:normAutofit fontScale="32500" lnSpcReduction="20000"/>
          </a:bodyPr>
          <a:lstStyle/>
          <a:p>
            <a:pPr algn="l"/>
            <a:r>
              <a:rPr lang="en-IN" b="1" i="0" dirty="0">
                <a:solidFill>
                  <a:srgbClr val="1F1F1F"/>
                </a:solidFill>
                <a:effectLst/>
                <a:latin typeface="Google Sans"/>
              </a:rPr>
              <a:t>Scenario:</a:t>
            </a:r>
            <a:r>
              <a:rPr lang="en-IN" b="0" i="0" dirty="0">
                <a:solidFill>
                  <a:srgbClr val="1F1F1F"/>
                </a:solidFill>
                <a:effectLst/>
                <a:latin typeface="Google Sans"/>
              </a:rPr>
              <a:t> A company operates a hybrid cloud environment with critical business applications relying on databases hosted both on-premises and in the cloud. Manual disaster recovery (DR) for these databases is complex, time-consuming, and prone to errors. A delay in restoring databases after a disaster can significantly disrupt business operations and lead to substantial revenue loss.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DR solutions for its databases to ensure fast and reliable recovery in case of a disaster. This involves:</a:t>
            </a:r>
          </a:p>
          <a:p>
            <a:pPr algn="l">
              <a:buFont typeface="+mj-lt"/>
              <a:buAutoNum type="arabicPeriod"/>
            </a:pPr>
            <a:r>
              <a:rPr lang="en-IN" b="1" i="0" dirty="0">
                <a:solidFill>
                  <a:srgbClr val="1F1F1F"/>
                </a:solidFill>
                <a:effectLst/>
                <a:latin typeface="Google Sans"/>
              </a:rPr>
              <a:t>Database replication:</a:t>
            </a:r>
            <a:r>
              <a:rPr lang="en-IN" b="0" i="0" dirty="0">
                <a:solidFill>
                  <a:srgbClr val="1F1F1F"/>
                </a:solidFill>
                <a:effectLst/>
                <a:latin typeface="Google Sans"/>
              </a:rPr>
              <a:t> Utilizing tools for continuous replication of on-premises database data to the cloud environment, maintaining a synchronized copy for DR purposes.</a:t>
            </a:r>
          </a:p>
          <a:p>
            <a:pPr algn="l">
              <a:buFont typeface="+mj-lt"/>
              <a:buAutoNum type="arabicPeriod"/>
            </a:pPr>
            <a:r>
              <a:rPr lang="en-IN" b="1" i="0" dirty="0">
                <a:solidFill>
                  <a:srgbClr val="1F1F1F"/>
                </a:solidFill>
                <a:effectLst/>
                <a:latin typeface="Google Sans"/>
              </a:rPr>
              <a:t>Automated failover:</a:t>
            </a:r>
            <a:r>
              <a:rPr lang="en-IN" b="0" i="0" dirty="0">
                <a:solidFill>
                  <a:srgbClr val="1F1F1F"/>
                </a:solidFill>
                <a:effectLst/>
                <a:latin typeface="Google Sans"/>
              </a:rPr>
              <a:t> Configuring automated failover mechanisms to automatically switch to the cloud-based replica database in the event of a disaster on the primary database.</a:t>
            </a:r>
          </a:p>
          <a:p>
            <a:pPr algn="l">
              <a:buFont typeface="+mj-lt"/>
              <a:buAutoNum type="arabicPeriod"/>
            </a:pPr>
            <a:r>
              <a:rPr lang="en-IN" b="1" i="0" dirty="0">
                <a:solidFill>
                  <a:srgbClr val="1F1F1F"/>
                </a:solidFill>
                <a:effectLst/>
                <a:latin typeface="Google Sans"/>
              </a:rPr>
              <a:t>Testing and validation:</a:t>
            </a:r>
            <a:r>
              <a:rPr lang="en-IN" b="0" i="0" dirty="0">
                <a:solidFill>
                  <a:srgbClr val="1F1F1F"/>
                </a:solidFill>
                <a:effectLst/>
                <a:latin typeface="Google Sans"/>
              </a:rPr>
              <a:t> Regularly conducting DR drills to test the effectiveness of the automated failover process and identify potential issues.</a:t>
            </a: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Faster recovery:</a:t>
            </a:r>
            <a:r>
              <a:rPr lang="en-IN" b="0" i="0" dirty="0">
                <a:solidFill>
                  <a:srgbClr val="1F1F1F"/>
                </a:solidFill>
                <a:effectLst/>
                <a:latin typeface="Google Sans"/>
              </a:rPr>
              <a:t> Automating DR significantly reduces the downtime associated with database recovery after a disaster, minimizing business disruption and revenue loss.</a:t>
            </a:r>
          </a:p>
          <a:p>
            <a:pPr algn="l">
              <a:buFont typeface="Arial" panose="020B0604020202020204" pitchFamily="34" charset="0"/>
              <a:buChar char="•"/>
            </a:pPr>
            <a:r>
              <a:rPr lang="en-IN" b="1" i="0" dirty="0">
                <a:solidFill>
                  <a:srgbClr val="1F1F1F"/>
                </a:solidFill>
                <a:effectLst/>
                <a:latin typeface="Google Sans"/>
              </a:rPr>
              <a:t>Reduced errors:</a:t>
            </a:r>
            <a:r>
              <a:rPr lang="en-IN" b="0" i="0" dirty="0">
                <a:solidFill>
                  <a:srgbClr val="1F1F1F"/>
                </a:solidFill>
                <a:effectLst/>
                <a:latin typeface="Google Sans"/>
              </a:rPr>
              <a:t> Automation eliminates the risk of human error during manual failover procedures, ensuring consistent and reliable database recovery.</a:t>
            </a:r>
          </a:p>
          <a:p>
            <a:pPr algn="l">
              <a:buFont typeface="Arial" panose="020B0604020202020204" pitchFamily="34" charset="0"/>
              <a:buChar char="•"/>
            </a:pPr>
            <a:r>
              <a:rPr lang="en-IN" b="1" i="0" dirty="0">
                <a:solidFill>
                  <a:srgbClr val="1F1F1F"/>
                </a:solidFill>
                <a:effectLst/>
                <a:latin typeface="Google Sans"/>
              </a:rPr>
              <a:t>Improved scalability:</a:t>
            </a:r>
            <a:r>
              <a:rPr lang="en-IN" b="0" i="0" dirty="0">
                <a:solidFill>
                  <a:srgbClr val="1F1F1F"/>
                </a:solidFill>
                <a:effectLst/>
                <a:latin typeface="Google Sans"/>
              </a:rPr>
              <a:t> Cloud-based DR solutions offer elastic scalability, allowing the company to easily scale resources up or down to meet the recovery needs of various databases.</a:t>
            </a:r>
          </a:p>
          <a:p>
            <a:pPr algn="l">
              <a:buFont typeface="Arial" panose="020B0604020202020204" pitchFamily="34" charset="0"/>
              <a:buChar char="•"/>
            </a:pPr>
            <a:r>
              <a:rPr lang="en-IN" b="1" i="0" dirty="0">
                <a:solidFill>
                  <a:srgbClr val="1F1F1F"/>
                </a:solidFill>
                <a:effectLst/>
                <a:latin typeface="Google Sans"/>
              </a:rPr>
              <a:t>Cost optimization:</a:t>
            </a:r>
            <a:r>
              <a:rPr lang="en-IN" b="0" i="0" dirty="0">
                <a:solidFill>
                  <a:srgbClr val="1F1F1F"/>
                </a:solidFill>
                <a:effectLst/>
                <a:latin typeface="Google Sans"/>
              </a:rPr>
              <a:t> Leveraging cloud resources for DR can be cost-effective compared to maintaining dedicated on-premises DR infrastructure.</a:t>
            </a:r>
          </a:p>
          <a:p>
            <a:endParaRPr lang="en-US" dirty="0"/>
          </a:p>
        </p:txBody>
      </p:sp>
      <p:sp>
        <p:nvSpPr>
          <p:cNvPr id="4" name="Content Placeholder 3">
            <a:extLst>
              <a:ext uri="{FF2B5EF4-FFF2-40B4-BE49-F238E27FC236}">
                <a16:creationId xmlns:a16="http://schemas.microsoft.com/office/drawing/2014/main" id="{3E21FAD3-FD86-B1BB-7BD5-224AA5FF1F4F}"/>
              </a:ext>
            </a:extLst>
          </p:cNvPr>
          <p:cNvSpPr>
            <a:spLocks noGrp="1"/>
          </p:cNvSpPr>
          <p:nvPr>
            <p:ph sz="half" idx="2"/>
          </p:nvPr>
        </p:nvSpPr>
        <p:spPr/>
        <p:txBody>
          <a:bodyPr>
            <a:normAutofit fontScale="325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DR technology:</a:t>
            </a:r>
            <a:r>
              <a:rPr lang="en-IN" b="0" i="0" dirty="0">
                <a:solidFill>
                  <a:srgbClr val="1F1F1F"/>
                </a:solidFill>
                <a:effectLst/>
                <a:latin typeface="Google Sans"/>
              </a:rPr>
              <a:t> Select a suitable DR solution based on the company's specific needs and compatibility with existing database technologies. This could involve:</a:t>
            </a:r>
          </a:p>
          <a:p>
            <a:pPr marL="742950" lvl="1" indent="-285750" algn="l">
              <a:buFont typeface="+mj-lt"/>
              <a:buAutoNum type="arabicPeriod"/>
            </a:pPr>
            <a:r>
              <a:rPr lang="en-IN" b="1" i="0" dirty="0">
                <a:solidFill>
                  <a:srgbClr val="1F1F1F"/>
                </a:solidFill>
                <a:effectLst/>
                <a:latin typeface="Google Sans"/>
              </a:rPr>
              <a:t>Database-native replication tools:</a:t>
            </a:r>
            <a:r>
              <a:rPr lang="en-IN" b="0" i="0" dirty="0">
                <a:solidFill>
                  <a:srgbClr val="1F1F1F"/>
                </a:solidFill>
                <a:effectLst/>
                <a:latin typeface="Google Sans"/>
              </a:rPr>
              <a:t> Utilize built-in replication features offered by specific database solutions.</a:t>
            </a:r>
          </a:p>
          <a:p>
            <a:pPr marL="742950" lvl="1" indent="-285750" algn="l">
              <a:buFont typeface="+mj-lt"/>
              <a:buAutoNum type="arabicPeriod"/>
            </a:pPr>
            <a:r>
              <a:rPr lang="en-IN" b="1" i="0" dirty="0">
                <a:solidFill>
                  <a:srgbClr val="1F1F1F"/>
                </a:solidFill>
                <a:effectLst/>
                <a:latin typeface="Google Sans"/>
              </a:rPr>
              <a:t>Third-party replication tools:</a:t>
            </a:r>
            <a:r>
              <a:rPr lang="en-IN" b="0" i="0" dirty="0">
                <a:solidFill>
                  <a:srgbClr val="1F1F1F"/>
                </a:solidFill>
                <a:effectLst/>
                <a:latin typeface="Google Sans"/>
              </a:rPr>
              <a:t> Leverage dedicated third-party software for continuous data replication across environments.</a:t>
            </a:r>
          </a:p>
          <a:p>
            <a:pPr marL="742950" lvl="1" indent="-285750" algn="l">
              <a:buFont typeface="+mj-lt"/>
              <a:buAutoNum type="arabicPeriod"/>
            </a:pPr>
            <a:r>
              <a:rPr lang="en-IN" b="1" i="0" dirty="0">
                <a:solidFill>
                  <a:srgbClr val="1F1F1F"/>
                </a:solidFill>
                <a:effectLst/>
                <a:latin typeface="Google Sans"/>
              </a:rPr>
              <a:t>Cloud provider DR services:</a:t>
            </a:r>
            <a:r>
              <a:rPr lang="en-IN" b="0" i="0" dirty="0">
                <a:solidFill>
                  <a:srgbClr val="1F1F1F"/>
                </a:solidFill>
                <a:effectLst/>
                <a:latin typeface="Google Sans"/>
              </a:rPr>
              <a:t> Utilize managed DR services offered by the cloud provider to simplify and automate DR processes.</a:t>
            </a:r>
          </a:p>
          <a:p>
            <a:pPr algn="l">
              <a:buFont typeface="+mj-lt"/>
              <a:buAutoNum type="arabicPeriod"/>
            </a:pPr>
            <a:r>
              <a:rPr lang="en-IN" b="1" i="0" dirty="0">
                <a:solidFill>
                  <a:srgbClr val="1F1F1F"/>
                </a:solidFill>
                <a:effectLst/>
                <a:latin typeface="Google Sans"/>
              </a:rPr>
              <a:t>Configure failover automation:</a:t>
            </a:r>
            <a:r>
              <a:rPr lang="en-IN" b="0" i="0" dirty="0">
                <a:solidFill>
                  <a:srgbClr val="1F1F1F"/>
                </a:solidFill>
                <a:effectLst/>
                <a:latin typeface="Google Sans"/>
              </a:rPr>
              <a:t> Configure failover settings within the chosen DR solution to automatically switch to the cloud-based replica database upon detecting a critical event on the primary database. This may involve integrating with monitoring tools for event detection.</a:t>
            </a:r>
          </a:p>
          <a:p>
            <a:pPr algn="l">
              <a:buFont typeface="+mj-lt"/>
              <a:buAutoNum type="arabicPeriod"/>
            </a:pPr>
            <a:r>
              <a:rPr lang="en-IN" b="1" i="0" dirty="0">
                <a:solidFill>
                  <a:srgbClr val="1F1F1F"/>
                </a:solidFill>
                <a:effectLst/>
                <a:latin typeface="Google Sans"/>
              </a:rPr>
              <a:t>Test and refine:</a:t>
            </a:r>
            <a:r>
              <a:rPr lang="en-IN" b="0" i="0" dirty="0">
                <a:solidFill>
                  <a:srgbClr val="1F1F1F"/>
                </a:solidFill>
                <a:effectLst/>
                <a:latin typeface="Google Sans"/>
              </a:rPr>
              <a:t> Conduct regular DR drills to simulate failover scenarios and identify potential issues. Refine the automation workflows based on testing outcomes to ensure smooth recovery.</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Security:</a:t>
            </a:r>
            <a:r>
              <a:rPr lang="en-IN" b="0" i="0" dirty="0">
                <a:solidFill>
                  <a:srgbClr val="1F1F1F"/>
                </a:solidFill>
                <a:effectLst/>
                <a:latin typeface="Google Sans"/>
              </a:rPr>
              <a:t> Implement robust security measures to protect the cloud-based replica databases from unauthorized access and ensure data security throughout the DR process.</a:t>
            </a:r>
          </a:p>
          <a:p>
            <a:pPr algn="l">
              <a:buFont typeface="Arial" panose="020B0604020202020204" pitchFamily="34" charset="0"/>
              <a:buChar char="•"/>
            </a:pPr>
            <a:r>
              <a:rPr lang="en-IN" b="1" i="0" dirty="0">
                <a:solidFill>
                  <a:srgbClr val="1F1F1F"/>
                </a:solidFill>
                <a:effectLst/>
                <a:latin typeface="Google Sans"/>
              </a:rPr>
              <a:t>Network connectivity:</a:t>
            </a:r>
            <a:r>
              <a:rPr lang="en-IN" b="0" i="0" dirty="0">
                <a:solidFill>
                  <a:srgbClr val="1F1F1F"/>
                </a:solidFill>
                <a:effectLst/>
                <a:latin typeface="Google Sans"/>
              </a:rPr>
              <a:t> Ensure reliable and secure network connectivity between the primary database and the cloud environment for efficient data replication and failover.</a:t>
            </a:r>
          </a:p>
          <a:p>
            <a:pPr algn="l">
              <a:buFont typeface="Arial" panose="020B0604020202020204" pitchFamily="34" charset="0"/>
              <a:buChar char="•"/>
            </a:pPr>
            <a:r>
              <a:rPr lang="en-IN" b="1" i="0" dirty="0">
                <a:solidFill>
                  <a:srgbClr val="1F1F1F"/>
                </a:solidFill>
                <a:effectLst/>
                <a:latin typeface="Google Sans"/>
              </a:rPr>
              <a:t>Data recovery time (RTO) and data loss objective (RPO):</a:t>
            </a:r>
            <a:r>
              <a:rPr lang="en-IN" b="0" i="0" dirty="0">
                <a:solidFill>
                  <a:srgbClr val="1F1F1F"/>
                </a:solidFill>
                <a:effectLst/>
                <a:latin typeface="Google Sans"/>
              </a:rPr>
              <a:t> Define acceptable RTO and RPO based on business criticality of the databases and configure the DR solution to meet these objectives.</a:t>
            </a:r>
          </a:p>
          <a:p>
            <a:endParaRPr lang="en-US" dirty="0"/>
          </a:p>
        </p:txBody>
      </p:sp>
    </p:spTree>
    <p:extLst>
      <p:ext uri="{BB962C8B-B14F-4D97-AF65-F5344CB8AC3E}">
        <p14:creationId xmlns:p14="http://schemas.microsoft.com/office/powerpoint/2010/main" val="115314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B656-2301-A6A3-6E21-FD2FDD70FE2E}"/>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Compliance Reporting for Multi-Cloud Infrastructure</a:t>
            </a:r>
            <a:br>
              <a:rPr lang="en-IN" b="1"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F0781315-1928-2FA8-6BAF-6AD580937907}"/>
              </a:ext>
            </a:extLst>
          </p:cNvPr>
          <p:cNvSpPr>
            <a:spLocks noGrp="1"/>
          </p:cNvSpPr>
          <p:nvPr>
            <p:ph sz="half" idx="1"/>
          </p:nvPr>
        </p:nvSpPr>
        <p:spPr/>
        <p:txBody>
          <a:bodyPr>
            <a:normAutofit fontScale="325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operates its IT infrastructure across multiple cloud platforms (multi-cloud environment) and faces challenges in manually gathering and </a:t>
            </a:r>
            <a:r>
              <a:rPr lang="en-IN" b="0" i="0" dirty="0" err="1">
                <a:solidFill>
                  <a:srgbClr val="1F1F1F"/>
                </a:solidFill>
                <a:effectLst/>
                <a:latin typeface="Google Sans"/>
              </a:rPr>
              <a:t>analyzing</a:t>
            </a:r>
            <a:r>
              <a:rPr lang="en-IN" b="0" i="0" dirty="0">
                <a:solidFill>
                  <a:srgbClr val="1F1F1F"/>
                </a:solidFill>
                <a:effectLst/>
                <a:latin typeface="Google Sans"/>
              </a:rPr>
              <a:t> data to ensure compliance with various regulations like SOC 2, HIPAA, or GDPR. This manual process is time-consuming, error-prone, and lacks real-time visibility into potential compliance gaps.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compliance reporting by leveraging:</a:t>
            </a:r>
          </a:p>
          <a:p>
            <a:pPr algn="l">
              <a:buFont typeface="+mj-lt"/>
              <a:buAutoNum type="arabicPeriod"/>
            </a:pPr>
            <a:r>
              <a:rPr lang="en-IN" b="1" i="0" dirty="0">
                <a:solidFill>
                  <a:srgbClr val="1F1F1F"/>
                </a:solidFill>
                <a:effectLst/>
                <a:latin typeface="Google Sans"/>
              </a:rPr>
              <a:t>Cloud provider APIs:</a:t>
            </a:r>
            <a:r>
              <a:rPr lang="en-IN" b="0" i="0" dirty="0">
                <a:solidFill>
                  <a:srgbClr val="1F1F1F"/>
                </a:solidFill>
                <a:effectLst/>
                <a:latin typeface="Google Sans"/>
              </a:rPr>
              <a:t> Utilize APIs offered by each cloud provider to access security configuration data, resource usage details, and audit logs.</a:t>
            </a:r>
          </a:p>
          <a:p>
            <a:pPr algn="l">
              <a:buFont typeface="+mj-lt"/>
              <a:buAutoNum type="arabicPeriod"/>
            </a:pPr>
            <a:r>
              <a:rPr lang="en-IN" b="1" i="0" dirty="0">
                <a:solidFill>
                  <a:srgbClr val="1F1F1F"/>
                </a:solidFill>
                <a:effectLst/>
                <a:latin typeface="Google Sans"/>
              </a:rPr>
              <a:t>Compliance automation tools:</a:t>
            </a:r>
            <a:r>
              <a:rPr lang="en-IN" b="0" i="0" dirty="0">
                <a:solidFill>
                  <a:srgbClr val="1F1F1F"/>
                </a:solidFill>
                <a:effectLst/>
                <a:latin typeface="Google Sans"/>
              </a:rPr>
              <a:t> Implement specialized tools designed to automate compliance reporting by collecting and </a:t>
            </a:r>
            <a:r>
              <a:rPr lang="en-IN" b="0" i="0" dirty="0" err="1">
                <a:solidFill>
                  <a:srgbClr val="1F1F1F"/>
                </a:solidFill>
                <a:effectLst/>
                <a:latin typeface="Google Sans"/>
              </a:rPr>
              <a:t>analyzing</a:t>
            </a:r>
            <a:r>
              <a:rPr lang="en-IN" b="0" i="0" dirty="0">
                <a:solidFill>
                  <a:srgbClr val="1F1F1F"/>
                </a:solidFill>
                <a:effectLst/>
                <a:latin typeface="Google Sans"/>
              </a:rPr>
              <a:t> data from various cloud platforms and generating reports in compliance-specific formats.</a:t>
            </a:r>
          </a:p>
          <a:p>
            <a:pPr algn="l">
              <a:buFont typeface="+mj-lt"/>
              <a:buAutoNum type="arabicPeriod"/>
            </a:pPr>
            <a:r>
              <a:rPr lang="en-IN" b="1" i="0" dirty="0">
                <a:solidFill>
                  <a:srgbClr val="1F1F1F"/>
                </a:solidFill>
                <a:effectLst/>
                <a:latin typeface="Google Sans"/>
              </a:rPr>
              <a:t>Centralized compliance dashboard:</a:t>
            </a:r>
            <a:r>
              <a:rPr lang="en-IN" b="0" i="0" dirty="0">
                <a:solidFill>
                  <a:srgbClr val="1F1F1F"/>
                </a:solidFill>
                <a:effectLst/>
                <a:latin typeface="Google Sans"/>
              </a:rPr>
              <a:t> Establish a central dashboard to view and </a:t>
            </a:r>
            <a:r>
              <a:rPr lang="en-IN" b="0" i="0" dirty="0" err="1">
                <a:solidFill>
                  <a:srgbClr val="1F1F1F"/>
                </a:solidFill>
                <a:effectLst/>
                <a:latin typeface="Google Sans"/>
              </a:rPr>
              <a:t>analyze</a:t>
            </a:r>
            <a:r>
              <a:rPr lang="en-IN" b="0" i="0" dirty="0">
                <a:solidFill>
                  <a:srgbClr val="1F1F1F"/>
                </a:solidFill>
                <a:effectLst/>
                <a:latin typeface="Google Sans"/>
              </a:rPr>
              <a:t> compliance reports generated for all cloud environments, enabling easier identification of potential compliance issues.</a:t>
            </a: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efficiency:</a:t>
            </a:r>
            <a:r>
              <a:rPr lang="en-IN" b="0" i="0" dirty="0">
                <a:solidFill>
                  <a:srgbClr val="1F1F1F"/>
                </a:solidFill>
                <a:effectLst/>
                <a:latin typeface="Google Sans"/>
              </a:rPr>
              <a:t> Automating reporting processes significantly reduces the time and resources needed to gather and </a:t>
            </a:r>
            <a:r>
              <a:rPr lang="en-IN" b="0" i="0" dirty="0" err="1">
                <a:solidFill>
                  <a:srgbClr val="1F1F1F"/>
                </a:solidFill>
                <a:effectLst/>
                <a:latin typeface="Google Sans"/>
              </a:rPr>
              <a:t>analyze</a:t>
            </a:r>
            <a:r>
              <a:rPr lang="en-IN" b="0" i="0" dirty="0">
                <a:solidFill>
                  <a:srgbClr val="1F1F1F"/>
                </a:solidFill>
                <a:effectLst/>
                <a:latin typeface="Google Sans"/>
              </a:rPr>
              <a:t> compliance data, freeing up IT staff to focus on other security and compliance activities.</a:t>
            </a:r>
          </a:p>
          <a:p>
            <a:pPr algn="l">
              <a:buFont typeface="Arial" panose="020B0604020202020204" pitchFamily="34" charset="0"/>
              <a:buChar char="•"/>
            </a:pPr>
            <a:r>
              <a:rPr lang="en-IN" b="1" i="0" dirty="0">
                <a:solidFill>
                  <a:srgbClr val="1F1F1F"/>
                </a:solidFill>
                <a:effectLst/>
                <a:latin typeface="Google Sans"/>
              </a:rPr>
              <a:t>Enhanced accuracy:</a:t>
            </a:r>
            <a:r>
              <a:rPr lang="en-IN" b="0" i="0" dirty="0">
                <a:solidFill>
                  <a:srgbClr val="1F1F1F"/>
                </a:solidFill>
                <a:effectLst/>
                <a:latin typeface="Google Sans"/>
              </a:rPr>
              <a:t> Automation eliminates the risk of human error associated with manual data collection and analysis, leading to more accurate and reliable compliance reports.</a:t>
            </a:r>
          </a:p>
          <a:p>
            <a:pPr algn="l">
              <a:buFont typeface="Arial" panose="020B0604020202020204" pitchFamily="34" charset="0"/>
              <a:buChar char="•"/>
            </a:pPr>
            <a:r>
              <a:rPr lang="en-IN" b="1" i="0" dirty="0">
                <a:solidFill>
                  <a:srgbClr val="1F1F1F"/>
                </a:solidFill>
                <a:effectLst/>
                <a:latin typeface="Google Sans"/>
              </a:rPr>
              <a:t>Real-time visibility:</a:t>
            </a:r>
            <a:r>
              <a:rPr lang="en-IN" b="0" i="0" dirty="0">
                <a:solidFill>
                  <a:srgbClr val="1F1F1F"/>
                </a:solidFill>
                <a:effectLst/>
                <a:latin typeface="Google Sans"/>
              </a:rPr>
              <a:t> Centralized dashboards provide real-time insights into the company's compliance posture across all cloud environments, allowing for proactive identification and mitigation of potential compliance gaps.</a:t>
            </a:r>
          </a:p>
          <a:p>
            <a:pPr algn="l">
              <a:buFont typeface="Arial" panose="020B0604020202020204" pitchFamily="34" charset="0"/>
              <a:buChar char="•"/>
            </a:pPr>
            <a:r>
              <a:rPr lang="en-IN" b="1" i="0" dirty="0">
                <a:solidFill>
                  <a:srgbClr val="1F1F1F"/>
                </a:solidFill>
                <a:effectLst/>
                <a:latin typeface="Google Sans"/>
              </a:rPr>
              <a:t>Reduced audit risk:</a:t>
            </a:r>
            <a:r>
              <a:rPr lang="en-IN" b="0" i="0" dirty="0">
                <a:solidFill>
                  <a:srgbClr val="1F1F1F"/>
                </a:solidFill>
                <a:effectLst/>
                <a:latin typeface="Google Sans"/>
              </a:rPr>
              <a:t> Automated reporting ensures consistent and complete data collection, minimizing the risk of non-compliance findings during audits.</a:t>
            </a:r>
          </a:p>
        </p:txBody>
      </p:sp>
      <p:sp>
        <p:nvSpPr>
          <p:cNvPr id="4" name="Content Placeholder 3">
            <a:extLst>
              <a:ext uri="{FF2B5EF4-FFF2-40B4-BE49-F238E27FC236}">
                <a16:creationId xmlns:a16="http://schemas.microsoft.com/office/drawing/2014/main" id="{FBF56B68-6F96-EBC5-8F8E-6ABDC18F86F7}"/>
              </a:ext>
            </a:extLst>
          </p:cNvPr>
          <p:cNvSpPr>
            <a:spLocks noGrp="1"/>
          </p:cNvSpPr>
          <p:nvPr>
            <p:ph sz="half" idx="2"/>
          </p:nvPr>
        </p:nvSpPr>
        <p:spPr/>
        <p:txBody>
          <a:bodyPr>
            <a:normAutofit fontScale="325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compliance automation tool:</a:t>
            </a:r>
            <a:r>
              <a:rPr lang="en-IN" b="0" i="0" dirty="0">
                <a:solidFill>
                  <a:srgbClr val="1F1F1F"/>
                </a:solidFill>
                <a:effectLst/>
                <a:latin typeface="Google Sans"/>
              </a:rPr>
              <a:t> Select a tool that integrates with the company's existing cloud platforms and supports reporting for the relevant compliance regulations.</a:t>
            </a:r>
          </a:p>
          <a:p>
            <a:pPr algn="l">
              <a:buFont typeface="+mj-lt"/>
              <a:buAutoNum type="arabicPeriod"/>
            </a:pPr>
            <a:r>
              <a:rPr lang="en-IN" b="1" i="0" dirty="0">
                <a:solidFill>
                  <a:srgbClr val="1F1F1F"/>
                </a:solidFill>
                <a:effectLst/>
                <a:latin typeface="Google Sans"/>
              </a:rPr>
              <a:t>Configure data collection:</a:t>
            </a:r>
            <a:r>
              <a:rPr lang="en-IN" b="0" i="0" dirty="0">
                <a:solidFill>
                  <a:srgbClr val="1F1F1F"/>
                </a:solidFill>
                <a:effectLst/>
                <a:latin typeface="Google Sans"/>
              </a:rPr>
              <a:t> Configure the tool to access data via cloud provider APIs, identifying the specific data points required for compliance reporting within each platform.</a:t>
            </a:r>
          </a:p>
          <a:p>
            <a:pPr algn="l">
              <a:buFont typeface="+mj-lt"/>
              <a:buAutoNum type="arabicPeriod"/>
            </a:pPr>
            <a:r>
              <a:rPr lang="en-IN" b="1" i="0" dirty="0">
                <a:solidFill>
                  <a:srgbClr val="1F1F1F"/>
                </a:solidFill>
                <a:effectLst/>
                <a:latin typeface="Google Sans"/>
              </a:rPr>
              <a:t>Customize reporting templates:</a:t>
            </a:r>
            <a:r>
              <a:rPr lang="en-IN" b="0" i="0" dirty="0">
                <a:solidFill>
                  <a:srgbClr val="1F1F1F"/>
                </a:solidFill>
                <a:effectLst/>
                <a:latin typeface="Google Sans"/>
              </a:rPr>
              <a:t> Define customized reporting templates within the tool that align with the specific requirements of each compliance regulation.</a:t>
            </a:r>
          </a:p>
          <a:p>
            <a:pPr algn="l">
              <a:buFont typeface="+mj-lt"/>
              <a:buAutoNum type="arabicPeriod"/>
            </a:pPr>
            <a:r>
              <a:rPr lang="en-IN" b="1" i="0" dirty="0">
                <a:solidFill>
                  <a:srgbClr val="1F1F1F"/>
                </a:solidFill>
                <a:effectLst/>
                <a:latin typeface="Google Sans"/>
              </a:rPr>
              <a:t>Schedule automatic reporting:</a:t>
            </a:r>
            <a:r>
              <a:rPr lang="en-IN" b="0" i="0" dirty="0">
                <a:solidFill>
                  <a:srgbClr val="1F1F1F"/>
                </a:solidFill>
                <a:effectLst/>
                <a:latin typeface="Google Sans"/>
              </a:rPr>
              <a:t> Schedule automated generation and delivery of compliance reports at predefined intervals or upon triggered events, ensuring timely compliance updates.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Data security:</a:t>
            </a:r>
            <a:r>
              <a:rPr lang="en-IN" b="0" i="0" dirty="0">
                <a:solidFill>
                  <a:srgbClr val="1F1F1F"/>
                </a:solidFill>
                <a:effectLst/>
                <a:latin typeface="Google Sans"/>
              </a:rPr>
              <a:t> Ensure secure storage and access control for sensitive data collected for compliance reporting purposes, complying with relevant data privacy regulations.</a:t>
            </a:r>
          </a:p>
          <a:p>
            <a:pPr algn="l">
              <a:buFont typeface="Arial" panose="020B0604020202020204" pitchFamily="34" charset="0"/>
              <a:buChar char="•"/>
            </a:pPr>
            <a:r>
              <a:rPr lang="en-IN" b="1" i="0" dirty="0">
                <a:solidFill>
                  <a:srgbClr val="1F1F1F"/>
                </a:solidFill>
                <a:effectLst/>
                <a:latin typeface="Google Sans"/>
              </a:rPr>
              <a:t>Regulatory updates:</a:t>
            </a:r>
            <a:r>
              <a:rPr lang="en-IN" b="0" i="0" dirty="0">
                <a:solidFill>
                  <a:srgbClr val="1F1F1F"/>
                </a:solidFill>
                <a:effectLst/>
                <a:latin typeface="Google Sans"/>
              </a:rPr>
              <a:t> Stay updated on changes to the relevant compliance regulations and adjust reporting templates and data collection mechanisms accordingly.</a:t>
            </a:r>
          </a:p>
          <a:p>
            <a:pPr algn="l">
              <a:buFont typeface="Arial" panose="020B0604020202020204" pitchFamily="34" charset="0"/>
              <a:buChar char="•"/>
            </a:pPr>
            <a:r>
              <a:rPr lang="en-IN" b="1" i="0" dirty="0">
                <a:solidFill>
                  <a:srgbClr val="1F1F1F"/>
                </a:solidFill>
                <a:effectLst/>
                <a:latin typeface="Google Sans"/>
              </a:rPr>
              <a:t>Integrate with existing security tools</a:t>
            </a:r>
            <a:r>
              <a:rPr lang="en-IN" b="0" i="0" dirty="0">
                <a:solidFill>
                  <a:srgbClr val="1F1F1F"/>
                </a:solidFill>
                <a:effectLst/>
                <a:latin typeface="Google Sans"/>
              </a:rPr>
              <a:t>: Consider integrating the compliance automation tool with existing security information and event management (SIEM) solutions for a more comprehensive security and compliance posture.</a:t>
            </a:r>
          </a:p>
          <a:p>
            <a:br>
              <a:rPr lang="en-IN" dirty="0"/>
            </a:br>
            <a:endParaRPr lang="en-US" dirty="0"/>
          </a:p>
          <a:p>
            <a:endParaRPr lang="en-US" dirty="0"/>
          </a:p>
        </p:txBody>
      </p:sp>
    </p:spTree>
    <p:extLst>
      <p:ext uri="{BB962C8B-B14F-4D97-AF65-F5344CB8AC3E}">
        <p14:creationId xmlns:p14="http://schemas.microsoft.com/office/powerpoint/2010/main" val="348136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8D99-A96D-B4F9-FD30-4EB9365FBD78}"/>
              </a:ext>
            </a:extLst>
          </p:cNvPr>
          <p:cNvSpPr>
            <a:spLocks noGrp="1"/>
          </p:cNvSpPr>
          <p:nvPr>
            <p:ph type="title"/>
          </p:nvPr>
        </p:nvSpPr>
        <p:spPr/>
        <p:txBody>
          <a:bodyPr>
            <a:normAutofit/>
          </a:bodyPr>
          <a:lstStyle/>
          <a:p>
            <a:r>
              <a:rPr lang="en-IN" b="1" i="0" dirty="0">
                <a:solidFill>
                  <a:srgbClr val="1F1F1F"/>
                </a:solidFill>
                <a:effectLst/>
                <a:latin typeface="Google Sans"/>
              </a:rPr>
              <a:t>Automating Security Patch Management for Containerized Applications</a:t>
            </a:r>
            <a:endParaRPr lang="en-US" dirty="0"/>
          </a:p>
        </p:txBody>
      </p:sp>
      <p:sp>
        <p:nvSpPr>
          <p:cNvPr id="3" name="Content Placeholder 2">
            <a:extLst>
              <a:ext uri="{FF2B5EF4-FFF2-40B4-BE49-F238E27FC236}">
                <a16:creationId xmlns:a16="http://schemas.microsoft.com/office/drawing/2014/main" id="{1440EA66-BD46-A486-BE05-C8030D925B43}"/>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utilizes containerized applications for various business functions. Manually managing and applying security patches to these applications across multiple containerized environments can be cumbersome and error-prone, potentially leaving vulnerabilities unaddressed and increasing the attack surface.</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security patch management for their containerized applications by leveraging:</a:t>
            </a:r>
          </a:p>
          <a:p>
            <a:pPr algn="l">
              <a:buFont typeface="+mj-lt"/>
              <a:buAutoNum type="arabicPeriod"/>
            </a:pPr>
            <a:r>
              <a:rPr lang="en-IN" b="1" i="0" dirty="0">
                <a:solidFill>
                  <a:srgbClr val="1F1F1F"/>
                </a:solidFill>
                <a:effectLst/>
                <a:latin typeface="Google Sans"/>
              </a:rPr>
              <a:t>Vulnerability scanning tools:</a:t>
            </a:r>
            <a:r>
              <a:rPr lang="en-IN" b="0" i="0" dirty="0">
                <a:solidFill>
                  <a:srgbClr val="1F1F1F"/>
                </a:solidFill>
                <a:effectLst/>
                <a:latin typeface="Google Sans"/>
              </a:rPr>
              <a:t> Integrate vulnerability scanning tools into the CI/CD pipeline to identify security vulnerabilities within container images during the development and testing stages.</a:t>
            </a:r>
          </a:p>
          <a:p>
            <a:pPr algn="l">
              <a:buFont typeface="+mj-lt"/>
              <a:buAutoNum type="arabicPeriod"/>
            </a:pPr>
            <a:r>
              <a:rPr lang="en-IN" b="1" i="0" dirty="0">
                <a:solidFill>
                  <a:srgbClr val="1F1F1F"/>
                </a:solidFill>
                <a:effectLst/>
                <a:latin typeface="Google Sans"/>
              </a:rPr>
              <a:t>Container registries:</a:t>
            </a:r>
            <a:r>
              <a:rPr lang="en-IN" b="0" i="0" dirty="0">
                <a:solidFill>
                  <a:srgbClr val="1F1F1F"/>
                </a:solidFill>
                <a:effectLst/>
                <a:latin typeface="Google Sans"/>
              </a:rPr>
              <a:t> Utilize container registries that support vulnerability scanning and automated patching. These registries scan uploaded container images for vulnerabilities, allowing for automated patching before deployment.</a:t>
            </a:r>
          </a:p>
          <a:p>
            <a:pPr algn="l">
              <a:buFont typeface="+mj-lt"/>
              <a:buAutoNum type="arabicPeriod"/>
            </a:pPr>
            <a:r>
              <a:rPr lang="en-IN" b="1" i="0" dirty="0">
                <a:solidFill>
                  <a:srgbClr val="1F1F1F"/>
                </a:solidFill>
                <a:effectLst/>
                <a:latin typeface="Google Sans"/>
              </a:rPr>
              <a:t>Orchestration tools:</a:t>
            </a:r>
            <a:r>
              <a:rPr lang="en-IN" b="0" i="0" dirty="0">
                <a:solidFill>
                  <a:srgbClr val="1F1F1F"/>
                </a:solidFill>
                <a:effectLst/>
                <a:latin typeface="Google Sans"/>
              </a:rPr>
              <a:t> Leverage container orchestration tools like Kubernetes with built-in features for managing deployments and security policies. These tools enable:</a:t>
            </a:r>
          </a:p>
          <a:p>
            <a:pPr marL="742950" lvl="1" indent="-285750" algn="l">
              <a:buFont typeface="+mj-lt"/>
              <a:buAutoNum type="arabicPeriod"/>
            </a:pPr>
            <a:r>
              <a:rPr lang="en-IN" b="1" i="0" dirty="0">
                <a:solidFill>
                  <a:srgbClr val="1F1F1F"/>
                </a:solidFill>
                <a:effectLst/>
                <a:latin typeface="Google Sans"/>
              </a:rPr>
              <a:t>Automatic rollouts:</a:t>
            </a:r>
            <a:r>
              <a:rPr lang="en-IN" b="0" i="0" dirty="0">
                <a:solidFill>
                  <a:srgbClr val="1F1F1F"/>
                </a:solidFill>
                <a:effectLst/>
                <a:latin typeface="Google Sans"/>
              </a:rPr>
              <a:t> Automating the rollout of patched container images across the entire containerized environment.</a:t>
            </a:r>
          </a:p>
          <a:p>
            <a:pPr marL="742950" lvl="1" indent="-285750" algn="l">
              <a:buFont typeface="+mj-lt"/>
              <a:buAutoNum type="arabicPeriod"/>
            </a:pPr>
            <a:r>
              <a:rPr lang="en-IN" b="1" i="0" dirty="0">
                <a:solidFill>
                  <a:srgbClr val="1F1F1F"/>
                </a:solidFill>
                <a:effectLst/>
                <a:latin typeface="Google Sans"/>
              </a:rPr>
              <a:t>Rollback capabilities:</a:t>
            </a:r>
            <a:r>
              <a:rPr lang="en-IN" b="0" i="0" dirty="0">
                <a:solidFill>
                  <a:srgbClr val="1F1F1F"/>
                </a:solidFill>
                <a:effectLst/>
                <a:latin typeface="Google Sans"/>
              </a:rPr>
              <a:t> Implementing rollback mechanisms in case of any issues arise after deploying patched images.</a:t>
            </a: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security posture:</a:t>
            </a:r>
            <a:r>
              <a:rPr lang="en-IN" b="0" i="0" dirty="0">
                <a:solidFill>
                  <a:srgbClr val="1F1F1F"/>
                </a:solidFill>
                <a:effectLst/>
                <a:latin typeface="Google Sans"/>
              </a:rPr>
              <a:t> Timely and automated patching of container vulnerabilities significantly reduces the attack surface and minimizes the risk of security breaches.</a:t>
            </a:r>
          </a:p>
          <a:p>
            <a:pPr algn="l">
              <a:buFont typeface="Arial" panose="020B0604020202020204" pitchFamily="34" charset="0"/>
              <a:buChar char="•"/>
            </a:pPr>
            <a:r>
              <a:rPr lang="en-IN" b="1" i="0" dirty="0">
                <a:solidFill>
                  <a:srgbClr val="1F1F1F"/>
                </a:solidFill>
                <a:effectLst/>
                <a:latin typeface="Google Sans"/>
              </a:rPr>
              <a:t>Reduced manual effort:</a:t>
            </a:r>
            <a:r>
              <a:rPr lang="en-IN" b="0" i="0" dirty="0">
                <a:solidFill>
                  <a:srgbClr val="1F1F1F"/>
                </a:solidFill>
                <a:effectLst/>
                <a:latin typeface="Google Sans"/>
              </a:rPr>
              <a:t> Automating patch management frees up IT staff time from repetitive tasks, allowing them to focus on more strategic security initiatives.</a:t>
            </a:r>
          </a:p>
          <a:p>
            <a:pPr algn="l">
              <a:buFont typeface="Arial" panose="020B0604020202020204" pitchFamily="34" charset="0"/>
              <a:buChar char="•"/>
            </a:pPr>
            <a:r>
              <a:rPr lang="en-IN" b="1" i="0" dirty="0">
                <a:solidFill>
                  <a:srgbClr val="1F1F1F"/>
                </a:solidFill>
                <a:effectLst/>
                <a:latin typeface="Google Sans"/>
              </a:rPr>
              <a:t>Faster deployment and updates:</a:t>
            </a:r>
            <a:r>
              <a:rPr lang="en-IN" b="0" i="0" dirty="0">
                <a:solidFill>
                  <a:srgbClr val="1F1F1F"/>
                </a:solidFill>
                <a:effectLst/>
                <a:latin typeface="Google Sans"/>
              </a:rPr>
              <a:t> Automating security patching within the CI/CD pipeline promotes faster rollout of updates and security fixes, minimizing the window of vulnerability between identifying and patching vulnerabilities.</a:t>
            </a:r>
          </a:p>
          <a:p>
            <a:pPr algn="l">
              <a:buFont typeface="Arial" panose="020B0604020202020204" pitchFamily="34" charset="0"/>
              <a:buChar char="•"/>
            </a:pPr>
            <a:r>
              <a:rPr lang="en-IN" b="1" i="0" dirty="0">
                <a:solidFill>
                  <a:srgbClr val="1F1F1F"/>
                </a:solidFill>
                <a:effectLst/>
                <a:latin typeface="Google Sans"/>
              </a:rPr>
              <a:t>Scalability and consistency:</a:t>
            </a:r>
            <a:r>
              <a:rPr lang="en-IN" b="0" i="0" dirty="0">
                <a:solidFill>
                  <a:srgbClr val="1F1F1F"/>
                </a:solidFill>
                <a:effectLst/>
                <a:latin typeface="Google Sans"/>
              </a:rPr>
              <a:t> Automated patch management ensures consistent and efficient application of security updates across large-scale containerized deployments.</a:t>
            </a:r>
          </a:p>
          <a:p>
            <a:br>
              <a:rPr lang="en-IN" dirty="0"/>
            </a:br>
            <a:endParaRPr lang="en-US" dirty="0"/>
          </a:p>
        </p:txBody>
      </p:sp>
      <p:sp>
        <p:nvSpPr>
          <p:cNvPr id="4" name="Content Placeholder 3">
            <a:extLst>
              <a:ext uri="{FF2B5EF4-FFF2-40B4-BE49-F238E27FC236}">
                <a16:creationId xmlns:a16="http://schemas.microsoft.com/office/drawing/2014/main" id="{57D8F312-6185-286F-E746-7DBAEF259A28}"/>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vulnerability scanning tool:</a:t>
            </a:r>
            <a:r>
              <a:rPr lang="en-IN" b="0" i="0" dirty="0">
                <a:solidFill>
                  <a:srgbClr val="1F1F1F"/>
                </a:solidFill>
                <a:effectLst/>
                <a:latin typeface="Google Sans"/>
              </a:rPr>
              <a:t> Select a vulnerability scanner that integrates seamlessly with the existing development workflow and container registry.</a:t>
            </a:r>
          </a:p>
          <a:p>
            <a:pPr algn="l">
              <a:buFont typeface="+mj-lt"/>
              <a:buAutoNum type="arabicPeriod"/>
            </a:pPr>
            <a:r>
              <a:rPr lang="en-IN" b="1" i="0" dirty="0">
                <a:solidFill>
                  <a:srgbClr val="1F1F1F"/>
                </a:solidFill>
                <a:effectLst/>
                <a:latin typeface="Google Sans"/>
              </a:rPr>
              <a:t>Configure vulnerability scanning:</a:t>
            </a:r>
            <a:r>
              <a:rPr lang="en-IN" b="0" i="0" dirty="0">
                <a:solidFill>
                  <a:srgbClr val="1F1F1F"/>
                </a:solidFill>
                <a:effectLst/>
                <a:latin typeface="Google Sans"/>
              </a:rPr>
              <a:t> Integrate the vulnerability scanner within the CI/CD pipeline to scan container images during the build stage and flag any identified vulnerabilities.</a:t>
            </a:r>
          </a:p>
          <a:p>
            <a:pPr algn="l">
              <a:buFont typeface="+mj-lt"/>
              <a:buAutoNum type="arabicPeriod"/>
            </a:pPr>
            <a:r>
              <a:rPr lang="en-IN" b="1" i="0" dirty="0">
                <a:solidFill>
                  <a:srgbClr val="1F1F1F"/>
                </a:solidFill>
                <a:effectLst/>
                <a:latin typeface="Google Sans"/>
              </a:rPr>
              <a:t>Enable automated patching:</a:t>
            </a:r>
            <a:r>
              <a:rPr lang="en-IN" b="0" i="0" dirty="0">
                <a:solidFill>
                  <a:srgbClr val="1F1F1F"/>
                </a:solidFill>
                <a:effectLst/>
                <a:latin typeface="Google Sans"/>
              </a:rPr>
              <a:t> Choose a container registry that supports vulnerability scanning and automated patching based on pre-configured security policies.</a:t>
            </a:r>
          </a:p>
          <a:p>
            <a:pPr algn="l">
              <a:buFont typeface="+mj-lt"/>
              <a:buAutoNum type="arabicPeriod"/>
            </a:pPr>
            <a:r>
              <a:rPr lang="en-IN" b="1" i="0" dirty="0">
                <a:solidFill>
                  <a:srgbClr val="1F1F1F"/>
                </a:solidFill>
                <a:effectLst/>
                <a:latin typeface="Google Sans"/>
              </a:rPr>
              <a:t>Configure deployment strategy:</a:t>
            </a:r>
            <a:r>
              <a:rPr lang="en-IN" b="0" i="0" dirty="0">
                <a:solidFill>
                  <a:srgbClr val="1F1F1F"/>
                </a:solidFill>
                <a:effectLst/>
                <a:latin typeface="Google Sans"/>
              </a:rPr>
              <a:t> Leverage container orchestration tools to manage deployments of patched container images. Define automated rollouts and rollback strategies within the deployment configurations.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Testing and validation:</a:t>
            </a:r>
            <a:r>
              <a:rPr lang="en-IN" b="0" i="0" dirty="0">
                <a:solidFill>
                  <a:srgbClr val="1F1F1F"/>
                </a:solidFill>
                <a:effectLst/>
                <a:latin typeface="Google Sans"/>
              </a:rPr>
              <a:t> Thoroughly test patched container images in a non-production environment before deploying them to production.</a:t>
            </a:r>
          </a:p>
          <a:p>
            <a:pPr algn="l">
              <a:buFont typeface="Arial" panose="020B0604020202020204" pitchFamily="34" charset="0"/>
              <a:buChar char="•"/>
            </a:pPr>
            <a:r>
              <a:rPr lang="en-IN" b="1" i="0" dirty="0">
                <a:solidFill>
                  <a:srgbClr val="1F1F1F"/>
                </a:solidFill>
                <a:effectLst/>
                <a:latin typeface="Google Sans"/>
              </a:rPr>
              <a:t>Monitoring and logging:</a:t>
            </a:r>
            <a:r>
              <a:rPr lang="en-IN" b="0" i="0" dirty="0">
                <a:solidFill>
                  <a:srgbClr val="1F1F1F"/>
                </a:solidFill>
                <a:effectLst/>
                <a:latin typeface="Google Sans"/>
              </a:rPr>
              <a:t> Implement comprehensive monitoring and logging solutions to track the success of patch deployments and identify any potential issues post-deployment.</a:t>
            </a:r>
          </a:p>
          <a:p>
            <a:pPr algn="l">
              <a:buFont typeface="Arial" panose="020B0604020202020204" pitchFamily="34" charset="0"/>
              <a:buChar char="•"/>
            </a:pPr>
            <a:r>
              <a:rPr lang="en-IN" b="1" i="0" dirty="0">
                <a:solidFill>
                  <a:srgbClr val="1F1F1F"/>
                </a:solidFill>
                <a:effectLst/>
                <a:latin typeface="Google Sans"/>
              </a:rPr>
              <a:t>Security policy updates:</a:t>
            </a:r>
            <a:r>
              <a:rPr lang="en-IN" b="0" i="0" dirty="0">
                <a:solidFill>
                  <a:srgbClr val="1F1F1F"/>
                </a:solidFill>
                <a:effectLst/>
                <a:latin typeface="Google Sans"/>
              </a:rPr>
              <a:t> Regularly update security policies within the container orchestration tools to reflect the latest vulnerability information and maintain a robust security posture.</a:t>
            </a:r>
          </a:p>
          <a:p>
            <a:endParaRPr lang="en-US" dirty="0"/>
          </a:p>
        </p:txBody>
      </p:sp>
    </p:spTree>
    <p:extLst>
      <p:ext uri="{BB962C8B-B14F-4D97-AF65-F5344CB8AC3E}">
        <p14:creationId xmlns:p14="http://schemas.microsoft.com/office/powerpoint/2010/main" val="82746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E38B-8B57-7071-255F-84DA9BF04125}"/>
              </a:ext>
            </a:extLst>
          </p:cNvPr>
          <p:cNvSpPr>
            <a:spLocks noGrp="1"/>
          </p:cNvSpPr>
          <p:nvPr>
            <p:ph type="title"/>
          </p:nvPr>
        </p:nvSpPr>
        <p:spPr/>
        <p:txBody>
          <a:bodyPr>
            <a:normAutofit/>
          </a:bodyPr>
          <a:lstStyle/>
          <a:p>
            <a:r>
              <a:rPr lang="en-IN" b="1" i="0" dirty="0">
                <a:solidFill>
                  <a:srgbClr val="1F1F1F"/>
                </a:solidFill>
                <a:effectLst/>
                <a:latin typeface="Google Sans"/>
              </a:rPr>
              <a:t>Automating Server Provisioning for Development and Testing Environments</a:t>
            </a:r>
            <a:endParaRPr lang="en-US" dirty="0"/>
          </a:p>
        </p:txBody>
      </p:sp>
      <p:sp>
        <p:nvSpPr>
          <p:cNvPr id="3" name="Content Placeholder 2">
            <a:extLst>
              <a:ext uri="{FF2B5EF4-FFF2-40B4-BE49-F238E27FC236}">
                <a16:creationId xmlns:a16="http://schemas.microsoft.com/office/drawing/2014/main" id="{2456C232-1F14-74BD-B737-043B56A2FC12}"/>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software development team frequently requires new development and testing environments to work on new features and bug fixes. Manually provisioning servers on-premises or in the cloud can be time-consuming and error-prone, hindering development agility and efficiency.</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team implements </a:t>
            </a:r>
            <a:r>
              <a:rPr lang="en-IN" b="1" i="0" dirty="0">
                <a:solidFill>
                  <a:srgbClr val="1F1F1F"/>
                </a:solidFill>
                <a:effectLst/>
                <a:latin typeface="Google Sans"/>
              </a:rPr>
              <a:t>infrastructure as code (</a:t>
            </a:r>
            <a:r>
              <a:rPr lang="en-IN" b="1" i="0" dirty="0" err="1">
                <a:solidFill>
                  <a:srgbClr val="1F1F1F"/>
                </a:solidFill>
                <a:effectLst/>
                <a:latin typeface="Google Sans"/>
              </a:rPr>
              <a:t>IaC</a:t>
            </a:r>
            <a:r>
              <a:rPr lang="en-IN" b="1" i="0" dirty="0">
                <a:solidFill>
                  <a:srgbClr val="1F1F1F"/>
                </a:solidFill>
                <a:effectLst/>
                <a:latin typeface="Google Sans"/>
              </a:rPr>
              <a:t>)</a:t>
            </a:r>
            <a:r>
              <a:rPr lang="en-IN" b="0" i="0" dirty="0">
                <a:solidFill>
                  <a:srgbClr val="1F1F1F"/>
                </a:solidFill>
                <a:effectLst/>
                <a:latin typeface="Google Sans"/>
              </a:rPr>
              <a:t> tools like Terraform or Ansible to automate server provisioning for development and testing environments. This involves:</a:t>
            </a:r>
          </a:p>
          <a:p>
            <a:pPr algn="l">
              <a:buFont typeface="+mj-lt"/>
              <a:buAutoNum type="arabicPeriod"/>
            </a:pPr>
            <a:r>
              <a:rPr lang="en-IN" b="1" i="0" dirty="0">
                <a:solidFill>
                  <a:srgbClr val="1F1F1F"/>
                </a:solidFill>
                <a:effectLst/>
                <a:latin typeface="Google Sans"/>
              </a:rPr>
              <a:t>Defining infrastructure configuration:</a:t>
            </a:r>
            <a:r>
              <a:rPr lang="en-IN" b="0" i="0" dirty="0">
                <a:solidFill>
                  <a:srgbClr val="1F1F1F"/>
                </a:solidFill>
                <a:effectLst/>
                <a:latin typeface="Google Sans"/>
              </a:rPr>
              <a:t> Develop </a:t>
            </a:r>
            <a:r>
              <a:rPr lang="en-IN" b="0" i="0" dirty="0" err="1">
                <a:solidFill>
                  <a:srgbClr val="1F1F1F"/>
                </a:solidFill>
                <a:effectLst/>
                <a:latin typeface="Google Sans"/>
              </a:rPr>
              <a:t>IaC</a:t>
            </a:r>
            <a:r>
              <a:rPr lang="en-IN" b="0" i="0" dirty="0">
                <a:solidFill>
                  <a:srgbClr val="1F1F1F"/>
                </a:solidFill>
                <a:effectLst/>
                <a:latin typeface="Google Sans"/>
              </a:rPr>
              <a:t> templates that define the desired server configuration, including:</a:t>
            </a:r>
          </a:p>
          <a:p>
            <a:pPr marL="742950" lvl="1" indent="-285750" algn="l">
              <a:buFont typeface="+mj-lt"/>
              <a:buAutoNum type="arabicPeriod"/>
            </a:pPr>
            <a:r>
              <a:rPr lang="en-IN" b="1" i="0" dirty="0">
                <a:solidFill>
                  <a:srgbClr val="1F1F1F"/>
                </a:solidFill>
                <a:effectLst/>
                <a:latin typeface="Google Sans"/>
              </a:rPr>
              <a:t>Operating system:</a:t>
            </a:r>
            <a:r>
              <a:rPr lang="en-IN" b="0" i="0" dirty="0">
                <a:solidFill>
                  <a:srgbClr val="1F1F1F"/>
                </a:solidFill>
                <a:effectLst/>
                <a:latin typeface="Google Sans"/>
              </a:rPr>
              <a:t> Specify the desired operating system (e.g., Ubuntu, Windows Server).</a:t>
            </a:r>
          </a:p>
          <a:p>
            <a:pPr marL="742950" lvl="1" indent="-285750" algn="l">
              <a:buFont typeface="+mj-lt"/>
              <a:buAutoNum type="arabicPeriod"/>
            </a:pPr>
            <a:r>
              <a:rPr lang="en-IN" b="1" i="0" dirty="0">
                <a:solidFill>
                  <a:srgbClr val="1F1F1F"/>
                </a:solidFill>
                <a:effectLst/>
                <a:latin typeface="Google Sans"/>
              </a:rPr>
              <a:t>Hardware resources:</a:t>
            </a:r>
            <a:r>
              <a:rPr lang="en-IN" b="0" i="0" dirty="0">
                <a:solidFill>
                  <a:srgbClr val="1F1F1F"/>
                </a:solidFill>
                <a:effectLst/>
                <a:latin typeface="Google Sans"/>
              </a:rPr>
              <a:t> Define required hardware resources like CPU, memory, and storage.</a:t>
            </a:r>
          </a:p>
          <a:p>
            <a:pPr marL="742950" lvl="1" indent="-285750" algn="l">
              <a:buFont typeface="+mj-lt"/>
              <a:buAutoNum type="arabicPeriod"/>
            </a:pPr>
            <a:r>
              <a:rPr lang="en-IN" b="1" i="0" dirty="0">
                <a:solidFill>
                  <a:srgbClr val="1F1F1F"/>
                </a:solidFill>
                <a:effectLst/>
                <a:latin typeface="Google Sans"/>
              </a:rPr>
              <a:t>Software installation:</a:t>
            </a:r>
            <a:r>
              <a:rPr lang="en-IN" b="0" i="0" dirty="0">
                <a:solidFill>
                  <a:srgbClr val="1F1F1F"/>
                </a:solidFill>
                <a:effectLst/>
                <a:latin typeface="Google Sans"/>
              </a:rPr>
              <a:t> List specific software applications to be installed on the provisioned servers.</a:t>
            </a:r>
          </a:p>
          <a:p>
            <a:pPr marL="742950" lvl="1" indent="-285750" algn="l">
              <a:buFont typeface="+mj-lt"/>
              <a:buAutoNum type="arabicPeriod"/>
            </a:pPr>
            <a:r>
              <a:rPr lang="en-IN" b="1" i="0" dirty="0">
                <a:solidFill>
                  <a:srgbClr val="1F1F1F"/>
                </a:solidFill>
                <a:effectLst/>
                <a:latin typeface="Google Sans"/>
              </a:rPr>
              <a:t>Network configuration:</a:t>
            </a:r>
            <a:r>
              <a:rPr lang="en-IN" b="0" i="0" dirty="0">
                <a:solidFill>
                  <a:srgbClr val="1F1F1F"/>
                </a:solidFill>
                <a:effectLst/>
                <a:latin typeface="Google Sans"/>
              </a:rPr>
              <a:t> Define network settings like IP address, subnet, and security rules.</a:t>
            </a:r>
          </a:p>
          <a:p>
            <a:pPr algn="l">
              <a:buFont typeface="+mj-lt"/>
              <a:buAutoNum type="arabicPeriod"/>
            </a:pPr>
            <a:r>
              <a:rPr lang="en-IN" b="1" i="0" dirty="0">
                <a:solidFill>
                  <a:srgbClr val="1F1F1F"/>
                </a:solidFill>
                <a:effectLst/>
                <a:latin typeface="Google Sans"/>
              </a:rPr>
              <a:t>Version control and configuration management:</a:t>
            </a:r>
            <a:r>
              <a:rPr lang="en-IN" b="0" i="0" dirty="0">
                <a:solidFill>
                  <a:srgbClr val="1F1F1F"/>
                </a:solidFill>
                <a:effectLst/>
                <a:latin typeface="Google Sans"/>
              </a:rPr>
              <a:t> Store </a:t>
            </a:r>
            <a:r>
              <a:rPr lang="en-IN" b="0" i="0" dirty="0" err="1">
                <a:solidFill>
                  <a:srgbClr val="1F1F1F"/>
                </a:solidFill>
                <a:effectLst/>
                <a:latin typeface="Google Sans"/>
              </a:rPr>
              <a:t>IaC</a:t>
            </a:r>
            <a:r>
              <a:rPr lang="en-IN" b="0" i="0" dirty="0">
                <a:solidFill>
                  <a:srgbClr val="1F1F1F"/>
                </a:solidFill>
                <a:effectLst/>
                <a:latin typeface="Google Sans"/>
              </a:rPr>
              <a:t> templates in a version control system (e.g., Git) to track changes, enable rollbacks, and ensure consistency across different environments.</a:t>
            </a:r>
          </a:p>
          <a:p>
            <a:pPr algn="l">
              <a:buFont typeface="+mj-lt"/>
              <a:buAutoNum type="arabicPeriod"/>
            </a:pPr>
            <a:r>
              <a:rPr lang="en-IN" b="1" i="0" dirty="0">
                <a:solidFill>
                  <a:srgbClr val="1F1F1F"/>
                </a:solidFill>
                <a:effectLst/>
                <a:latin typeface="Google Sans"/>
              </a:rPr>
              <a:t>Self-service provisioning:</a:t>
            </a:r>
            <a:r>
              <a:rPr lang="en-IN" b="0" i="0" dirty="0">
                <a:solidFill>
                  <a:srgbClr val="1F1F1F"/>
                </a:solidFill>
                <a:effectLst/>
                <a:latin typeface="Google Sans"/>
              </a:rPr>
              <a:t> Utilize tools or platforms that allow developers to request new environments through a self-service portal, triggering automated provisioning based on pre-defined </a:t>
            </a:r>
            <a:r>
              <a:rPr lang="en-IN" b="0" i="0" dirty="0" err="1">
                <a:solidFill>
                  <a:srgbClr val="1F1F1F"/>
                </a:solidFill>
                <a:effectLst/>
                <a:latin typeface="Google Sans"/>
              </a:rPr>
              <a:t>IaC</a:t>
            </a:r>
            <a:r>
              <a:rPr lang="en-IN" b="0" i="0" dirty="0">
                <a:solidFill>
                  <a:srgbClr val="1F1F1F"/>
                </a:solidFill>
                <a:effectLst/>
                <a:latin typeface="Google Sans"/>
              </a:rPr>
              <a:t> templates.</a:t>
            </a:r>
          </a:p>
          <a:p>
            <a:endParaRPr lang="en-US" dirty="0"/>
          </a:p>
        </p:txBody>
      </p:sp>
      <p:sp>
        <p:nvSpPr>
          <p:cNvPr id="4" name="Content Placeholder 3">
            <a:extLst>
              <a:ext uri="{FF2B5EF4-FFF2-40B4-BE49-F238E27FC236}">
                <a16:creationId xmlns:a16="http://schemas.microsoft.com/office/drawing/2014/main" id="{D6C16CAB-B6B8-1E49-B184-5DB805028A03}"/>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Increased developer productivity:</a:t>
            </a:r>
            <a:r>
              <a:rPr lang="en-IN" b="0" i="0" dirty="0">
                <a:solidFill>
                  <a:srgbClr val="1F1F1F"/>
                </a:solidFill>
                <a:effectLst/>
                <a:latin typeface="Google Sans"/>
              </a:rPr>
              <a:t> Automating server provisioning frees up developers from manual tasks, allowing them to focus on core development activities.</a:t>
            </a:r>
          </a:p>
          <a:p>
            <a:pPr algn="l">
              <a:buFont typeface="Arial" panose="020B0604020202020204" pitchFamily="34" charset="0"/>
              <a:buChar char="•"/>
            </a:pPr>
            <a:r>
              <a:rPr lang="en-IN" b="1" i="0" dirty="0">
                <a:solidFill>
                  <a:srgbClr val="1F1F1F"/>
                </a:solidFill>
                <a:effectLst/>
                <a:latin typeface="Google Sans"/>
              </a:rPr>
              <a:t>Improved consistency and repeatability:</a:t>
            </a:r>
            <a:r>
              <a:rPr lang="en-IN" b="0" i="0" dirty="0">
                <a:solidFill>
                  <a:srgbClr val="1F1F1F"/>
                </a:solidFill>
                <a:effectLst/>
                <a:latin typeface="Google Sans"/>
              </a:rPr>
              <a:t> </a:t>
            </a:r>
            <a:r>
              <a:rPr lang="en-IN" b="0" i="0" dirty="0" err="1">
                <a:solidFill>
                  <a:srgbClr val="1F1F1F"/>
                </a:solidFill>
                <a:effectLst/>
                <a:latin typeface="Google Sans"/>
              </a:rPr>
              <a:t>IaC</a:t>
            </a:r>
            <a:r>
              <a:rPr lang="en-IN" b="0" i="0" dirty="0">
                <a:solidFill>
                  <a:srgbClr val="1F1F1F"/>
                </a:solidFill>
                <a:effectLst/>
                <a:latin typeface="Google Sans"/>
              </a:rPr>
              <a:t> ensures consistent and repeatable server configurations across all development and testing environments, minimizing configuration errors and inconsistencies.</a:t>
            </a:r>
          </a:p>
          <a:p>
            <a:pPr algn="l">
              <a:buFont typeface="Arial" panose="020B0604020202020204" pitchFamily="34" charset="0"/>
              <a:buChar char="•"/>
            </a:pPr>
            <a:r>
              <a:rPr lang="en-IN" b="1" i="0" dirty="0">
                <a:solidFill>
                  <a:srgbClr val="1F1F1F"/>
                </a:solidFill>
                <a:effectLst/>
                <a:latin typeface="Google Sans"/>
              </a:rPr>
              <a:t>Faster turnaround time:</a:t>
            </a:r>
            <a:r>
              <a:rPr lang="en-IN" b="0" i="0" dirty="0">
                <a:solidFill>
                  <a:srgbClr val="1F1F1F"/>
                </a:solidFill>
                <a:effectLst/>
                <a:latin typeface="Google Sans"/>
              </a:rPr>
              <a:t> Automated provisioning leads to faster creation of new environments, enabling developers to get started on new tasks quickly.</a:t>
            </a:r>
          </a:p>
          <a:p>
            <a:pPr algn="l">
              <a:buFont typeface="Arial" panose="020B0604020202020204" pitchFamily="34" charset="0"/>
              <a:buChar char="•"/>
            </a:pPr>
            <a:r>
              <a:rPr lang="en-IN" b="1" i="0" dirty="0">
                <a:solidFill>
                  <a:srgbClr val="1F1F1F"/>
                </a:solidFill>
                <a:effectLst/>
                <a:latin typeface="Google Sans"/>
              </a:rPr>
              <a:t>Reduced operational costs:</a:t>
            </a:r>
            <a:r>
              <a:rPr lang="en-IN" b="0" i="0" dirty="0">
                <a:solidFill>
                  <a:srgbClr val="1F1F1F"/>
                </a:solidFill>
                <a:effectLst/>
                <a:latin typeface="Google Sans"/>
              </a:rPr>
              <a:t> Efficient resource utilization and automation can minimize costs associated with infrastructure management and reduce the need for additional IT resources.</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an </a:t>
            </a:r>
            <a:r>
              <a:rPr lang="en-IN" b="1" i="0" dirty="0" err="1">
                <a:solidFill>
                  <a:srgbClr val="1F1F1F"/>
                </a:solidFill>
                <a:effectLst/>
                <a:latin typeface="Google Sans"/>
              </a:rPr>
              <a:t>IaC</a:t>
            </a:r>
            <a:r>
              <a:rPr lang="en-IN" b="1" i="0" dirty="0">
                <a:solidFill>
                  <a:srgbClr val="1F1F1F"/>
                </a:solidFill>
                <a:effectLst/>
                <a:latin typeface="Google Sans"/>
              </a:rPr>
              <a:t> tool:</a:t>
            </a:r>
            <a:r>
              <a:rPr lang="en-IN" b="0" i="0" dirty="0">
                <a:solidFill>
                  <a:srgbClr val="1F1F1F"/>
                </a:solidFill>
                <a:effectLst/>
                <a:latin typeface="Google Sans"/>
              </a:rPr>
              <a:t> Select an </a:t>
            </a:r>
            <a:r>
              <a:rPr lang="en-IN" b="0" i="0" dirty="0" err="1">
                <a:solidFill>
                  <a:srgbClr val="1F1F1F"/>
                </a:solidFill>
                <a:effectLst/>
                <a:latin typeface="Google Sans"/>
              </a:rPr>
              <a:t>IaC</a:t>
            </a:r>
            <a:r>
              <a:rPr lang="en-IN" b="0" i="0" dirty="0">
                <a:solidFill>
                  <a:srgbClr val="1F1F1F"/>
                </a:solidFill>
                <a:effectLst/>
                <a:latin typeface="Google Sans"/>
              </a:rPr>
              <a:t> tool that integrates seamlessly with the team's existing development workflow and cloud provider (if applicable).</a:t>
            </a:r>
          </a:p>
          <a:p>
            <a:pPr algn="l">
              <a:buFont typeface="+mj-lt"/>
              <a:buAutoNum type="arabicPeriod"/>
            </a:pPr>
            <a:r>
              <a:rPr lang="en-IN" b="1" i="0" dirty="0">
                <a:solidFill>
                  <a:srgbClr val="1F1F1F"/>
                </a:solidFill>
                <a:effectLst/>
                <a:latin typeface="Google Sans"/>
              </a:rPr>
              <a:t>Develop </a:t>
            </a:r>
            <a:r>
              <a:rPr lang="en-IN" b="1" i="0" dirty="0" err="1">
                <a:solidFill>
                  <a:srgbClr val="1F1F1F"/>
                </a:solidFill>
                <a:effectLst/>
                <a:latin typeface="Google Sans"/>
              </a:rPr>
              <a:t>IaC</a:t>
            </a:r>
            <a:r>
              <a:rPr lang="en-IN" b="1" i="0" dirty="0">
                <a:solidFill>
                  <a:srgbClr val="1F1F1F"/>
                </a:solidFill>
                <a:effectLst/>
                <a:latin typeface="Google Sans"/>
              </a:rPr>
              <a:t> templates:</a:t>
            </a:r>
            <a:r>
              <a:rPr lang="en-IN" b="0" i="0" dirty="0">
                <a:solidFill>
                  <a:srgbClr val="1F1F1F"/>
                </a:solidFill>
                <a:effectLst/>
                <a:latin typeface="Google Sans"/>
              </a:rPr>
              <a:t> Design </a:t>
            </a:r>
            <a:r>
              <a:rPr lang="en-IN" b="0" i="0" dirty="0" err="1">
                <a:solidFill>
                  <a:srgbClr val="1F1F1F"/>
                </a:solidFill>
                <a:effectLst/>
                <a:latin typeface="Google Sans"/>
              </a:rPr>
              <a:t>IaC</a:t>
            </a:r>
            <a:r>
              <a:rPr lang="en-IN" b="0" i="0" dirty="0">
                <a:solidFill>
                  <a:srgbClr val="1F1F1F"/>
                </a:solidFill>
                <a:effectLst/>
                <a:latin typeface="Google Sans"/>
              </a:rPr>
              <a:t> templates defining desired server configuration for different development and testing environment types.</a:t>
            </a:r>
          </a:p>
          <a:p>
            <a:pPr algn="l">
              <a:buFont typeface="+mj-lt"/>
              <a:buAutoNum type="arabicPeriod"/>
            </a:pPr>
            <a:r>
              <a:rPr lang="en-IN" b="1" i="0" dirty="0">
                <a:solidFill>
                  <a:srgbClr val="1F1F1F"/>
                </a:solidFill>
                <a:effectLst/>
                <a:latin typeface="Google Sans"/>
              </a:rPr>
              <a:t>Version control and access control:</a:t>
            </a:r>
            <a:r>
              <a:rPr lang="en-IN" b="0" i="0" dirty="0">
                <a:solidFill>
                  <a:srgbClr val="1F1F1F"/>
                </a:solidFill>
                <a:effectLst/>
                <a:latin typeface="Google Sans"/>
              </a:rPr>
              <a:t> Store </a:t>
            </a:r>
            <a:r>
              <a:rPr lang="en-IN" b="0" i="0" dirty="0" err="1">
                <a:solidFill>
                  <a:srgbClr val="1F1F1F"/>
                </a:solidFill>
                <a:effectLst/>
                <a:latin typeface="Google Sans"/>
              </a:rPr>
              <a:t>IaC</a:t>
            </a:r>
            <a:r>
              <a:rPr lang="en-IN" b="0" i="0" dirty="0">
                <a:solidFill>
                  <a:srgbClr val="1F1F1F"/>
                </a:solidFill>
                <a:effectLst/>
                <a:latin typeface="Google Sans"/>
              </a:rPr>
              <a:t> templates in a version control system and implement access control mechanisms to manage user permissions and enforce best practices.</a:t>
            </a:r>
          </a:p>
          <a:p>
            <a:pPr algn="l">
              <a:buFont typeface="+mj-lt"/>
              <a:buAutoNum type="arabicPeriod"/>
            </a:pPr>
            <a:r>
              <a:rPr lang="en-IN" b="1" i="0" dirty="0">
                <a:solidFill>
                  <a:srgbClr val="1F1F1F"/>
                </a:solidFill>
                <a:effectLst/>
                <a:latin typeface="Google Sans"/>
              </a:rPr>
              <a:t>Self-service portal setup:</a:t>
            </a:r>
            <a:r>
              <a:rPr lang="en-IN" b="0" i="0" dirty="0">
                <a:solidFill>
                  <a:srgbClr val="1F1F1F"/>
                </a:solidFill>
                <a:effectLst/>
                <a:latin typeface="Google Sans"/>
              </a:rPr>
              <a:t> If desired, configure a self-service portal for developers to request new environments, triggering automated provisioning based on pre-defined templates.</a:t>
            </a:r>
          </a:p>
          <a:p>
            <a:pPr algn="l">
              <a:buFont typeface="+mj-lt"/>
              <a:buAutoNum type="arabicPeriod"/>
            </a:pPr>
            <a:r>
              <a:rPr lang="en-IN" b="1" i="0" dirty="0">
                <a:solidFill>
                  <a:srgbClr val="1F1F1F"/>
                </a:solidFill>
                <a:effectLst/>
                <a:latin typeface="Google Sans"/>
              </a:rPr>
              <a:t>Testing and refinement:</a:t>
            </a:r>
            <a:r>
              <a:rPr lang="en-IN" b="0" i="0" dirty="0">
                <a:solidFill>
                  <a:srgbClr val="1F1F1F"/>
                </a:solidFill>
                <a:effectLst/>
                <a:latin typeface="Google Sans"/>
              </a:rPr>
              <a:t> Thoroughly test the automated provisioning process in a non-production environment before deploying it in production development and testing environments.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Security considerations:</a:t>
            </a:r>
            <a:r>
              <a:rPr lang="en-IN" b="0" i="0" dirty="0">
                <a:solidFill>
                  <a:srgbClr val="1F1F1F"/>
                </a:solidFill>
                <a:effectLst/>
                <a:latin typeface="Google Sans"/>
              </a:rPr>
              <a:t> Implement robust security policies within </a:t>
            </a:r>
            <a:r>
              <a:rPr lang="en-IN" b="0" i="0" dirty="0" err="1">
                <a:solidFill>
                  <a:srgbClr val="1F1F1F"/>
                </a:solidFill>
                <a:effectLst/>
                <a:latin typeface="Google Sans"/>
              </a:rPr>
              <a:t>IaC</a:t>
            </a:r>
            <a:r>
              <a:rPr lang="en-IN" b="0" i="0" dirty="0">
                <a:solidFill>
                  <a:srgbClr val="1F1F1F"/>
                </a:solidFill>
                <a:effectLst/>
                <a:latin typeface="Google Sans"/>
              </a:rPr>
              <a:t> templates to ensure secure configurations and minimize vulnerabilities.</a:t>
            </a:r>
          </a:p>
          <a:p>
            <a:pPr algn="l">
              <a:buFont typeface="Arial" panose="020B0604020202020204" pitchFamily="34" charset="0"/>
              <a:buChar char="•"/>
            </a:pPr>
            <a:r>
              <a:rPr lang="en-IN" b="1" i="0" dirty="0">
                <a:solidFill>
                  <a:srgbClr val="1F1F1F"/>
                </a:solidFill>
                <a:effectLst/>
                <a:latin typeface="Google Sans"/>
              </a:rPr>
              <a:t>Resource management:</a:t>
            </a:r>
            <a:r>
              <a:rPr lang="en-IN" b="0" i="0" dirty="0">
                <a:solidFill>
                  <a:srgbClr val="1F1F1F"/>
                </a:solidFill>
                <a:effectLst/>
                <a:latin typeface="Google Sans"/>
              </a:rPr>
              <a:t> Define clear guidelines for resource allocation and usage to avoid resource sprawl and optimize cost efficiency.</a:t>
            </a:r>
          </a:p>
          <a:p>
            <a:pPr algn="l">
              <a:buFont typeface="Arial" panose="020B0604020202020204" pitchFamily="34" charset="0"/>
              <a:buChar char="•"/>
            </a:pPr>
            <a:r>
              <a:rPr lang="en-IN" b="1" i="0" dirty="0">
                <a:solidFill>
                  <a:srgbClr val="1F1F1F"/>
                </a:solidFill>
                <a:effectLst/>
                <a:latin typeface="Google Sans"/>
              </a:rPr>
              <a:t>Monitoring and logging:</a:t>
            </a:r>
            <a:r>
              <a:rPr lang="en-IN" b="0" i="0" dirty="0">
                <a:solidFill>
                  <a:srgbClr val="1F1F1F"/>
                </a:solidFill>
                <a:effectLst/>
                <a:latin typeface="Google Sans"/>
              </a:rPr>
              <a:t> Implement monitoring and logging solutions to track the performance of provisioned servers and identify any potential issues.</a:t>
            </a:r>
          </a:p>
          <a:p>
            <a:endParaRPr lang="en-US" dirty="0"/>
          </a:p>
        </p:txBody>
      </p:sp>
    </p:spTree>
    <p:extLst>
      <p:ext uri="{BB962C8B-B14F-4D97-AF65-F5344CB8AC3E}">
        <p14:creationId xmlns:p14="http://schemas.microsoft.com/office/powerpoint/2010/main" val="97239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F15A-730D-65E3-A2E5-A7B075AA03E5}"/>
              </a:ext>
            </a:extLst>
          </p:cNvPr>
          <p:cNvSpPr>
            <a:spLocks noGrp="1"/>
          </p:cNvSpPr>
          <p:nvPr>
            <p:ph type="title"/>
          </p:nvPr>
        </p:nvSpPr>
        <p:spPr/>
        <p:txBody>
          <a:bodyPr>
            <a:normAutofit/>
          </a:bodyPr>
          <a:lstStyle/>
          <a:p>
            <a:r>
              <a:rPr lang="en-IN" b="1" i="0" dirty="0">
                <a:solidFill>
                  <a:srgbClr val="1F1F1F"/>
                </a:solidFill>
                <a:effectLst/>
                <a:latin typeface="Google Sans"/>
              </a:rPr>
              <a:t>Automating Network Security Rule Management</a:t>
            </a:r>
            <a:endParaRPr lang="en-US" dirty="0"/>
          </a:p>
        </p:txBody>
      </p:sp>
      <p:sp>
        <p:nvSpPr>
          <p:cNvPr id="3" name="Content Placeholder 2">
            <a:extLst>
              <a:ext uri="{FF2B5EF4-FFF2-40B4-BE49-F238E27FC236}">
                <a16:creationId xmlns:a16="http://schemas.microsoft.com/office/drawing/2014/main" id="{A670824B-5667-E615-87DF-F7F299E02933}"/>
              </a:ext>
            </a:extLst>
          </p:cNvPr>
          <p:cNvSpPr>
            <a:spLocks noGrp="1"/>
          </p:cNvSpPr>
          <p:nvPr>
            <p:ph sz="half" idx="1"/>
          </p:nvPr>
        </p:nvSpPr>
        <p:spPr/>
        <p:txBody>
          <a:bodyPr>
            <a:normAutofit fontScale="325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manages a complex network infrastructure with various security policies and access controls in place. Manually updating and managing network security rules across different firewalls and security devices can be time-consuming, error-prone, and difficult to maintain consistency. This manual approach can also lead to delayed response times to security threats and vulnerabilities.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an </a:t>
            </a:r>
            <a:r>
              <a:rPr lang="en-IN" b="1" i="0" dirty="0">
                <a:solidFill>
                  <a:srgbClr val="1F1F1F"/>
                </a:solidFill>
                <a:effectLst/>
                <a:latin typeface="Google Sans"/>
              </a:rPr>
              <a:t>automated network security policy management</a:t>
            </a:r>
            <a:r>
              <a:rPr lang="en-IN" b="0" i="0" dirty="0">
                <a:solidFill>
                  <a:srgbClr val="1F1F1F"/>
                </a:solidFill>
                <a:effectLst/>
                <a:latin typeface="Google Sans"/>
              </a:rPr>
              <a:t> solution to:</a:t>
            </a:r>
          </a:p>
          <a:p>
            <a:pPr algn="l">
              <a:buFont typeface="+mj-lt"/>
              <a:buAutoNum type="arabicPeriod"/>
            </a:pPr>
            <a:r>
              <a:rPr lang="en-IN" b="1" i="0" dirty="0">
                <a:solidFill>
                  <a:srgbClr val="1F1F1F"/>
                </a:solidFill>
                <a:effectLst/>
                <a:latin typeface="Google Sans"/>
              </a:rPr>
              <a:t>Centralized policy definition:</a:t>
            </a:r>
            <a:r>
              <a:rPr lang="en-IN" b="0" i="0" dirty="0">
                <a:solidFill>
                  <a:srgbClr val="1F1F1F"/>
                </a:solidFill>
                <a:effectLst/>
                <a:latin typeface="Google Sans"/>
              </a:rPr>
              <a:t> Define and manage network security policies centrally, including firewall rules, access control lists (ACLs), and traffic filtering criteria.</a:t>
            </a:r>
          </a:p>
          <a:p>
            <a:pPr algn="l">
              <a:buFont typeface="+mj-lt"/>
              <a:buAutoNum type="arabicPeriod"/>
            </a:pPr>
            <a:r>
              <a:rPr lang="en-IN" b="1" i="0" dirty="0">
                <a:solidFill>
                  <a:srgbClr val="1F1F1F"/>
                </a:solidFill>
                <a:effectLst/>
                <a:latin typeface="Google Sans"/>
              </a:rPr>
              <a:t>Automated rule deployment:</a:t>
            </a:r>
            <a:r>
              <a:rPr lang="en-IN" b="0" i="0" dirty="0">
                <a:solidFill>
                  <a:srgbClr val="1F1F1F"/>
                </a:solidFill>
                <a:effectLst/>
                <a:latin typeface="Google Sans"/>
              </a:rPr>
              <a:t> Utilize the solution to automatically deploy and update security rules across all managed firewalls and security devices in the network.</a:t>
            </a:r>
          </a:p>
          <a:p>
            <a:pPr algn="l">
              <a:buFont typeface="+mj-lt"/>
              <a:buAutoNum type="arabicPeriod"/>
            </a:pPr>
            <a:r>
              <a:rPr lang="en-IN" b="1" i="0" dirty="0">
                <a:solidFill>
                  <a:srgbClr val="1F1F1F"/>
                </a:solidFill>
                <a:effectLst/>
                <a:latin typeface="Google Sans"/>
              </a:rPr>
              <a:t>Compliance automation:</a:t>
            </a:r>
            <a:r>
              <a:rPr lang="en-IN" b="0" i="0" dirty="0">
                <a:solidFill>
                  <a:srgbClr val="1F1F1F"/>
                </a:solidFill>
                <a:effectLst/>
                <a:latin typeface="Google Sans"/>
              </a:rPr>
              <a:t> Integrate the solution with compliance frameworks (e.g., PCI-DSS, HIPAA) to ensure network security rules align with compliance requirements and automate compliance reporting.</a:t>
            </a: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security posture:</a:t>
            </a:r>
            <a:r>
              <a:rPr lang="en-IN" b="0" i="0" dirty="0">
                <a:solidFill>
                  <a:srgbClr val="1F1F1F"/>
                </a:solidFill>
                <a:effectLst/>
                <a:latin typeface="Google Sans"/>
              </a:rPr>
              <a:t> Automated deployment and management of security rules ensures consistent and timely updates across the entire network, minimizing security vulnerabilities.</a:t>
            </a:r>
          </a:p>
          <a:p>
            <a:pPr algn="l">
              <a:buFont typeface="Arial" panose="020B0604020202020204" pitchFamily="34" charset="0"/>
              <a:buChar char="•"/>
            </a:pPr>
            <a:r>
              <a:rPr lang="en-IN" b="1" i="0" dirty="0">
                <a:solidFill>
                  <a:srgbClr val="1F1F1F"/>
                </a:solidFill>
                <a:effectLst/>
                <a:latin typeface="Google Sans"/>
              </a:rPr>
              <a:t>Reduced operational costs:</a:t>
            </a:r>
            <a:r>
              <a:rPr lang="en-IN" b="0" i="0" dirty="0">
                <a:solidFill>
                  <a:srgbClr val="1F1F1F"/>
                </a:solidFill>
                <a:effectLst/>
                <a:latin typeface="Google Sans"/>
              </a:rPr>
              <a:t> Automation saves time and resources associated with manual configuration and maintenance of network security policies.</a:t>
            </a:r>
          </a:p>
          <a:p>
            <a:pPr algn="l">
              <a:buFont typeface="Arial" panose="020B0604020202020204" pitchFamily="34" charset="0"/>
              <a:buChar char="•"/>
            </a:pPr>
            <a:r>
              <a:rPr lang="en-IN" b="1" i="0" dirty="0">
                <a:solidFill>
                  <a:srgbClr val="1F1F1F"/>
                </a:solidFill>
                <a:effectLst/>
                <a:latin typeface="Google Sans"/>
              </a:rPr>
              <a:t>Enhanced compliance:</a:t>
            </a:r>
            <a:r>
              <a:rPr lang="en-IN" b="0" i="0" dirty="0">
                <a:solidFill>
                  <a:srgbClr val="1F1F1F"/>
                </a:solidFill>
                <a:effectLst/>
                <a:latin typeface="Google Sans"/>
              </a:rPr>
              <a:t> Automatic compliance checks and reporting simplify the process of maintaining adherence to security regulations.</a:t>
            </a:r>
          </a:p>
          <a:p>
            <a:pPr algn="l">
              <a:buFont typeface="Arial" panose="020B0604020202020204" pitchFamily="34" charset="0"/>
              <a:buChar char="•"/>
            </a:pPr>
            <a:r>
              <a:rPr lang="en-IN" b="1" i="0" dirty="0">
                <a:solidFill>
                  <a:srgbClr val="1F1F1F"/>
                </a:solidFill>
                <a:effectLst/>
                <a:latin typeface="Google Sans"/>
              </a:rPr>
              <a:t>Faster response to threats:</a:t>
            </a:r>
            <a:r>
              <a:rPr lang="en-IN" b="0" i="0" dirty="0">
                <a:solidFill>
                  <a:srgbClr val="1F1F1F"/>
                </a:solidFill>
                <a:effectLst/>
                <a:latin typeface="Google Sans"/>
              </a:rPr>
              <a:t> The ability to quickly modify and deploy updated security rules allows for a faster response to emerging security threats and potential network compromises.</a:t>
            </a:r>
          </a:p>
          <a:p>
            <a:endParaRPr lang="en-US" dirty="0"/>
          </a:p>
        </p:txBody>
      </p:sp>
      <p:sp>
        <p:nvSpPr>
          <p:cNvPr id="4" name="Content Placeholder 3">
            <a:extLst>
              <a:ext uri="{FF2B5EF4-FFF2-40B4-BE49-F238E27FC236}">
                <a16:creationId xmlns:a16="http://schemas.microsoft.com/office/drawing/2014/main" id="{2150C13A-7A90-6124-8731-629B60BDF473}"/>
              </a:ext>
            </a:extLst>
          </p:cNvPr>
          <p:cNvSpPr>
            <a:spLocks noGrp="1"/>
          </p:cNvSpPr>
          <p:nvPr>
            <p:ph sz="half" idx="2"/>
          </p:nvPr>
        </p:nvSpPr>
        <p:spPr/>
        <p:txBody>
          <a:bodyPr>
            <a:normAutofit fontScale="325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 security policy management solution:</a:t>
            </a:r>
            <a:r>
              <a:rPr lang="en-IN" b="0" i="0" dirty="0">
                <a:solidFill>
                  <a:srgbClr val="1F1F1F"/>
                </a:solidFill>
                <a:effectLst/>
                <a:latin typeface="Google Sans"/>
              </a:rPr>
              <a:t> Select a solution that integrates with existing network infrastructure and security devices, supports central policy management, and offers automation capabilities.</a:t>
            </a:r>
          </a:p>
          <a:p>
            <a:pPr algn="l">
              <a:buFont typeface="+mj-lt"/>
              <a:buAutoNum type="arabicPeriod"/>
            </a:pPr>
            <a:r>
              <a:rPr lang="en-IN" b="1" i="0" dirty="0">
                <a:solidFill>
                  <a:srgbClr val="1F1F1F"/>
                </a:solidFill>
                <a:effectLst/>
                <a:latin typeface="Google Sans"/>
              </a:rPr>
              <a:t>Define security policies:</a:t>
            </a:r>
            <a:r>
              <a:rPr lang="en-IN" b="0" i="0" dirty="0">
                <a:solidFill>
                  <a:srgbClr val="1F1F1F"/>
                </a:solidFill>
                <a:effectLst/>
                <a:latin typeface="Google Sans"/>
              </a:rPr>
              <a:t> Design and define comprehensive security policies within the chosen solution, specifying desired access controls and traffic filtering rules.</a:t>
            </a:r>
          </a:p>
          <a:p>
            <a:pPr algn="l">
              <a:buFont typeface="+mj-lt"/>
              <a:buAutoNum type="arabicPeriod"/>
            </a:pPr>
            <a:r>
              <a:rPr lang="en-IN" b="1" i="0" dirty="0">
                <a:solidFill>
                  <a:srgbClr val="1F1F1F"/>
                </a:solidFill>
                <a:effectLst/>
                <a:latin typeface="Google Sans"/>
              </a:rPr>
              <a:t>Integration with network devices:</a:t>
            </a:r>
            <a:r>
              <a:rPr lang="en-IN" b="0" i="0" dirty="0">
                <a:solidFill>
                  <a:srgbClr val="1F1F1F"/>
                </a:solidFill>
                <a:effectLst/>
                <a:latin typeface="Google Sans"/>
              </a:rPr>
              <a:t> Configure the chosen solution to integrate with firewalls and other security devices throughout the network. This may involve installing dedicated agents or leveraging API integrations.</a:t>
            </a:r>
          </a:p>
          <a:p>
            <a:pPr algn="l">
              <a:buFont typeface="+mj-lt"/>
              <a:buAutoNum type="arabicPeriod"/>
            </a:pPr>
            <a:r>
              <a:rPr lang="en-IN" b="1" i="0" dirty="0">
                <a:solidFill>
                  <a:srgbClr val="1F1F1F"/>
                </a:solidFill>
                <a:effectLst/>
                <a:latin typeface="Google Sans"/>
              </a:rPr>
              <a:t>Automation setup:</a:t>
            </a:r>
            <a:r>
              <a:rPr lang="en-IN" b="0" i="0" dirty="0">
                <a:solidFill>
                  <a:srgbClr val="1F1F1F"/>
                </a:solidFill>
                <a:effectLst/>
                <a:latin typeface="Google Sans"/>
              </a:rPr>
              <a:t> Configure automated rule deployment schedules or trigger mechanisms based on specific events or security alerts.</a:t>
            </a:r>
          </a:p>
          <a:p>
            <a:pPr algn="l">
              <a:buFont typeface="+mj-lt"/>
              <a:buAutoNum type="arabicPeriod"/>
            </a:pPr>
            <a:r>
              <a:rPr lang="en-IN" b="1" i="0" dirty="0">
                <a:solidFill>
                  <a:srgbClr val="1F1F1F"/>
                </a:solidFill>
                <a:effectLst/>
                <a:latin typeface="Google Sans"/>
              </a:rPr>
              <a:t>Compliance integration:</a:t>
            </a:r>
            <a:r>
              <a:rPr lang="en-IN" b="0" i="0" dirty="0">
                <a:solidFill>
                  <a:srgbClr val="1F1F1F"/>
                </a:solidFill>
                <a:effectLst/>
                <a:latin typeface="Google Sans"/>
              </a:rPr>
              <a:t> If required, integrate the solution with compliance frameworks to automate compliance checks and report generation.</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Testing and validation:</a:t>
            </a:r>
            <a:r>
              <a:rPr lang="en-IN" b="0" i="0" dirty="0">
                <a:solidFill>
                  <a:srgbClr val="1F1F1F"/>
                </a:solidFill>
                <a:effectLst/>
                <a:latin typeface="Google Sans"/>
              </a:rPr>
              <a:t> Thoroughly test any automated rule deployments in a designated testing environment before applying them to the production network.</a:t>
            </a:r>
          </a:p>
          <a:p>
            <a:pPr algn="l">
              <a:buFont typeface="Arial" panose="020B0604020202020204" pitchFamily="34" charset="0"/>
              <a:buChar char="•"/>
            </a:pPr>
            <a:r>
              <a:rPr lang="en-IN" b="1" i="0" dirty="0">
                <a:solidFill>
                  <a:srgbClr val="1F1F1F"/>
                </a:solidFill>
                <a:effectLst/>
                <a:latin typeface="Google Sans"/>
              </a:rPr>
              <a:t>Auditing and logging:</a:t>
            </a:r>
            <a:r>
              <a:rPr lang="en-IN" b="0" i="0" dirty="0">
                <a:solidFill>
                  <a:srgbClr val="1F1F1F"/>
                </a:solidFill>
                <a:effectLst/>
                <a:latin typeface="Google Sans"/>
              </a:rPr>
              <a:t> Maintain detailed audit logs of security rule changes and access events for security analysis and incident response purposes.</a:t>
            </a:r>
          </a:p>
          <a:p>
            <a:pPr algn="l">
              <a:buFont typeface="Arial" panose="020B0604020202020204" pitchFamily="34" charset="0"/>
              <a:buChar char="•"/>
            </a:pPr>
            <a:r>
              <a:rPr lang="en-IN" b="1" i="0" dirty="0">
                <a:solidFill>
                  <a:srgbClr val="1F1F1F"/>
                </a:solidFill>
                <a:effectLst/>
                <a:latin typeface="Google Sans"/>
              </a:rPr>
              <a:t>User access control:</a:t>
            </a:r>
            <a:r>
              <a:rPr lang="en-IN" b="0" i="0" dirty="0">
                <a:solidFill>
                  <a:srgbClr val="1F1F1F"/>
                </a:solidFill>
                <a:effectLst/>
                <a:latin typeface="Google Sans"/>
              </a:rPr>
              <a:t> Implement proper access control mechanisms to manage user permissions for modifying security policies and ensure only authorized personnel can make changes.</a:t>
            </a:r>
          </a:p>
          <a:p>
            <a:endParaRPr lang="en-US" dirty="0"/>
          </a:p>
        </p:txBody>
      </p:sp>
    </p:spTree>
    <p:extLst>
      <p:ext uri="{BB962C8B-B14F-4D97-AF65-F5344CB8AC3E}">
        <p14:creationId xmlns:p14="http://schemas.microsoft.com/office/powerpoint/2010/main" val="184762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293C-9B0C-4E57-65B9-E1B2F09FEB2B}"/>
              </a:ext>
            </a:extLst>
          </p:cNvPr>
          <p:cNvSpPr>
            <a:spLocks noGrp="1"/>
          </p:cNvSpPr>
          <p:nvPr>
            <p:ph type="title"/>
          </p:nvPr>
        </p:nvSpPr>
        <p:spPr/>
        <p:txBody>
          <a:bodyPr>
            <a:normAutofit/>
          </a:bodyPr>
          <a:lstStyle/>
          <a:p>
            <a:r>
              <a:rPr lang="en-IN" b="1" i="0" dirty="0">
                <a:solidFill>
                  <a:srgbClr val="1F1F1F"/>
                </a:solidFill>
                <a:effectLst/>
                <a:latin typeface="Google Sans"/>
              </a:rPr>
              <a:t>Automating Server Image Management and Deployment</a:t>
            </a:r>
            <a:endParaRPr lang="en-US" dirty="0"/>
          </a:p>
        </p:txBody>
      </p:sp>
      <p:sp>
        <p:nvSpPr>
          <p:cNvPr id="3" name="Content Placeholder 2">
            <a:extLst>
              <a:ext uri="{FF2B5EF4-FFF2-40B4-BE49-F238E27FC236}">
                <a16:creationId xmlns:a16="http://schemas.microsoft.com/office/drawing/2014/main" id="{F0024FD7-077C-24BA-5927-7B882D9426E0}"/>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utilizes a large fleet of servers across various departments and functionalities. Managing server images, including updates, security patches, and version control, can be a time-consuming and error-prone manual process. This leads to inconsistencies in server configurations, potential security vulnerabilities, and difficulties in scaling server deployments quickly.</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server image management and deployment using:</a:t>
            </a:r>
          </a:p>
          <a:p>
            <a:pPr algn="l">
              <a:buFont typeface="+mj-lt"/>
              <a:buAutoNum type="arabicPeriod"/>
            </a:pPr>
            <a:r>
              <a:rPr lang="en-IN" b="1" i="0" dirty="0">
                <a:solidFill>
                  <a:srgbClr val="1F1F1F"/>
                </a:solidFill>
                <a:effectLst/>
                <a:latin typeface="Google Sans"/>
              </a:rPr>
              <a:t>Containerization technology:</a:t>
            </a:r>
            <a:r>
              <a:rPr lang="en-IN" b="0" i="0" dirty="0">
                <a:solidFill>
                  <a:srgbClr val="1F1F1F"/>
                </a:solidFill>
                <a:effectLst/>
                <a:latin typeface="Google Sans"/>
              </a:rPr>
              <a:t> Employ containerization platforms like Docker or Kubernetes to package server applications and dependencies into self-contained units (containers).</a:t>
            </a:r>
          </a:p>
          <a:p>
            <a:pPr algn="l">
              <a:buFont typeface="+mj-lt"/>
              <a:buAutoNum type="arabicPeriod"/>
            </a:pPr>
            <a:r>
              <a:rPr lang="en-IN" b="1" i="0" dirty="0">
                <a:solidFill>
                  <a:srgbClr val="1F1F1F"/>
                </a:solidFill>
                <a:effectLst/>
                <a:latin typeface="Google Sans"/>
              </a:rPr>
              <a:t>Container registries:</a:t>
            </a:r>
            <a:r>
              <a:rPr lang="en-IN" b="0" i="0" dirty="0">
                <a:solidFill>
                  <a:srgbClr val="1F1F1F"/>
                </a:solidFill>
                <a:effectLst/>
                <a:latin typeface="Google Sans"/>
              </a:rPr>
              <a:t> Utilize container registries like Docker Hub or private registries to store and manage container images securely.</a:t>
            </a:r>
          </a:p>
          <a:p>
            <a:pPr algn="l">
              <a:buFont typeface="+mj-lt"/>
              <a:buAutoNum type="arabicPeriod"/>
            </a:pPr>
            <a:r>
              <a:rPr lang="en-IN" b="1" i="0" dirty="0">
                <a:solidFill>
                  <a:srgbClr val="1F1F1F"/>
                </a:solidFill>
                <a:effectLst/>
                <a:latin typeface="Google Sans"/>
              </a:rPr>
              <a:t>CI/CD pipeline integration:</a:t>
            </a:r>
            <a:r>
              <a:rPr lang="en-IN" b="0" i="0" dirty="0">
                <a:solidFill>
                  <a:srgbClr val="1F1F1F"/>
                </a:solidFill>
                <a:effectLst/>
                <a:latin typeface="Google Sans"/>
              </a:rPr>
              <a:t> Integrate container image creation and deployment into the existing CI/CD pipeline:</a:t>
            </a:r>
          </a:p>
          <a:p>
            <a:pPr marL="742950" lvl="1" indent="-285750" algn="l">
              <a:buFont typeface="+mj-lt"/>
              <a:buAutoNum type="arabicPeriod"/>
            </a:pPr>
            <a:r>
              <a:rPr lang="en-IN" b="1" i="0" dirty="0">
                <a:solidFill>
                  <a:srgbClr val="1F1F1F"/>
                </a:solidFill>
                <a:effectLst/>
                <a:latin typeface="Google Sans"/>
              </a:rPr>
              <a:t>Automated builds:</a:t>
            </a:r>
            <a:r>
              <a:rPr lang="en-IN" b="0" i="0" dirty="0">
                <a:solidFill>
                  <a:srgbClr val="1F1F1F"/>
                </a:solidFill>
                <a:effectLst/>
                <a:latin typeface="Google Sans"/>
              </a:rPr>
              <a:t> Trigger automated builds upon code changes, creating new container images with the latest code and dependencies.</a:t>
            </a:r>
          </a:p>
          <a:p>
            <a:pPr marL="742950" lvl="1" indent="-285750" algn="l">
              <a:buFont typeface="+mj-lt"/>
              <a:buAutoNum type="arabicPeriod"/>
            </a:pPr>
            <a:r>
              <a:rPr lang="en-IN" b="1" i="0" dirty="0">
                <a:solidFill>
                  <a:srgbClr val="1F1F1F"/>
                </a:solidFill>
                <a:effectLst/>
                <a:latin typeface="Google Sans"/>
              </a:rPr>
              <a:t>Vulnerability scanning:</a:t>
            </a:r>
            <a:r>
              <a:rPr lang="en-IN" b="0" i="0" dirty="0">
                <a:solidFill>
                  <a:srgbClr val="1F1F1F"/>
                </a:solidFill>
                <a:effectLst/>
                <a:latin typeface="Google Sans"/>
              </a:rPr>
              <a:t> Integrate vulnerability scanning tools into the pipeline to identify vulnerabilities in container images before deployment.</a:t>
            </a:r>
          </a:p>
          <a:p>
            <a:pPr marL="742950" lvl="1" indent="-285750" algn="l">
              <a:buFont typeface="+mj-lt"/>
              <a:buAutoNum type="arabicPeriod"/>
            </a:pPr>
            <a:r>
              <a:rPr lang="en-IN" b="1" i="0" dirty="0">
                <a:solidFill>
                  <a:srgbClr val="1F1F1F"/>
                </a:solidFill>
                <a:effectLst/>
                <a:latin typeface="Google Sans"/>
              </a:rPr>
              <a:t>Version control:</a:t>
            </a:r>
            <a:r>
              <a:rPr lang="en-IN" b="0" i="0" dirty="0">
                <a:solidFill>
                  <a:srgbClr val="1F1F1F"/>
                </a:solidFill>
                <a:effectLst/>
                <a:latin typeface="Google Sans"/>
              </a:rPr>
              <a:t> Leverage version control systems like Git to manage different versions of container images and ensure traceable changes.</a:t>
            </a:r>
          </a:p>
          <a:p>
            <a:pPr algn="l">
              <a:buFont typeface="+mj-lt"/>
              <a:buAutoNum type="arabicPeriod"/>
            </a:pPr>
            <a:r>
              <a:rPr lang="en-IN" b="1" i="0" dirty="0">
                <a:solidFill>
                  <a:srgbClr val="1F1F1F"/>
                </a:solidFill>
                <a:effectLst/>
                <a:latin typeface="Google Sans"/>
              </a:rPr>
              <a:t>Infrastructure as code (</a:t>
            </a:r>
            <a:r>
              <a:rPr lang="en-IN" b="1" i="0" dirty="0" err="1">
                <a:solidFill>
                  <a:srgbClr val="1F1F1F"/>
                </a:solidFill>
                <a:effectLst/>
                <a:latin typeface="Google Sans"/>
              </a:rPr>
              <a:t>IaC</a:t>
            </a:r>
            <a:r>
              <a:rPr lang="en-IN" b="1" i="0" dirty="0">
                <a:solidFill>
                  <a:srgbClr val="1F1F1F"/>
                </a:solidFill>
                <a:effectLst/>
                <a:latin typeface="Google Sans"/>
              </a:rPr>
              <a:t>) tools:</a:t>
            </a:r>
            <a:r>
              <a:rPr lang="en-IN" b="0" i="0" dirty="0">
                <a:solidFill>
                  <a:srgbClr val="1F1F1F"/>
                </a:solidFill>
                <a:effectLst/>
                <a:latin typeface="Google Sans"/>
              </a:rPr>
              <a:t> Utilize </a:t>
            </a:r>
            <a:r>
              <a:rPr lang="en-IN" b="0" i="0" dirty="0" err="1">
                <a:solidFill>
                  <a:srgbClr val="1F1F1F"/>
                </a:solidFill>
                <a:effectLst/>
                <a:latin typeface="Google Sans"/>
              </a:rPr>
              <a:t>IaC</a:t>
            </a:r>
            <a:r>
              <a:rPr lang="en-IN" b="0" i="0" dirty="0">
                <a:solidFill>
                  <a:srgbClr val="1F1F1F"/>
                </a:solidFill>
                <a:effectLst/>
                <a:latin typeface="Google Sans"/>
              </a:rPr>
              <a:t> tools like Terraform or Ansible to automate server deployments based on desired container images.</a:t>
            </a:r>
          </a:p>
          <a:p>
            <a:endParaRPr lang="en-US" dirty="0"/>
          </a:p>
        </p:txBody>
      </p:sp>
      <p:sp>
        <p:nvSpPr>
          <p:cNvPr id="4" name="Content Placeholder 3">
            <a:extLst>
              <a:ext uri="{FF2B5EF4-FFF2-40B4-BE49-F238E27FC236}">
                <a16:creationId xmlns:a16="http://schemas.microsoft.com/office/drawing/2014/main" id="{B824EA30-83F4-FF84-5245-8C73E8AB41A1}"/>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consistency and repeatability:</a:t>
            </a:r>
            <a:r>
              <a:rPr lang="en-IN" b="0" i="0" dirty="0">
                <a:solidFill>
                  <a:srgbClr val="1F1F1F"/>
                </a:solidFill>
                <a:effectLst/>
                <a:latin typeface="Google Sans"/>
              </a:rPr>
              <a:t> Containerized applications ensure consistent configurations across all deployed servers, regardless of the underlying hardware or environment.</a:t>
            </a:r>
          </a:p>
          <a:p>
            <a:pPr algn="l">
              <a:buFont typeface="Arial" panose="020B0604020202020204" pitchFamily="34" charset="0"/>
              <a:buChar char="•"/>
            </a:pPr>
            <a:r>
              <a:rPr lang="en-IN" b="1" i="0" dirty="0">
                <a:solidFill>
                  <a:srgbClr val="1F1F1F"/>
                </a:solidFill>
                <a:effectLst/>
                <a:latin typeface="Google Sans"/>
              </a:rPr>
              <a:t>Enhanced security:</a:t>
            </a:r>
            <a:r>
              <a:rPr lang="en-IN" b="0" i="0" dirty="0">
                <a:solidFill>
                  <a:srgbClr val="1F1F1F"/>
                </a:solidFill>
                <a:effectLst/>
                <a:latin typeface="Google Sans"/>
              </a:rPr>
              <a:t> Containerization inherently isolates applications, improving security posture by limiting access and potential vulnerabilities.</a:t>
            </a:r>
          </a:p>
          <a:p>
            <a:pPr algn="l">
              <a:buFont typeface="Arial" panose="020B0604020202020204" pitchFamily="34" charset="0"/>
              <a:buChar char="•"/>
            </a:pPr>
            <a:r>
              <a:rPr lang="en-IN" b="1" i="0" dirty="0">
                <a:solidFill>
                  <a:srgbClr val="1F1F1F"/>
                </a:solidFill>
                <a:effectLst/>
                <a:latin typeface="Google Sans"/>
              </a:rPr>
              <a:t>Streamlined deployment and scaling:</a:t>
            </a:r>
            <a:r>
              <a:rPr lang="en-IN" b="0" i="0" dirty="0">
                <a:solidFill>
                  <a:srgbClr val="1F1F1F"/>
                </a:solidFill>
                <a:effectLst/>
                <a:latin typeface="Google Sans"/>
              </a:rPr>
              <a:t> Automated image creation and deployment through the CI/CD pipeline enable faster server provisioning and scaling, supporting agile development and infrastructure updates.</a:t>
            </a:r>
          </a:p>
          <a:p>
            <a:pPr algn="l">
              <a:buFont typeface="Arial" panose="020B0604020202020204" pitchFamily="34" charset="0"/>
              <a:buChar char="•"/>
            </a:pPr>
            <a:r>
              <a:rPr lang="en-IN" b="1" i="0" dirty="0">
                <a:solidFill>
                  <a:srgbClr val="1F1F1F"/>
                </a:solidFill>
                <a:effectLst/>
                <a:latin typeface="Google Sans"/>
              </a:rPr>
              <a:t>Version control and rollbacks:</a:t>
            </a:r>
            <a:r>
              <a:rPr lang="en-IN" b="0" i="0" dirty="0">
                <a:solidFill>
                  <a:srgbClr val="1F1F1F"/>
                </a:solidFill>
                <a:effectLst/>
                <a:latin typeface="Google Sans"/>
              </a:rPr>
              <a:t> Version control of container images allows easy rollbacks to previous versions if necessary, minimizing downtime and impact on production environments.</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Containerize server applications:</a:t>
            </a:r>
            <a:r>
              <a:rPr lang="en-IN" b="0" i="0" dirty="0">
                <a:solidFill>
                  <a:srgbClr val="1F1F1F"/>
                </a:solidFill>
                <a:effectLst/>
                <a:latin typeface="Google Sans"/>
              </a:rPr>
              <a:t> Package server applications and dependencies into self-contained container images using chosen containerization technologies.</a:t>
            </a:r>
          </a:p>
          <a:p>
            <a:pPr algn="l">
              <a:buFont typeface="+mj-lt"/>
              <a:buAutoNum type="arabicPeriod"/>
            </a:pPr>
            <a:r>
              <a:rPr lang="en-IN" b="1" i="0" dirty="0">
                <a:solidFill>
                  <a:srgbClr val="1F1F1F"/>
                </a:solidFill>
                <a:effectLst/>
                <a:latin typeface="Google Sans"/>
              </a:rPr>
              <a:t>Choose a container registry:</a:t>
            </a:r>
            <a:r>
              <a:rPr lang="en-IN" b="0" i="0" dirty="0">
                <a:solidFill>
                  <a:srgbClr val="1F1F1F"/>
                </a:solidFill>
                <a:effectLst/>
                <a:latin typeface="Google Sans"/>
              </a:rPr>
              <a:t> Select a suitable container registry to store and manage container images securely.</a:t>
            </a:r>
          </a:p>
          <a:p>
            <a:pPr algn="l">
              <a:buFont typeface="+mj-lt"/>
              <a:buAutoNum type="arabicPeriod"/>
            </a:pPr>
            <a:r>
              <a:rPr lang="en-IN" b="1" i="0" dirty="0">
                <a:solidFill>
                  <a:srgbClr val="1F1F1F"/>
                </a:solidFill>
                <a:effectLst/>
                <a:latin typeface="Google Sans"/>
              </a:rPr>
              <a:t>Integrate with CI/CD pipeline:</a:t>
            </a:r>
            <a:r>
              <a:rPr lang="en-IN" b="0" i="0" dirty="0">
                <a:solidFill>
                  <a:srgbClr val="1F1F1F"/>
                </a:solidFill>
                <a:effectLst/>
                <a:latin typeface="Google Sans"/>
              </a:rPr>
              <a:t> Configure the CI/CD pipeline to automate:</a:t>
            </a:r>
          </a:p>
          <a:p>
            <a:pPr marL="742950" lvl="1" indent="-285750" algn="l">
              <a:buFont typeface="+mj-lt"/>
              <a:buAutoNum type="arabicPeriod"/>
            </a:pPr>
            <a:r>
              <a:rPr lang="en-IN" b="0" i="0" dirty="0">
                <a:solidFill>
                  <a:srgbClr val="1F1F1F"/>
                </a:solidFill>
                <a:effectLst/>
                <a:latin typeface="Google Sans"/>
              </a:rPr>
              <a:t>Building container images upon code changes.</a:t>
            </a:r>
          </a:p>
          <a:p>
            <a:pPr marL="742950" lvl="1" indent="-285750" algn="l">
              <a:buFont typeface="+mj-lt"/>
              <a:buAutoNum type="arabicPeriod"/>
            </a:pPr>
            <a:r>
              <a:rPr lang="en-IN" b="0" i="0" dirty="0">
                <a:solidFill>
                  <a:srgbClr val="1F1F1F"/>
                </a:solidFill>
                <a:effectLst/>
                <a:latin typeface="Google Sans"/>
              </a:rPr>
              <a:t>Scanning images for vulnerabilities before deployment.</a:t>
            </a:r>
          </a:p>
          <a:p>
            <a:pPr marL="742950" lvl="1" indent="-285750" algn="l">
              <a:buFont typeface="+mj-lt"/>
              <a:buAutoNum type="arabicPeriod"/>
            </a:pPr>
            <a:r>
              <a:rPr lang="en-IN" b="0" i="0" dirty="0">
                <a:solidFill>
                  <a:srgbClr val="1F1F1F"/>
                </a:solidFill>
                <a:effectLst/>
                <a:latin typeface="Google Sans"/>
              </a:rPr>
              <a:t>Pushing images to the chosen container registry.</a:t>
            </a:r>
          </a:p>
          <a:p>
            <a:pPr algn="l">
              <a:buFont typeface="+mj-lt"/>
              <a:buAutoNum type="arabicPeriod"/>
            </a:pPr>
            <a:r>
              <a:rPr lang="en-IN" b="1" i="0" dirty="0">
                <a:solidFill>
                  <a:srgbClr val="1F1F1F"/>
                </a:solidFill>
                <a:effectLst/>
                <a:latin typeface="Google Sans"/>
              </a:rPr>
              <a:t>Utilize </a:t>
            </a:r>
            <a:r>
              <a:rPr lang="en-IN" b="1" i="0" dirty="0" err="1">
                <a:solidFill>
                  <a:srgbClr val="1F1F1F"/>
                </a:solidFill>
                <a:effectLst/>
                <a:latin typeface="Google Sans"/>
              </a:rPr>
              <a:t>IaC</a:t>
            </a:r>
            <a:r>
              <a:rPr lang="en-IN" b="1" i="0" dirty="0">
                <a:solidFill>
                  <a:srgbClr val="1F1F1F"/>
                </a:solidFill>
                <a:effectLst/>
                <a:latin typeface="Google Sans"/>
              </a:rPr>
              <a:t> for deployment:</a:t>
            </a:r>
            <a:r>
              <a:rPr lang="en-IN" b="0" i="0" dirty="0">
                <a:solidFill>
                  <a:srgbClr val="1F1F1F"/>
                </a:solidFill>
                <a:effectLst/>
                <a:latin typeface="Google Sans"/>
              </a:rPr>
              <a:t> Develop </a:t>
            </a:r>
            <a:r>
              <a:rPr lang="en-IN" b="0" i="0" dirty="0" err="1">
                <a:solidFill>
                  <a:srgbClr val="1F1F1F"/>
                </a:solidFill>
                <a:effectLst/>
                <a:latin typeface="Google Sans"/>
              </a:rPr>
              <a:t>IaC</a:t>
            </a:r>
            <a:r>
              <a:rPr lang="en-IN" b="0" i="0" dirty="0">
                <a:solidFill>
                  <a:srgbClr val="1F1F1F"/>
                </a:solidFill>
                <a:effectLst/>
                <a:latin typeface="Google Sans"/>
              </a:rPr>
              <a:t> templates defining server deployment configurations, including desired container image versions and infrastructure specifications.</a:t>
            </a:r>
          </a:p>
          <a:p>
            <a:pPr algn="l">
              <a:buFont typeface="+mj-lt"/>
              <a:buAutoNum type="arabicPeriod"/>
            </a:pPr>
            <a:r>
              <a:rPr lang="en-IN" b="1" i="0" dirty="0">
                <a:solidFill>
                  <a:srgbClr val="1F1F1F"/>
                </a:solidFill>
                <a:effectLst/>
                <a:latin typeface="Google Sans"/>
              </a:rPr>
              <a:t>Configure automated deployment:</a:t>
            </a:r>
            <a:r>
              <a:rPr lang="en-IN" b="0" i="0" dirty="0">
                <a:solidFill>
                  <a:srgbClr val="1F1F1F"/>
                </a:solidFill>
                <a:effectLst/>
                <a:latin typeface="Google Sans"/>
              </a:rPr>
              <a:t> Utilize the </a:t>
            </a:r>
            <a:r>
              <a:rPr lang="en-IN" b="0" i="0" dirty="0" err="1">
                <a:solidFill>
                  <a:srgbClr val="1F1F1F"/>
                </a:solidFill>
                <a:effectLst/>
                <a:latin typeface="Google Sans"/>
              </a:rPr>
              <a:t>IaC</a:t>
            </a:r>
            <a:r>
              <a:rPr lang="en-IN" b="0" i="0" dirty="0">
                <a:solidFill>
                  <a:srgbClr val="1F1F1F"/>
                </a:solidFill>
                <a:effectLst/>
                <a:latin typeface="Google Sans"/>
              </a:rPr>
              <a:t> tool to trigger automated server deployments based on pre-defined configurations and container images.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Standardized image creation process:</a:t>
            </a:r>
            <a:r>
              <a:rPr lang="en-IN" b="0" i="0" dirty="0">
                <a:solidFill>
                  <a:srgbClr val="1F1F1F"/>
                </a:solidFill>
                <a:effectLst/>
                <a:latin typeface="Google Sans"/>
              </a:rPr>
              <a:t> Establish clear guidelines and best practices for container image creation to ensure consistent quality and security across all images.</a:t>
            </a:r>
          </a:p>
          <a:p>
            <a:pPr algn="l">
              <a:buFont typeface="Arial" panose="020B0604020202020204" pitchFamily="34" charset="0"/>
              <a:buChar char="•"/>
            </a:pPr>
            <a:r>
              <a:rPr lang="en-IN" b="1" i="0" dirty="0">
                <a:solidFill>
                  <a:srgbClr val="1F1F1F"/>
                </a:solidFill>
                <a:effectLst/>
                <a:latin typeface="Google Sans"/>
              </a:rPr>
              <a:t>Monitoring and logging:</a:t>
            </a:r>
            <a:r>
              <a:rPr lang="en-IN" b="0" i="0" dirty="0">
                <a:solidFill>
                  <a:srgbClr val="1F1F1F"/>
                </a:solidFill>
                <a:effectLst/>
                <a:latin typeface="Google Sans"/>
              </a:rPr>
              <a:t> Implement comprehensive monitoring and logging solutions to track server performance and identify potential issues.</a:t>
            </a:r>
          </a:p>
          <a:p>
            <a:pPr algn="l">
              <a:buFont typeface="Arial" panose="020B0604020202020204" pitchFamily="34" charset="0"/>
              <a:buChar char="•"/>
            </a:pPr>
            <a:r>
              <a:rPr lang="en-IN" b="1" i="0" dirty="0">
                <a:solidFill>
                  <a:srgbClr val="1F1F1F"/>
                </a:solidFill>
                <a:effectLst/>
                <a:latin typeface="Google Sans"/>
              </a:rPr>
              <a:t>Security updates and patch management:</a:t>
            </a:r>
            <a:r>
              <a:rPr lang="en-IN" b="0" i="0" dirty="0">
                <a:solidFill>
                  <a:srgbClr val="1F1F1F"/>
                </a:solidFill>
                <a:effectLst/>
                <a:latin typeface="Google Sans"/>
              </a:rPr>
              <a:t> Regularly update container images with the latest security patches and maintain a secure registry environment.</a:t>
            </a:r>
          </a:p>
          <a:p>
            <a:endParaRPr lang="en-US" dirty="0"/>
          </a:p>
        </p:txBody>
      </p:sp>
    </p:spTree>
    <p:extLst>
      <p:ext uri="{BB962C8B-B14F-4D97-AF65-F5344CB8AC3E}">
        <p14:creationId xmlns:p14="http://schemas.microsoft.com/office/powerpoint/2010/main" val="368255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2591-39EF-85AC-96AA-8B2BE54A712D}"/>
              </a:ext>
            </a:extLst>
          </p:cNvPr>
          <p:cNvSpPr>
            <a:spLocks noGrp="1"/>
          </p:cNvSpPr>
          <p:nvPr>
            <p:ph type="title"/>
          </p:nvPr>
        </p:nvSpPr>
        <p:spPr/>
        <p:txBody>
          <a:bodyPr>
            <a:normAutofit/>
          </a:bodyPr>
          <a:lstStyle/>
          <a:p>
            <a:r>
              <a:rPr lang="en-IN" b="1" i="0" dirty="0">
                <a:solidFill>
                  <a:srgbClr val="1F1F1F"/>
                </a:solidFill>
                <a:effectLst/>
                <a:latin typeface="Google Sans"/>
              </a:rPr>
              <a:t>Automating Server Patch Management for On-Premises Infrastructure</a:t>
            </a:r>
            <a:endParaRPr lang="en-US" dirty="0"/>
          </a:p>
        </p:txBody>
      </p:sp>
      <p:sp>
        <p:nvSpPr>
          <p:cNvPr id="3" name="Content Placeholder 2">
            <a:extLst>
              <a:ext uri="{FF2B5EF4-FFF2-40B4-BE49-F238E27FC236}">
                <a16:creationId xmlns:a16="http://schemas.microsoft.com/office/drawing/2014/main" id="{76AA7092-8C00-43FB-C738-7BB0810FCB5F}"/>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relies heavily on on-premises infrastructure comprised of numerous servers running various operating systems and applications. Manually managing and applying security patches to these servers can be a time-consuming and error-prone process, leading to unpatched vulnerabilities, increased security risks, and potential downtime during patching activities.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server patch management using:</a:t>
            </a:r>
          </a:p>
          <a:p>
            <a:pPr algn="l">
              <a:buFont typeface="+mj-lt"/>
              <a:buAutoNum type="arabicPeriod"/>
            </a:pPr>
            <a:r>
              <a:rPr lang="en-IN" b="1" i="0" dirty="0">
                <a:solidFill>
                  <a:srgbClr val="1F1F1F"/>
                </a:solidFill>
                <a:effectLst/>
                <a:latin typeface="Google Sans"/>
              </a:rPr>
              <a:t>Patch management tools:</a:t>
            </a:r>
            <a:r>
              <a:rPr lang="en-IN" b="0" i="0" dirty="0">
                <a:solidFill>
                  <a:srgbClr val="1F1F1F"/>
                </a:solidFill>
                <a:effectLst/>
                <a:latin typeface="Google Sans"/>
              </a:rPr>
              <a:t> Utilize dedicated patch management solutions that offer:</a:t>
            </a:r>
          </a:p>
          <a:p>
            <a:pPr marL="742950" lvl="1" indent="-285750" algn="l">
              <a:buFont typeface="+mj-lt"/>
              <a:buAutoNum type="arabicPeriod"/>
            </a:pPr>
            <a:r>
              <a:rPr lang="en-IN" b="1" i="0" dirty="0">
                <a:solidFill>
                  <a:srgbClr val="1F1F1F"/>
                </a:solidFill>
                <a:effectLst/>
                <a:latin typeface="Google Sans"/>
              </a:rPr>
              <a:t>Vulnerability scanning:</a:t>
            </a:r>
            <a:r>
              <a:rPr lang="en-IN" b="0" i="0" dirty="0">
                <a:solidFill>
                  <a:srgbClr val="1F1F1F"/>
                </a:solidFill>
                <a:effectLst/>
                <a:latin typeface="Google Sans"/>
              </a:rPr>
              <a:t> Automatically scan servers for vulnerabilities in operating systems, applications, and third-party software.</a:t>
            </a:r>
          </a:p>
          <a:p>
            <a:pPr marL="742950" lvl="1" indent="-285750" algn="l">
              <a:buFont typeface="+mj-lt"/>
              <a:buAutoNum type="arabicPeriod"/>
            </a:pPr>
            <a:r>
              <a:rPr lang="en-IN" b="1" i="0" dirty="0">
                <a:solidFill>
                  <a:srgbClr val="1F1F1F"/>
                </a:solidFill>
                <a:effectLst/>
                <a:latin typeface="Google Sans"/>
              </a:rPr>
              <a:t>Patch deployment scheduling:</a:t>
            </a:r>
            <a:r>
              <a:rPr lang="en-IN" b="0" i="0" dirty="0">
                <a:solidFill>
                  <a:srgbClr val="1F1F1F"/>
                </a:solidFill>
                <a:effectLst/>
                <a:latin typeface="Google Sans"/>
              </a:rPr>
              <a:t> Schedule automated deployment of security patches for identified vulnerabilities based on pre-defined policies.</a:t>
            </a:r>
          </a:p>
          <a:p>
            <a:pPr marL="742950" lvl="1" indent="-285750" algn="l">
              <a:buFont typeface="+mj-lt"/>
              <a:buAutoNum type="arabicPeriod"/>
            </a:pPr>
            <a:r>
              <a:rPr lang="en-IN" b="1" i="0" dirty="0">
                <a:solidFill>
                  <a:srgbClr val="1F1F1F"/>
                </a:solidFill>
                <a:effectLst/>
                <a:latin typeface="Google Sans"/>
              </a:rPr>
              <a:t>Testing and rollback capabilities:</a:t>
            </a:r>
            <a:r>
              <a:rPr lang="en-IN" b="0" i="0" dirty="0">
                <a:solidFill>
                  <a:srgbClr val="1F1F1F"/>
                </a:solidFill>
                <a:effectLst/>
                <a:latin typeface="Google Sans"/>
              </a:rPr>
              <a:t> Conduct automated pre-patch testing to identify potential conflicts and implement rollback mechanisms in case of issues after patching.</a:t>
            </a:r>
          </a:p>
          <a:p>
            <a:pPr algn="l">
              <a:buFont typeface="+mj-lt"/>
              <a:buAutoNum type="arabicPeriod"/>
            </a:pPr>
            <a:r>
              <a:rPr lang="en-IN" b="1" i="0" dirty="0">
                <a:solidFill>
                  <a:srgbClr val="1F1F1F"/>
                </a:solidFill>
                <a:effectLst/>
                <a:latin typeface="Google Sans"/>
              </a:rPr>
              <a:t>Active Directory Group Policy Objects (GPOs):</a:t>
            </a:r>
            <a:r>
              <a:rPr lang="en-IN" b="0" i="0" dirty="0">
                <a:solidFill>
                  <a:srgbClr val="1F1F1F"/>
                </a:solidFill>
                <a:effectLst/>
                <a:latin typeface="Google Sans"/>
              </a:rPr>
              <a:t> Leverage existing Active Directory infrastructure if applicable, creating GPOs to:</a:t>
            </a:r>
          </a:p>
          <a:p>
            <a:pPr marL="742950" lvl="1" indent="-285750" algn="l">
              <a:buFont typeface="+mj-lt"/>
              <a:buAutoNum type="arabicPeriod"/>
            </a:pPr>
            <a:r>
              <a:rPr lang="en-IN" b="1" i="0" dirty="0">
                <a:solidFill>
                  <a:srgbClr val="1F1F1F"/>
                </a:solidFill>
                <a:effectLst/>
                <a:latin typeface="Google Sans"/>
              </a:rPr>
              <a:t>Configure automated patch downloads:</a:t>
            </a:r>
            <a:r>
              <a:rPr lang="en-IN" b="0" i="0" dirty="0">
                <a:solidFill>
                  <a:srgbClr val="1F1F1F"/>
                </a:solidFill>
                <a:effectLst/>
                <a:latin typeface="Google Sans"/>
              </a:rPr>
              <a:t> Configure GPOs to automatically download approved patches to designated locations on all managed servers.</a:t>
            </a:r>
          </a:p>
          <a:p>
            <a:pPr marL="742950" lvl="1" indent="-285750" algn="l">
              <a:buFont typeface="+mj-lt"/>
              <a:buAutoNum type="arabicPeriod"/>
            </a:pPr>
            <a:r>
              <a:rPr lang="en-IN" b="1" i="0" dirty="0">
                <a:solidFill>
                  <a:srgbClr val="1F1F1F"/>
                </a:solidFill>
                <a:effectLst/>
                <a:latin typeface="Google Sans"/>
              </a:rPr>
              <a:t>Schedule patch installation:</a:t>
            </a:r>
            <a:r>
              <a:rPr lang="en-IN" b="0" i="0" dirty="0">
                <a:solidFill>
                  <a:srgbClr val="1F1F1F"/>
                </a:solidFill>
                <a:effectLst/>
                <a:latin typeface="Google Sans"/>
              </a:rPr>
              <a:t> Define schedules within GPOs for automated installation of downloaded patches during off-peak hours to minimize disruption.</a:t>
            </a: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security posture:</a:t>
            </a:r>
            <a:r>
              <a:rPr lang="en-IN" b="0" i="0" dirty="0">
                <a:solidFill>
                  <a:srgbClr val="1F1F1F"/>
                </a:solidFill>
                <a:effectLst/>
                <a:latin typeface="Google Sans"/>
              </a:rPr>
              <a:t> Timely and automated patching of server vulnerabilities significantly reduces the attack surface and minimizes the risk of security breaches.</a:t>
            </a:r>
          </a:p>
          <a:p>
            <a:pPr algn="l">
              <a:buFont typeface="Arial" panose="020B0604020202020204" pitchFamily="34" charset="0"/>
              <a:buChar char="•"/>
            </a:pPr>
            <a:r>
              <a:rPr lang="en-IN" b="1" i="0" dirty="0">
                <a:solidFill>
                  <a:srgbClr val="1F1F1F"/>
                </a:solidFill>
                <a:effectLst/>
                <a:latin typeface="Google Sans"/>
              </a:rPr>
              <a:t>Reduced manual effort:</a:t>
            </a:r>
            <a:r>
              <a:rPr lang="en-IN" b="0" i="0" dirty="0">
                <a:solidFill>
                  <a:srgbClr val="1F1F1F"/>
                </a:solidFill>
                <a:effectLst/>
                <a:latin typeface="Google Sans"/>
              </a:rPr>
              <a:t> Automating patch management frees up IT staff time from repetitive tasks, allowing them to focus on deploying security updates across the entire server infrastructure.</a:t>
            </a:r>
          </a:p>
          <a:p>
            <a:pPr algn="l">
              <a:buFont typeface="Arial" panose="020B0604020202020204" pitchFamily="34" charset="0"/>
              <a:buChar char="•"/>
            </a:pPr>
            <a:r>
              <a:rPr lang="en-IN" b="1" i="0" dirty="0">
                <a:solidFill>
                  <a:srgbClr val="1F1F1F"/>
                </a:solidFill>
                <a:effectLst/>
                <a:latin typeface="Google Sans"/>
              </a:rPr>
              <a:t>Increased efficiency and scalability:</a:t>
            </a:r>
            <a:r>
              <a:rPr lang="en-IN" b="0" i="0" dirty="0">
                <a:solidFill>
                  <a:srgbClr val="1F1F1F"/>
                </a:solidFill>
                <a:effectLst/>
                <a:latin typeface="Google Sans"/>
              </a:rPr>
              <a:t> Automated patching ensures efficient and consistent deployment of updates across all servers, regardless of their number or location.</a:t>
            </a:r>
          </a:p>
          <a:p>
            <a:pPr algn="l">
              <a:buFont typeface="Arial" panose="020B0604020202020204" pitchFamily="34" charset="0"/>
              <a:buChar char="•"/>
            </a:pPr>
            <a:r>
              <a:rPr lang="en-IN" b="1" i="0" dirty="0">
                <a:solidFill>
                  <a:srgbClr val="1F1F1F"/>
                </a:solidFill>
                <a:effectLst/>
                <a:latin typeface="Google Sans"/>
              </a:rPr>
              <a:t>Minimized downtime:</a:t>
            </a:r>
            <a:r>
              <a:rPr lang="en-IN" b="0" i="0" dirty="0">
                <a:solidFill>
                  <a:srgbClr val="1F1F1F"/>
                </a:solidFill>
                <a:effectLst/>
                <a:latin typeface="Google Sans"/>
              </a:rPr>
              <a:t> Scheduling patch deployments outside of peak hours minimizes potential disruption to user operations and application availability.</a:t>
            </a:r>
          </a:p>
          <a:p>
            <a:br>
              <a:rPr lang="en-IN" dirty="0"/>
            </a:br>
            <a:endParaRPr lang="en-US" dirty="0"/>
          </a:p>
        </p:txBody>
      </p:sp>
      <p:sp>
        <p:nvSpPr>
          <p:cNvPr id="4" name="Content Placeholder 3">
            <a:extLst>
              <a:ext uri="{FF2B5EF4-FFF2-40B4-BE49-F238E27FC236}">
                <a16:creationId xmlns:a16="http://schemas.microsoft.com/office/drawing/2014/main" id="{D6BFEB50-DF63-BD3C-2E67-37E4AD63FBAC}"/>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 patch management tool:</a:t>
            </a:r>
            <a:r>
              <a:rPr lang="en-IN" b="0" i="0" dirty="0">
                <a:solidFill>
                  <a:srgbClr val="1F1F1F"/>
                </a:solidFill>
                <a:effectLst/>
                <a:latin typeface="Google Sans"/>
              </a:rPr>
              <a:t> Select a patch management solution compatible with the existing server environment and operating systems, offering vulnerability scanning, automated deployment, and testing capabilities.</a:t>
            </a:r>
          </a:p>
          <a:p>
            <a:pPr algn="l">
              <a:buFont typeface="+mj-lt"/>
              <a:buAutoNum type="arabicPeriod"/>
            </a:pPr>
            <a:r>
              <a:rPr lang="en-IN" b="1" i="0" dirty="0">
                <a:solidFill>
                  <a:srgbClr val="1F1F1F"/>
                </a:solidFill>
                <a:effectLst/>
                <a:latin typeface="Google Sans"/>
              </a:rPr>
              <a:t>Configure vulnerability scanning:</a:t>
            </a:r>
            <a:r>
              <a:rPr lang="en-IN" b="0" i="0" dirty="0">
                <a:solidFill>
                  <a:srgbClr val="1F1F1F"/>
                </a:solidFill>
                <a:effectLst/>
                <a:latin typeface="Google Sans"/>
              </a:rPr>
              <a:t> Set up regular vulnerability scans within the chosen tool to identify potential security vulnerabilities across all managed servers.</a:t>
            </a:r>
          </a:p>
          <a:p>
            <a:pPr algn="l">
              <a:buFont typeface="+mj-lt"/>
              <a:buAutoNum type="arabicPeriod"/>
            </a:pPr>
            <a:r>
              <a:rPr lang="en-IN" b="1" i="0" dirty="0">
                <a:solidFill>
                  <a:srgbClr val="1F1F1F"/>
                </a:solidFill>
                <a:effectLst/>
                <a:latin typeface="Google Sans"/>
              </a:rPr>
              <a:t>Define patch deployment policies:</a:t>
            </a:r>
            <a:r>
              <a:rPr lang="en-IN" b="0" i="0" dirty="0">
                <a:solidFill>
                  <a:srgbClr val="1F1F1F"/>
                </a:solidFill>
                <a:effectLst/>
                <a:latin typeface="Google Sans"/>
              </a:rPr>
              <a:t> Define policies within the tool or GPOs to specify approved patches, deployment schedules, and testing procedures before applying updates.</a:t>
            </a:r>
          </a:p>
          <a:p>
            <a:pPr algn="l">
              <a:buFont typeface="+mj-lt"/>
              <a:buAutoNum type="arabicPeriod"/>
            </a:pPr>
            <a:r>
              <a:rPr lang="en-IN" b="1" i="0" dirty="0">
                <a:solidFill>
                  <a:srgbClr val="1F1F1F"/>
                </a:solidFill>
                <a:effectLst/>
                <a:latin typeface="Google Sans"/>
              </a:rPr>
              <a:t>Implement pre-patch testing:</a:t>
            </a:r>
            <a:r>
              <a:rPr lang="en-IN" b="0" i="0" dirty="0">
                <a:solidFill>
                  <a:srgbClr val="1F1F1F"/>
                </a:solidFill>
                <a:effectLst/>
                <a:latin typeface="Google Sans"/>
              </a:rPr>
              <a:t> Configure automated pre-patch testing to identify potential compatibility issues or conflicts before deploying patches to the production environment.</a:t>
            </a:r>
          </a:p>
          <a:p>
            <a:pPr algn="l">
              <a:buFont typeface="+mj-lt"/>
              <a:buAutoNum type="arabicPeriod"/>
            </a:pPr>
            <a:r>
              <a:rPr lang="en-IN" b="1" i="0" dirty="0">
                <a:solidFill>
                  <a:srgbClr val="1F1F1F"/>
                </a:solidFill>
                <a:effectLst/>
                <a:latin typeface="Google Sans"/>
              </a:rPr>
              <a:t>Implement rollback plan:</a:t>
            </a:r>
            <a:r>
              <a:rPr lang="en-IN" b="0" i="0" dirty="0">
                <a:solidFill>
                  <a:srgbClr val="1F1F1F"/>
                </a:solidFill>
                <a:effectLst/>
                <a:latin typeface="Google Sans"/>
              </a:rPr>
              <a:t> Define a robust rollback plan in case any issues arise after patch deployment, allowing easy reversion to a previous stable state.</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Exclude critical systems:</a:t>
            </a:r>
            <a:r>
              <a:rPr lang="en-IN" b="0" i="0" dirty="0">
                <a:solidFill>
                  <a:srgbClr val="1F1F1F"/>
                </a:solidFill>
                <a:effectLst/>
                <a:latin typeface="Google Sans"/>
              </a:rPr>
              <a:t> Identify and exclude critical systems from automated patching schedules to ensure minimal disruption to essential business operations.</a:t>
            </a:r>
          </a:p>
          <a:p>
            <a:pPr algn="l">
              <a:buFont typeface="Arial" panose="020B0604020202020204" pitchFamily="34" charset="0"/>
              <a:buChar char="•"/>
            </a:pPr>
            <a:r>
              <a:rPr lang="en-IN" b="1" i="0" dirty="0">
                <a:solidFill>
                  <a:srgbClr val="1F1F1F"/>
                </a:solidFill>
                <a:effectLst/>
                <a:latin typeface="Google Sans"/>
              </a:rPr>
              <a:t>User notification and communication:</a:t>
            </a:r>
            <a:r>
              <a:rPr lang="en-IN" b="0" i="0" dirty="0">
                <a:solidFill>
                  <a:srgbClr val="1F1F1F"/>
                </a:solidFill>
                <a:effectLst/>
                <a:latin typeface="Google Sans"/>
              </a:rPr>
              <a:t> Communicate planned patching activities to stakeholders and users to manage expectations and ensure they are aware of potential service interruptions.</a:t>
            </a:r>
          </a:p>
          <a:p>
            <a:pPr algn="l">
              <a:buFont typeface="Arial" panose="020B0604020202020204" pitchFamily="34" charset="0"/>
              <a:buChar char="•"/>
            </a:pPr>
            <a:r>
              <a:rPr lang="en-IN" b="1" i="0" dirty="0">
                <a:solidFill>
                  <a:srgbClr val="1F1F1F"/>
                </a:solidFill>
                <a:effectLst/>
                <a:latin typeface="Google Sans"/>
              </a:rPr>
              <a:t>Monitor and log:</a:t>
            </a:r>
            <a:r>
              <a:rPr lang="en-IN" b="0" i="0" dirty="0">
                <a:solidFill>
                  <a:srgbClr val="1F1F1F"/>
                </a:solidFill>
                <a:effectLst/>
                <a:latin typeface="Google Sans"/>
              </a:rPr>
              <a:t> Implement comprehensive monitoring and logging systems to track patch deployments, identify any issues during the process, and maintain historical records for future reference.</a:t>
            </a:r>
          </a:p>
          <a:p>
            <a:endParaRPr lang="en-US" dirty="0"/>
          </a:p>
        </p:txBody>
      </p:sp>
    </p:spTree>
    <p:extLst>
      <p:ext uri="{BB962C8B-B14F-4D97-AF65-F5344CB8AC3E}">
        <p14:creationId xmlns:p14="http://schemas.microsoft.com/office/powerpoint/2010/main" val="2730456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7C9B-6E16-1CA9-17DC-832037DFAEE8}"/>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Infrastructure Scaling for E-Commerce Applications During Peak Seasons</a:t>
            </a:r>
            <a:endParaRPr lang="en-US" dirty="0"/>
          </a:p>
        </p:txBody>
      </p:sp>
      <p:sp>
        <p:nvSpPr>
          <p:cNvPr id="3" name="Content Placeholder 2">
            <a:extLst>
              <a:ext uri="{FF2B5EF4-FFF2-40B4-BE49-F238E27FC236}">
                <a16:creationId xmlns:a16="http://schemas.microsoft.com/office/drawing/2014/main" id="{2A946AE2-0F9B-330C-8F1E-51B16C52AA38}"/>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An e-commerce company experiences significant fluctuations in website traffic and application load throughout the year, particularly during peak seasons like holidays and sales periods. Manually scaling up and down the backend infrastructure to handle these traffic spikes can be reactive, resource-intensive, and potentially lead to performance issues or downtime if not handled promptly.</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infrastructure scaling to cater to the dynamic traffic patterns:</a:t>
            </a:r>
          </a:p>
          <a:p>
            <a:pPr algn="l">
              <a:buFont typeface="+mj-lt"/>
              <a:buAutoNum type="arabicPeriod"/>
            </a:pPr>
            <a:r>
              <a:rPr lang="en-IN" b="1" i="0" dirty="0">
                <a:solidFill>
                  <a:srgbClr val="1F1F1F"/>
                </a:solidFill>
                <a:effectLst/>
                <a:latin typeface="Google Sans"/>
              </a:rPr>
              <a:t>Monitoring and resource metrics tracking:</a:t>
            </a:r>
            <a:r>
              <a:rPr lang="en-IN" b="0" i="0" dirty="0">
                <a:solidFill>
                  <a:srgbClr val="1F1F1F"/>
                </a:solidFill>
                <a:effectLst/>
                <a:latin typeface="Google Sans"/>
              </a:rPr>
              <a:t> Utilize monitoring tools to track key resource metrics like CPU utilization, memory usage, and application response times.</a:t>
            </a:r>
          </a:p>
          <a:p>
            <a:pPr algn="l">
              <a:buFont typeface="+mj-lt"/>
              <a:buAutoNum type="arabicPeriod"/>
            </a:pPr>
            <a:r>
              <a:rPr lang="en-IN" b="1" i="0" dirty="0">
                <a:solidFill>
                  <a:srgbClr val="1F1F1F"/>
                </a:solidFill>
                <a:effectLst/>
                <a:latin typeface="Google Sans"/>
              </a:rPr>
              <a:t>Scaling thresholds and triggers:</a:t>
            </a:r>
            <a:r>
              <a:rPr lang="en-IN" b="0" i="0" dirty="0">
                <a:solidFill>
                  <a:srgbClr val="1F1F1F"/>
                </a:solidFill>
                <a:effectLst/>
                <a:latin typeface="Google Sans"/>
              </a:rPr>
              <a:t> Define pre-defined threshold values for these metrics that trigger automated scaling actions.</a:t>
            </a:r>
          </a:p>
          <a:p>
            <a:pPr algn="l">
              <a:buFont typeface="+mj-lt"/>
              <a:buAutoNum type="arabicPeriod"/>
            </a:pPr>
            <a:r>
              <a:rPr lang="en-IN" b="1" i="0" dirty="0">
                <a:solidFill>
                  <a:srgbClr val="1F1F1F"/>
                </a:solidFill>
                <a:effectLst/>
                <a:latin typeface="Google Sans"/>
              </a:rPr>
              <a:t>Horizontal scaling with auto-scaling groups:</a:t>
            </a:r>
            <a:r>
              <a:rPr lang="en-IN" b="0" i="0" dirty="0">
                <a:solidFill>
                  <a:srgbClr val="1F1F1F"/>
                </a:solidFill>
                <a:effectLst/>
                <a:latin typeface="Google Sans"/>
              </a:rPr>
              <a:t> Leverage </a:t>
            </a:r>
            <a:r>
              <a:rPr lang="en-IN" b="1" i="0" dirty="0">
                <a:solidFill>
                  <a:srgbClr val="1F1F1F"/>
                </a:solidFill>
                <a:effectLst/>
                <a:latin typeface="Google Sans"/>
              </a:rPr>
              <a:t>auto-scaling groups</a:t>
            </a:r>
            <a:r>
              <a:rPr lang="en-IN" b="0" i="0" dirty="0">
                <a:solidFill>
                  <a:srgbClr val="1F1F1F"/>
                </a:solidFill>
                <a:effectLst/>
                <a:latin typeface="Google Sans"/>
              </a:rPr>
              <a:t> in cloud environments or dedicated clustering tools to automate scaling:</a:t>
            </a:r>
          </a:p>
          <a:p>
            <a:pPr marL="742950" lvl="1" indent="-285750" algn="l">
              <a:buFont typeface="+mj-lt"/>
              <a:buAutoNum type="arabicPeriod"/>
            </a:pPr>
            <a:r>
              <a:rPr lang="en-IN" b="1" i="0" dirty="0">
                <a:solidFill>
                  <a:srgbClr val="1F1F1F"/>
                </a:solidFill>
                <a:effectLst/>
                <a:latin typeface="Google Sans"/>
              </a:rPr>
              <a:t>Scaling up:</a:t>
            </a:r>
            <a:r>
              <a:rPr lang="en-IN" b="0" i="0" dirty="0">
                <a:solidFill>
                  <a:srgbClr val="1F1F1F"/>
                </a:solidFill>
                <a:effectLst/>
                <a:latin typeface="Google Sans"/>
              </a:rPr>
              <a:t> When resource metrics exceed specific thresholds, the system automatically adds new instances to the web server or application pool to distribute the increased load.</a:t>
            </a:r>
          </a:p>
          <a:p>
            <a:pPr marL="742950" lvl="1" indent="-285750" algn="l">
              <a:buFont typeface="+mj-lt"/>
              <a:buAutoNum type="arabicPeriod"/>
            </a:pPr>
            <a:r>
              <a:rPr lang="en-IN" b="1" i="0" dirty="0">
                <a:solidFill>
                  <a:srgbClr val="1F1F1F"/>
                </a:solidFill>
                <a:effectLst/>
                <a:latin typeface="Google Sans"/>
              </a:rPr>
              <a:t>Scaling down:</a:t>
            </a:r>
            <a:r>
              <a:rPr lang="en-IN" b="0" i="0" dirty="0">
                <a:solidFill>
                  <a:srgbClr val="1F1F1F"/>
                </a:solidFill>
                <a:effectLst/>
                <a:latin typeface="Google Sans"/>
              </a:rPr>
              <a:t> When traffic subsides, and resource utilization falls below defined thresholds, the system automatically removes unnecessary instances, optimizing costs and resource utilization.</a:t>
            </a:r>
          </a:p>
          <a:p>
            <a:endParaRPr lang="en-US" dirty="0"/>
          </a:p>
        </p:txBody>
      </p:sp>
      <p:sp>
        <p:nvSpPr>
          <p:cNvPr id="4" name="Content Placeholder 3">
            <a:extLst>
              <a:ext uri="{FF2B5EF4-FFF2-40B4-BE49-F238E27FC236}">
                <a16:creationId xmlns:a16="http://schemas.microsoft.com/office/drawing/2014/main" id="{6B34F150-5C17-6194-B2A6-50C7D23BB9CB}"/>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application performance:</a:t>
            </a:r>
            <a:r>
              <a:rPr lang="en-IN" b="0" i="0" dirty="0">
                <a:solidFill>
                  <a:srgbClr val="1F1F1F"/>
                </a:solidFill>
                <a:effectLst/>
                <a:latin typeface="Google Sans"/>
              </a:rPr>
              <a:t> Automated scaling ensures adequate resources are available to handle peak traffic, preventing slow loading times and potential website downtime.</a:t>
            </a:r>
          </a:p>
          <a:p>
            <a:pPr algn="l">
              <a:buFont typeface="Arial" panose="020B0604020202020204" pitchFamily="34" charset="0"/>
              <a:buChar char="•"/>
            </a:pPr>
            <a:r>
              <a:rPr lang="en-IN" b="1" i="0" dirty="0">
                <a:solidFill>
                  <a:srgbClr val="1F1F1F"/>
                </a:solidFill>
                <a:effectLst/>
                <a:latin typeface="Google Sans"/>
              </a:rPr>
              <a:t>Enhanced customer experience:</a:t>
            </a:r>
            <a:r>
              <a:rPr lang="en-IN" b="0" i="0" dirty="0">
                <a:solidFill>
                  <a:srgbClr val="1F1F1F"/>
                </a:solidFill>
                <a:effectLst/>
                <a:latin typeface="Google Sans"/>
              </a:rPr>
              <a:t> Maintaining consistent application performance during surges in traffic translates to a smoother and more positive experience for online shoppers.</a:t>
            </a:r>
          </a:p>
          <a:p>
            <a:pPr algn="l">
              <a:buFont typeface="Arial" panose="020B0604020202020204" pitchFamily="34" charset="0"/>
              <a:buChar char="•"/>
            </a:pPr>
            <a:r>
              <a:rPr lang="en-IN" b="1" i="0" dirty="0">
                <a:solidFill>
                  <a:srgbClr val="1F1F1F"/>
                </a:solidFill>
                <a:effectLst/>
                <a:latin typeface="Google Sans"/>
              </a:rPr>
              <a:t>Cost optimization:</a:t>
            </a:r>
            <a:r>
              <a:rPr lang="en-IN" b="0" i="0" dirty="0">
                <a:solidFill>
                  <a:srgbClr val="1F1F1F"/>
                </a:solidFill>
                <a:effectLst/>
                <a:latin typeface="Google Sans"/>
              </a:rPr>
              <a:t> By automating scaling based on actual demand, the company avoids overprovisioning resources during non-peak periods, leading to cost savings.</a:t>
            </a:r>
          </a:p>
          <a:p>
            <a:pPr algn="l">
              <a:buFont typeface="Arial" panose="020B0604020202020204" pitchFamily="34" charset="0"/>
              <a:buChar char="•"/>
            </a:pPr>
            <a:r>
              <a:rPr lang="en-IN" b="1" i="0" dirty="0">
                <a:solidFill>
                  <a:srgbClr val="1F1F1F"/>
                </a:solidFill>
                <a:effectLst/>
                <a:latin typeface="Google Sans"/>
              </a:rPr>
              <a:t>Increased efficiency:</a:t>
            </a:r>
            <a:r>
              <a:rPr lang="en-IN" b="0" i="0" dirty="0">
                <a:solidFill>
                  <a:srgbClr val="1F1F1F"/>
                </a:solidFill>
                <a:effectLst/>
                <a:latin typeface="Google Sans"/>
              </a:rPr>
              <a:t> Automating scaling relieves IT staff from manual server provisioning and configuration tasks, allowing them to focus on other strategic initiatives.</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an auto-scaling solution:</a:t>
            </a:r>
            <a:r>
              <a:rPr lang="en-IN" b="0" i="0" dirty="0">
                <a:solidFill>
                  <a:srgbClr val="1F1F1F"/>
                </a:solidFill>
                <a:effectLst/>
                <a:latin typeface="Google Sans"/>
              </a:rPr>
              <a:t> Select an auto-scaling solution compatible with the existing cloud platform or infrastructure.</a:t>
            </a:r>
          </a:p>
          <a:p>
            <a:pPr algn="l">
              <a:buFont typeface="+mj-lt"/>
              <a:buAutoNum type="arabicPeriod"/>
            </a:pPr>
            <a:r>
              <a:rPr lang="en-IN" b="1" i="0" dirty="0">
                <a:solidFill>
                  <a:srgbClr val="1F1F1F"/>
                </a:solidFill>
                <a:effectLst/>
                <a:latin typeface="Google Sans"/>
              </a:rPr>
              <a:t>Configure scaling groups:</a:t>
            </a:r>
            <a:r>
              <a:rPr lang="en-IN" b="0" i="0" dirty="0">
                <a:solidFill>
                  <a:srgbClr val="1F1F1F"/>
                </a:solidFill>
                <a:effectLst/>
                <a:latin typeface="Google Sans"/>
              </a:rPr>
              <a:t> Define auto-scaling groups for web servers, application servers, or any other resource requiring dynamic scaling.</a:t>
            </a:r>
          </a:p>
          <a:p>
            <a:pPr algn="l">
              <a:buFont typeface="+mj-lt"/>
              <a:buAutoNum type="arabicPeriod"/>
            </a:pPr>
            <a:r>
              <a:rPr lang="en-IN" b="1" i="0" dirty="0">
                <a:solidFill>
                  <a:srgbClr val="1F1F1F"/>
                </a:solidFill>
                <a:effectLst/>
                <a:latin typeface="Google Sans"/>
              </a:rPr>
              <a:t>Set scaling thresholds:</a:t>
            </a:r>
            <a:r>
              <a:rPr lang="en-IN" b="0" i="0" dirty="0">
                <a:solidFill>
                  <a:srgbClr val="1F1F1F"/>
                </a:solidFill>
                <a:effectLst/>
                <a:latin typeface="Google Sans"/>
              </a:rPr>
              <a:t> Define thresholds for resource metrics (e.g., CPU utilization exceeding 80%) that trigger automatic scaling actions.</a:t>
            </a:r>
          </a:p>
          <a:p>
            <a:pPr algn="l">
              <a:buFont typeface="+mj-lt"/>
              <a:buAutoNum type="arabicPeriod"/>
            </a:pPr>
            <a:r>
              <a:rPr lang="en-IN" b="1" i="0" dirty="0">
                <a:solidFill>
                  <a:srgbClr val="1F1F1F"/>
                </a:solidFill>
                <a:effectLst/>
                <a:latin typeface="Google Sans"/>
              </a:rPr>
              <a:t>Specify scaling policies:</a:t>
            </a:r>
            <a:r>
              <a:rPr lang="en-IN" b="0" i="0" dirty="0">
                <a:solidFill>
                  <a:srgbClr val="1F1F1F"/>
                </a:solidFill>
                <a:effectLst/>
                <a:latin typeface="Google Sans"/>
              </a:rPr>
              <a:t> Configure how the system should scale up and down:</a:t>
            </a:r>
          </a:p>
          <a:p>
            <a:pPr marL="742950" lvl="1" indent="-285750" algn="l">
              <a:buFont typeface="+mj-lt"/>
              <a:buAutoNum type="arabicPeriod"/>
            </a:pPr>
            <a:r>
              <a:rPr lang="en-IN" b="1" i="0" dirty="0">
                <a:solidFill>
                  <a:srgbClr val="1F1F1F"/>
                </a:solidFill>
                <a:effectLst/>
                <a:latin typeface="Google Sans"/>
              </a:rPr>
              <a:t>Scaling UP:</a:t>
            </a:r>
            <a:r>
              <a:rPr lang="en-IN" b="0" i="0" dirty="0">
                <a:solidFill>
                  <a:srgbClr val="1F1F1F"/>
                </a:solidFill>
                <a:effectLst/>
                <a:latin typeface="Google Sans"/>
              </a:rPr>
              <a:t> Choose the number of additional instances to add and the maximum number of total instances allowed.</a:t>
            </a:r>
          </a:p>
          <a:p>
            <a:pPr marL="742950" lvl="1" indent="-285750" algn="l">
              <a:buFont typeface="+mj-lt"/>
              <a:buAutoNum type="arabicPeriod"/>
            </a:pPr>
            <a:r>
              <a:rPr lang="en-IN" b="1" i="0" dirty="0">
                <a:solidFill>
                  <a:srgbClr val="1F1F1F"/>
                </a:solidFill>
                <a:effectLst/>
                <a:latin typeface="Google Sans"/>
              </a:rPr>
              <a:t>Scaling DOWN:</a:t>
            </a:r>
            <a:r>
              <a:rPr lang="en-IN" b="0" i="0" dirty="0">
                <a:solidFill>
                  <a:srgbClr val="1F1F1F"/>
                </a:solidFill>
                <a:effectLst/>
                <a:latin typeface="Google Sans"/>
              </a:rPr>
              <a:t> Define cooldown periods before removing instances and minimum instances required to maintain baseline functionality.</a:t>
            </a:r>
          </a:p>
          <a:p>
            <a:pPr algn="l">
              <a:buFont typeface="+mj-lt"/>
              <a:buAutoNum type="arabicPeriod"/>
            </a:pPr>
            <a:r>
              <a:rPr lang="en-IN" b="1" i="0" dirty="0">
                <a:solidFill>
                  <a:srgbClr val="1F1F1F"/>
                </a:solidFill>
                <a:effectLst/>
                <a:latin typeface="Google Sans"/>
              </a:rPr>
              <a:t>Monitor and test:</a:t>
            </a:r>
            <a:r>
              <a:rPr lang="en-IN" b="0" i="0" dirty="0">
                <a:solidFill>
                  <a:srgbClr val="1F1F1F"/>
                </a:solidFill>
                <a:effectLst/>
                <a:latin typeface="Google Sans"/>
              </a:rPr>
              <a:t> Continuously monitor the performance of the auto-scaling process and conduct regular testing to ensure the system functions as expected during traffic spikes.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Load balancing:</a:t>
            </a:r>
            <a:r>
              <a:rPr lang="en-IN" b="0" i="0" dirty="0">
                <a:solidFill>
                  <a:srgbClr val="1F1F1F"/>
                </a:solidFill>
                <a:effectLst/>
                <a:latin typeface="Google Sans"/>
              </a:rPr>
              <a:t> Implement load balancing solutions to distribute traffic evenly across available servers within the auto-scaling groups.</a:t>
            </a:r>
          </a:p>
          <a:p>
            <a:pPr algn="l">
              <a:buFont typeface="Arial" panose="020B0604020202020204" pitchFamily="34" charset="0"/>
              <a:buChar char="•"/>
            </a:pPr>
            <a:r>
              <a:rPr lang="en-IN" b="1" i="0" dirty="0">
                <a:solidFill>
                  <a:srgbClr val="1F1F1F"/>
                </a:solidFill>
                <a:effectLst/>
                <a:latin typeface="Google Sans"/>
              </a:rPr>
              <a:t>Scaling cool-down time:</a:t>
            </a:r>
            <a:r>
              <a:rPr lang="en-IN" b="0" i="0" dirty="0">
                <a:solidFill>
                  <a:srgbClr val="1F1F1F"/>
                </a:solidFill>
                <a:effectLst/>
                <a:latin typeface="Google Sans"/>
              </a:rPr>
              <a:t> Configure appropriate cool-down periods to avoid unnecessary scaling actions due to short-lived traffic fluctuations.</a:t>
            </a:r>
          </a:p>
          <a:p>
            <a:pPr algn="l">
              <a:buFont typeface="Arial" panose="020B0604020202020204" pitchFamily="34" charset="0"/>
              <a:buChar char="•"/>
            </a:pPr>
            <a:r>
              <a:rPr lang="en-IN" b="1" i="0" dirty="0">
                <a:solidFill>
                  <a:srgbClr val="1F1F1F"/>
                </a:solidFill>
                <a:effectLst/>
                <a:latin typeface="Google Sans"/>
              </a:rPr>
              <a:t>Cost analysis and optimization:</a:t>
            </a:r>
            <a:r>
              <a:rPr lang="en-IN" b="0" i="0" dirty="0">
                <a:solidFill>
                  <a:srgbClr val="1F1F1F"/>
                </a:solidFill>
                <a:effectLst/>
                <a:latin typeface="Google Sans"/>
              </a:rPr>
              <a:t> Regularly review and </a:t>
            </a:r>
            <a:r>
              <a:rPr lang="en-IN" b="0" i="0" dirty="0" err="1">
                <a:solidFill>
                  <a:srgbClr val="1F1F1F"/>
                </a:solidFill>
                <a:effectLst/>
                <a:latin typeface="Google Sans"/>
              </a:rPr>
              <a:t>analyze</a:t>
            </a:r>
            <a:r>
              <a:rPr lang="en-IN" b="0" i="0" dirty="0">
                <a:solidFill>
                  <a:srgbClr val="1F1F1F"/>
                </a:solidFill>
                <a:effectLst/>
                <a:latin typeface="Google Sans"/>
              </a:rPr>
              <a:t> auto-scaling costs, considering potential cost-saving strategies like reserved instances or spot instances during predictable traffic patterns.</a:t>
            </a:r>
          </a:p>
          <a:p>
            <a:endParaRPr lang="en-US" dirty="0"/>
          </a:p>
        </p:txBody>
      </p:sp>
    </p:spTree>
    <p:extLst>
      <p:ext uri="{BB962C8B-B14F-4D97-AF65-F5344CB8AC3E}">
        <p14:creationId xmlns:p14="http://schemas.microsoft.com/office/powerpoint/2010/main" val="2704417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0ABB-34B0-63BB-6DD2-C424063830C2}"/>
              </a:ext>
            </a:extLst>
          </p:cNvPr>
          <p:cNvSpPr>
            <a:spLocks noGrp="1"/>
          </p:cNvSpPr>
          <p:nvPr>
            <p:ph type="title"/>
          </p:nvPr>
        </p:nvSpPr>
        <p:spPr/>
        <p:txBody>
          <a:bodyPr>
            <a:normAutofit/>
          </a:bodyPr>
          <a:lstStyle/>
          <a:p>
            <a:r>
              <a:rPr lang="en-IN" b="1" i="0" dirty="0">
                <a:solidFill>
                  <a:srgbClr val="1F1F1F"/>
                </a:solidFill>
                <a:effectLst/>
                <a:latin typeface="Google Sans"/>
              </a:rPr>
              <a:t>Automating Disaster Recovery Testing for Cloud-Native Applications</a:t>
            </a:r>
            <a:endParaRPr lang="en-US" dirty="0"/>
          </a:p>
        </p:txBody>
      </p:sp>
      <p:sp>
        <p:nvSpPr>
          <p:cNvPr id="3" name="Content Placeholder 2">
            <a:extLst>
              <a:ext uri="{FF2B5EF4-FFF2-40B4-BE49-F238E27FC236}">
                <a16:creationId xmlns:a16="http://schemas.microsoft.com/office/drawing/2014/main" id="{C5AEE185-7A67-BB38-8D0C-667312F4343C}"/>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runs its business-critical applications in a cloud-native environment. Regularly testing disaster recovery (DR) plans is crucial to ensure readiness and minimize downtime in case of unforeseen incidents. However, manually setting up and executing DR tests can be time-consuming, disruptive, and prone to errors, hindering the frequency and effectiveness of testing.</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DR testing for its cloud-native applications using:</a:t>
            </a:r>
          </a:p>
          <a:p>
            <a:pPr algn="l">
              <a:buFont typeface="+mj-lt"/>
              <a:buAutoNum type="arabicPeriod"/>
            </a:pPr>
            <a:r>
              <a:rPr lang="en-IN" b="1" i="0" dirty="0">
                <a:solidFill>
                  <a:srgbClr val="1F1F1F"/>
                </a:solidFill>
                <a:effectLst/>
                <a:latin typeface="Google Sans"/>
              </a:rPr>
              <a:t>Infrastructure as Code (</a:t>
            </a:r>
            <a:r>
              <a:rPr lang="en-IN" b="1" i="0" dirty="0" err="1">
                <a:solidFill>
                  <a:srgbClr val="1F1F1F"/>
                </a:solidFill>
                <a:effectLst/>
                <a:latin typeface="Google Sans"/>
              </a:rPr>
              <a:t>IaC</a:t>
            </a:r>
            <a:r>
              <a:rPr lang="en-IN" b="1" i="0" dirty="0">
                <a:solidFill>
                  <a:srgbClr val="1F1F1F"/>
                </a:solidFill>
                <a:effectLst/>
                <a:latin typeface="Google Sans"/>
              </a:rPr>
              <a:t>) tools:</a:t>
            </a:r>
            <a:r>
              <a:rPr lang="en-IN" b="0" i="0" dirty="0">
                <a:solidFill>
                  <a:srgbClr val="1F1F1F"/>
                </a:solidFill>
                <a:effectLst/>
                <a:latin typeface="Google Sans"/>
              </a:rPr>
              <a:t> Leverage </a:t>
            </a:r>
            <a:r>
              <a:rPr lang="en-IN" b="0" i="0" dirty="0" err="1">
                <a:solidFill>
                  <a:srgbClr val="1F1F1F"/>
                </a:solidFill>
                <a:effectLst/>
                <a:latin typeface="Google Sans"/>
              </a:rPr>
              <a:t>IaC</a:t>
            </a:r>
            <a:r>
              <a:rPr lang="en-IN" b="0" i="0" dirty="0">
                <a:solidFill>
                  <a:srgbClr val="1F1F1F"/>
                </a:solidFill>
                <a:effectLst/>
                <a:latin typeface="Google Sans"/>
              </a:rPr>
              <a:t> tools like Terraform or Ansible to define the test DR environment configuration, including:</a:t>
            </a:r>
          </a:p>
          <a:p>
            <a:pPr marL="742950" lvl="1" indent="-285750" algn="l">
              <a:buFont typeface="+mj-lt"/>
              <a:buAutoNum type="arabicPeriod"/>
            </a:pPr>
            <a:r>
              <a:rPr lang="en-IN" b="1" i="0" dirty="0">
                <a:solidFill>
                  <a:srgbClr val="1F1F1F"/>
                </a:solidFill>
                <a:effectLst/>
                <a:latin typeface="Google Sans"/>
              </a:rPr>
              <a:t>Virtual machines:</a:t>
            </a:r>
            <a:r>
              <a:rPr lang="en-IN" b="0" i="0" dirty="0">
                <a:solidFill>
                  <a:srgbClr val="1F1F1F"/>
                </a:solidFill>
                <a:effectLst/>
                <a:latin typeface="Google Sans"/>
              </a:rPr>
              <a:t> Specify the required number and specifications of virtual machines.</a:t>
            </a:r>
          </a:p>
          <a:p>
            <a:pPr marL="742950" lvl="1" indent="-285750" algn="l">
              <a:buFont typeface="+mj-lt"/>
              <a:buAutoNum type="arabicPeriod"/>
            </a:pPr>
            <a:r>
              <a:rPr lang="en-IN" b="1" i="0" dirty="0">
                <a:solidFill>
                  <a:srgbClr val="1F1F1F"/>
                </a:solidFill>
                <a:effectLst/>
                <a:latin typeface="Google Sans"/>
              </a:rPr>
              <a:t>Network configuration:</a:t>
            </a:r>
            <a:r>
              <a:rPr lang="en-IN" b="0" i="0" dirty="0">
                <a:solidFill>
                  <a:srgbClr val="1F1F1F"/>
                </a:solidFill>
                <a:effectLst/>
                <a:latin typeface="Google Sans"/>
              </a:rPr>
              <a:t> Define network settings like IP addresses and security groups.</a:t>
            </a:r>
          </a:p>
          <a:p>
            <a:pPr marL="742950" lvl="1" indent="-285750" algn="l">
              <a:buFont typeface="+mj-lt"/>
              <a:buAutoNum type="arabicPeriod"/>
            </a:pPr>
            <a:r>
              <a:rPr lang="en-IN" b="1" i="0" dirty="0">
                <a:solidFill>
                  <a:srgbClr val="1F1F1F"/>
                </a:solidFill>
                <a:effectLst/>
                <a:latin typeface="Google Sans"/>
              </a:rPr>
              <a:t>Application deployment:</a:t>
            </a:r>
            <a:r>
              <a:rPr lang="en-IN" b="0" i="0" dirty="0">
                <a:solidFill>
                  <a:srgbClr val="1F1F1F"/>
                </a:solidFill>
                <a:effectLst/>
                <a:latin typeface="Google Sans"/>
              </a:rPr>
              <a:t> Specify instructions for deploying the application to the test DR environment.</a:t>
            </a:r>
          </a:p>
          <a:p>
            <a:pPr algn="l">
              <a:buFont typeface="+mj-lt"/>
              <a:buAutoNum type="arabicPeriod"/>
            </a:pPr>
            <a:r>
              <a:rPr lang="en-IN" b="1" i="0" dirty="0">
                <a:solidFill>
                  <a:srgbClr val="1F1F1F"/>
                </a:solidFill>
                <a:effectLst/>
                <a:latin typeface="Google Sans"/>
              </a:rPr>
              <a:t>DR orchestration tools:</a:t>
            </a:r>
            <a:r>
              <a:rPr lang="en-IN" b="0" i="0" dirty="0">
                <a:solidFill>
                  <a:srgbClr val="1F1F1F"/>
                </a:solidFill>
                <a:effectLst/>
                <a:latin typeface="Google Sans"/>
              </a:rPr>
              <a:t> Utilize specialized DR orchestration tools that integrate with </a:t>
            </a:r>
            <a:r>
              <a:rPr lang="en-IN" b="0" i="0" dirty="0" err="1">
                <a:solidFill>
                  <a:srgbClr val="1F1F1F"/>
                </a:solidFill>
                <a:effectLst/>
                <a:latin typeface="Google Sans"/>
              </a:rPr>
              <a:t>IaC</a:t>
            </a:r>
            <a:r>
              <a:rPr lang="en-IN" b="0" i="0" dirty="0">
                <a:solidFill>
                  <a:srgbClr val="1F1F1F"/>
                </a:solidFill>
                <a:effectLst/>
                <a:latin typeface="Google Sans"/>
              </a:rPr>
              <a:t> tools and cloud platforms for automated DR testing workflows. These tools allow:</a:t>
            </a:r>
          </a:p>
          <a:p>
            <a:pPr marL="742950" lvl="1" indent="-285750" algn="l">
              <a:buFont typeface="+mj-lt"/>
              <a:buAutoNum type="arabicPeriod"/>
            </a:pPr>
            <a:r>
              <a:rPr lang="en-IN" b="1" i="0" dirty="0">
                <a:solidFill>
                  <a:srgbClr val="1F1F1F"/>
                </a:solidFill>
                <a:effectLst/>
                <a:latin typeface="Google Sans"/>
              </a:rPr>
              <a:t>Automated environment creation:</a:t>
            </a:r>
            <a:r>
              <a:rPr lang="en-IN" b="0" i="0" dirty="0">
                <a:solidFill>
                  <a:srgbClr val="1F1F1F"/>
                </a:solidFill>
                <a:effectLst/>
                <a:latin typeface="Google Sans"/>
              </a:rPr>
              <a:t> Utilizing </a:t>
            </a:r>
            <a:r>
              <a:rPr lang="en-IN" b="0" i="0" dirty="0" err="1">
                <a:solidFill>
                  <a:srgbClr val="1F1F1F"/>
                </a:solidFill>
                <a:effectLst/>
                <a:latin typeface="Google Sans"/>
              </a:rPr>
              <a:t>IaC</a:t>
            </a:r>
            <a:r>
              <a:rPr lang="en-IN" b="0" i="0" dirty="0">
                <a:solidFill>
                  <a:srgbClr val="1F1F1F"/>
                </a:solidFill>
                <a:effectLst/>
                <a:latin typeface="Google Sans"/>
              </a:rPr>
              <a:t> templates to automatically provision the test DR environment on-demand.</a:t>
            </a:r>
          </a:p>
          <a:p>
            <a:pPr marL="742950" lvl="1" indent="-285750" algn="l">
              <a:buFont typeface="+mj-lt"/>
              <a:buAutoNum type="arabicPeriod"/>
            </a:pPr>
            <a:r>
              <a:rPr lang="en-IN" b="1" i="0" dirty="0">
                <a:solidFill>
                  <a:srgbClr val="1F1F1F"/>
                </a:solidFill>
                <a:effectLst/>
                <a:latin typeface="Google Sans"/>
              </a:rPr>
              <a:t>Application failover simulation:</a:t>
            </a:r>
            <a:r>
              <a:rPr lang="en-IN" b="0" i="0" dirty="0">
                <a:solidFill>
                  <a:srgbClr val="1F1F1F"/>
                </a:solidFill>
                <a:effectLst/>
                <a:latin typeface="Google Sans"/>
              </a:rPr>
              <a:t> Simulate application failover scenarios to the test DR environment, verifying functionality and data integrity.</a:t>
            </a:r>
          </a:p>
          <a:p>
            <a:pPr marL="742950" lvl="1" indent="-285750" algn="l">
              <a:buFont typeface="+mj-lt"/>
              <a:buAutoNum type="arabicPeriod"/>
            </a:pPr>
            <a:r>
              <a:rPr lang="en-IN" b="1" i="0" dirty="0">
                <a:solidFill>
                  <a:srgbClr val="1F1F1F"/>
                </a:solidFill>
                <a:effectLst/>
                <a:latin typeface="Google Sans"/>
              </a:rPr>
              <a:t>Automated </a:t>
            </a:r>
            <a:r>
              <a:rPr lang="en-IN" b="1" i="0" dirty="0" err="1">
                <a:solidFill>
                  <a:srgbClr val="1F1F1F"/>
                </a:solidFill>
                <a:effectLst/>
                <a:latin typeface="Google Sans"/>
              </a:rPr>
              <a:t>cleanup</a:t>
            </a:r>
            <a:r>
              <a:rPr lang="en-IN" b="1" i="0" dirty="0">
                <a:solidFill>
                  <a:srgbClr val="1F1F1F"/>
                </a:solidFill>
                <a:effectLst/>
                <a:latin typeface="Google Sans"/>
              </a:rPr>
              <a:t>:</a:t>
            </a:r>
            <a:r>
              <a:rPr lang="en-IN" b="0" i="0" dirty="0">
                <a:solidFill>
                  <a:srgbClr val="1F1F1F"/>
                </a:solidFill>
                <a:effectLst/>
                <a:latin typeface="Google Sans"/>
              </a:rPr>
              <a:t> Tear down the test DR environment after completing the test to avoid incurring unnecessary costs.</a:t>
            </a:r>
          </a:p>
          <a:p>
            <a:pPr algn="l">
              <a:buFont typeface="+mj-lt"/>
              <a:buAutoNum type="arabicPeriod"/>
            </a:pPr>
            <a:r>
              <a:rPr lang="en-IN" b="1" i="0" dirty="0">
                <a:solidFill>
                  <a:srgbClr val="1F1F1F"/>
                </a:solidFill>
                <a:effectLst/>
                <a:latin typeface="Google Sans"/>
              </a:rPr>
              <a:t>Testing frameworks and tools:</a:t>
            </a:r>
            <a:r>
              <a:rPr lang="en-IN" b="0" i="0" dirty="0">
                <a:solidFill>
                  <a:srgbClr val="1F1F1F"/>
                </a:solidFill>
                <a:effectLst/>
                <a:latin typeface="Google Sans"/>
              </a:rPr>
              <a:t> Integrate testing frameworks and tools specific to the application technology stack (e.g., JUnit for Java applications) to automate functional and performance testing within the test DR environment.</a:t>
            </a:r>
          </a:p>
          <a:p>
            <a:endParaRPr lang="en-US" dirty="0"/>
          </a:p>
        </p:txBody>
      </p:sp>
      <p:sp>
        <p:nvSpPr>
          <p:cNvPr id="4" name="Content Placeholder 3">
            <a:extLst>
              <a:ext uri="{FF2B5EF4-FFF2-40B4-BE49-F238E27FC236}">
                <a16:creationId xmlns:a16="http://schemas.microsoft.com/office/drawing/2014/main" id="{E00B5867-86BD-F6DD-4ECF-41543969B698}"/>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DR preparedness:</a:t>
            </a:r>
            <a:r>
              <a:rPr lang="en-IN" b="0" i="0" dirty="0">
                <a:solidFill>
                  <a:srgbClr val="1F1F1F"/>
                </a:solidFill>
                <a:effectLst/>
                <a:latin typeface="Google Sans"/>
              </a:rPr>
              <a:t> Frequent automated testing ensures the DR plan is functional and identifies potential issues early, leading to a more robust and reliable disaster recovery strategy.</a:t>
            </a:r>
          </a:p>
          <a:p>
            <a:pPr algn="l">
              <a:buFont typeface="Arial" panose="020B0604020202020204" pitchFamily="34" charset="0"/>
              <a:buChar char="•"/>
            </a:pPr>
            <a:r>
              <a:rPr lang="en-IN" b="1" i="0" dirty="0">
                <a:solidFill>
                  <a:srgbClr val="1F1F1F"/>
                </a:solidFill>
                <a:effectLst/>
                <a:latin typeface="Google Sans"/>
              </a:rPr>
              <a:t>Reduced testing time and costs:</a:t>
            </a:r>
            <a:r>
              <a:rPr lang="en-IN" b="0" i="0" dirty="0">
                <a:solidFill>
                  <a:srgbClr val="1F1F1F"/>
                </a:solidFill>
                <a:effectLst/>
                <a:latin typeface="Google Sans"/>
              </a:rPr>
              <a:t> Automation eliminates the need for manual setup and teardown of the test environment, saving time and reducing administrative burdens.</a:t>
            </a:r>
          </a:p>
          <a:p>
            <a:pPr algn="l">
              <a:buFont typeface="Arial" panose="020B0604020202020204" pitchFamily="34" charset="0"/>
              <a:buChar char="•"/>
            </a:pPr>
            <a:r>
              <a:rPr lang="en-IN" b="1" i="0" dirty="0">
                <a:solidFill>
                  <a:srgbClr val="1F1F1F"/>
                </a:solidFill>
                <a:effectLst/>
                <a:latin typeface="Google Sans"/>
              </a:rPr>
              <a:t>Enhanced testing accuracy:</a:t>
            </a:r>
            <a:r>
              <a:rPr lang="en-IN" b="0" i="0" dirty="0">
                <a:solidFill>
                  <a:srgbClr val="1F1F1F"/>
                </a:solidFill>
                <a:effectLst/>
                <a:latin typeface="Google Sans"/>
              </a:rPr>
              <a:t> Automated tests can be consistently executed with minimal human error, leading to more reliable results and accurate assessment of DR readiness.</a:t>
            </a:r>
          </a:p>
          <a:p>
            <a:pPr algn="l">
              <a:buFont typeface="Arial" panose="020B0604020202020204" pitchFamily="34" charset="0"/>
              <a:buChar char="•"/>
            </a:pPr>
            <a:r>
              <a:rPr lang="en-IN" b="1" i="0" dirty="0">
                <a:solidFill>
                  <a:srgbClr val="1F1F1F"/>
                </a:solidFill>
                <a:effectLst/>
                <a:latin typeface="Google Sans"/>
              </a:rPr>
              <a:t>Increased test frequency:</a:t>
            </a:r>
            <a:r>
              <a:rPr lang="en-IN" b="0" i="0" dirty="0">
                <a:solidFill>
                  <a:srgbClr val="1F1F1F"/>
                </a:solidFill>
                <a:effectLst/>
                <a:latin typeface="Google Sans"/>
              </a:rPr>
              <a:t> Automation enables more frequent DR tests without disrupting production environments, allowing for continuous improvement and verification of the DR plan.</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Develop </a:t>
            </a:r>
            <a:r>
              <a:rPr lang="en-IN" b="1" i="0" dirty="0" err="1">
                <a:solidFill>
                  <a:srgbClr val="1F1F1F"/>
                </a:solidFill>
                <a:effectLst/>
                <a:latin typeface="Google Sans"/>
              </a:rPr>
              <a:t>IaC</a:t>
            </a:r>
            <a:r>
              <a:rPr lang="en-IN" b="1" i="0" dirty="0">
                <a:solidFill>
                  <a:srgbClr val="1F1F1F"/>
                </a:solidFill>
                <a:effectLst/>
                <a:latin typeface="Google Sans"/>
              </a:rPr>
              <a:t> templates:</a:t>
            </a:r>
            <a:r>
              <a:rPr lang="en-IN" b="0" i="0" dirty="0">
                <a:solidFill>
                  <a:srgbClr val="1F1F1F"/>
                </a:solidFill>
                <a:effectLst/>
                <a:latin typeface="Google Sans"/>
              </a:rPr>
              <a:t> Design </a:t>
            </a:r>
            <a:r>
              <a:rPr lang="en-IN" b="0" i="0" dirty="0" err="1">
                <a:solidFill>
                  <a:srgbClr val="1F1F1F"/>
                </a:solidFill>
                <a:effectLst/>
                <a:latin typeface="Google Sans"/>
              </a:rPr>
              <a:t>IaC</a:t>
            </a:r>
            <a:r>
              <a:rPr lang="en-IN" b="0" i="0" dirty="0">
                <a:solidFill>
                  <a:srgbClr val="1F1F1F"/>
                </a:solidFill>
                <a:effectLst/>
                <a:latin typeface="Google Sans"/>
              </a:rPr>
              <a:t> templates defining the desired configuration of the test DR environment, including infrastructure and application deployment instructions.</a:t>
            </a:r>
          </a:p>
          <a:p>
            <a:pPr algn="l">
              <a:buFont typeface="+mj-lt"/>
              <a:buAutoNum type="arabicPeriod"/>
            </a:pPr>
            <a:r>
              <a:rPr lang="en-IN" b="1" i="0" dirty="0">
                <a:solidFill>
                  <a:srgbClr val="1F1F1F"/>
                </a:solidFill>
                <a:effectLst/>
                <a:latin typeface="Google Sans"/>
              </a:rPr>
              <a:t>Choose a DR orchestration tool:</a:t>
            </a:r>
            <a:r>
              <a:rPr lang="en-IN" b="0" i="0" dirty="0">
                <a:solidFill>
                  <a:srgbClr val="1F1F1F"/>
                </a:solidFill>
                <a:effectLst/>
                <a:latin typeface="Google Sans"/>
              </a:rPr>
              <a:t> Select a DR orchestration tool compatible with existing </a:t>
            </a:r>
            <a:r>
              <a:rPr lang="en-IN" b="0" i="0" dirty="0" err="1">
                <a:solidFill>
                  <a:srgbClr val="1F1F1F"/>
                </a:solidFill>
                <a:effectLst/>
                <a:latin typeface="Google Sans"/>
              </a:rPr>
              <a:t>IaC</a:t>
            </a:r>
            <a:r>
              <a:rPr lang="en-IN" b="0" i="0" dirty="0">
                <a:solidFill>
                  <a:srgbClr val="1F1F1F"/>
                </a:solidFill>
                <a:effectLst/>
                <a:latin typeface="Google Sans"/>
              </a:rPr>
              <a:t> tools and cloud platforms, offering automated environment creation and teardown capabilities.</a:t>
            </a:r>
          </a:p>
          <a:p>
            <a:pPr algn="l">
              <a:buFont typeface="+mj-lt"/>
              <a:buAutoNum type="arabicPeriod"/>
            </a:pPr>
            <a:r>
              <a:rPr lang="en-IN" b="1" i="0" dirty="0">
                <a:solidFill>
                  <a:srgbClr val="1F1F1F"/>
                </a:solidFill>
                <a:effectLst/>
                <a:latin typeface="Google Sans"/>
              </a:rPr>
              <a:t>Integrate testing frameworks:</a:t>
            </a:r>
            <a:r>
              <a:rPr lang="en-IN" b="0" i="0" dirty="0">
                <a:solidFill>
                  <a:srgbClr val="1F1F1F"/>
                </a:solidFill>
                <a:effectLst/>
                <a:latin typeface="Google Sans"/>
              </a:rPr>
              <a:t> Integrate chosen testing frameworks and tools within the DR orchestration workflow to automate functional and performance testing within the test DR environment.</a:t>
            </a:r>
          </a:p>
          <a:p>
            <a:pPr algn="l">
              <a:buFont typeface="+mj-lt"/>
              <a:buAutoNum type="arabicPeriod"/>
            </a:pPr>
            <a:r>
              <a:rPr lang="en-IN" b="1" i="0" dirty="0">
                <a:solidFill>
                  <a:srgbClr val="1F1F1F"/>
                </a:solidFill>
                <a:effectLst/>
                <a:latin typeface="Google Sans"/>
              </a:rPr>
              <a:t>Define test scenarios:</a:t>
            </a:r>
            <a:r>
              <a:rPr lang="en-IN" b="0" i="0" dirty="0">
                <a:solidFill>
                  <a:srgbClr val="1F1F1F"/>
                </a:solidFill>
                <a:effectLst/>
                <a:latin typeface="Google Sans"/>
              </a:rPr>
              <a:t> Develop comprehensive test scenarios simulating various disaster scenarios (e.g., service outage, hardware failure) and verify application functionality and data integrity in the test environment.</a:t>
            </a:r>
          </a:p>
          <a:p>
            <a:pPr algn="l">
              <a:buFont typeface="+mj-lt"/>
              <a:buAutoNum type="arabicPeriod"/>
            </a:pPr>
            <a:r>
              <a:rPr lang="en-IN" b="1" i="0" dirty="0">
                <a:solidFill>
                  <a:srgbClr val="1F1F1F"/>
                </a:solidFill>
                <a:effectLst/>
                <a:latin typeface="Google Sans"/>
              </a:rPr>
              <a:t>Schedule automated testing:</a:t>
            </a:r>
            <a:r>
              <a:rPr lang="en-IN" b="0" i="0" dirty="0">
                <a:solidFill>
                  <a:srgbClr val="1F1F1F"/>
                </a:solidFill>
                <a:effectLst/>
                <a:latin typeface="Google Sans"/>
              </a:rPr>
              <a:t> Configure the DR orchestration tool to run automated DR tests at predefined intervals (e.g., weekly, monthly) or based on specific triggers (e.g., code changes).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Security considerations:</a:t>
            </a:r>
            <a:r>
              <a:rPr lang="en-IN" b="0" i="0" dirty="0">
                <a:solidFill>
                  <a:srgbClr val="1F1F1F"/>
                </a:solidFill>
                <a:effectLst/>
                <a:latin typeface="Google Sans"/>
              </a:rPr>
              <a:t> Ensure secure access control mechanisms and data encryption practices within the test DR environment to prevent unauthorized access and data breaches.</a:t>
            </a:r>
          </a:p>
          <a:p>
            <a:pPr algn="l">
              <a:buFont typeface="Arial" panose="020B0604020202020204" pitchFamily="34" charset="0"/>
              <a:buChar char="•"/>
            </a:pPr>
            <a:r>
              <a:rPr lang="en-IN" b="1" i="0" dirty="0">
                <a:solidFill>
                  <a:srgbClr val="1F1F1F"/>
                </a:solidFill>
                <a:effectLst/>
                <a:latin typeface="Google Sans"/>
              </a:rPr>
              <a:t>Testing documentation:</a:t>
            </a:r>
            <a:r>
              <a:rPr lang="en-IN" b="0" i="0" dirty="0">
                <a:solidFill>
                  <a:srgbClr val="1F1F1F"/>
                </a:solidFill>
                <a:effectLst/>
                <a:latin typeface="Google Sans"/>
              </a:rPr>
              <a:t> Maintain clear and comprehensive documentation regarding the test scenarios, automated scripts, and expected results for future reference and auditing purposes.</a:t>
            </a:r>
          </a:p>
          <a:p>
            <a:pPr algn="l">
              <a:buFont typeface="Arial" panose="020B0604020202020204" pitchFamily="34" charset="0"/>
              <a:buChar char="•"/>
            </a:pPr>
            <a:r>
              <a:rPr lang="en-IN" b="1" i="0" dirty="0">
                <a:solidFill>
                  <a:srgbClr val="1F1F1F"/>
                </a:solidFill>
                <a:effectLst/>
                <a:latin typeface="Google Sans"/>
              </a:rPr>
              <a:t>Post-test analysis and improvement:</a:t>
            </a:r>
            <a:r>
              <a:rPr lang="en-IN" b="0" i="0" dirty="0">
                <a:solidFill>
                  <a:srgbClr val="1F1F1F"/>
                </a:solidFill>
                <a:effectLst/>
                <a:latin typeface="Google Sans"/>
              </a:rPr>
              <a:t> Regularly </a:t>
            </a:r>
            <a:r>
              <a:rPr lang="en-IN" b="0" i="0" dirty="0" err="1">
                <a:solidFill>
                  <a:srgbClr val="1F1F1F"/>
                </a:solidFill>
                <a:effectLst/>
                <a:latin typeface="Google Sans"/>
              </a:rPr>
              <a:t>analyze</a:t>
            </a:r>
            <a:r>
              <a:rPr lang="en-IN" b="0" i="0" dirty="0">
                <a:solidFill>
                  <a:srgbClr val="1F1F1F"/>
                </a:solidFill>
                <a:effectLst/>
                <a:latin typeface="Google Sans"/>
              </a:rPr>
              <a:t> test results, identify potential issues, and implement corrective actions to continuously improve the DR plan and ensure its effectiveness.</a:t>
            </a:r>
          </a:p>
        </p:txBody>
      </p:sp>
    </p:spTree>
    <p:extLst>
      <p:ext uri="{BB962C8B-B14F-4D97-AF65-F5344CB8AC3E}">
        <p14:creationId xmlns:p14="http://schemas.microsoft.com/office/powerpoint/2010/main" val="374796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E310C-27A2-A955-B119-8A1448607489}"/>
              </a:ext>
            </a:extLst>
          </p:cNvPr>
          <p:cNvSpPr>
            <a:spLocks noGrp="1"/>
          </p:cNvSpPr>
          <p:nvPr>
            <p:ph type="title"/>
          </p:nvPr>
        </p:nvSpPr>
        <p:spPr>
          <a:xfrm>
            <a:off x="838200" y="365126"/>
            <a:ext cx="10515600" cy="837510"/>
          </a:xfrm>
        </p:spPr>
        <p:txBody>
          <a:bodyPr>
            <a:normAutofit fontScale="90000"/>
          </a:bodyPr>
          <a:lstStyle/>
          <a:p>
            <a:br>
              <a:rPr lang="en-IN" b="1" i="0" dirty="0">
                <a:solidFill>
                  <a:srgbClr val="1F1F1F"/>
                </a:solidFill>
                <a:effectLst/>
                <a:latin typeface="Google Sans"/>
              </a:rPr>
            </a:br>
            <a:r>
              <a:rPr lang="en-IN" b="1" i="0" dirty="0">
                <a:solidFill>
                  <a:srgbClr val="1F1F1F"/>
                </a:solidFill>
                <a:effectLst/>
                <a:latin typeface="Google Sans"/>
              </a:rPr>
              <a:t>Automating a New Development Environment Setup with Infrastructure Automation</a:t>
            </a:r>
            <a:br>
              <a:rPr lang="en-IN" b="1"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12DE24E8-2585-5DA8-4554-97C3C1808D08}"/>
              </a:ext>
            </a:extLst>
          </p:cNvPr>
          <p:cNvSpPr>
            <a:spLocks noGrp="1"/>
          </p:cNvSpPr>
          <p:nvPr>
            <p:ph sz="half" idx="1"/>
          </p:nvPr>
        </p:nvSpPr>
        <p:spPr>
          <a:xfrm>
            <a:off x="838200" y="1399831"/>
            <a:ext cx="5257800" cy="4764018"/>
          </a:xfrm>
        </p:spPr>
        <p:txBody>
          <a:bodyPr>
            <a:noAutofit/>
          </a:bodyPr>
          <a:lstStyle/>
          <a:p>
            <a:pPr algn="l"/>
            <a:r>
              <a:rPr lang="en-IN" sz="1000" b="1" i="0" dirty="0">
                <a:solidFill>
                  <a:srgbClr val="1F1F1F"/>
                </a:solidFill>
                <a:effectLst/>
                <a:latin typeface="Google Sans"/>
              </a:rPr>
              <a:t>Scenario:</a:t>
            </a:r>
            <a:endParaRPr lang="en-IN" sz="1000" b="0" i="0" dirty="0">
              <a:solidFill>
                <a:srgbClr val="1F1F1F"/>
              </a:solidFill>
              <a:effectLst/>
              <a:latin typeface="Google Sans"/>
            </a:endParaRPr>
          </a:p>
          <a:p>
            <a:pPr algn="l"/>
            <a:r>
              <a:rPr lang="en-IN" sz="1000" b="0" i="0" dirty="0">
                <a:solidFill>
                  <a:srgbClr val="1F1F1F"/>
                </a:solidFill>
                <a:effectLst/>
                <a:latin typeface="Google Sans"/>
              </a:rPr>
              <a:t>This use case showcases how infrastructure automation can streamline the process of setting up a new development environment.</a:t>
            </a:r>
            <a:br>
              <a:rPr lang="en-IN" sz="1000" b="0" i="0" dirty="0">
                <a:solidFill>
                  <a:srgbClr val="1F1F1F"/>
                </a:solidFill>
                <a:effectLst/>
                <a:latin typeface="Google Sans"/>
              </a:rPr>
            </a:br>
            <a:endParaRPr lang="en-IN" sz="1000" b="0" i="0" dirty="0">
              <a:solidFill>
                <a:srgbClr val="1F1F1F"/>
              </a:solidFill>
              <a:effectLst/>
              <a:latin typeface="Google Sans"/>
            </a:endParaRPr>
          </a:p>
          <a:p>
            <a:pPr algn="l"/>
            <a:r>
              <a:rPr lang="en-IN" sz="1000" b="0" i="0" dirty="0">
                <a:solidFill>
                  <a:srgbClr val="1F1F1F"/>
                </a:solidFill>
                <a:effectLst/>
                <a:latin typeface="Google Sans"/>
              </a:rPr>
              <a:t>A company's development team constantly requires new environments for testing and development purposes. Traditionally, setting up these environments involves manual steps like:</a:t>
            </a:r>
          </a:p>
          <a:p>
            <a:pPr algn="l">
              <a:buFont typeface="Arial" panose="020B0604020202020204" pitchFamily="34" charset="0"/>
              <a:buChar char="•"/>
            </a:pPr>
            <a:r>
              <a:rPr lang="en-IN" sz="1000" b="0" i="0" dirty="0">
                <a:solidFill>
                  <a:srgbClr val="1F1F1F"/>
                </a:solidFill>
                <a:effectLst/>
                <a:latin typeface="Google Sans"/>
              </a:rPr>
              <a:t>Requesting IT personnel to provision a new server or virtual machine.</a:t>
            </a:r>
          </a:p>
          <a:p>
            <a:pPr algn="l">
              <a:buFont typeface="Arial" panose="020B0604020202020204" pitchFamily="34" charset="0"/>
              <a:buChar char="•"/>
            </a:pPr>
            <a:r>
              <a:rPr lang="en-IN" sz="1000" b="0" i="0" dirty="0">
                <a:solidFill>
                  <a:srgbClr val="1F1F1F"/>
                </a:solidFill>
                <a:effectLst/>
                <a:latin typeface="Google Sans"/>
              </a:rPr>
              <a:t>Installing the required operating system and software.</a:t>
            </a:r>
          </a:p>
          <a:p>
            <a:pPr algn="l">
              <a:buFont typeface="Arial" panose="020B0604020202020204" pitchFamily="34" charset="0"/>
              <a:buChar char="•"/>
            </a:pPr>
            <a:r>
              <a:rPr lang="en-IN" sz="1000" b="0" i="0" dirty="0">
                <a:solidFill>
                  <a:srgbClr val="1F1F1F"/>
                </a:solidFill>
                <a:effectLst/>
                <a:latin typeface="Google Sans"/>
              </a:rPr>
              <a:t>Configuring network settings, security policies, and user accounts.</a:t>
            </a:r>
          </a:p>
          <a:p>
            <a:pPr algn="l">
              <a:buFont typeface="Arial" panose="020B0604020202020204" pitchFamily="34" charset="0"/>
              <a:buChar char="•"/>
            </a:pPr>
            <a:r>
              <a:rPr lang="en-IN" sz="1000" b="0" i="0" dirty="0">
                <a:solidFill>
                  <a:srgbClr val="1F1F1F"/>
                </a:solidFill>
                <a:effectLst/>
                <a:latin typeface="Google Sans"/>
              </a:rPr>
              <a:t>Setting up the development tools and frameworks.</a:t>
            </a:r>
          </a:p>
          <a:p>
            <a:pPr algn="l"/>
            <a:r>
              <a:rPr lang="en-IN" sz="1000" b="1" i="0" dirty="0">
                <a:solidFill>
                  <a:srgbClr val="1F1F1F"/>
                </a:solidFill>
                <a:effectLst/>
                <a:latin typeface="Google Sans"/>
              </a:rPr>
              <a:t>Challenges:</a:t>
            </a:r>
            <a:endParaRPr lang="en-IN" sz="1000" b="0" i="0" dirty="0">
              <a:solidFill>
                <a:srgbClr val="1F1F1F"/>
              </a:solidFill>
              <a:effectLst/>
              <a:latin typeface="Google Sans"/>
            </a:endParaRPr>
          </a:p>
          <a:p>
            <a:pPr algn="l">
              <a:buFont typeface="Arial" panose="020B0604020202020204" pitchFamily="34" charset="0"/>
              <a:buChar char="•"/>
            </a:pPr>
            <a:r>
              <a:rPr lang="en-IN" sz="1000" b="0" i="0" dirty="0">
                <a:solidFill>
                  <a:srgbClr val="1F1F1F"/>
                </a:solidFill>
                <a:effectLst/>
                <a:latin typeface="Google Sans"/>
              </a:rPr>
              <a:t>This manual process is time-consuming and prone to errors.</a:t>
            </a:r>
          </a:p>
          <a:p>
            <a:pPr algn="l">
              <a:buFont typeface="Arial" panose="020B0604020202020204" pitchFamily="34" charset="0"/>
              <a:buChar char="•"/>
            </a:pPr>
            <a:r>
              <a:rPr lang="en-IN" sz="1000" b="0" i="0" dirty="0">
                <a:solidFill>
                  <a:srgbClr val="1F1F1F"/>
                </a:solidFill>
                <a:effectLst/>
                <a:latin typeface="Google Sans"/>
              </a:rPr>
              <a:t>IT staff becomes overburdened with repetitive tasks, slowing down their response time.</a:t>
            </a:r>
          </a:p>
          <a:p>
            <a:pPr algn="l">
              <a:buFont typeface="Arial" panose="020B0604020202020204" pitchFamily="34" charset="0"/>
              <a:buChar char="•"/>
            </a:pPr>
            <a:r>
              <a:rPr lang="en-IN" sz="1000" b="0" i="0" dirty="0">
                <a:solidFill>
                  <a:srgbClr val="1F1F1F"/>
                </a:solidFill>
                <a:effectLst/>
                <a:latin typeface="Google Sans"/>
              </a:rPr>
              <a:t>Inconsistent configurations across environments can lead to deployment issues and troubleshooting problems.</a:t>
            </a:r>
          </a:p>
          <a:p>
            <a:pPr algn="l"/>
            <a:r>
              <a:rPr lang="en-IN" sz="1000" b="1" i="0" dirty="0">
                <a:solidFill>
                  <a:srgbClr val="1F1F1F"/>
                </a:solidFill>
                <a:effectLst/>
                <a:latin typeface="Google Sans"/>
              </a:rPr>
              <a:t>How do you enable it ?</a:t>
            </a:r>
            <a:endParaRPr lang="en-IN" sz="1000" b="0" i="0" dirty="0">
              <a:solidFill>
                <a:srgbClr val="1F1F1F"/>
              </a:solidFill>
              <a:effectLst/>
              <a:latin typeface="Google Sans"/>
            </a:endParaRPr>
          </a:p>
          <a:p>
            <a:pPr algn="l"/>
            <a:r>
              <a:rPr lang="en-IN" sz="1000" b="0" i="0" dirty="0">
                <a:solidFill>
                  <a:srgbClr val="1F1F1F"/>
                </a:solidFill>
                <a:effectLst/>
                <a:latin typeface="Google Sans"/>
              </a:rPr>
              <a:t>By implementing infrastructure automation tools like Ansible, Chef, or Puppet, the company can automate the entire environment setup process:</a:t>
            </a:r>
          </a:p>
          <a:p>
            <a:pPr algn="l">
              <a:buFont typeface="+mj-lt"/>
              <a:buAutoNum type="arabicPeriod"/>
            </a:pPr>
            <a:r>
              <a:rPr lang="en-IN" sz="1000" b="1" i="0" dirty="0">
                <a:solidFill>
                  <a:srgbClr val="1F1F1F"/>
                </a:solidFill>
                <a:effectLst/>
                <a:latin typeface="Google Sans"/>
              </a:rPr>
              <a:t>Provisioning:</a:t>
            </a:r>
            <a:r>
              <a:rPr lang="en-IN" sz="1000" b="0" i="0" dirty="0">
                <a:solidFill>
                  <a:srgbClr val="1F1F1F"/>
                </a:solidFill>
                <a:effectLst/>
                <a:latin typeface="Google Sans"/>
              </a:rPr>
              <a:t> Developers can trigger a pre-defined workflow through a self-service portal, specifying the desired environment configuration (e.g., operating system, software stack, resources).</a:t>
            </a:r>
          </a:p>
          <a:p>
            <a:pPr algn="l">
              <a:buFont typeface="+mj-lt"/>
              <a:buAutoNum type="arabicPeriod"/>
            </a:pPr>
            <a:r>
              <a:rPr lang="en-IN" sz="1000" b="1" i="0" dirty="0">
                <a:solidFill>
                  <a:srgbClr val="1F1F1F"/>
                </a:solidFill>
                <a:effectLst/>
                <a:latin typeface="Google Sans"/>
              </a:rPr>
              <a:t>Deployment:</a:t>
            </a:r>
            <a:r>
              <a:rPr lang="en-IN" sz="1000" b="0" i="0" dirty="0">
                <a:solidFill>
                  <a:srgbClr val="1F1F1F"/>
                </a:solidFill>
                <a:effectLst/>
                <a:latin typeface="Google Sans"/>
              </a:rPr>
              <a:t> The automation tool automatically provisions a new server or virtual machine in the chosen cloud platform (e.g., AWS, Azure) or on-premises infrastructure.</a:t>
            </a:r>
          </a:p>
          <a:p>
            <a:endParaRPr lang="en-US" sz="1000" dirty="0"/>
          </a:p>
        </p:txBody>
      </p:sp>
      <p:sp>
        <p:nvSpPr>
          <p:cNvPr id="5" name="Content Placeholder 4">
            <a:extLst>
              <a:ext uri="{FF2B5EF4-FFF2-40B4-BE49-F238E27FC236}">
                <a16:creationId xmlns:a16="http://schemas.microsoft.com/office/drawing/2014/main" id="{1DA73082-0CDA-3F3F-513A-19E132B6A884}"/>
              </a:ext>
            </a:extLst>
          </p:cNvPr>
          <p:cNvSpPr>
            <a:spLocks noGrp="1"/>
          </p:cNvSpPr>
          <p:nvPr>
            <p:ph sz="half" idx="2"/>
          </p:nvPr>
        </p:nvSpPr>
        <p:spPr/>
        <p:txBody>
          <a:bodyPr>
            <a:normAutofit fontScale="25000" lnSpcReduction="20000"/>
          </a:bodyPr>
          <a:lstStyle/>
          <a:p>
            <a:pPr algn="l">
              <a:buFont typeface="+mj-lt"/>
              <a:buAutoNum type="arabicPeriod"/>
            </a:pPr>
            <a:r>
              <a:rPr lang="en-IN" sz="2800" b="1" i="0" dirty="0">
                <a:solidFill>
                  <a:srgbClr val="1F1F1F"/>
                </a:solidFill>
                <a:effectLst/>
                <a:latin typeface="Google Sans"/>
              </a:rPr>
              <a:t>Configuration:</a:t>
            </a:r>
            <a:r>
              <a:rPr lang="en-IN" sz="2800" b="0" i="0" dirty="0">
                <a:solidFill>
                  <a:srgbClr val="1F1F1F"/>
                </a:solidFill>
                <a:effectLst/>
                <a:latin typeface="Google Sans"/>
              </a:rPr>
              <a:t> The tool applies pre-defined configuration scripts to install the necessary software, configure network settings, and set up user accounts with access controls.</a:t>
            </a:r>
          </a:p>
          <a:p>
            <a:pPr algn="l">
              <a:buFont typeface="+mj-lt"/>
              <a:buAutoNum type="arabicPeriod"/>
            </a:pPr>
            <a:r>
              <a:rPr lang="en-IN" sz="2800" b="1" i="0" dirty="0">
                <a:solidFill>
                  <a:srgbClr val="1F1F1F"/>
                </a:solidFill>
                <a:effectLst/>
                <a:latin typeface="Google Sans"/>
              </a:rPr>
              <a:t>Development Tools:</a:t>
            </a:r>
            <a:r>
              <a:rPr lang="en-IN" sz="2800" b="0" i="0" dirty="0">
                <a:solidFill>
                  <a:srgbClr val="1F1F1F"/>
                </a:solidFill>
                <a:effectLst/>
                <a:latin typeface="Google Sans"/>
              </a:rPr>
              <a:t> Scripts can also automate the installation and configuration of development tools and frameworks specific to the project requirements.</a:t>
            </a:r>
          </a:p>
          <a:p>
            <a:pPr algn="l">
              <a:buFont typeface="+mj-lt"/>
              <a:buAutoNum type="arabicPeriod"/>
            </a:pPr>
            <a:r>
              <a:rPr lang="en-IN" sz="2800" b="1" i="0" dirty="0">
                <a:solidFill>
                  <a:srgbClr val="1F1F1F"/>
                </a:solidFill>
                <a:effectLst/>
                <a:latin typeface="Google Sans"/>
              </a:rPr>
              <a:t>Verification and Reporting:</a:t>
            </a:r>
            <a:r>
              <a:rPr lang="en-IN" sz="2800" b="0" i="0" dirty="0">
                <a:solidFill>
                  <a:srgbClr val="1F1F1F"/>
                </a:solidFill>
                <a:effectLst/>
                <a:latin typeface="Google Sans"/>
              </a:rPr>
              <a:t> The tool verifies the successful setup and sends confirmation notifications to developers with access details.</a:t>
            </a:r>
          </a:p>
          <a:p>
            <a:pPr marL="0" indent="0" algn="l">
              <a:buNone/>
            </a:pPr>
            <a:endParaRPr lang="en-IN" b="1" i="0" dirty="0">
              <a:solidFill>
                <a:srgbClr val="1F1F1F"/>
              </a:solidFill>
              <a:effectLst/>
              <a:latin typeface="Google Sans"/>
            </a:endParaRPr>
          </a:p>
          <a:p>
            <a:pPr algn="l"/>
            <a:r>
              <a:rPr lang="en-IN" b="1" i="0" dirty="0">
                <a:solidFill>
                  <a:srgbClr val="1F1F1F"/>
                </a:solidFill>
                <a:effectLst/>
                <a:latin typeface="Google Sans"/>
              </a:rPr>
              <a:t>What you  will get – Perks ?</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Reduced Time and Effort:</a:t>
            </a:r>
            <a:r>
              <a:rPr lang="en-IN" b="0" i="0" dirty="0">
                <a:solidFill>
                  <a:srgbClr val="1F1F1F"/>
                </a:solidFill>
                <a:effectLst/>
                <a:latin typeface="Google Sans"/>
              </a:rPr>
              <a:t> Developers can quickly and easily create new environments on demand, significantly reducing setup time.</a:t>
            </a:r>
          </a:p>
          <a:p>
            <a:pPr algn="l">
              <a:buFont typeface="Arial" panose="020B0604020202020204" pitchFamily="34" charset="0"/>
              <a:buChar char="•"/>
            </a:pPr>
            <a:r>
              <a:rPr lang="en-IN" b="1" i="0" dirty="0">
                <a:solidFill>
                  <a:srgbClr val="1F1F1F"/>
                </a:solidFill>
                <a:effectLst/>
                <a:latin typeface="Google Sans"/>
              </a:rPr>
              <a:t>Improved Efficiency:</a:t>
            </a:r>
            <a:r>
              <a:rPr lang="en-IN" b="0" i="0" dirty="0">
                <a:solidFill>
                  <a:srgbClr val="1F1F1F"/>
                </a:solidFill>
                <a:effectLst/>
                <a:latin typeface="Google Sans"/>
              </a:rPr>
              <a:t> IT staff is freed from repetitive tasks, allowing them to focus on more strategic initiatives.</a:t>
            </a:r>
          </a:p>
          <a:p>
            <a:pPr algn="l">
              <a:buFont typeface="Arial" panose="020B0604020202020204" pitchFamily="34" charset="0"/>
              <a:buChar char="•"/>
            </a:pPr>
            <a:r>
              <a:rPr lang="en-IN" b="1" i="0" dirty="0">
                <a:solidFill>
                  <a:srgbClr val="1F1F1F"/>
                </a:solidFill>
                <a:effectLst/>
                <a:latin typeface="Google Sans"/>
              </a:rPr>
              <a:t>Standardized Environments:</a:t>
            </a:r>
            <a:r>
              <a:rPr lang="en-IN" b="0" i="0" dirty="0">
                <a:solidFill>
                  <a:srgbClr val="1F1F1F"/>
                </a:solidFill>
                <a:effectLst/>
                <a:latin typeface="Google Sans"/>
              </a:rPr>
              <a:t> Automation ensures consistent configuration across all environments, minimizing deployment issues and simplifying troubleshooting.</a:t>
            </a:r>
          </a:p>
          <a:p>
            <a:pPr algn="l">
              <a:buFont typeface="Arial" panose="020B0604020202020204" pitchFamily="34" charset="0"/>
              <a:buChar char="•"/>
            </a:pPr>
            <a:r>
              <a:rPr lang="en-IN" b="1" i="0" dirty="0">
                <a:solidFill>
                  <a:srgbClr val="1F1F1F"/>
                </a:solidFill>
                <a:effectLst/>
                <a:latin typeface="Google Sans"/>
              </a:rPr>
              <a:t>Reduced Errors:</a:t>
            </a:r>
            <a:r>
              <a:rPr lang="en-IN" b="0" i="0" dirty="0">
                <a:solidFill>
                  <a:srgbClr val="1F1F1F"/>
                </a:solidFill>
                <a:effectLst/>
                <a:latin typeface="Google Sans"/>
              </a:rPr>
              <a:t> Automating manual tasks minimizes the risk of human error, leading to more reliable and secure environments.</a:t>
            </a:r>
          </a:p>
          <a:p>
            <a:pPr algn="l">
              <a:buFont typeface="Arial" panose="020B0604020202020204" pitchFamily="34" charset="0"/>
              <a:buChar char="•"/>
            </a:pPr>
            <a:r>
              <a:rPr lang="en-IN" b="1" i="0" dirty="0">
                <a:solidFill>
                  <a:srgbClr val="1F1F1F"/>
                </a:solidFill>
                <a:effectLst/>
                <a:latin typeface="Google Sans"/>
              </a:rPr>
              <a:t>Self-Service Model:</a:t>
            </a:r>
            <a:r>
              <a:rPr lang="en-IN" b="0" i="0" dirty="0">
                <a:solidFill>
                  <a:srgbClr val="1F1F1F"/>
                </a:solidFill>
                <a:effectLst/>
                <a:latin typeface="Google Sans"/>
              </a:rPr>
              <a:t> Empowering developers with self-service provisioning fosters agility and promotes DevOps practices.</a:t>
            </a:r>
          </a:p>
          <a:p>
            <a:endParaRPr lang="en-US" dirty="0"/>
          </a:p>
          <a:p>
            <a:endParaRPr lang="en-US" dirty="0"/>
          </a:p>
          <a:p>
            <a:endParaRPr lang="en-US" dirty="0"/>
          </a:p>
          <a:p>
            <a:pPr algn="l"/>
            <a:r>
              <a:rPr lang="en-IN" sz="4000" b="1" i="0" dirty="0">
                <a:solidFill>
                  <a:srgbClr val="1F1F1F"/>
                </a:solidFill>
                <a:effectLst/>
                <a:latin typeface="Google Sans"/>
              </a:rPr>
              <a:t>What you need to look ?</a:t>
            </a:r>
          </a:p>
          <a:p>
            <a:pPr algn="l">
              <a:buFont typeface="Arial" panose="020B0604020202020204" pitchFamily="34" charset="0"/>
              <a:buChar char="•"/>
            </a:pPr>
            <a:r>
              <a:rPr lang="en-IN" b="1" i="0" dirty="0">
                <a:solidFill>
                  <a:srgbClr val="1F1F1F"/>
                </a:solidFill>
                <a:effectLst/>
                <a:latin typeface="Google Sans"/>
              </a:rPr>
              <a:t>Security:</a:t>
            </a:r>
            <a:r>
              <a:rPr lang="en-IN" b="0" i="0" dirty="0">
                <a:solidFill>
                  <a:srgbClr val="1F1F1F"/>
                </a:solidFill>
                <a:effectLst/>
                <a:latin typeface="Google Sans"/>
              </a:rPr>
              <a:t> Implement role-based access control to restrict access to environment creation and manage infrastructure changes securely.</a:t>
            </a:r>
          </a:p>
          <a:p>
            <a:pPr algn="l">
              <a:buFont typeface="Arial" panose="020B0604020202020204" pitchFamily="34" charset="0"/>
              <a:buChar char="•"/>
            </a:pPr>
            <a:r>
              <a:rPr lang="en-IN" b="1" i="0" dirty="0">
                <a:solidFill>
                  <a:srgbClr val="1F1F1F"/>
                </a:solidFill>
                <a:effectLst/>
                <a:latin typeface="Google Sans"/>
              </a:rPr>
              <a:t>Version Control:</a:t>
            </a:r>
            <a:r>
              <a:rPr lang="en-IN" b="0" i="0" dirty="0">
                <a:solidFill>
                  <a:srgbClr val="1F1F1F"/>
                </a:solidFill>
                <a:effectLst/>
                <a:latin typeface="Google Sans"/>
              </a:rPr>
              <a:t> Use version control systems for configuration scripts to track changes, facilitate rollbacks, and ensure consistency.</a:t>
            </a:r>
          </a:p>
          <a:p>
            <a:pPr algn="l">
              <a:buFont typeface="Arial" panose="020B0604020202020204" pitchFamily="34" charset="0"/>
              <a:buChar char="•"/>
            </a:pPr>
            <a:r>
              <a:rPr lang="en-IN" b="1" i="0" dirty="0">
                <a:solidFill>
                  <a:srgbClr val="1F1F1F"/>
                </a:solidFill>
                <a:effectLst/>
                <a:latin typeface="Google Sans"/>
              </a:rPr>
              <a:t>Monitoring and Logging:</a:t>
            </a:r>
            <a:r>
              <a:rPr lang="en-IN" b="0" i="0" dirty="0">
                <a:solidFill>
                  <a:srgbClr val="1F1F1F"/>
                </a:solidFill>
                <a:effectLst/>
                <a:latin typeface="Google Sans"/>
              </a:rPr>
              <a:t> Integrate monitoring tools to track resource usage and performance of the automated infrastructure.</a:t>
            </a:r>
          </a:p>
          <a:p>
            <a:endParaRPr lang="en-US" dirty="0"/>
          </a:p>
        </p:txBody>
      </p:sp>
    </p:spTree>
    <p:extLst>
      <p:ext uri="{BB962C8B-B14F-4D97-AF65-F5344CB8AC3E}">
        <p14:creationId xmlns:p14="http://schemas.microsoft.com/office/powerpoint/2010/main" val="948338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23EB-8A7C-01F4-2045-35CCB31331C7}"/>
              </a:ext>
            </a:extLst>
          </p:cNvPr>
          <p:cNvSpPr>
            <a:spLocks noGrp="1"/>
          </p:cNvSpPr>
          <p:nvPr>
            <p:ph type="title"/>
          </p:nvPr>
        </p:nvSpPr>
        <p:spPr/>
        <p:txBody>
          <a:bodyPr>
            <a:normAutofit/>
          </a:bodyPr>
          <a:lstStyle/>
          <a:p>
            <a:r>
              <a:rPr lang="en-IN" b="1" i="0" dirty="0">
                <a:solidFill>
                  <a:srgbClr val="1F1F1F"/>
                </a:solidFill>
                <a:effectLst/>
                <a:latin typeface="Google Sans"/>
              </a:rPr>
              <a:t>Automating Infrastructure Provisioning for Containerized Microservices</a:t>
            </a:r>
            <a:endParaRPr lang="en-US" dirty="0"/>
          </a:p>
        </p:txBody>
      </p:sp>
      <p:sp>
        <p:nvSpPr>
          <p:cNvPr id="3" name="Content Placeholder 2">
            <a:extLst>
              <a:ext uri="{FF2B5EF4-FFF2-40B4-BE49-F238E27FC236}">
                <a16:creationId xmlns:a16="http://schemas.microsoft.com/office/drawing/2014/main" id="{B79947B6-D567-0324-D567-3FC6FDD79EAF}"/>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utilizes a microservices architecture with containerized applications. Manually provisioning and configuring infrastructure for each microservice deployment can be tedious, error-prone, and hinder the agility and scalability of the development process. This can lead to delayed deployments, inconsistent configurations, and difficulties in managing complex infrastructure environments.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infrastructure provisioning for containerized microservices using:</a:t>
            </a:r>
          </a:p>
          <a:p>
            <a:pPr algn="l">
              <a:buFont typeface="+mj-lt"/>
              <a:buAutoNum type="arabicPeriod"/>
            </a:pPr>
            <a:r>
              <a:rPr lang="en-IN" b="1" i="0" dirty="0">
                <a:solidFill>
                  <a:srgbClr val="1F1F1F"/>
                </a:solidFill>
                <a:effectLst/>
                <a:latin typeface="Google Sans"/>
              </a:rPr>
              <a:t>Container orchestration platforms (COPs):</a:t>
            </a:r>
            <a:r>
              <a:rPr lang="en-IN" b="0" i="0" dirty="0">
                <a:solidFill>
                  <a:srgbClr val="1F1F1F"/>
                </a:solidFill>
                <a:effectLst/>
                <a:latin typeface="Google Sans"/>
              </a:rPr>
              <a:t> Utilize a COP like Kubernetes or Docker Swarm to manage container lifecycles, including:</a:t>
            </a:r>
          </a:p>
          <a:p>
            <a:pPr marL="742950" lvl="1" indent="-285750" algn="l">
              <a:buFont typeface="+mj-lt"/>
              <a:buAutoNum type="arabicPeriod"/>
            </a:pPr>
            <a:r>
              <a:rPr lang="en-IN" b="1" i="0" dirty="0">
                <a:solidFill>
                  <a:srgbClr val="1F1F1F"/>
                </a:solidFill>
                <a:effectLst/>
                <a:latin typeface="Google Sans"/>
              </a:rPr>
              <a:t>Deployment and scaling:</a:t>
            </a:r>
            <a:r>
              <a:rPr lang="en-IN" b="0" i="0" dirty="0">
                <a:solidFill>
                  <a:srgbClr val="1F1F1F"/>
                </a:solidFill>
                <a:effectLst/>
                <a:latin typeface="Google Sans"/>
              </a:rPr>
              <a:t> Automate deployment of containerized microservices based on desired configurations and scaling requirements.</a:t>
            </a:r>
          </a:p>
          <a:p>
            <a:pPr marL="742950" lvl="1" indent="-285750" algn="l">
              <a:buFont typeface="+mj-lt"/>
              <a:buAutoNum type="arabicPeriod"/>
            </a:pPr>
            <a:r>
              <a:rPr lang="en-IN" b="1" i="0" dirty="0">
                <a:solidFill>
                  <a:srgbClr val="1F1F1F"/>
                </a:solidFill>
                <a:effectLst/>
                <a:latin typeface="Google Sans"/>
              </a:rPr>
              <a:t>Service discovery:</a:t>
            </a:r>
            <a:r>
              <a:rPr lang="en-IN" b="0" i="0" dirty="0">
                <a:solidFill>
                  <a:srgbClr val="1F1F1F"/>
                </a:solidFill>
                <a:effectLst/>
                <a:latin typeface="Google Sans"/>
              </a:rPr>
              <a:t> Facilitate service discovery and communication between microservices within the container network.</a:t>
            </a:r>
          </a:p>
          <a:p>
            <a:pPr marL="742950" lvl="1" indent="-285750" algn="l">
              <a:buFont typeface="+mj-lt"/>
              <a:buAutoNum type="arabicPeriod"/>
            </a:pPr>
            <a:r>
              <a:rPr lang="en-IN" b="1" i="0" dirty="0">
                <a:solidFill>
                  <a:srgbClr val="1F1F1F"/>
                </a:solidFill>
                <a:effectLst/>
                <a:latin typeface="Google Sans"/>
              </a:rPr>
              <a:t>Infrastructure provisioning:</a:t>
            </a:r>
            <a:r>
              <a:rPr lang="en-IN" b="0" i="0" dirty="0">
                <a:solidFill>
                  <a:srgbClr val="1F1F1F"/>
                </a:solidFill>
                <a:effectLst/>
                <a:latin typeface="Google Sans"/>
              </a:rPr>
              <a:t> Leverage integration with cloud platforms or infrastructure as code (</a:t>
            </a:r>
            <a:r>
              <a:rPr lang="en-IN" b="0" i="0" dirty="0" err="1">
                <a:solidFill>
                  <a:srgbClr val="1F1F1F"/>
                </a:solidFill>
                <a:effectLst/>
                <a:latin typeface="Google Sans"/>
              </a:rPr>
              <a:t>IaC</a:t>
            </a:r>
            <a:r>
              <a:rPr lang="en-IN" b="0" i="0" dirty="0">
                <a:solidFill>
                  <a:srgbClr val="1F1F1F"/>
                </a:solidFill>
                <a:effectLst/>
                <a:latin typeface="Google Sans"/>
              </a:rPr>
              <a:t>) tools to automatically provision underlying infrastructure (e.g., virtual machines) required for containerized applications.</a:t>
            </a:r>
          </a:p>
          <a:p>
            <a:pPr algn="l">
              <a:buFont typeface="+mj-lt"/>
              <a:buAutoNum type="arabicPeriod"/>
            </a:pPr>
            <a:r>
              <a:rPr lang="en-IN" b="1" i="0" dirty="0">
                <a:solidFill>
                  <a:srgbClr val="1F1F1F"/>
                </a:solidFill>
                <a:effectLst/>
                <a:latin typeface="Google Sans"/>
              </a:rPr>
              <a:t>Infrastructure as code (</a:t>
            </a:r>
            <a:r>
              <a:rPr lang="en-IN" b="1" i="0" dirty="0" err="1">
                <a:solidFill>
                  <a:srgbClr val="1F1F1F"/>
                </a:solidFill>
                <a:effectLst/>
                <a:latin typeface="Google Sans"/>
              </a:rPr>
              <a:t>IaC</a:t>
            </a:r>
            <a:r>
              <a:rPr lang="en-IN" b="1" i="0" dirty="0">
                <a:solidFill>
                  <a:srgbClr val="1F1F1F"/>
                </a:solidFill>
                <a:effectLst/>
                <a:latin typeface="Google Sans"/>
              </a:rPr>
              <a:t>) tools:</a:t>
            </a:r>
            <a:r>
              <a:rPr lang="en-IN" b="0" i="0" dirty="0">
                <a:solidFill>
                  <a:srgbClr val="1F1F1F"/>
                </a:solidFill>
                <a:effectLst/>
                <a:latin typeface="Google Sans"/>
              </a:rPr>
              <a:t> Utilize tools like Terraform or Ansible to define the desired infrastructure configuration for microservice deployments, including:</a:t>
            </a:r>
          </a:p>
          <a:p>
            <a:pPr marL="742950" lvl="1" indent="-285750" algn="l">
              <a:buFont typeface="+mj-lt"/>
              <a:buAutoNum type="arabicPeriod"/>
            </a:pPr>
            <a:r>
              <a:rPr lang="en-IN" b="1" i="0" dirty="0">
                <a:solidFill>
                  <a:srgbClr val="1F1F1F"/>
                </a:solidFill>
                <a:effectLst/>
                <a:latin typeface="Google Sans"/>
              </a:rPr>
              <a:t>Operating system and software installations:</a:t>
            </a:r>
            <a:r>
              <a:rPr lang="en-IN" b="0" i="0" dirty="0">
                <a:solidFill>
                  <a:srgbClr val="1F1F1F"/>
                </a:solidFill>
                <a:effectLst/>
                <a:latin typeface="Google Sans"/>
              </a:rPr>
              <a:t> Specify the required operating system and software packages necessary for microservice functionality.</a:t>
            </a:r>
          </a:p>
          <a:p>
            <a:pPr marL="742950" lvl="1" indent="-285750" algn="l">
              <a:buFont typeface="+mj-lt"/>
              <a:buAutoNum type="arabicPeriod"/>
            </a:pPr>
            <a:r>
              <a:rPr lang="en-IN" b="1" i="0" dirty="0">
                <a:solidFill>
                  <a:srgbClr val="1F1F1F"/>
                </a:solidFill>
                <a:effectLst/>
                <a:latin typeface="Google Sans"/>
              </a:rPr>
              <a:t>Network configuration:</a:t>
            </a:r>
            <a:r>
              <a:rPr lang="en-IN" b="0" i="0" dirty="0">
                <a:solidFill>
                  <a:srgbClr val="1F1F1F"/>
                </a:solidFill>
                <a:effectLst/>
                <a:latin typeface="Google Sans"/>
              </a:rPr>
              <a:t> Define network settings (e.g., IP addresses, security groups) for the containerized applications within the infrastructure.</a:t>
            </a:r>
          </a:p>
          <a:p>
            <a:pPr marL="742950" lvl="1" indent="-285750" algn="l">
              <a:buFont typeface="+mj-lt"/>
              <a:buAutoNum type="arabicPeriod"/>
            </a:pPr>
            <a:r>
              <a:rPr lang="en-IN" b="1" i="0" dirty="0">
                <a:solidFill>
                  <a:srgbClr val="1F1F1F"/>
                </a:solidFill>
                <a:effectLst/>
                <a:latin typeface="Google Sans"/>
              </a:rPr>
              <a:t>Resource allocation:</a:t>
            </a:r>
            <a:r>
              <a:rPr lang="en-IN" b="0" i="0" dirty="0">
                <a:solidFill>
                  <a:srgbClr val="1F1F1F"/>
                </a:solidFill>
                <a:effectLst/>
                <a:latin typeface="Google Sans"/>
              </a:rPr>
              <a:t> Specify resource requirements (e.g., CPU, memory) for the underlying infrastructure based on microservice demands.</a:t>
            </a:r>
          </a:p>
          <a:p>
            <a:endParaRPr lang="en-US" dirty="0"/>
          </a:p>
        </p:txBody>
      </p:sp>
      <p:sp>
        <p:nvSpPr>
          <p:cNvPr id="4" name="Content Placeholder 3">
            <a:extLst>
              <a:ext uri="{FF2B5EF4-FFF2-40B4-BE49-F238E27FC236}">
                <a16:creationId xmlns:a16="http://schemas.microsoft.com/office/drawing/2014/main" id="{E688EB49-5895-CDB0-E4BA-DDAED1858165}"/>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agility and scalability:</a:t>
            </a:r>
            <a:r>
              <a:rPr lang="en-IN" b="0" i="0" dirty="0">
                <a:solidFill>
                  <a:srgbClr val="1F1F1F"/>
                </a:solidFill>
                <a:effectLst/>
                <a:latin typeface="Google Sans"/>
              </a:rPr>
              <a:t> Automated infrastructure provisioning enables rapid deployment and scaling of containerized microservices according to changing requirements, supporting agile development practices.</a:t>
            </a:r>
          </a:p>
          <a:p>
            <a:pPr algn="l">
              <a:buFont typeface="Arial" panose="020B0604020202020204" pitchFamily="34" charset="0"/>
              <a:buChar char="•"/>
            </a:pPr>
            <a:r>
              <a:rPr lang="en-IN" b="1" i="0" dirty="0">
                <a:solidFill>
                  <a:srgbClr val="1F1F1F"/>
                </a:solidFill>
                <a:effectLst/>
                <a:latin typeface="Google Sans"/>
              </a:rPr>
              <a:t>Reduced manual effort and errors:</a:t>
            </a:r>
            <a:r>
              <a:rPr lang="en-IN" b="0" i="0" dirty="0">
                <a:solidFill>
                  <a:srgbClr val="1F1F1F"/>
                </a:solidFill>
                <a:effectLst/>
                <a:latin typeface="Google Sans"/>
              </a:rPr>
              <a:t> Automating provisioning eliminates manual tasks and reduces the risk of configuration errors, leading to more efficient and reliable deployments.</a:t>
            </a:r>
          </a:p>
          <a:p>
            <a:pPr algn="l">
              <a:buFont typeface="Arial" panose="020B0604020202020204" pitchFamily="34" charset="0"/>
              <a:buChar char="•"/>
            </a:pPr>
            <a:r>
              <a:rPr lang="en-IN" b="1" i="0" dirty="0">
                <a:solidFill>
                  <a:srgbClr val="1F1F1F"/>
                </a:solidFill>
                <a:effectLst/>
                <a:latin typeface="Google Sans"/>
              </a:rPr>
              <a:t>Consistent infrastructure configurations:</a:t>
            </a:r>
            <a:r>
              <a:rPr lang="en-IN" b="0" i="0" dirty="0">
                <a:solidFill>
                  <a:srgbClr val="1F1F1F"/>
                </a:solidFill>
                <a:effectLst/>
                <a:latin typeface="Google Sans"/>
              </a:rPr>
              <a:t> Utilizing </a:t>
            </a:r>
            <a:r>
              <a:rPr lang="en-IN" b="0" i="0" dirty="0" err="1">
                <a:solidFill>
                  <a:srgbClr val="1F1F1F"/>
                </a:solidFill>
                <a:effectLst/>
                <a:latin typeface="Google Sans"/>
              </a:rPr>
              <a:t>IaC</a:t>
            </a:r>
            <a:r>
              <a:rPr lang="en-IN" b="0" i="0" dirty="0">
                <a:solidFill>
                  <a:srgbClr val="1F1F1F"/>
                </a:solidFill>
                <a:effectLst/>
                <a:latin typeface="Google Sans"/>
              </a:rPr>
              <a:t> ensures consistent and repeatable infrastructure configurations for each microservice deployment, maintaining a predictable and manageable environment.</a:t>
            </a:r>
          </a:p>
          <a:p>
            <a:pPr algn="l">
              <a:buFont typeface="Arial" panose="020B0604020202020204" pitchFamily="34" charset="0"/>
              <a:buChar char="•"/>
            </a:pPr>
            <a:r>
              <a:rPr lang="en-IN" b="1" i="0" dirty="0">
                <a:solidFill>
                  <a:srgbClr val="1F1F1F"/>
                </a:solidFill>
                <a:effectLst/>
                <a:latin typeface="Google Sans"/>
              </a:rPr>
              <a:t>Simplified infrastructure management:</a:t>
            </a:r>
            <a:r>
              <a:rPr lang="en-IN" b="0" i="0" dirty="0">
                <a:solidFill>
                  <a:srgbClr val="1F1F1F"/>
                </a:solidFill>
                <a:effectLst/>
                <a:latin typeface="Google Sans"/>
              </a:rPr>
              <a:t> Centralized management through COPs allows for efficient monitoring, scaling, and resource allocation across all deployed microservices.</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 COP:</a:t>
            </a:r>
            <a:r>
              <a:rPr lang="en-IN" b="0" i="0" dirty="0">
                <a:solidFill>
                  <a:srgbClr val="1F1F1F"/>
                </a:solidFill>
                <a:effectLst/>
                <a:latin typeface="Google Sans"/>
              </a:rPr>
              <a:t> Select a COP compatible with the chosen container engine (e.g., Docker) and offering features like automated deployment, service discovery, and infrastructure integration.</a:t>
            </a:r>
          </a:p>
          <a:p>
            <a:pPr algn="l">
              <a:buFont typeface="+mj-lt"/>
              <a:buAutoNum type="arabicPeriod"/>
            </a:pPr>
            <a:r>
              <a:rPr lang="en-IN" b="1" i="0" dirty="0">
                <a:solidFill>
                  <a:srgbClr val="1F1F1F"/>
                </a:solidFill>
                <a:effectLst/>
                <a:latin typeface="Google Sans"/>
              </a:rPr>
              <a:t>Develop </a:t>
            </a:r>
            <a:r>
              <a:rPr lang="en-IN" b="1" i="0" dirty="0" err="1">
                <a:solidFill>
                  <a:srgbClr val="1F1F1F"/>
                </a:solidFill>
                <a:effectLst/>
                <a:latin typeface="Google Sans"/>
              </a:rPr>
              <a:t>IaC</a:t>
            </a:r>
            <a:r>
              <a:rPr lang="en-IN" b="1" i="0" dirty="0">
                <a:solidFill>
                  <a:srgbClr val="1F1F1F"/>
                </a:solidFill>
                <a:effectLst/>
                <a:latin typeface="Google Sans"/>
              </a:rPr>
              <a:t> templates:</a:t>
            </a:r>
            <a:r>
              <a:rPr lang="en-IN" b="0" i="0" dirty="0">
                <a:solidFill>
                  <a:srgbClr val="1F1F1F"/>
                </a:solidFill>
                <a:effectLst/>
                <a:latin typeface="Google Sans"/>
              </a:rPr>
              <a:t> Design </a:t>
            </a:r>
            <a:r>
              <a:rPr lang="en-IN" b="0" i="0" dirty="0" err="1">
                <a:solidFill>
                  <a:srgbClr val="1F1F1F"/>
                </a:solidFill>
                <a:effectLst/>
                <a:latin typeface="Google Sans"/>
              </a:rPr>
              <a:t>IaC</a:t>
            </a:r>
            <a:r>
              <a:rPr lang="en-IN" b="0" i="0" dirty="0">
                <a:solidFill>
                  <a:srgbClr val="1F1F1F"/>
                </a:solidFill>
                <a:effectLst/>
                <a:latin typeface="Google Sans"/>
              </a:rPr>
              <a:t> templates defining desired infrastructure configurations for microservice deployments, covering operating systems, software requirements, network settings, and resource allocation.</a:t>
            </a:r>
          </a:p>
          <a:p>
            <a:pPr algn="l">
              <a:buFont typeface="+mj-lt"/>
              <a:buAutoNum type="arabicPeriod"/>
            </a:pPr>
            <a:r>
              <a:rPr lang="en-IN" b="1" i="0" dirty="0">
                <a:solidFill>
                  <a:srgbClr val="1F1F1F"/>
                </a:solidFill>
                <a:effectLst/>
                <a:latin typeface="Google Sans"/>
              </a:rPr>
              <a:t>Integrate COP with </a:t>
            </a:r>
            <a:r>
              <a:rPr lang="en-IN" b="1" i="0" dirty="0" err="1">
                <a:solidFill>
                  <a:srgbClr val="1F1F1F"/>
                </a:solidFill>
                <a:effectLst/>
                <a:latin typeface="Google Sans"/>
              </a:rPr>
              <a:t>IaC</a:t>
            </a:r>
            <a:r>
              <a:rPr lang="en-IN" b="1" i="0" dirty="0">
                <a:solidFill>
                  <a:srgbClr val="1F1F1F"/>
                </a:solidFill>
                <a:effectLst/>
                <a:latin typeface="Google Sans"/>
              </a:rPr>
              <a:t>:</a:t>
            </a:r>
            <a:r>
              <a:rPr lang="en-IN" b="0" i="0" dirty="0">
                <a:solidFill>
                  <a:srgbClr val="1F1F1F"/>
                </a:solidFill>
                <a:effectLst/>
                <a:latin typeface="Google Sans"/>
              </a:rPr>
              <a:t> Configure the chosen COP to integrate with the chosen </a:t>
            </a:r>
            <a:r>
              <a:rPr lang="en-IN" b="0" i="0" dirty="0" err="1">
                <a:solidFill>
                  <a:srgbClr val="1F1F1F"/>
                </a:solidFill>
                <a:effectLst/>
                <a:latin typeface="Google Sans"/>
              </a:rPr>
              <a:t>IaC</a:t>
            </a:r>
            <a:r>
              <a:rPr lang="en-IN" b="0" i="0" dirty="0">
                <a:solidFill>
                  <a:srgbClr val="1F1F1F"/>
                </a:solidFill>
                <a:effectLst/>
                <a:latin typeface="Google Sans"/>
              </a:rPr>
              <a:t> tool, enabling automatic infrastructure provisioning based on defined templates upon deployment.</a:t>
            </a:r>
          </a:p>
          <a:p>
            <a:pPr algn="l">
              <a:buFont typeface="+mj-lt"/>
              <a:buAutoNum type="arabicPeriod"/>
            </a:pPr>
            <a:r>
              <a:rPr lang="en-IN" b="1" i="0" dirty="0">
                <a:solidFill>
                  <a:srgbClr val="1F1F1F"/>
                </a:solidFill>
                <a:effectLst/>
                <a:latin typeface="Google Sans"/>
              </a:rPr>
              <a:t>Define deployment configurations:</a:t>
            </a:r>
            <a:r>
              <a:rPr lang="en-IN" b="0" i="0" dirty="0">
                <a:solidFill>
                  <a:srgbClr val="1F1F1F"/>
                </a:solidFill>
                <a:effectLst/>
                <a:latin typeface="Google Sans"/>
              </a:rPr>
              <a:t> Within the COP, define deployment configurations for each microservice specifying container images, resource requirements, and scaling policies.</a:t>
            </a:r>
          </a:p>
          <a:p>
            <a:pPr algn="l">
              <a:buFont typeface="+mj-lt"/>
              <a:buAutoNum type="arabicPeriod"/>
            </a:pPr>
            <a:r>
              <a:rPr lang="en-IN" b="1" i="0" dirty="0">
                <a:solidFill>
                  <a:srgbClr val="1F1F1F"/>
                </a:solidFill>
                <a:effectLst/>
                <a:latin typeface="Google Sans"/>
              </a:rPr>
              <a:t>Implement continuous integration and continuous delivery (CI/CD):</a:t>
            </a:r>
            <a:r>
              <a:rPr lang="en-IN" b="0" i="0" dirty="0">
                <a:solidFill>
                  <a:srgbClr val="1F1F1F"/>
                </a:solidFill>
                <a:effectLst/>
                <a:latin typeface="Google Sans"/>
              </a:rPr>
              <a:t> Integrate the COP and </a:t>
            </a:r>
            <a:r>
              <a:rPr lang="en-IN" b="0" i="0" dirty="0" err="1">
                <a:solidFill>
                  <a:srgbClr val="1F1F1F"/>
                </a:solidFill>
                <a:effectLst/>
                <a:latin typeface="Google Sans"/>
              </a:rPr>
              <a:t>IaC</a:t>
            </a:r>
            <a:r>
              <a:rPr lang="en-IN" b="0" i="0" dirty="0">
                <a:solidFill>
                  <a:srgbClr val="1F1F1F"/>
                </a:solidFill>
                <a:effectLst/>
                <a:latin typeface="Google Sans"/>
              </a:rPr>
              <a:t> workflows with a CI/CD pipeline to automate the entire development and deployment process, including infrastructure provisioning and microservice updates.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Monitoring and logging:</a:t>
            </a:r>
            <a:r>
              <a:rPr lang="en-IN" b="0" i="0" dirty="0">
                <a:solidFill>
                  <a:srgbClr val="1F1F1F"/>
                </a:solidFill>
                <a:effectLst/>
                <a:latin typeface="Google Sans"/>
              </a:rPr>
              <a:t> Implement comprehensive monitoring and logging solutions to track infrastructure health, application performance, and identify potential issues within the containerized environments.</a:t>
            </a:r>
          </a:p>
          <a:p>
            <a:pPr algn="l">
              <a:buFont typeface="Arial" panose="020B0604020202020204" pitchFamily="34" charset="0"/>
              <a:buChar char="•"/>
            </a:pPr>
            <a:r>
              <a:rPr lang="en-IN" b="1" i="0" dirty="0">
                <a:solidFill>
                  <a:srgbClr val="1F1F1F"/>
                </a:solidFill>
                <a:effectLst/>
                <a:latin typeface="Google Sans"/>
              </a:rPr>
              <a:t>Security best practices:</a:t>
            </a:r>
            <a:r>
              <a:rPr lang="en-IN" b="0" i="0" dirty="0">
                <a:solidFill>
                  <a:srgbClr val="1F1F1F"/>
                </a:solidFill>
                <a:effectLst/>
                <a:latin typeface="Google Sans"/>
              </a:rPr>
              <a:t> Adhere to security best practices within the container orchestration platform, including container image scanning, vulnerability management, and network segmentation to maintain a secure containerized environment.</a:t>
            </a:r>
          </a:p>
          <a:p>
            <a:pPr algn="l">
              <a:buFont typeface="Arial" panose="020B0604020202020204" pitchFamily="34" charset="0"/>
              <a:buChar char="•"/>
            </a:pPr>
            <a:r>
              <a:rPr lang="en-IN" b="1" i="0" dirty="0">
                <a:solidFill>
                  <a:srgbClr val="1F1F1F"/>
                </a:solidFill>
                <a:effectLst/>
                <a:latin typeface="Google Sans"/>
              </a:rPr>
              <a:t>Cost optimization:</a:t>
            </a:r>
            <a:r>
              <a:rPr lang="en-IN" b="0" i="0" dirty="0">
                <a:solidFill>
                  <a:srgbClr val="1F1F1F"/>
                </a:solidFill>
                <a:effectLst/>
                <a:latin typeface="Google Sans"/>
              </a:rPr>
              <a:t> Utilize cost optimization features offered by COPs and cloud platforms to efficiently utilize resources and manage infrastructure costs associated with deployed microservices.</a:t>
            </a:r>
          </a:p>
          <a:p>
            <a:pPr algn="l"/>
            <a:r>
              <a:rPr lang="en-IN" b="0" i="0" dirty="0">
                <a:solidFill>
                  <a:srgbClr val="1F1F1F"/>
                </a:solidFill>
                <a:effectLst/>
                <a:latin typeface="Google Sans"/>
              </a:rPr>
              <a:t>By implementing automated infrastructure provisioning for containerized microservices, organizations can significantly improve their development agility and scalability, reduce manual effort and errors, and achieve consistent infrastructure configuration. This approach enables efficient and reliable deployment of microservices, fostering a robust and manageable environment for containerized applications.</a:t>
            </a:r>
          </a:p>
          <a:p>
            <a:endParaRPr lang="en-US" dirty="0"/>
          </a:p>
        </p:txBody>
      </p:sp>
    </p:spTree>
    <p:extLst>
      <p:ext uri="{BB962C8B-B14F-4D97-AF65-F5344CB8AC3E}">
        <p14:creationId xmlns:p14="http://schemas.microsoft.com/office/powerpoint/2010/main" val="22440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8048-1F13-4A46-5D92-F18CBA71E33D}"/>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Security Information and Event Management (SIEM) systems - Incident Detection for Security Monitoring</a:t>
            </a:r>
            <a:endParaRPr lang="en-US" dirty="0"/>
          </a:p>
        </p:txBody>
      </p:sp>
      <p:sp>
        <p:nvSpPr>
          <p:cNvPr id="3" name="Content Placeholder 2">
            <a:extLst>
              <a:ext uri="{FF2B5EF4-FFF2-40B4-BE49-F238E27FC236}">
                <a16:creationId xmlns:a16="http://schemas.microsoft.com/office/drawing/2014/main" id="{6BD65A55-E8D2-70DB-90EC-C0A4682B3495}"/>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relies on a large number of servers generating various logs from applications, operating systems, and network devices. Manually </a:t>
            </a:r>
            <a:r>
              <a:rPr lang="en-IN" b="0" i="0" dirty="0" err="1">
                <a:solidFill>
                  <a:srgbClr val="1F1F1F"/>
                </a:solidFill>
                <a:effectLst/>
                <a:latin typeface="Google Sans"/>
              </a:rPr>
              <a:t>analyzing</a:t>
            </a:r>
            <a:r>
              <a:rPr lang="en-IN" b="0" i="0" dirty="0">
                <a:solidFill>
                  <a:srgbClr val="1F1F1F"/>
                </a:solidFill>
                <a:effectLst/>
                <a:latin typeface="Google Sans"/>
              </a:rPr>
              <a:t> these logs to identify potential security threats and incidents can be a complex and time-consuming process, hindering timely detection and response efforts.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server log analysis and incident detection using:</a:t>
            </a:r>
          </a:p>
          <a:p>
            <a:pPr algn="l">
              <a:buFont typeface="+mj-lt"/>
              <a:buAutoNum type="arabicPeriod"/>
            </a:pPr>
            <a:r>
              <a:rPr lang="en-IN" b="1" i="0" dirty="0">
                <a:solidFill>
                  <a:srgbClr val="1F1F1F"/>
                </a:solidFill>
                <a:effectLst/>
                <a:latin typeface="Google Sans"/>
              </a:rPr>
              <a:t>Log management and analysis tools:</a:t>
            </a:r>
            <a:r>
              <a:rPr lang="en-IN" b="0" i="0" dirty="0">
                <a:solidFill>
                  <a:srgbClr val="1F1F1F"/>
                </a:solidFill>
                <a:effectLst/>
                <a:latin typeface="Google Sans"/>
              </a:rPr>
              <a:t> Utilize dedicated tools that offer:</a:t>
            </a:r>
          </a:p>
          <a:p>
            <a:pPr marL="742950" lvl="1" indent="-285750" algn="l">
              <a:buFont typeface="+mj-lt"/>
              <a:buAutoNum type="arabicPeriod"/>
            </a:pPr>
            <a:r>
              <a:rPr lang="en-IN" b="1" i="0" dirty="0">
                <a:solidFill>
                  <a:srgbClr val="1F1F1F"/>
                </a:solidFill>
                <a:effectLst/>
                <a:latin typeface="Google Sans"/>
              </a:rPr>
              <a:t>Centralized log collection:</a:t>
            </a:r>
            <a:r>
              <a:rPr lang="en-IN" b="0" i="0" dirty="0">
                <a:solidFill>
                  <a:srgbClr val="1F1F1F"/>
                </a:solidFill>
                <a:effectLst/>
                <a:latin typeface="Google Sans"/>
              </a:rPr>
              <a:t> Collect logs from all servers across the infrastructure, centralizing them into a single platform for unified analysis.</a:t>
            </a:r>
          </a:p>
          <a:p>
            <a:pPr marL="742950" lvl="1" indent="-285750" algn="l">
              <a:buFont typeface="+mj-lt"/>
              <a:buAutoNum type="arabicPeriod"/>
            </a:pPr>
            <a:r>
              <a:rPr lang="en-IN" b="1" i="0" dirty="0">
                <a:solidFill>
                  <a:srgbClr val="1F1F1F"/>
                </a:solidFill>
                <a:effectLst/>
                <a:latin typeface="Google Sans"/>
              </a:rPr>
              <a:t>Log parsing and normalization:</a:t>
            </a:r>
            <a:r>
              <a:rPr lang="en-IN" b="0" i="0" dirty="0">
                <a:solidFill>
                  <a:srgbClr val="1F1F1F"/>
                </a:solidFill>
                <a:effectLst/>
                <a:latin typeface="Google Sans"/>
              </a:rPr>
              <a:t> Parse and normalize logs from diverse sources into a structured format, enabling efficient analysis and filtering.</a:t>
            </a:r>
          </a:p>
          <a:p>
            <a:pPr marL="742950" lvl="1" indent="-285750" algn="l">
              <a:buFont typeface="+mj-lt"/>
              <a:buAutoNum type="arabicPeriod"/>
            </a:pPr>
            <a:r>
              <a:rPr lang="en-IN" b="1" i="0" dirty="0">
                <a:solidFill>
                  <a:srgbClr val="1F1F1F"/>
                </a:solidFill>
                <a:effectLst/>
                <a:latin typeface="Google Sans"/>
              </a:rPr>
              <a:t>Real-time threat detection:</a:t>
            </a:r>
            <a:r>
              <a:rPr lang="en-IN" b="0" i="0" dirty="0">
                <a:solidFill>
                  <a:srgbClr val="1F1F1F"/>
                </a:solidFill>
                <a:effectLst/>
                <a:latin typeface="Google Sans"/>
              </a:rPr>
              <a:t> Employ machine learning algorithms and predefined rules to </a:t>
            </a:r>
            <a:r>
              <a:rPr lang="en-IN" b="0" i="0" dirty="0" err="1">
                <a:solidFill>
                  <a:srgbClr val="1F1F1F"/>
                </a:solidFill>
                <a:effectLst/>
                <a:latin typeface="Google Sans"/>
              </a:rPr>
              <a:t>analyze</a:t>
            </a:r>
            <a:r>
              <a:rPr lang="en-IN" b="0" i="0" dirty="0">
                <a:solidFill>
                  <a:srgbClr val="1F1F1F"/>
                </a:solidFill>
                <a:effectLst/>
                <a:latin typeface="Google Sans"/>
              </a:rPr>
              <a:t> log streams in real-time, identifying potential security threats and suspicious activities.</a:t>
            </a:r>
          </a:p>
          <a:p>
            <a:pPr marL="742950" lvl="1" indent="-285750" algn="l">
              <a:buFont typeface="+mj-lt"/>
              <a:buAutoNum type="arabicPeriod"/>
            </a:pPr>
            <a:r>
              <a:rPr lang="en-IN" b="1" i="0" dirty="0">
                <a:solidFill>
                  <a:srgbClr val="1F1F1F"/>
                </a:solidFill>
                <a:effectLst/>
                <a:latin typeface="Google Sans"/>
              </a:rPr>
              <a:t>Alerting and notification:</a:t>
            </a:r>
            <a:r>
              <a:rPr lang="en-IN" b="0" i="0" dirty="0">
                <a:solidFill>
                  <a:srgbClr val="1F1F1F"/>
                </a:solidFill>
                <a:effectLst/>
                <a:latin typeface="Google Sans"/>
              </a:rPr>
              <a:t> Generate automated alerts and notifications for security teams in case of detected anomalies or potential incidents.</a:t>
            </a:r>
          </a:p>
          <a:p>
            <a:pPr algn="l">
              <a:buFont typeface="+mj-lt"/>
              <a:buAutoNum type="arabicPeriod"/>
            </a:pPr>
            <a:r>
              <a:rPr lang="en-IN" b="1" i="0" dirty="0">
                <a:solidFill>
                  <a:srgbClr val="1F1F1F"/>
                </a:solidFill>
                <a:effectLst/>
                <a:latin typeface="Google Sans"/>
              </a:rPr>
              <a:t>:</a:t>
            </a:r>
            <a:r>
              <a:rPr lang="en-IN" b="0" i="0" dirty="0">
                <a:solidFill>
                  <a:srgbClr val="1F1F1F"/>
                </a:solidFill>
                <a:effectLst/>
                <a:latin typeface="Google Sans"/>
              </a:rPr>
              <a:t> Utilize a SIEM platform to:</a:t>
            </a:r>
          </a:p>
          <a:p>
            <a:pPr marL="742950" lvl="1" indent="-285750" algn="l">
              <a:buFont typeface="+mj-lt"/>
              <a:buAutoNum type="arabicPeriod"/>
            </a:pPr>
            <a:r>
              <a:rPr lang="en-IN" b="1" i="0" dirty="0">
                <a:solidFill>
                  <a:srgbClr val="1F1F1F"/>
                </a:solidFill>
                <a:effectLst/>
                <a:latin typeface="Google Sans"/>
              </a:rPr>
              <a:t>Aggregate and correlate logs:</a:t>
            </a:r>
            <a:r>
              <a:rPr lang="en-IN" b="0" i="0" dirty="0">
                <a:solidFill>
                  <a:srgbClr val="1F1F1F"/>
                </a:solidFill>
                <a:effectLst/>
                <a:latin typeface="Google Sans"/>
              </a:rPr>
              <a:t> Integrate with the chosen log management tool to aggregate logs from various sources, enabling correlation and comprehensive analysis of security events across the infrastructure.</a:t>
            </a:r>
          </a:p>
          <a:p>
            <a:pPr marL="742950" lvl="1" indent="-285750" algn="l">
              <a:buFont typeface="+mj-lt"/>
              <a:buAutoNum type="arabicPeriod"/>
            </a:pPr>
            <a:r>
              <a:rPr lang="en-IN" b="1" i="0" dirty="0">
                <a:solidFill>
                  <a:srgbClr val="1F1F1F"/>
                </a:solidFill>
                <a:effectLst/>
                <a:latin typeface="Google Sans"/>
              </a:rPr>
              <a:t>Incident response workflows:</a:t>
            </a:r>
            <a:r>
              <a:rPr lang="en-IN" b="0" i="0" dirty="0">
                <a:solidFill>
                  <a:srgbClr val="1F1F1F"/>
                </a:solidFill>
                <a:effectLst/>
                <a:latin typeface="Google Sans"/>
              </a:rPr>
              <a:t> Define and automate incident response workflows within the SIEM, facilitating a structured and efficient response to security incidents.</a:t>
            </a:r>
          </a:p>
          <a:p>
            <a:pPr marL="742950" lvl="1" indent="-285750" algn="l">
              <a:buFont typeface="+mj-lt"/>
              <a:buAutoNum type="arabicPeriod"/>
            </a:pPr>
            <a:r>
              <a:rPr lang="en-IN" b="1" i="0" dirty="0">
                <a:solidFill>
                  <a:srgbClr val="1F1F1F"/>
                </a:solidFill>
                <a:effectLst/>
                <a:latin typeface="Google Sans"/>
              </a:rPr>
              <a:t>Security dashboard and reporting:</a:t>
            </a:r>
            <a:r>
              <a:rPr lang="en-IN" b="0" i="0" dirty="0">
                <a:solidFill>
                  <a:srgbClr val="1F1F1F"/>
                </a:solidFill>
                <a:effectLst/>
                <a:latin typeface="Google Sans"/>
              </a:rPr>
              <a:t> Provide a centralized dashboard for security teams to monitor security events, identify trends, and generate reports for security posture analysis.</a:t>
            </a:r>
          </a:p>
          <a:p>
            <a:br>
              <a:rPr lang="en-IN" dirty="0"/>
            </a:br>
            <a:endParaRPr lang="en-US" dirty="0"/>
          </a:p>
        </p:txBody>
      </p:sp>
      <p:sp>
        <p:nvSpPr>
          <p:cNvPr id="4" name="Content Placeholder 3">
            <a:extLst>
              <a:ext uri="{FF2B5EF4-FFF2-40B4-BE49-F238E27FC236}">
                <a16:creationId xmlns:a16="http://schemas.microsoft.com/office/drawing/2014/main" id="{2BAB42BA-F02F-D3B0-FB84-854385163260}"/>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security posture:</a:t>
            </a:r>
            <a:r>
              <a:rPr lang="en-IN" b="0" i="0" dirty="0">
                <a:solidFill>
                  <a:srgbClr val="1F1F1F"/>
                </a:solidFill>
                <a:effectLst/>
                <a:latin typeface="Google Sans"/>
              </a:rPr>
              <a:t> Automated log analysis enables real-time detection of potential security threats, allowing IT and security teams to take early action and minimize potential damage.</a:t>
            </a:r>
          </a:p>
          <a:p>
            <a:pPr algn="l">
              <a:buFont typeface="Arial" panose="020B0604020202020204" pitchFamily="34" charset="0"/>
              <a:buChar char="•"/>
            </a:pPr>
            <a:r>
              <a:rPr lang="en-IN" b="1" i="0" dirty="0">
                <a:solidFill>
                  <a:srgbClr val="1F1F1F"/>
                </a:solidFill>
                <a:effectLst/>
                <a:latin typeface="Google Sans"/>
              </a:rPr>
              <a:t>Reduced workload and faster response times:</a:t>
            </a:r>
            <a:r>
              <a:rPr lang="en-IN" b="0" i="0" dirty="0">
                <a:solidFill>
                  <a:srgbClr val="1F1F1F"/>
                </a:solidFill>
                <a:effectLst/>
                <a:latin typeface="Google Sans"/>
              </a:rPr>
              <a:t> Automating analysis frees up security personnel from manual log review, accelerating response times and investigation efforts for identified threats.</a:t>
            </a:r>
          </a:p>
          <a:p>
            <a:pPr algn="l">
              <a:buFont typeface="Arial" panose="020B0604020202020204" pitchFamily="34" charset="0"/>
              <a:buChar char="•"/>
            </a:pPr>
            <a:r>
              <a:rPr lang="en-IN" b="1" i="0" dirty="0">
                <a:solidFill>
                  <a:srgbClr val="1F1F1F"/>
                </a:solidFill>
                <a:effectLst/>
                <a:latin typeface="Google Sans"/>
              </a:rPr>
              <a:t>Enhanced threat visibility and correlation:</a:t>
            </a:r>
            <a:r>
              <a:rPr lang="en-IN" b="0" i="0" dirty="0">
                <a:solidFill>
                  <a:srgbClr val="1F1F1F"/>
                </a:solidFill>
                <a:effectLst/>
                <a:latin typeface="Google Sans"/>
              </a:rPr>
              <a:t> SIEM systems provide a central view of security events from various sources, facilitating comprehensive analysis and correlation to identify the true scope and nature of potential incidents.</a:t>
            </a:r>
          </a:p>
          <a:p>
            <a:pPr algn="l">
              <a:buFont typeface="Arial" panose="020B0604020202020204" pitchFamily="34" charset="0"/>
              <a:buChar char="•"/>
            </a:pPr>
            <a:r>
              <a:rPr lang="en-IN" b="1" i="0" dirty="0">
                <a:solidFill>
                  <a:srgbClr val="1F1F1F"/>
                </a:solidFill>
                <a:effectLst/>
                <a:latin typeface="Google Sans"/>
              </a:rPr>
              <a:t>Improved efficiency and decision making:</a:t>
            </a:r>
            <a:r>
              <a:rPr lang="en-IN" b="0" i="0" dirty="0">
                <a:solidFill>
                  <a:srgbClr val="1F1F1F"/>
                </a:solidFill>
                <a:effectLst/>
                <a:latin typeface="Google Sans"/>
              </a:rPr>
              <a:t> Automated reports and dashboards provide valuable insights into security posture and trends, enabling informed decision-making for improving overall security practices.</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log management and analysis tools:</a:t>
            </a:r>
            <a:r>
              <a:rPr lang="en-IN" b="0" i="0" dirty="0">
                <a:solidFill>
                  <a:srgbClr val="1F1F1F"/>
                </a:solidFill>
                <a:effectLst/>
                <a:latin typeface="Google Sans"/>
              </a:rPr>
              <a:t> Select tools compatible with various operating systems and applications used within the infrastructure, offering centralized log collection, parsing, and analysis capabilities.</a:t>
            </a:r>
          </a:p>
          <a:p>
            <a:pPr algn="l">
              <a:buFont typeface="+mj-lt"/>
              <a:buAutoNum type="arabicPeriod"/>
            </a:pPr>
            <a:r>
              <a:rPr lang="en-IN" b="1" i="0" dirty="0">
                <a:solidFill>
                  <a:srgbClr val="1F1F1F"/>
                </a:solidFill>
                <a:effectLst/>
                <a:latin typeface="Google Sans"/>
              </a:rPr>
              <a:t>Deploy log collection agents:</a:t>
            </a:r>
            <a:r>
              <a:rPr lang="en-IN" b="0" i="0" dirty="0">
                <a:solidFill>
                  <a:srgbClr val="1F1F1F"/>
                </a:solidFill>
                <a:effectLst/>
                <a:latin typeface="Google Sans"/>
              </a:rPr>
              <a:t> Install and configure log collection agents on all servers to capture and forward logs to the chosen log management platform.</a:t>
            </a:r>
          </a:p>
          <a:p>
            <a:pPr algn="l">
              <a:buFont typeface="+mj-lt"/>
              <a:buAutoNum type="arabicPeriod"/>
            </a:pPr>
            <a:r>
              <a:rPr lang="en-IN" b="1" i="0" dirty="0">
                <a:solidFill>
                  <a:srgbClr val="1F1F1F"/>
                </a:solidFill>
                <a:effectLst/>
                <a:latin typeface="Google Sans"/>
              </a:rPr>
              <a:t>Define log parsing rules:</a:t>
            </a:r>
            <a:r>
              <a:rPr lang="en-IN" b="0" i="0" dirty="0">
                <a:solidFill>
                  <a:srgbClr val="1F1F1F"/>
                </a:solidFill>
                <a:effectLst/>
                <a:latin typeface="Google Sans"/>
              </a:rPr>
              <a:t> Configure parsing rules within the chosen tool to normalize logs from different sources into a structured format for efficient analysis and filtering.</a:t>
            </a:r>
          </a:p>
          <a:p>
            <a:pPr algn="l">
              <a:buFont typeface="+mj-lt"/>
              <a:buAutoNum type="arabicPeriod"/>
            </a:pPr>
            <a:r>
              <a:rPr lang="en-IN" b="1" i="0" dirty="0">
                <a:solidFill>
                  <a:srgbClr val="1F1F1F"/>
                </a:solidFill>
                <a:effectLst/>
                <a:latin typeface="Google Sans"/>
              </a:rPr>
              <a:t>Implement threat detection rules:</a:t>
            </a:r>
            <a:r>
              <a:rPr lang="en-IN" b="0" i="0" dirty="0">
                <a:solidFill>
                  <a:srgbClr val="1F1F1F"/>
                </a:solidFill>
                <a:effectLst/>
                <a:latin typeface="Google Sans"/>
              </a:rPr>
              <a:t> Utilize predefined or custom rules within the tool to identify suspicious activities, potential security incidents, and trigger alerts for further investigation.</a:t>
            </a:r>
          </a:p>
          <a:p>
            <a:pPr algn="l">
              <a:buFont typeface="+mj-lt"/>
              <a:buAutoNum type="arabicPeriod"/>
            </a:pPr>
            <a:r>
              <a:rPr lang="en-IN" b="1" i="0" dirty="0">
                <a:solidFill>
                  <a:srgbClr val="1F1F1F"/>
                </a:solidFill>
                <a:effectLst/>
                <a:latin typeface="Google Sans"/>
              </a:rPr>
              <a:t>Integrate with SIEM platform:</a:t>
            </a:r>
            <a:r>
              <a:rPr lang="en-IN" b="0" i="0" dirty="0">
                <a:solidFill>
                  <a:srgbClr val="1F1F1F"/>
                </a:solidFill>
                <a:effectLst/>
                <a:latin typeface="Google Sans"/>
              </a:rPr>
              <a:t> Configure the chosen SIEM platform to integrate with the log management tool, enabling aggregated log analysis, incident correlation, and response workflow management.</a:t>
            </a:r>
          </a:p>
          <a:p>
            <a:pPr algn="l">
              <a:buFont typeface="+mj-lt"/>
              <a:buAutoNum type="arabicPeriod"/>
            </a:pPr>
            <a:r>
              <a:rPr lang="en-IN" b="1" i="0" dirty="0">
                <a:solidFill>
                  <a:srgbClr val="1F1F1F"/>
                </a:solidFill>
                <a:effectLst/>
                <a:latin typeface="Google Sans"/>
              </a:rPr>
              <a:t>Define incident response workflows:</a:t>
            </a:r>
            <a:r>
              <a:rPr lang="en-IN" b="0" i="0" dirty="0">
                <a:solidFill>
                  <a:srgbClr val="1F1F1F"/>
                </a:solidFill>
                <a:effectLst/>
                <a:latin typeface="Google Sans"/>
              </a:rPr>
              <a:t> Establish standardized workflows within the SIEM platform, outlining investigation procedures, containment measures, and escalation protocols for identified security incidents.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Tuning and testing:</a:t>
            </a:r>
            <a:r>
              <a:rPr lang="en-IN" b="0" i="0" dirty="0">
                <a:solidFill>
                  <a:srgbClr val="1F1F1F"/>
                </a:solidFill>
                <a:effectLst/>
                <a:latin typeface="Google Sans"/>
              </a:rPr>
              <a:t> Regularly review, refine, and test the configured threat detection rules to minimize false positives and ensure effective identification of real security threats.</a:t>
            </a:r>
          </a:p>
          <a:p>
            <a:pPr algn="l">
              <a:buFont typeface="Arial" panose="020B0604020202020204" pitchFamily="34" charset="0"/>
              <a:buChar char="•"/>
            </a:pPr>
            <a:r>
              <a:rPr lang="en-IN" b="1" i="0" dirty="0">
                <a:solidFill>
                  <a:srgbClr val="1F1F1F"/>
                </a:solidFill>
                <a:effectLst/>
                <a:latin typeface="Google Sans"/>
              </a:rPr>
              <a:t>User training and awareness:</a:t>
            </a:r>
            <a:r>
              <a:rPr lang="en-IN" b="0" i="0" dirty="0">
                <a:solidFill>
                  <a:srgbClr val="1F1F1F"/>
                </a:solidFill>
                <a:effectLst/>
                <a:latin typeface="Google Sans"/>
              </a:rPr>
              <a:t> Educate users about cybersecurity best practices to prevent accidental breaches and encourage them to report suspicious activities promptly.</a:t>
            </a:r>
          </a:p>
          <a:p>
            <a:pPr algn="l">
              <a:buFont typeface="Arial" panose="020B0604020202020204" pitchFamily="34" charset="0"/>
              <a:buChar char="•"/>
            </a:pPr>
            <a:r>
              <a:rPr lang="en-IN" b="1" i="0" dirty="0">
                <a:solidFill>
                  <a:srgbClr val="1F1F1F"/>
                </a:solidFill>
                <a:effectLst/>
                <a:latin typeface="Google Sans"/>
              </a:rPr>
              <a:t>Continuous improvement:</a:t>
            </a:r>
            <a:r>
              <a:rPr lang="en-IN" b="0" i="0" dirty="0">
                <a:solidFill>
                  <a:srgbClr val="1F1F1F"/>
                </a:solidFill>
                <a:effectLst/>
                <a:latin typeface="Google Sans"/>
              </a:rPr>
              <a:t> Regularly review and improve security processes, threat detection rules, and response strategies based on lessons learned from detected incidents and evolving security threats.</a:t>
            </a:r>
          </a:p>
          <a:p>
            <a:endParaRPr lang="en-US" dirty="0"/>
          </a:p>
        </p:txBody>
      </p:sp>
    </p:spTree>
    <p:extLst>
      <p:ext uri="{BB962C8B-B14F-4D97-AF65-F5344CB8AC3E}">
        <p14:creationId xmlns:p14="http://schemas.microsoft.com/office/powerpoint/2010/main" val="2007247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F9A1-5C44-356D-0042-DF78BB7612A0}"/>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Disaster Recovery Failover for On-Premises Environments with Cloud Backup and Recovery</a:t>
            </a:r>
            <a:endParaRPr lang="en-US" dirty="0"/>
          </a:p>
        </p:txBody>
      </p:sp>
      <p:sp>
        <p:nvSpPr>
          <p:cNvPr id="3" name="Content Placeholder 2">
            <a:extLst>
              <a:ext uri="{FF2B5EF4-FFF2-40B4-BE49-F238E27FC236}">
                <a16:creationId xmlns:a16="http://schemas.microsoft.com/office/drawing/2014/main" id="{1E1B4CBC-E66F-7ADB-62C8-82AB40ED1B2E}"/>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relies on an on-premises data </a:t>
            </a:r>
            <a:r>
              <a:rPr lang="en-IN" b="0" i="0" dirty="0" err="1">
                <a:solidFill>
                  <a:srgbClr val="1F1F1F"/>
                </a:solidFill>
                <a:effectLst/>
                <a:latin typeface="Google Sans"/>
              </a:rPr>
              <a:t>center</a:t>
            </a:r>
            <a:r>
              <a:rPr lang="en-IN" b="0" i="0" dirty="0">
                <a:solidFill>
                  <a:srgbClr val="1F1F1F"/>
                </a:solidFill>
                <a:effectLst/>
                <a:latin typeface="Google Sans"/>
              </a:rPr>
              <a:t> to run critical applications. However, unplanned outages due to hardware failures, natural disasters, or power disruptions can cause significant downtime and potential data loss, impacting business operations and customer satisfaction. Implementing a robust disaster recovery (DR) strategy becomes critical for ensuring business continuity and minimizing downtime.</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DR with cloud backup and recovery capabilities using:</a:t>
            </a:r>
          </a:p>
          <a:p>
            <a:pPr algn="l">
              <a:buFont typeface="+mj-lt"/>
              <a:buAutoNum type="arabicPeriod"/>
            </a:pPr>
            <a:r>
              <a:rPr lang="en-IN" b="1" i="0" dirty="0">
                <a:solidFill>
                  <a:srgbClr val="1F1F1F"/>
                </a:solidFill>
                <a:effectLst/>
                <a:latin typeface="Google Sans"/>
              </a:rPr>
              <a:t>Cloud storage service:</a:t>
            </a:r>
            <a:r>
              <a:rPr lang="en-IN" b="0" i="0" dirty="0">
                <a:solidFill>
                  <a:srgbClr val="1F1F1F"/>
                </a:solidFill>
                <a:effectLst/>
                <a:latin typeface="Google Sans"/>
              </a:rPr>
              <a:t> Utilize a reliable cloud storage service from providers like AWS S3, Azure Blob Storage, or Google Cloud Storage to:</a:t>
            </a:r>
          </a:p>
          <a:p>
            <a:pPr marL="742950" lvl="1" indent="-285750" algn="l">
              <a:buFont typeface="+mj-lt"/>
              <a:buAutoNum type="arabicPeriod"/>
            </a:pPr>
            <a:r>
              <a:rPr lang="en-IN" b="1" i="0" dirty="0">
                <a:solidFill>
                  <a:srgbClr val="1F1F1F"/>
                </a:solidFill>
                <a:effectLst/>
                <a:latin typeface="Google Sans"/>
              </a:rPr>
              <a:t>Backup critical data:</a:t>
            </a:r>
            <a:r>
              <a:rPr lang="en-IN" b="0" i="0" dirty="0">
                <a:solidFill>
                  <a:srgbClr val="1F1F1F"/>
                </a:solidFill>
                <a:effectLst/>
                <a:latin typeface="Google Sans"/>
              </a:rPr>
              <a:t> Regularly back up crucial data from on-premises servers to the chosen cloud storage platform at defined intervals, ensuring data security and availability.</a:t>
            </a:r>
          </a:p>
          <a:p>
            <a:pPr marL="742950" lvl="1" indent="-285750" algn="l">
              <a:buFont typeface="+mj-lt"/>
              <a:buAutoNum type="arabicPeriod"/>
            </a:pPr>
            <a:r>
              <a:rPr lang="en-IN" b="1" i="0" dirty="0">
                <a:solidFill>
                  <a:srgbClr val="1F1F1F"/>
                </a:solidFill>
                <a:effectLst/>
                <a:latin typeface="Google Sans"/>
              </a:rPr>
              <a:t>Version control:</a:t>
            </a:r>
            <a:r>
              <a:rPr lang="en-IN" b="0" i="0" dirty="0">
                <a:solidFill>
                  <a:srgbClr val="1F1F1F"/>
                </a:solidFill>
                <a:effectLst/>
                <a:latin typeface="Google Sans"/>
              </a:rPr>
              <a:t> Enable version control within the cloud storage service to maintain different data backups at specific points in time, allowing for recovery to a desired point in case of incidents.</a:t>
            </a:r>
          </a:p>
          <a:p>
            <a:pPr algn="l">
              <a:buFont typeface="+mj-lt"/>
              <a:buAutoNum type="arabicPeriod"/>
            </a:pPr>
            <a:r>
              <a:rPr lang="en-IN" b="1" i="0" dirty="0">
                <a:solidFill>
                  <a:srgbClr val="1F1F1F"/>
                </a:solidFill>
                <a:effectLst/>
                <a:latin typeface="Google Sans"/>
              </a:rPr>
              <a:t>Cloud-based disaster recovery (DR) service:</a:t>
            </a:r>
            <a:r>
              <a:rPr lang="en-IN" b="0" i="0" dirty="0">
                <a:solidFill>
                  <a:srgbClr val="1F1F1F"/>
                </a:solidFill>
                <a:effectLst/>
                <a:latin typeface="Google Sans"/>
              </a:rPr>
              <a:t> Utilize a dedicated DR service offered by the chosen cloud provider, such as:</a:t>
            </a:r>
          </a:p>
          <a:p>
            <a:pPr marL="742950" lvl="1" indent="-285750" algn="l">
              <a:buFont typeface="+mj-lt"/>
              <a:buAutoNum type="arabicPeriod"/>
            </a:pPr>
            <a:r>
              <a:rPr lang="en-IN" b="1" i="0" dirty="0">
                <a:solidFill>
                  <a:srgbClr val="1F1F1F"/>
                </a:solidFill>
                <a:effectLst/>
                <a:latin typeface="Google Sans"/>
              </a:rPr>
              <a:t>Automated failover:</a:t>
            </a:r>
            <a:r>
              <a:rPr lang="en-IN" b="0" i="0" dirty="0">
                <a:solidFill>
                  <a:srgbClr val="1F1F1F"/>
                </a:solidFill>
                <a:effectLst/>
                <a:latin typeface="Google Sans"/>
              </a:rPr>
              <a:t> In case of a disaster affecting the on-premises environment, the DR service automatically orchestrates the failover process, spinning up virtual machines in the cloud and restoring data from backups.</a:t>
            </a:r>
          </a:p>
          <a:p>
            <a:pPr marL="742950" lvl="1" indent="-285750" algn="l">
              <a:buFont typeface="+mj-lt"/>
              <a:buAutoNum type="arabicPeriod"/>
            </a:pPr>
            <a:r>
              <a:rPr lang="en-IN" b="1" i="0" dirty="0">
                <a:solidFill>
                  <a:srgbClr val="1F1F1F"/>
                </a:solidFill>
                <a:effectLst/>
                <a:latin typeface="Google Sans"/>
              </a:rPr>
              <a:t>Testing and failback capabilities:</a:t>
            </a:r>
            <a:r>
              <a:rPr lang="en-IN" b="0" i="0" dirty="0">
                <a:solidFill>
                  <a:srgbClr val="1F1F1F"/>
                </a:solidFill>
                <a:effectLst/>
                <a:latin typeface="Google Sans"/>
              </a:rPr>
              <a:t> Facilitate test failovers to verify the functionality of the DR plan and provide streamlined failback operations to the on-premises environment once recovery is complete.</a:t>
            </a:r>
          </a:p>
          <a:p>
            <a:pPr algn="l">
              <a:buFont typeface="+mj-lt"/>
              <a:buAutoNum type="arabicPeriod"/>
            </a:pPr>
            <a:r>
              <a:rPr lang="en-IN" b="1" i="0" dirty="0">
                <a:solidFill>
                  <a:srgbClr val="1F1F1F"/>
                </a:solidFill>
                <a:effectLst/>
                <a:latin typeface="Google Sans"/>
              </a:rPr>
              <a:t>Management and monitoring tools:</a:t>
            </a:r>
            <a:r>
              <a:rPr lang="en-IN" b="0" i="0" dirty="0">
                <a:solidFill>
                  <a:srgbClr val="1F1F1F"/>
                </a:solidFill>
                <a:effectLst/>
                <a:latin typeface="Google Sans"/>
              </a:rPr>
              <a:t> Implement tools for:</a:t>
            </a:r>
          </a:p>
          <a:p>
            <a:pPr marL="742950" lvl="1" indent="-285750" algn="l">
              <a:buFont typeface="+mj-lt"/>
              <a:buAutoNum type="arabicPeriod"/>
            </a:pPr>
            <a:r>
              <a:rPr lang="en-IN" b="1" i="0" dirty="0">
                <a:solidFill>
                  <a:srgbClr val="1F1F1F"/>
                </a:solidFill>
                <a:effectLst/>
                <a:latin typeface="Google Sans"/>
              </a:rPr>
              <a:t>Monitoring on-premises infrastructure:</a:t>
            </a:r>
            <a:r>
              <a:rPr lang="en-IN" b="0" i="0" dirty="0">
                <a:solidFill>
                  <a:srgbClr val="1F1F1F"/>
                </a:solidFill>
                <a:effectLst/>
                <a:latin typeface="Google Sans"/>
              </a:rPr>
              <a:t> Track the health and performance of on-premises servers and network devices to identify potential issues and trigger DR actions if needed.</a:t>
            </a:r>
          </a:p>
          <a:p>
            <a:pPr marL="742950" lvl="1" indent="-285750" algn="l">
              <a:buFont typeface="+mj-lt"/>
              <a:buAutoNum type="arabicPeriod"/>
            </a:pPr>
            <a:r>
              <a:rPr lang="en-IN" b="1" i="0" dirty="0">
                <a:solidFill>
                  <a:srgbClr val="1F1F1F"/>
                </a:solidFill>
                <a:effectLst/>
                <a:latin typeface="Google Sans"/>
              </a:rPr>
              <a:t>Managing cloud resources:</a:t>
            </a:r>
            <a:r>
              <a:rPr lang="en-IN" b="0" i="0" dirty="0">
                <a:solidFill>
                  <a:srgbClr val="1F1F1F"/>
                </a:solidFill>
                <a:effectLst/>
                <a:latin typeface="Google Sans"/>
              </a:rPr>
              <a:t> Utilize the cloud provider's management console or APIs to manage and monitor resources deployed in the cloud environment during failover events.</a:t>
            </a:r>
          </a:p>
          <a:p>
            <a:endParaRPr lang="en-US" dirty="0"/>
          </a:p>
        </p:txBody>
      </p:sp>
      <p:sp>
        <p:nvSpPr>
          <p:cNvPr id="4" name="Content Placeholder 3">
            <a:extLst>
              <a:ext uri="{FF2B5EF4-FFF2-40B4-BE49-F238E27FC236}">
                <a16:creationId xmlns:a16="http://schemas.microsoft.com/office/drawing/2014/main" id="{F0A47043-7609-49B6-0156-41F51DC0D206}"/>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disaster recovery and business continuity:</a:t>
            </a:r>
            <a:r>
              <a:rPr lang="en-IN" b="0" i="0" dirty="0">
                <a:solidFill>
                  <a:srgbClr val="1F1F1F"/>
                </a:solidFill>
                <a:effectLst/>
                <a:latin typeface="Google Sans"/>
              </a:rPr>
              <a:t> Automated failover to the cloud ensures minimal downtime and rapid recovery in case of on-premises disruptions, minimizing business impact.</a:t>
            </a:r>
          </a:p>
          <a:p>
            <a:pPr algn="l">
              <a:buFont typeface="Arial" panose="020B0604020202020204" pitchFamily="34" charset="0"/>
              <a:buChar char="•"/>
            </a:pPr>
            <a:r>
              <a:rPr lang="en-IN" b="1" i="0" dirty="0">
                <a:solidFill>
                  <a:srgbClr val="1F1F1F"/>
                </a:solidFill>
                <a:effectLst/>
                <a:latin typeface="Google Sans"/>
              </a:rPr>
              <a:t>Enhanced data protection and security:</a:t>
            </a:r>
            <a:r>
              <a:rPr lang="en-IN" b="0" i="0" dirty="0">
                <a:solidFill>
                  <a:srgbClr val="1F1F1F"/>
                </a:solidFill>
                <a:effectLst/>
                <a:latin typeface="Google Sans"/>
              </a:rPr>
              <a:t> Cloud storage provides robust data protection and redundancy, mitigating data loss even in catastrophic scenarios impacting the on-premises environment.</a:t>
            </a:r>
          </a:p>
          <a:p>
            <a:pPr algn="l">
              <a:buFont typeface="Arial" panose="020B0604020202020204" pitchFamily="34" charset="0"/>
              <a:buChar char="•"/>
            </a:pPr>
            <a:r>
              <a:rPr lang="en-IN" b="1" i="0" dirty="0">
                <a:solidFill>
                  <a:srgbClr val="1F1F1F"/>
                </a:solidFill>
                <a:effectLst/>
                <a:latin typeface="Google Sans"/>
              </a:rPr>
              <a:t>Reduced operational burden:</a:t>
            </a:r>
            <a:r>
              <a:rPr lang="en-IN" b="0" i="0" dirty="0">
                <a:solidFill>
                  <a:srgbClr val="1F1F1F"/>
                </a:solidFill>
                <a:effectLst/>
                <a:latin typeface="Google Sans"/>
              </a:rPr>
              <a:t> Automation eliminates the need for manual failover actions and data restoration processes, freeing up IT resources to focus on other critical tasks and incident response.</a:t>
            </a:r>
          </a:p>
          <a:p>
            <a:pPr algn="l">
              <a:buFont typeface="Arial" panose="020B0604020202020204" pitchFamily="34" charset="0"/>
              <a:buChar char="•"/>
            </a:pPr>
            <a:r>
              <a:rPr lang="en-IN" b="1" i="0" dirty="0">
                <a:solidFill>
                  <a:srgbClr val="1F1F1F"/>
                </a:solidFill>
                <a:effectLst/>
                <a:latin typeface="Google Sans"/>
              </a:rPr>
              <a:t>Cost-effective and scalable solution:</a:t>
            </a:r>
            <a:r>
              <a:rPr lang="en-IN" b="0" i="0" dirty="0">
                <a:solidFill>
                  <a:srgbClr val="1F1F1F"/>
                </a:solidFill>
                <a:effectLst/>
                <a:latin typeface="Google Sans"/>
              </a:rPr>
              <a:t> Cloud-based DR leverages pay-as-you-go options, providing cost efficiency compared to building and maintaining a dedicated on-premises DR infrastructure.</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 cloud storage service:</a:t>
            </a:r>
            <a:r>
              <a:rPr lang="en-IN" b="0" i="0" dirty="0">
                <a:solidFill>
                  <a:srgbClr val="1F1F1F"/>
                </a:solidFill>
                <a:effectLst/>
                <a:latin typeface="Google Sans"/>
              </a:rPr>
              <a:t> Select a reliable cloud storage solution based on factors like data security, scalability, cost, and access control options.</a:t>
            </a:r>
          </a:p>
          <a:p>
            <a:pPr algn="l">
              <a:buFont typeface="+mj-lt"/>
              <a:buAutoNum type="arabicPeriod"/>
            </a:pPr>
            <a:r>
              <a:rPr lang="en-IN" b="1" i="0" dirty="0">
                <a:solidFill>
                  <a:srgbClr val="1F1F1F"/>
                </a:solidFill>
                <a:effectLst/>
                <a:latin typeface="Google Sans"/>
              </a:rPr>
              <a:t>Implement backup and archiving policies:</a:t>
            </a:r>
            <a:r>
              <a:rPr lang="en-IN" b="0" i="0" dirty="0">
                <a:solidFill>
                  <a:srgbClr val="1F1F1F"/>
                </a:solidFill>
                <a:effectLst/>
                <a:latin typeface="Google Sans"/>
              </a:rPr>
              <a:t> Define policies for data backup frequency, retention periods, and version control within the chosen cloud storage service.</a:t>
            </a:r>
          </a:p>
          <a:p>
            <a:pPr algn="l">
              <a:buFont typeface="+mj-lt"/>
              <a:buAutoNum type="arabicPeriod"/>
            </a:pPr>
            <a:r>
              <a:rPr lang="en-IN" b="1" i="0" dirty="0">
                <a:solidFill>
                  <a:srgbClr val="1F1F1F"/>
                </a:solidFill>
                <a:effectLst/>
                <a:latin typeface="Google Sans"/>
              </a:rPr>
              <a:t>Subscribe to a cloud-based DR service:</a:t>
            </a:r>
            <a:r>
              <a:rPr lang="en-IN" b="0" i="0" dirty="0">
                <a:solidFill>
                  <a:srgbClr val="1F1F1F"/>
                </a:solidFill>
                <a:effectLst/>
                <a:latin typeface="Google Sans"/>
              </a:rPr>
              <a:t> Choose a DR service from the selected cloud provider, ensuring compatibility with existing on-premises infrastructure and offering features like automated failover and testing capabilities.</a:t>
            </a:r>
          </a:p>
          <a:p>
            <a:pPr algn="l">
              <a:buFont typeface="+mj-lt"/>
              <a:buAutoNum type="arabicPeriod"/>
            </a:pPr>
            <a:r>
              <a:rPr lang="en-IN" b="1" i="0" dirty="0">
                <a:solidFill>
                  <a:srgbClr val="1F1F1F"/>
                </a:solidFill>
                <a:effectLst/>
                <a:latin typeface="Google Sans"/>
              </a:rPr>
              <a:t>Configure failover workflows:</a:t>
            </a:r>
            <a:r>
              <a:rPr lang="en-IN" b="0" i="0" dirty="0">
                <a:solidFill>
                  <a:srgbClr val="1F1F1F"/>
                </a:solidFill>
                <a:effectLst/>
                <a:latin typeface="Google Sans"/>
              </a:rPr>
              <a:t> Utilize the cloud DR service's functionalities to configure automated failover workflows, specifying failover triggers, resource provisioning in the cloud, and data restoration procedures from cloud backups.</a:t>
            </a:r>
          </a:p>
          <a:p>
            <a:pPr algn="l">
              <a:buFont typeface="+mj-lt"/>
              <a:buAutoNum type="arabicPeriod"/>
            </a:pPr>
            <a:r>
              <a:rPr lang="en-IN" b="1" i="0" dirty="0">
                <a:solidFill>
                  <a:srgbClr val="1F1F1F"/>
                </a:solidFill>
                <a:effectLst/>
                <a:latin typeface="Google Sans"/>
              </a:rPr>
              <a:t>Implement monitoring and management tools:</a:t>
            </a:r>
            <a:r>
              <a:rPr lang="en-IN" b="0" i="0" dirty="0">
                <a:solidFill>
                  <a:srgbClr val="1F1F1F"/>
                </a:solidFill>
                <a:effectLst/>
                <a:latin typeface="Google Sans"/>
              </a:rPr>
              <a:t> Integrate monitoring tools to track on-premises infrastructure health and utilize the cloud provider's management tools to manage resources deployed during failover events.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Conduct regular DR testing:</a:t>
            </a:r>
            <a:r>
              <a:rPr lang="en-IN" b="0" i="0" dirty="0">
                <a:solidFill>
                  <a:srgbClr val="1F1F1F"/>
                </a:solidFill>
                <a:effectLst/>
                <a:latin typeface="Google Sans"/>
              </a:rPr>
              <a:t> Perform routine test failovers to validate the functionality of the DR plan, identify potential issues, and ensure smooth failover and failback processes.</a:t>
            </a:r>
          </a:p>
          <a:p>
            <a:pPr algn="l">
              <a:buFont typeface="Arial" panose="020B0604020202020204" pitchFamily="34" charset="0"/>
              <a:buChar char="•"/>
            </a:pPr>
            <a:r>
              <a:rPr lang="en-IN" b="1" i="0" dirty="0">
                <a:solidFill>
                  <a:srgbClr val="1F1F1F"/>
                </a:solidFill>
                <a:effectLst/>
                <a:latin typeface="Google Sans"/>
              </a:rPr>
              <a:t>User communication and training:</a:t>
            </a:r>
            <a:r>
              <a:rPr lang="en-IN" b="0" i="0" dirty="0">
                <a:solidFill>
                  <a:srgbClr val="1F1F1F"/>
                </a:solidFill>
                <a:effectLst/>
                <a:latin typeface="Google Sans"/>
              </a:rPr>
              <a:t> Communicate DR plan details and procedures to stakeholders and personnel to ensure coordinated response and recovery efforts during incidents.</a:t>
            </a:r>
          </a:p>
          <a:p>
            <a:pPr algn="l">
              <a:buFont typeface="Arial" panose="020B0604020202020204" pitchFamily="34" charset="0"/>
              <a:buChar char="•"/>
            </a:pPr>
            <a:r>
              <a:rPr lang="en-IN" b="1" i="0" dirty="0">
                <a:solidFill>
                  <a:srgbClr val="1F1F1F"/>
                </a:solidFill>
                <a:effectLst/>
                <a:latin typeface="Google Sans"/>
              </a:rPr>
              <a:t>Security best practices:</a:t>
            </a:r>
            <a:r>
              <a:rPr lang="en-IN" b="0" i="0" dirty="0">
                <a:solidFill>
                  <a:srgbClr val="1F1F1F"/>
                </a:solidFill>
                <a:effectLst/>
                <a:latin typeface="Google Sans"/>
              </a:rPr>
              <a:t> Adhere to security best practices for both cloud storage and the DR service, including access control, data encryption, and regular security patch application to maintain the integrity and security of backed-up data and cloud resources.</a:t>
            </a:r>
          </a:p>
          <a:p>
            <a:pPr algn="l"/>
            <a:r>
              <a:rPr lang="en-IN" b="0" i="0" dirty="0">
                <a:solidFill>
                  <a:srgbClr val="1F1F1F"/>
                </a:solidFill>
                <a:effectLst/>
                <a:latin typeface="Google Sans"/>
              </a:rPr>
              <a:t>By implementing automated DR with cloud backup and recovery, organizations can significantly enhance their disaster recovery posture and ensure business continuity. This approach minimizes operational burden, reduces recovery time objectives (RTOs) and recovery point objectives (RPOs), and offers a cost-effective and scalable solution for securing critical data and applications in an on-premises environment.</a:t>
            </a:r>
          </a:p>
          <a:p>
            <a:endParaRPr lang="en-US" dirty="0"/>
          </a:p>
        </p:txBody>
      </p:sp>
    </p:spTree>
    <p:extLst>
      <p:ext uri="{BB962C8B-B14F-4D97-AF65-F5344CB8AC3E}">
        <p14:creationId xmlns:p14="http://schemas.microsoft.com/office/powerpoint/2010/main" val="927682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FCC5-0A6F-7EAB-1587-242789D8F8F9}"/>
              </a:ext>
            </a:extLst>
          </p:cNvPr>
          <p:cNvSpPr>
            <a:spLocks noGrp="1"/>
          </p:cNvSpPr>
          <p:nvPr>
            <p:ph type="title"/>
          </p:nvPr>
        </p:nvSpPr>
        <p:spPr>
          <a:xfrm>
            <a:off x="838199" y="365125"/>
            <a:ext cx="11237843" cy="1325563"/>
          </a:xfrm>
        </p:spPr>
        <p:txBody>
          <a:bodyPr>
            <a:normAutofit fontScale="90000"/>
          </a:bodyPr>
          <a:lstStyle/>
          <a:p>
            <a:r>
              <a:rPr lang="en-IN" b="1" i="0" dirty="0">
                <a:solidFill>
                  <a:srgbClr val="1F1F1F"/>
                </a:solidFill>
                <a:effectLst/>
                <a:latin typeface="Google Sans"/>
              </a:rPr>
              <a:t>Automating Database Backup and Recovery with Backup and Management Tools and CI/CD Pipelines</a:t>
            </a:r>
            <a:br>
              <a:rPr lang="en-IN" b="1"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29A8ACDB-AD01-2D8A-54F1-844CA3D94DD6}"/>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Maintaining data integrity and ensuring rapid recovery from database failures or accidental data loss is crucial for modern organizations. Manual database backups are time-consuming, prone to errors, and can lead to delays in restoring critical data.</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organization implements automated database backup and recovery using:</a:t>
            </a:r>
          </a:p>
          <a:p>
            <a:pPr algn="l"/>
            <a:r>
              <a:rPr lang="en-IN" b="1" i="0" dirty="0">
                <a:solidFill>
                  <a:srgbClr val="1F1F1F"/>
                </a:solidFill>
                <a:effectLst/>
                <a:latin typeface="Google Sans"/>
              </a:rPr>
              <a:t>1. Backup and Management Tools: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Scheduled and automated backups:</a:t>
            </a:r>
            <a:r>
              <a:rPr lang="en-IN" b="0" i="0" dirty="0">
                <a:solidFill>
                  <a:srgbClr val="1F1F1F"/>
                </a:solidFill>
                <a:effectLst/>
                <a:latin typeface="Google Sans"/>
              </a:rPr>
              <a:t> Utilize dedicated database backup tools or built-in database functionalities like </a:t>
            </a:r>
            <a:r>
              <a:rPr lang="en-IN" b="0" i="0" dirty="0" err="1">
                <a:solidFill>
                  <a:srgbClr val="1F1F1F"/>
                </a:solidFill>
                <a:effectLst/>
                <a:latin typeface="Google Sans"/>
              </a:rPr>
              <a:t>pg_dump</a:t>
            </a:r>
            <a:r>
              <a:rPr lang="en-IN" b="0" i="0" dirty="0">
                <a:solidFill>
                  <a:srgbClr val="1F1F1F"/>
                </a:solidFill>
                <a:effectLst/>
                <a:latin typeface="Google Sans"/>
              </a:rPr>
              <a:t> (PostgreSQL) or </a:t>
            </a:r>
            <a:r>
              <a:rPr lang="en-IN" b="0" i="0" dirty="0" err="1">
                <a:solidFill>
                  <a:srgbClr val="1F1F1F"/>
                </a:solidFill>
                <a:effectLst/>
                <a:latin typeface="Google Sans"/>
              </a:rPr>
              <a:t>mysqldump</a:t>
            </a:r>
            <a:r>
              <a:rPr lang="en-IN" b="0" i="0" dirty="0">
                <a:solidFill>
                  <a:srgbClr val="1F1F1F"/>
                </a:solidFill>
                <a:effectLst/>
                <a:latin typeface="Google Sans"/>
              </a:rPr>
              <a:t> (MySQL) to:</a:t>
            </a:r>
          </a:p>
          <a:p>
            <a:pPr marL="742950" lvl="1" indent="-285750" algn="l">
              <a:buFont typeface="Arial" panose="020B0604020202020204" pitchFamily="34" charset="0"/>
              <a:buChar char="•"/>
            </a:pPr>
            <a:r>
              <a:rPr lang="en-IN" b="1" i="0" dirty="0">
                <a:solidFill>
                  <a:srgbClr val="1F1F1F"/>
                </a:solidFill>
                <a:effectLst/>
                <a:latin typeface="Google Sans"/>
              </a:rPr>
              <a:t>Schedule and automate regular backups of database schemas and data.</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Configure different backup strategies, such as full backups, incremental backups, and differential backups, depending on the desired level of detail and frequency.</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Compress and encrypt backup data for secure storage and transmission.</a:t>
            </a:r>
            <a:endParaRPr lang="en-IN" b="0" i="0" dirty="0">
              <a:solidFill>
                <a:srgbClr val="1F1F1F"/>
              </a:solidFill>
              <a:effectLst/>
              <a:latin typeface="Google Sans"/>
            </a:endParaRPr>
          </a:p>
          <a:p>
            <a:pPr algn="l"/>
            <a:r>
              <a:rPr lang="en-IN" b="1" i="0" dirty="0">
                <a:solidFill>
                  <a:srgbClr val="1F1F1F"/>
                </a:solidFill>
                <a:effectLst/>
                <a:latin typeface="Google Sans"/>
              </a:rPr>
              <a:t>2. Continuous Integration/Continuous Delivery (CI/CD) Pipelines: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Integration with deployment workflows:</a:t>
            </a:r>
            <a:r>
              <a:rPr lang="en-IN" b="0" i="0" dirty="0">
                <a:solidFill>
                  <a:srgbClr val="1F1F1F"/>
                </a:solidFill>
                <a:effectLst/>
                <a:latin typeface="Google Sans"/>
              </a:rPr>
              <a:t> Integrate backup and recovery processes within existing CI/CD pipelines to:</a:t>
            </a:r>
          </a:p>
          <a:p>
            <a:pPr marL="742950" lvl="1" indent="-285750" algn="l">
              <a:buFont typeface="Arial" panose="020B0604020202020204" pitchFamily="34" charset="0"/>
              <a:buChar char="•"/>
            </a:pPr>
            <a:r>
              <a:rPr lang="en-IN" b="1" i="0" dirty="0">
                <a:solidFill>
                  <a:srgbClr val="1F1F1F"/>
                </a:solidFill>
                <a:effectLst/>
                <a:latin typeface="Google Sans"/>
              </a:rPr>
              <a:t>Trigger automated backups before code deployments or database schema changes to create a rollback point in case of issues.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Automate the deployment of database backups to designated storage locations, such as cloud storage services or local storage solutions.</a:t>
            </a:r>
            <a:endParaRPr lang="en-IN" b="0" i="0" dirty="0">
              <a:solidFill>
                <a:srgbClr val="1F1F1F"/>
              </a:solidFill>
              <a:effectLst/>
              <a:latin typeface="Google Sans"/>
            </a:endParaRP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data protection and faster recovery:</a:t>
            </a:r>
            <a:r>
              <a:rPr lang="en-IN" b="0" i="0" dirty="0">
                <a:solidFill>
                  <a:srgbClr val="1F1F1F"/>
                </a:solidFill>
                <a:effectLst/>
                <a:latin typeface="Google Sans"/>
              </a:rPr>
              <a:t> Automated backups ensure consistent data protection and enable rapid recovery from unexpected database failures or data loss.</a:t>
            </a:r>
          </a:p>
          <a:p>
            <a:pPr algn="l">
              <a:buFont typeface="Arial" panose="020B0604020202020204" pitchFamily="34" charset="0"/>
              <a:buChar char="•"/>
            </a:pPr>
            <a:r>
              <a:rPr lang="en-IN" b="1" i="0" dirty="0">
                <a:solidFill>
                  <a:srgbClr val="1F1F1F"/>
                </a:solidFill>
                <a:effectLst/>
                <a:latin typeface="Google Sans"/>
              </a:rPr>
              <a:t>Reduced risk of human error and improved efficiency:</a:t>
            </a:r>
            <a:r>
              <a:rPr lang="en-IN" b="0" i="0" dirty="0">
                <a:solidFill>
                  <a:srgbClr val="1F1F1F"/>
                </a:solidFill>
                <a:effectLst/>
                <a:latin typeface="Google Sans"/>
              </a:rPr>
              <a:t> Automation eliminates manual tasks associated with scheduling, executing, and verifying backups, minimizing human error and freeing up IT resources.</a:t>
            </a:r>
          </a:p>
          <a:p>
            <a:pPr algn="l">
              <a:buFont typeface="Arial" panose="020B0604020202020204" pitchFamily="34" charset="0"/>
              <a:buChar char="•"/>
            </a:pPr>
            <a:r>
              <a:rPr lang="en-IN" b="1" i="0" dirty="0">
                <a:solidFill>
                  <a:srgbClr val="1F1F1F"/>
                </a:solidFill>
                <a:effectLst/>
                <a:latin typeface="Google Sans"/>
              </a:rPr>
              <a:t>Enhanced compliance and auditability:</a:t>
            </a:r>
            <a:r>
              <a:rPr lang="en-IN" b="0" i="0" dirty="0">
                <a:solidFill>
                  <a:srgbClr val="1F1F1F"/>
                </a:solidFill>
                <a:effectLst/>
                <a:latin typeface="Google Sans"/>
              </a:rPr>
              <a:t> Automated processes facilitate the creation and retention of audit trails, supporting compliance with data security regulations.</a:t>
            </a:r>
          </a:p>
          <a:p>
            <a:pPr algn="l">
              <a:buFont typeface="Arial" panose="020B0604020202020204" pitchFamily="34" charset="0"/>
              <a:buChar char="•"/>
            </a:pPr>
            <a:r>
              <a:rPr lang="en-IN" b="1" i="0" dirty="0">
                <a:solidFill>
                  <a:srgbClr val="1F1F1F"/>
                </a:solidFill>
                <a:effectLst/>
                <a:latin typeface="Google Sans"/>
              </a:rPr>
              <a:t>Streamlined disaster recovery:</a:t>
            </a:r>
            <a:r>
              <a:rPr lang="en-IN" b="0" i="0" dirty="0">
                <a:solidFill>
                  <a:srgbClr val="1F1F1F"/>
                </a:solidFill>
                <a:effectLst/>
                <a:latin typeface="Google Sans"/>
              </a:rPr>
              <a:t> Integrating backups within CI/CD pipelines contributes to a streamlined disaster recovery strategy, allowing for quicker restoration of critical database data.</a:t>
            </a:r>
          </a:p>
          <a:p>
            <a:endParaRPr lang="en-US" dirty="0"/>
          </a:p>
        </p:txBody>
      </p:sp>
      <p:sp>
        <p:nvSpPr>
          <p:cNvPr id="4" name="Content Placeholder 3">
            <a:extLst>
              <a:ext uri="{FF2B5EF4-FFF2-40B4-BE49-F238E27FC236}">
                <a16:creationId xmlns:a16="http://schemas.microsoft.com/office/drawing/2014/main" id="{5CCADF36-8C56-B7DF-37BF-8BA8D2141A28}"/>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dedicated backup tools or utilize built-in database functionalities:</a:t>
            </a:r>
            <a:r>
              <a:rPr lang="en-IN" b="0" i="0" dirty="0">
                <a:solidFill>
                  <a:srgbClr val="1F1F1F"/>
                </a:solidFill>
                <a:effectLst/>
                <a:latin typeface="Google Sans"/>
              </a:rPr>
              <a:t> Select tools compatible with your chosen database technology and offering desired functionalities for automated backups, scheduling, compression, and encryption.</a:t>
            </a:r>
          </a:p>
          <a:p>
            <a:pPr algn="l">
              <a:buFont typeface="+mj-lt"/>
              <a:buAutoNum type="arabicPeriod"/>
            </a:pPr>
            <a:r>
              <a:rPr lang="en-IN" b="1" i="0" dirty="0">
                <a:solidFill>
                  <a:srgbClr val="1F1F1F"/>
                </a:solidFill>
                <a:effectLst/>
                <a:latin typeface="Google Sans"/>
              </a:rPr>
              <a:t>Define backup strategy and retention policies:</a:t>
            </a:r>
            <a:r>
              <a:rPr lang="en-IN" b="0" i="0" dirty="0">
                <a:solidFill>
                  <a:srgbClr val="1F1F1F"/>
                </a:solidFill>
                <a:effectLst/>
                <a:latin typeface="Google Sans"/>
              </a:rPr>
              <a:t> Establish a backup plan specifying the desired frequency of backups (full, incremental, differential), retention periods for different backup types, and storage locations.</a:t>
            </a:r>
          </a:p>
          <a:p>
            <a:pPr algn="l">
              <a:buFont typeface="+mj-lt"/>
              <a:buAutoNum type="arabicPeriod"/>
            </a:pPr>
            <a:r>
              <a:rPr lang="en-IN" b="1" i="0" dirty="0">
                <a:solidFill>
                  <a:srgbClr val="1F1F1F"/>
                </a:solidFill>
                <a:effectLst/>
                <a:latin typeface="Google Sans"/>
              </a:rPr>
              <a:t>Configure backup automation:</a:t>
            </a:r>
            <a:r>
              <a:rPr lang="en-IN" b="0" i="0" dirty="0">
                <a:solidFill>
                  <a:srgbClr val="1F1F1F"/>
                </a:solidFill>
                <a:effectLst/>
                <a:latin typeface="Google Sans"/>
              </a:rPr>
              <a:t> Utilize the chosen tools or database functionalities to schedule automated backups based on the defined strategy.</a:t>
            </a:r>
          </a:p>
          <a:p>
            <a:pPr algn="l">
              <a:buFont typeface="+mj-lt"/>
              <a:buAutoNum type="arabicPeriod"/>
            </a:pPr>
            <a:r>
              <a:rPr lang="en-IN" b="1" i="0" dirty="0">
                <a:solidFill>
                  <a:srgbClr val="1F1F1F"/>
                </a:solidFill>
                <a:effectLst/>
                <a:latin typeface="Google Sans"/>
              </a:rPr>
              <a:t>Integrate backups within CI/CD pipelines (optional):</a:t>
            </a:r>
            <a:r>
              <a:rPr lang="en-IN" b="0" i="0" dirty="0">
                <a:solidFill>
                  <a:srgbClr val="1F1F1F"/>
                </a:solidFill>
                <a:effectLst/>
                <a:latin typeface="Google Sans"/>
              </a:rPr>
              <a:t> If using CI/CD pipelines, configure them to trigger backups before code deployments or database schema changes and automate the upload of backup files to designated storage locations.</a:t>
            </a:r>
          </a:p>
          <a:p>
            <a:pPr algn="l">
              <a:buFont typeface="+mj-lt"/>
              <a:buAutoNum type="arabicPeriod"/>
            </a:pPr>
            <a:r>
              <a:rPr lang="en-IN" b="1" i="0" dirty="0">
                <a:solidFill>
                  <a:srgbClr val="1F1F1F"/>
                </a:solidFill>
                <a:effectLst/>
                <a:latin typeface="Google Sans"/>
              </a:rPr>
              <a:t>Test and validate recovery:</a:t>
            </a:r>
            <a:r>
              <a:rPr lang="en-IN" b="0" i="0" dirty="0">
                <a:solidFill>
                  <a:srgbClr val="1F1F1F"/>
                </a:solidFill>
                <a:effectLst/>
                <a:latin typeface="Google Sans"/>
              </a:rPr>
              <a:t> Conduct regular test restores from backups to ensure the integrity of the data and the effectiveness of the recovery process.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Security best practices:</a:t>
            </a:r>
            <a:r>
              <a:rPr lang="en-IN" b="0" i="0" dirty="0">
                <a:solidFill>
                  <a:srgbClr val="1F1F1F"/>
                </a:solidFill>
                <a:effectLst/>
                <a:latin typeface="Google Sans"/>
              </a:rPr>
              <a:t> Implement appropriate security measures for backup storage locations, such as encryption and access controls, to protect sensitive data.</a:t>
            </a:r>
          </a:p>
          <a:p>
            <a:pPr algn="l">
              <a:buFont typeface="Arial" panose="020B0604020202020204" pitchFamily="34" charset="0"/>
              <a:buChar char="•"/>
            </a:pPr>
            <a:r>
              <a:rPr lang="en-IN" b="1" i="0" dirty="0">
                <a:solidFill>
                  <a:srgbClr val="1F1F1F"/>
                </a:solidFill>
                <a:effectLst/>
                <a:latin typeface="Google Sans"/>
              </a:rPr>
              <a:t>Monitoring and alerting:</a:t>
            </a:r>
            <a:r>
              <a:rPr lang="en-IN" b="0" i="0" dirty="0">
                <a:solidFill>
                  <a:srgbClr val="1F1F1F"/>
                </a:solidFill>
                <a:effectLst/>
                <a:latin typeface="Google Sans"/>
              </a:rPr>
              <a:t> Monitor backup jobs regularly and set up alerts to be notified of any failures or potential issues with the backup process.</a:t>
            </a:r>
          </a:p>
          <a:p>
            <a:pPr algn="l">
              <a:buFont typeface="Arial" panose="020B0604020202020204" pitchFamily="34" charset="0"/>
              <a:buChar char="•"/>
            </a:pPr>
            <a:r>
              <a:rPr lang="en-IN" b="1" i="0" dirty="0">
                <a:solidFill>
                  <a:srgbClr val="1F1F1F"/>
                </a:solidFill>
                <a:effectLst/>
                <a:latin typeface="Google Sans"/>
              </a:rPr>
              <a:t>Disaster recovery plan:</a:t>
            </a:r>
            <a:r>
              <a:rPr lang="en-IN" b="0" i="0" dirty="0">
                <a:solidFill>
                  <a:srgbClr val="1F1F1F"/>
                </a:solidFill>
                <a:effectLst/>
                <a:latin typeface="Google Sans"/>
              </a:rPr>
              <a:t> Integrate automated backups within a broader disaster recovery plan that outlines procedures for recovering not only database data but also the entire IT infrastructure and applications.</a:t>
            </a:r>
          </a:p>
          <a:p>
            <a:pPr algn="l"/>
            <a:r>
              <a:rPr lang="en-IN" b="0" i="0" dirty="0">
                <a:solidFill>
                  <a:srgbClr val="1F1F1F"/>
                </a:solidFill>
                <a:effectLst/>
                <a:latin typeface="Google Sans"/>
              </a:rPr>
              <a:t>By implementing automated database backup and recovery with dedicated tools and CI/CD pipelines, organizations can significantly improve data protection, ensure faster recovery times, and minimize the risk of data loss. This approach fosters a more efficient and reliable data management environment, allowing IT teams to focus on strategic initiatives and innovation.</a:t>
            </a:r>
          </a:p>
          <a:p>
            <a:endParaRPr lang="en-US" dirty="0"/>
          </a:p>
        </p:txBody>
      </p:sp>
    </p:spTree>
    <p:extLst>
      <p:ext uri="{BB962C8B-B14F-4D97-AF65-F5344CB8AC3E}">
        <p14:creationId xmlns:p14="http://schemas.microsoft.com/office/powerpoint/2010/main" val="4192692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0C80-60BF-66A0-CF0F-86887FB56AE7}"/>
              </a:ext>
            </a:extLst>
          </p:cNvPr>
          <p:cNvSpPr>
            <a:spLocks noGrp="1"/>
          </p:cNvSpPr>
          <p:nvPr>
            <p:ph type="title"/>
          </p:nvPr>
        </p:nvSpPr>
        <p:spPr>
          <a:xfrm>
            <a:off x="838200" y="365125"/>
            <a:ext cx="11208026" cy="1325563"/>
          </a:xfrm>
        </p:spPr>
        <p:txBody>
          <a:bodyPr>
            <a:normAutofit fontScale="90000"/>
          </a:bodyPr>
          <a:lstStyle/>
          <a:p>
            <a:r>
              <a:rPr lang="en-IN" b="1" i="0" dirty="0">
                <a:solidFill>
                  <a:srgbClr val="1F1F1F"/>
                </a:solidFill>
                <a:effectLst/>
                <a:latin typeface="Google Sans"/>
              </a:rPr>
              <a:t>Automating Server Maintenance Tasks with Scripting and Scheduling ( Server Shutdown / </a:t>
            </a:r>
            <a:br>
              <a:rPr lang="en-IN" b="1" i="0" dirty="0">
                <a:solidFill>
                  <a:srgbClr val="1F1F1F"/>
                </a:solidFill>
                <a:effectLst/>
                <a:latin typeface="Google Sans"/>
              </a:rPr>
            </a:br>
            <a:r>
              <a:rPr lang="en-IN" b="1" i="0" dirty="0">
                <a:solidFill>
                  <a:srgbClr val="1F1F1F"/>
                </a:solidFill>
                <a:effectLst/>
                <a:latin typeface="Google Sans"/>
              </a:rPr>
              <a:t>Log Archival)</a:t>
            </a:r>
            <a:endParaRPr lang="en-US" dirty="0"/>
          </a:p>
        </p:txBody>
      </p:sp>
      <p:sp>
        <p:nvSpPr>
          <p:cNvPr id="3" name="Content Placeholder 2">
            <a:extLst>
              <a:ext uri="{FF2B5EF4-FFF2-40B4-BE49-F238E27FC236}">
                <a16:creationId xmlns:a16="http://schemas.microsoft.com/office/drawing/2014/main" id="{C93A506D-35BF-6FDA-AB97-DC63E71C4C90}"/>
              </a:ext>
            </a:extLst>
          </p:cNvPr>
          <p:cNvSpPr>
            <a:spLocks noGrp="1"/>
          </p:cNvSpPr>
          <p:nvPr>
            <p:ph sz="half" idx="1"/>
          </p:nvPr>
        </p:nvSpPr>
        <p:spPr/>
        <p:txBody>
          <a:bodyPr>
            <a:normAutofit fontScale="25000" lnSpcReduction="20000"/>
          </a:bodyPr>
          <a:lstStyle/>
          <a:p>
            <a:pPr algn="l" rtl="0"/>
            <a:r>
              <a:rPr lang="en-IN" b="1" i="0" dirty="0">
                <a:solidFill>
                  <a:srgbClr val="1F1F1F"/>
                </a:solidFill>
                <a:effectLst/>
                <a:latin typeface="Google Sans"/>
              </a:rPr>
              <a:t>Scenario:</a:t>
            </a:r>
            <a:endParaRPr lang="en-IN" b="0" i="0" dirty="0">
              <a:solidFill>
                <a:srgbClr val="1F1F1F"/>
              </a:solidFill>
              <a:effectLst/>
              <a:latin typeface="Google Sans"/>
            </a:endParaRPr>
          </a:p>
          <a:p>
            <a:pPr algn="l" rtl="0"/>
            <a:r>
              <a:rPr lang="en-IN" b="0" i="0" dirty="0">
                <a:solidFill>
                  <a:srgbClr val="1F1F1F"/>
                </a:solidFill>
                <a:effectLst/>
                <a:latin typeface="Google Sans"/>
              </a:rPr>
              <a:t>A small IT team manages a growing network of servers for a company. Manually performing routine maintenance tasks, like security patch updates, system reboots, and log file archiving, becomes increasingly time-consuming and prone to human errors as the server count increases. Streamlining these tasks becomes crucial to streamline administration and improve operational efficiency.</a:t>
            </a:r>
          </a:p>
          <a:p>
            <a:pPr algn="l" rtl="0"/>
            <a:r>
              <a:rPr lang="en-IN" b="1" i="0" dirty="0">
                <a:solidFill>
                  <a:srgbClr val="1F1F1F"/>
                </a:solidFill>
                <a:effectLst/>
                <a:latin typeface="Google Sans"/>
              </a:rPr>
              <a:t>Solution:</a:t>
            </a:r>
            <a:endParaRPr lang="en-IN" b="0" i="0" dirty="0">
              <a:solidFill>
                <a:srgbClr val="1F1F1F"/>
              </a:solidFill>
              <a:effectLst/>
              <a:latin typeface="Google Sans"/>
            </a:endParaRPr>
          </a:p>
          <a:p>
            <a:pPr algn="l" rtl="0"/>
            <a:r>
              <a:rPr lang="en-IN" b="0" i="0" dirty="0">
                <a:solidFill>
                  <a:srgbClr val="1F1F1F"/>
                </a:solidFill>
                <a:effectLst/>
                <a:latin typeface="Google Sans"/>
              </a:rPr>
              <a:t>The IT team implements automated server maintenance using:</a:t>
            </a:r>
          </a:p>
          <a:p>
            <a:pPr algn="l" rtl="0">
              <a:buFont typeface="+mj-lt"/>
              <a:buAutoNum type="arabicPeriod"/>
            </a:pPr>
            <a:r>
              <a:rPr lang="en-IN" b="1" i="0" dirty="0">
                <a:solidFill>
                  <a:srgbClr val="1F1F1F"/>
                </a:solidFill>
                <a:effectLst/>
                <a:latin typeface="Google Sans"/>
              </a:rPr>
              <a:t>Scripting tools:</a:t>
            </a:r>
            <a:endParaRPr lang="en-IN" b="0" i="0" dirty="0">
              <a:solidFill>
                <a:srgbClr val="1F1F1F"/>
              </a:solidFill>
              <a:effectLst/>
              <a:latin typeface="Google Sans"/>
            </a:endParaRPr>
          </a:p>
          <a:p>
            <a:pPr marL="742950" lvl="1" indent="-285750" algn="l" rtl="0">
              <a:buFont typeface="+mj-lt"/>
              <a:buAutoNum type="arabicPeriod"/>
            </a:pPr>
            <a:r>
              <a:rPr lang="en-IN" b="1" i="0" dirty="0">
                <a:solidFill>
                  <a:srgbClr val="1F1F1F"/>
                </a:solidFill>
                <a:effectLst/>
                <a:latin typeface="Google Sans"/>
              </a:rPr>
              <a:t>Develop maintenance scripts:</a:t>
            </a:r>
            <a:r>
              <a:rPr lang="en-IN" b="0" i="0" dirty="0">
                <a:solidFill>
                  <a:srgbClr val="1F1F1F"/>
                </a:solidFill>
                <a:effectLst/>
                <a:latin typeface="Google Sans"/>
              </a:rPr>
              <a:t> Utilize scripting languages like Bash, Python, or PowerShell to automate repetitive maintenance tasks like:</a:t>
            </a:r>
          </a:p>
          <a:p>
            <a:pPr marL="1143000" lvl="2" indent="-228600" algn="l" rtl="0">
              <a:buFont typeface="+mj-lt"/>
              <a:buAutoNum type="arabicPeriod"/>
            </a:pPr>
            <a:r>
              <a:rPr lang="en-IN" b="0" i="0" dirty="0">
                <a:solidFill>
                  <a:srgbClr val="1F1F1F"/>
                </a:solidFill>
                <a:effectLst/>
                <a:latin typeface="Google Sans"/>
              </a:rPr>
              <a:t>Downloading and applying security patches using package managers or vendor-specific tools.</a:t>
            </a:r>
          </a:p>
          <a:p>
            <a:pPr marL="1143000" lvl="2" indent="-228600" algn="l" rtl="0">
              <a:buFont typeface="+mj-lt"/>
              <a:buAutoNum type="arabicPeriod"/>
            </a:pPr>
            <a:r>
              <a:rPr lang="en-IN" b="0" i="0" dirty="0">
                <a:solidFill>
                  <a:srgbClr val="1F1F1F"/>
                </a:solidFill>
                <a:effectLst/>
                <a:latin typeface="Google Sans"/>
              </a:rPr>
              <a:t>Archiving log files and rotating them to free up disk space.</a:t>
            </a:r>
          </a:p>
          <a:p>
            <a:pPr marL="1143000" lvl="2" indent="-228600" algn="l" rtl="0">
              <a:buFont typeface="+mj-lt"/>
              <a:buAutoNum type="arabicPeriod"/>
            </a:pPr>
            <a:r>
              <a:rPr lang="en-IN" b="0" i="0" dirty="0">
                <a:solidFill>
                  <a:srgbClr val="1F1F1F"/>
                </a:solidFill>
                <a:effectLst/>
                <a:latin typeface="Google Sans"/>
              </a:rPr>
              <a:t>Restarting specific services or rebooting entire systems based on predefined schedules.</a:t>
            </a:r>
          </a:p>
          <a:p>
            <a:pPr algn="l" rtl="0">
              <a:buFont typeface="+mj-lt"/>
              <a:buAutoNum type="arabicPeriod"/>
            </a:pPr>
            <a:r>
              <a:rPr lang="en-IN" b="1" i="0" dirty="0">
                <a:solidFill>
                  <a:srgbClr val="1F1F1F"/>
                </a:solidFill>
                <a:effectLst/>
                <a:latin typeface="Google Sans"/>
              </a:rPr>
              <a:t>Task scheduling tools:</a:t>
            </a:r>
            <a:endParaRPr lang="en-IN" b="0" i="0" dirty="0">
              <a:solidFill>
                <a:srgbClr val="1F1F1F"/>
              </a:solidFill>
              <a:effectLst/>
              <a:latin typeface="Google Sans"/>
            </a:endParaRPr>
          </a:p>
          <a:p>
            <a:pPr marL="742950" lvl="1" indent="-285750" algn="l" rtl="0">
              <a:buFont typeface="+mj-lt"/>
              <a:buAutoNum type="arabicPeriod"/>
            </a:pPr>
            <a:r>
              <a:rPr lang="en-IN" b="1" i="0" dirty="0">
                <a:solidFill>
                  <a:srgbClr val="1F1F1F"/>
                </a:solidFill>
                <a:effectLst/>
                <a:latin typeface="Google Sans"/>
              </a:rPr>
              <a:t>Schedule script execution:</a:t>
            </a:r>
            <a:r>
              <a:rPr lang="en-IN" b="0" i="0" dirty="0">
                <a:solidFill>
                  <a:srgbClr val="1F1F1F"/>
                </a:solidFill>
                <a:effectLst/>
                <a:latin typeface="Google Sans"/>
              </a:rPr>
              <a:t> Utilize built-in scheduling utilities within operating systems (e.g., </a:t>
            </a:r>
            <a:r>
              <a:rPr lang="en-IN" b="0" i="0" dirty="0" err="1">
                <a:solidFill>
                  <a:srgbClr val="1F1F1F"/>
                </a:solidFill>
                <a:effectLst/>
                <a:latin typeface="Google Sans"/>
              </a:rPr>
              <a:t>cron</a:t>
            </a:r>
            <a:r>
              <a:rPr lang="en-IN" b="0" i="0" dirty="0">
                <a:solidFill>
                  <a:srgbClr val="1F1F1F"/>
                </a:solidFill>
                <a:effectLst/>
                <a:latin typeface="Google Sans"/>
              </a:rPr>
              <a:t> on Linux/macOS, Task Scheduler on Windows) or dedicated scheduling tools like Ansible Tower or Jenkins to automatically execute the developed scripts at predefined intervals.</a:t>
            </a:r>
          </a:p>
          <a:p>
            <a:endParaRPr lang="en-US" dirty="0"/>
          </a:p>
        </p:txBody>
      </p:sp>
      <p:sp>
        <p:nvSpPr>
          <p:cNvPr id="4" name="Content Placeholder 3">
            <a:extLst>
              <a:ext uri="{FF2B5EF4-FFF2-40B4-BE49-F238E27FC236}">
                <a16:creationId xmlns:a16="http://schemas.microsoft.com/office/drawing/2014/main" id="{0C54597E-3E5D-38AC-9E01-E58EACC4087C}"/>
              </a:ext>
            </a:extLst>
          </p:cNvPr>
          <p:cNvSpPr>
            <a:spLocks noGrp="1"/>
          </p:cNvSpPr>
          <p:nvPr>
            <p:ph sz="half" idx="2"/>
          </p:nvPr>
        </p:nvSpPr>
        <p:spPr/>
        <p:txBody>
          <a:bodyPr>
            <a:normAutofit fontScale="25000" lnSpcReduction="20000"/>
          </a:bodyPr>
          <a:lstStyle/>
          <a:p>
            <a:pPr algn="l" rtl="0"/>
            <a:r>
              <a:rPr lang="en-IN" b="1" i="0" dirty="0">
                <a:solidFill>
                  <a:srgbClr val="1F1F1F"/>
                </a:solidFill>
                <a:effectLst/>
                <a:latin typeface="Google Sans"/>
              </a:rPr>
              <a:t>Benefits:</a:t>
            </a:r>
            <a:endParaRPr lang="en-IN" b="0" i="0" dirty="0">
              <a:solidFill>
                <a:srgbClr val="1F1F1F"/>
              </a:solidFill>
              <a:effectLst/>
              <a:latin typeface="Google Sans"/>
            </a:endParaRPr>
          </a:p>
          <a:p>
            <a:pPr algn="l" rtl="0">
              <a:buFont typeface="Arial" panose="020B0604020202020204" pitchFamily="34" charset="0"/>
              <a:buChar char="•"/>
            </a:pPr>
            <a:r>
              <a:rPr lang="en-IN" b="1" i="0" dirty="0">
                <a:solidFill>
                  <a:srgbClr val="1F1F1F"/>
                </a:solidFill>
                <a:effectLst/>
                <a:latin typeface="Google Sans"/>
              </a:rPr>
              <a:t>Reduced administrative burden and effort:</a:t>
            </a:r>
            <a:r>
              <a:rPr lang="en-IN" b="0" i="0" dirty="0">
                <a:solidFill>
                  <a:srgbClr val="1F1F1F"/>
                </a:solidFill>
                <a:effectLst/>
                <a:latin typeface="Google Sans"/>
              </a:rPr>
              <a:t> Automation eliminates the need for manual execution of repetitive tasks, freeing up IT staff to focus on strategic initiatives and problem-solving activities.</a:t>
            </a:r>
          </a:p>
          <a:p>
            <a:pPr algn="l" rtl="0">
              <a:buFont typeface="Arial" panose="020B0604020202020204" pitchFamily="34" charset="0"/>
              <a:buChar char="•"/>
            </a:pPr>
            <a:r>
              <a:rPr lang="en-IN" b="1" i="0" dirty="0">
                <a:solidFill>
                  <a:srgbClr val="1F1F1F"/>
                </a:solidFill>
                <a:effectLst/>
                <a:latin typeface="Google Sans"/>
              </a:rPr>
              <a:t>Improved efficiency and consistency:</a:t>
            </a:r>
            <a:r>
              <a:rPr lang="en-IN" b="0" i="0" dirty="0">
                <a:solidFill>
                  <a:srgbClr val="1F1F1F"/>
                </a:solidFill>
                <a:effectLst/>
                <a:latin typeface="Google Sans"/>
              </a:rPr>
              <a:t> Automated tasks ensure consistent and timely execution of maintenance activities, minimizing delays and potential human errors.</a:t>
            </a:r>
          </a:p>
          <a:p>
            <a:pPr algn="l" rtl="0">
              <a:buFont typeface="Arial" panose="020B0604020202020204" pitchFamily="34" charset="0"/>
              <a:buChar char="•"/>
            </a:pPr>
            <a:r>
              <a:rPr lang="en-IN" b="1" i="0" dirty="0">
                <a:solidFill>
                  <a:srgbClr val="1F1F1F"/>
                </a:solidFill>
                <a:effectLst/>
                <a:latin typeface="Google Sans"/>
              </a:rPr>
              <a:t>Reduced downtime and enhanced security:</a:t>
            </a:r>
            <a:r>
              <a:rPr lang="en-IN" b="0" i="0" dirty="0">
                <a:solidFill>
                  <a:srgbClr val="1F1F1F"/>
                </a:solidFill>
                <a:effectLst/>
                <a:latin typeface="Google Sans"/>
              </a:rPr>
              <a:t> Timely application of security patches and system updates minimizes vulnerabilities and ensures systems are up-to-date with the latest security fixes, leading to reduced downtime risks.</a:t>
            </a:r>
          </a:p>
          <a:p>
            <a:pPr algn="l" rtl="0">
              <a:buFont typeface="Arial" panose="020B0604020202020204" pitchFamily="34" charset="0"/>
              <a:buChar char="•"/>
            </a:pPr>
            <a:r>
              <a:rPr lang="en-IN" b="1" i="0" dirty="0">
                <a:solidFill>
                  <a:srgbClr val="1F1F1F"/>
                </a:solidFill>
                <a:effectLst/>
                <a:latin typeface="Google Sans"/>
              </a:rPr>
              <a:t>Increased operational efficiency:</a:t>
            </a:r>
            <a:r>
              <a:rPr lang="en-IN" b="0" i="0" dirty="0">
                <a:solidFill>
                  <a:srgbClr val="1F1F1F"/>
                </a:solidFill>
                <a:effectLst/>
                <a:latin typeface="Google Sans"/>
              </a:rPr>
              <a:t> Streamlined maintenance processes using automation allow the IT team to manage a larger server infrastructure efficiently with limited resources.</a:t>
            </a:r>
          </a:p>
          <a:p>
            <a:pPr algn="l" rtl="0"/>
            <a:r>
              <a:rPr lang="en-IN" b="1" i="0" dirty="0">
                <a:solidFill>
                  <a:srgbClr val="1F1F1F"/>
                </a:solidFill>
                <a:effectLst/>
                <a:latin typeface="Google Sans"/>
              </a:rPr>
              <a:t>Implementation:</a:t>
            </a:r>
            <a:endParaRPr lang="en-IN" b="0" i="0" dirty="0">
              <a:solidFill>
                <a:srgbClr val="1F1F1F"/>
              </a:solidFill>
              <a:effectLst/>
              <a:latin typeface="Google Sans"/>
            </a:endParaRPr>
          </a:p>
          <a:p>
            <a:pPr algn="l" rtl="0">
              <a:buFont typeface="+mj-lt"/>
              <a:buAutoNum type="arabicPeriod"/>
            </a:pPr>
            <a:r>
              <a:rPr lang="en-IN" b="1" i="0" dirty="0">
                <a:solidFill>
                  <a:srgbClr val="1F1F1F"/>
                </a:solidFill>
                <a:effectLst/>
                <a:latin typeface="Google Sans"/>
              </a:rPr>
              <a:t>Choose scripting language and tools:</a:t>
            </a:r>
            <a:r>
              <a:rPr lang="en-IN" b="0" i="0" dirty="0">
                <a:solidFill>
                  <a:srgbClr val="1F1F1F"/>
                </a:solidFill>
                <a:effectLst/>
                <a:latin typeface="Google Sans"/>
              </a:rPr>
              <a:t> Select a scripting language based on the team's expertise and compatibility with target operating systems. Utilize relevant tools for specific tasks like patch management or log rotation.</a:t>
            </a:r>
          </a:p>
          <a:p>
            <a:pPr algn="l" rtl="0">
              <a:buFont typeface="+mj-lt"/>
              <a:buAutoNum type="arabicPeriod"/>
            </a:pPr>
            <a:r>
              <a:rPr lang="en-IN" b="1" i="0" dirty="0">
                <a:solidFill>
                  <a:srgbClr val="1F1F1F"/>
                </a:solidFill>
                <a:effectLst/>
                <a:latin typeface="Google Sans"/>
              </a:rPr>
              <a:t>Develop maintenance scripts:</a:t>
            </a:r>
            <a:r>
              <a:rPr lang="en-IN" b="0" i="0" dirty="0">
                <a:solidFill>
                  <a:srgbClr val="1F1F1F"/>
                </a:solidFill>
                <a:effectLst/>
                <a:latin typeface="Google Sans"/>
              </a:rPr>
              <a:t> Design individual scripts for specific maintenance tasks, ensuring they are well-documented, modular, and reusable across different server environments.</a:t>
            </a:r>
          </a:p>
          <a:p>
            <a:pPr algn="l" rtl="0">
              <a:buFont typeface="+mj-lt"/>
              <a:buAutoNum type="arabicPeriod"/>
            </a:pPr>
            <a:r>
              <a:rPr lang="en-IN" b="1" i="0" dirty="0">
                <a:solidFill>
                  <a:srgbClr val="1F1F1F"/>
                </a:solidFill>
                <a:effectLst/>
                <a:latin typeface="Google Sans"/>
              </a:rPr>
              <a:t>Test and refine scripts:</a:t>
            </a:r>
            <a:r>
              <a:rPr lang="en-IN" b="0" i="0" dirty="0">
                <a:solidFill>
                  <a:srgbClr val="1F1F1F"/>
                </a:solidFill>
                <a:effectLst/>
                <a:latin typeface="Google Sans"/>
              </a:rPr>
              <a:t> Thoroughly test developed scripts in a non-production environment to ensure they function correctly and do not introduce unintended consequences.</a:t>
            </a:r>
          </a:p>
          <a:p>
            <a:pPr algn="l" rtl="0">
              <a:buFont typeface="+mj-lt"/>
              <a:buAutoNum type="arabicPeriod"/>
            </a:pPr>
            <a:r>
              <a:rPr lang="en-IN" b="1" i="0" dirty="0">
                <a:solidFill>
                  <a:srgbClr val="1F1F1F"/>
                </a:solidFill>
                <a:effectLst/>
                <a:latin typeface="Google Sans"/>
              </a:rPr>
              <a:t>Configure task scheduling:</a:t>
            </a:r>
            <a:r>
              <a:rPr lang="en-IN" b="0" i="0" dirty="0">
                <a:solidFill>
                  <a:srgbClr val="1F1F1F"/>
                </a:solidFill>
                <a:effectLst/>
                <a:latin typeface="Google Sans"/>
              </a:rPr>
              <a:t> Utilize chosen scheduling tools to define when each script should be executed (e.g., daily, weekly, monthly) and on which specific servers or groups of servers.</a:t>
            </a:r>
          </a:p>
          <a:p>
            <a:pPr algn="l" rtl="0">
              <a:buFont typeface="+mj-lt"/>
              <a:buAutoNum type="arabicPeriod"/>
            </a:pPr>
            <a:r>
              <a:rPr lang="en-IN" b="1" i="0" dirty="0">
                <a:solidFill>
                  <a:srgbClr val="1F1F1F"/>
                </a:solidFill>
                <a:effectLst/>
                <a:latin typeface="Google Sans"/>
              </a:rPr>
              <a:t>Implement monitoring and notification:</a:t>
            </a:r>
            <a:r>
              <a:rPr lang="en-IN" b="0" i="0" dirty="0">
                <a:solidFill>
                  <a:srgbClr val="1F1F1F"/>
                </a:solidFill>
                <a:effectLst/>
                <a:latin typeface="Google Sans"/>
              </a:rPr>
              <a:t> Establish monitoring tools and notification systems to track script execution status, identify potential errors, and alert IT staff about any issues requiring attention.</a:t>
            </a:r>
          </a:p>
          <a:p>
            <a:pPr algn="l" rtl="0"/>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rtl="0">
              <a:buFont typeface="Arial" panose="020B0604020202020204" pitchFamily="34" charset="0"/>
              <a:buChar char="•"/>
            </a:pPr>
            <a:r>
              <a:rPr lang="en-IN" b="1" i="0" dirty="0">
                <a:solidFill>
                  <a:srgbClr val="1F1F1F"/>
                </a:solidFill>
                <a:effectLst/>
                <a:latin typeface="Google Sans"/>
              </a:rPr>
              <a:t>Version control for scripts:</a:t>
            </a:r>
            <a:r>
              <a:rPr lang="en-IN" b="0" i="0" dirty="0">
                <a:solidFill>
                  <a:srgbClr val="1F1F1F"/>
                </a:solidFill>
                <a:effectLst/>
                <a:latin typeface="Google Sans"/>
              </a:rPr>
              <a:t> Utilize source control systems like Git to manage script versions, track changes, and facilitate collaboration within the IT team.</a:t>
            </a:r>
          </a:p>
          <a:p>
            <a:pPr algn="l" rtl="0">
              <a:buFont typeface="Arial" panose="020B0604020202020204" pitchFamily="34" charset="0"/>
              <a:buChar char="•"/>
            </a:pPr>
            <a:r>
              <a:rPr lang="en-IN" b="1" i="0" dirty="0">
                <a:solidFill>
                  <a:srgbClr val="1F1F1F"/>
                </a:solidFill>
                <a:effectLst/>
                <a:latin typeface="Google Sans"/>
              </a:rPr>
              <a:t>Security best practices:</a:t>
            </a:r>
            <a:r>
              <a:rPr lang="en-IN" b="0" i="0" dirty="0">
                <a:solidFill>
                  <a:srgbClr val="1F1F1F"/>
                </a:solidFill>
                <a:effectLst/>
                <a:latin typeface="Google Sans"/>
              </a:rPr>
              <a:t> Adhere to security best practices within scripts, including proper credential management, encryption of sensitive data, and limiting script execution to authorized users and systems.</a:t>
            </a:r>
          </a:p>
          <a:p>
            <a:pPr algn="l" rtl="0">
              <a:buFont typeface="Arial" panose="020B0604020202020204" pitchFamily="34" charset="0"/>
              <a:buChar char="•"/>
            </a:pPr>
            <a:r>
              <a:rPr lang="en-IN" b="1" i="0" dirty="0">
                <a:solidFill>
                  <a:srgbClr val="1F1F1F"/>
                </a:solidFill>
                <a:effectLst/>
                <a:latin typeface="Google Sans"/>
              </a:rPr>
              <a:t>Regular review and update:</a:t>
            </a:r>
            <a:r>
              <a:rPr lang="en-IN" b="0" i="0" dirty="0">
                <a:solidFill>
                  <a:srgbClr val="1F1F1F"/>
                </a:solidFill>
                <a:effectLst/>
                <a:latin typeface="Google Sans"/>
              </a:rPr>
              <a:t> Regularly review and update scripts to reflect changes in system configurations, security updates, and operating system versions.</a:t>
            </a:r>
          </a:p>
          <a:p>
            <a:pPr algn="l" rtl="0"/>
            <a:r>
              <a:rPr lang="en-IN" b="0" i="0" dirty="0">
                <a:solidFill>
                  <a:srgbClr val="1F1F1F"/>
                </a:solidFill>
                <a:effectLst/>
                <a:latin typeface="Google Sans"/>
              </a:rPr>
              <a:t>By implementing automated server maintenance tasks with scripting and scheduling, IT teams can significantly streamline their administration efforts, improve efficiency and consistency of maintenance processes, and ensure timely application of security updates for a more secure and reliable server infrastructure.</a:t>
            </a:r>
          </a:p>
          <a:p>
            <a:endParaRPr lang="en-US" b="1" dirty="0"/>
          </a:p>
        </p:txBody>
      </p:sp>
    </p:spTree>
    <p:extLst>
      <p:ext uri="{BB962C8B-B14F-4D97-AF65-F5344CB8AC3E}">
        <p14:creationId xmlns:p14="http://schemas.microsoft.com/office/powerpoint/2010/main" val="2515603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E4A1-03A9-D960-270D-F98FD8402AC7}"/>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Application Rollbacks with Version Control Systems and Infrastructure as Code (</a:t>
            </a:r>
            <a:r>
              <a:rPr lang="en-IN" b="1" i="0" dirty="0" err="1">
                <a:solidFill>
                  <a:srgbClr val="1F1F1F"/>
                </a:solidFill>
                <a:effectLst/>
                <a:latin typeface="Google Sans"/>
              </a:rPr>
              <a:t>IaC</a:t>
            </a:r>
            <a:r>
              <a:rPr lang="en-IN" b="1" i="0" dirty="0">
                <a:solidFill>
                  <a:srgbClr val="1F1F1F"/>
                </a:solidFill>
                <a:effectLst/>
                <a:latin typeface="Google Sans"/>
              </a:rPr>
              <a:t>)</a:t>
            </a:r>
            <a:endParaRPr lang="en-US" dirty="0"/>
          </a:p>
        </p:txBody>
      </p:sp>
      <p:sp>
        <p:nvSpPr>
          <p:cNvPr id="3" name="Content Placeholder 2">
            <a:extLst>
              <a:ext uri="{FF2B5EF4-FFF2-40B4-BE49-F238E27FC236}">
                <a16:creationId xmlns:a16="http://schemas.microsoft.com/office/drawing/2014/main" id="{5D2BE7C0-3870-3369-27C1-FB8FF64137C2}"/>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Deploying new application versions is crucial for delivering new functionalities and bug fixes. However, manual application rollbacks can be complex and time-consuming, especially in complex infrastructure environments, potentially leading to extended downtime and data loss.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organization implements automated application rollbacks using:</a:t>
            </a:r>
          </a:p>
          <a:p>
            <a:pPr algn="l"/>
            <a:r>
              <a:rPr lang="en-IN" b="1" i="0" dirty="0">
                <a:solidFill>
                  <a:srgbClr val="1F1F1F"/>
                </a:solidFill>
                <a:effectLst/>
                <a:latin typeface="Google Sans"/>
              </a:rPr>
              <a:t>1. Version Control Systems (VCS):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Track and manage application code changes:</a:t>
            </a:r>
            <a:r>
              <a:rPr lang="en-IN" b="0" i="0" dirty="0">
                <a:solidFill>
                  <a:srgbClr val="1F1F1F"/>
                </a:solidFill>
                <a:effectLst/>
                <a:latin typeface="Google Sans"/>
              </a:rPr>
              <a:t> Utilize a VCS like Git to:</a:t>
            </a:r>
          </a:p>
          <a:p>
            <a:pPr marL="742950" lvl="1" indent="-285750" algn="l">
              <a:buFont typeface="Arial" panose="020B0604020202020204" pitchFamily="34" charset="0"/>
              <a:buChar char="•"/>
            </a:pPr>
            <a:r>
              <a:rPr lang="en-IN" b="1" i="0" dirty="0">
                <a:solidFill>
                  <a:srgbClr val="1F1F1F"/>
                </a:solidFill>
                <a:effectLst/>
                <a:latin typeface="Google Sans"/>
              </a:rPr>
              <a:t>Track all changes made to the application code throughout its development lifecycle.</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Maintain a history of different versions of the codebase, enabling easy access to previous versions if needed.</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Facilitate collaboration and code sharing among development teams.</a:t>
            </a:r>
            <a:endParaRPr lang="en-IN" b="0" i="0" dirty="0">
              <a:solidFill>
                <a:srgbClr val="1F1F1F"/>
              </a:solidFill>
              <a:effectLst/>
              <a:latin typeface="Google Sans"/>
            </a:endParaRPr>
          </a:p>
          <a:p>
            <a:pPr algn="l"/>
            <a:r>
              <a:rPr lang="en-IN" b="1" i="0" dirty="0">
                <a:solidFill>
                  <a:srgbClr val="1F1F1F"/>
                </a:solidFill>
                <a:effectLst/>
                <a:latin typeface="Google Sans"/>
              </a:rPr>
              <a:t>2. Infrastructure as Code (</a:t>
            </a:r>
            <a:r>
              <a:rPr lang="en-IN" b="1" i="0" dirty="0" err="1">
                <a:solidFill>
                  <a:srgbClr val="1F1F1F"/>
                </a:solidFill>
                <a:effectLst/>
                <a:latin typeface="Google Sans"/>
              </a:rPr>
              <a:t>IaC</a:t>
            </a:r>
            <a:r>
              <a:rPr lang="en-IN" b="1" i="0" dirty="0">
                <a:solidFill>
                  <a:srgbClr val="1F1F1F"/>
                </a:solidFill>
                <a:effectLst/>
                <a:latin typeface="Google Sans"/>
              </a:rPr>
              <a:t>):</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Version-controlled infrastructure configurations:</a:t>
            </a:r>
            <a:r>
              <a:rPr lang="en-IN" b="0" i="0" dirty="0">
                <a:solidFill>
                  <a:srgbClr val="1F1F1F"/>
                </a:solidFill>
                <a:effectLst/>
                <a:latin typeface="Google Sans"/>
              </a:rPr>
              <a:t> Utilize </a:t>
            </a:r>
            <a:r>
              <a:rPr lang="en-IN" b="0" i="0" dirty="0" err="1">
                <a:solidFill>
                  <a:srgbClr val="1F1F1F"/>
                </a:solidFill>
                <a:effectLst/>
                <a:latin typeface="Google Sans"/>
              </a:rPr>
              <a:t>IaC</a:t>
            </a:r>
            <a:r>
              <a:rPr lang="en-IN" b="0" i="0" dirty="0">
                <a:solidFill>
                  <a:srgbClr val="1F1F1F"/>
                </a:solidFill>
                <a:effectLst/>
                <a:latin typeface="Google Sans"/>
              </a:rPr>
              <a:t> tools like Terraform, Ansible, or Chef to:</a:t>
            </a:r>
          </a:p>
          <a:p>
            <a:pPr marL="742950" lvl="1" indent="-285750" algn="l">
              <a:buFont typeface="Arial" panose="020B0604020202020204" pitchFamily="34" charset="0"/>
              <a:buChar char="•"/>
            </a:pPr>
            <a:r>
              <a:rPr lang="en-IN" b="1" i="0" dirty="0">
                <a:solidFill>
                  <a:srgbClr val="1F1F1F"/>
                </a:solidFill>
                <a:effectLst/>
                <a:latin typeface="Google Sans"/>
              </a:rPr>
              <a:t>Define infrastructure configurations for the application deployment environment (e.g., servers, databases, load balancers, network configurations) in code.</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Store the </a:t>
            </a:r>
            <a:r>
              <a:rPr lang="en-IN" b="1" i="0" dirty="0" err="1">
                <a:solidFill>
                  <a:srgbClr val="1F1F1F"/>
                </a:solidFill>
                <a:effectLst/>
                <a:latin typeface="Google Sans"/>
              </a:rPr>
              <a:t>IaC</a:t>
            </a:r>
            <a:r>
              <a:rPr lang="en-IN" b="1" i="0" dirty="0">
                <a:solidFill>
                  <a:srgbClr val="1F1F1F"/>
                </a:solidFill>
                <a:effectLst/>
                <a:latin typeface="Google Sans"/>
              </a:rPr>
              <a:t> code in the chosen VCS alongside the application code.</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Utilize versioning capabilities of the VCS to track changes made to the infrastructure configuration.</a:t>
            </a:r>
            <a:endParaRPr lang="en-IN" b="0" i="0" dirty="0">
              <a:solidFill>
                <a:srgbClr val="1F1F1F"/>
              </a:solidFill>
              <a:effectLst/>
              <a:latin typeface="Google Sans"/>
            </a:endParaRP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Faster and more efficient rollbacks:</a:t>
            </a:r>
            <a:r>
              <a:rPr lang="en-IN" b="0" i="0" dirty="0">
                <a:solidFill>
                  <a:srgbClr val="1F1F1F"/>
                </a:solidFill>
                <a:effectLst/>
                <a:latin typeface="Google Sans"/>
              </a:rPr>
              <a:t> By leveraging VCS and </a:t>
            </a:r>
            <a:r>
              <a:rPr lang="en-IN" b="0" i="0" dirty="0" err="1">
                <a:solidFill>
                  <a:srgbClr val="1F1F1F"/>
                </a:solidFill>
                <a:effectLst/>
                <a:latin typeface="Google Sans"/>
              </a:rPr>
              <a:t>IaC</a:t>
            </a:r>
            <a:r>
              <a:rPr lang="en-IN" b="0" i="0" dirty="0">
                <a:solidFill>
                  <a:srgbClr val="1F1F1F"/>
                </a:solidFill>
                <a:effectLst/>
                <a:latin typeface="Google Sans"/>
              </a:rPr>
              <a:t>, organizations can easily revert to previous application versions and corresponding infrastructure configurations, significantly reducing rollback times and minimizing downtime.</a:t>
            </a:r>
          </a:p>
          <a:p>
            <a:pPr algn="l">
              <a:buFont typeface="Arial" panose="020B0604020202020204" pitchFamily="34" charset="0"/>
              <a:buChar char="•"/>
            </a:pPr>
            <a:r>
              <a:rPr lang="en-IN" b="1" i="0" dirty="0">
                <a:solidFill>
                  <a:srgbClr val="1F1F1F"/>
                </a:solidFill>
                <a:effectLst/>
                <a:latin typeface="Google Sans"/>
              </a:rPr>
              <a:t>Improved control and reduced risk:</a:t>
            </a:r>
            <a:r>
              <a:rPr lang="en-IN" b="0" i="0" dirty="0">
                <a:solidFill>
                  <a:srgbClr val="1F1F1F"/>
                </a:solidFill>
                <a:effectLst/>
                <a:latin typeface="Google Sans"/>
              </a:rPr>
              <a:t> VCS provides a clear audit trail of changes, enabling teams to understand the reasons for rollbacks and identify any potential issues before re-deploying the application.</a:t>
            </a:r>
          </a:p>
          <a:p>
            <a:pPr algn="l">
              <a:buFont typeface="Arial" panose="020B0604020202020204" pitchFamily="34" charset="0"/>
              <a:buChar char="•"/>
            </a:pPr>
            <a:r>
              <a:rPr lang="en-IN" b="1" i="0" dirty="0">
                <a:solidFill>
                  <a:srgbClr val="1F1F1F"/>
                </a:solidFill>
                <a:effectLst/>
                <a:latin typeface="Google Sans"/>
              </a:rPr>
              <a:t>Reduced complexity and human error:</a:t>
            </a:r>
            <a:r>
              <a:rPr lang="en-IN" b="0" i="0" dirty="0">
                <a:solidFill>
                  <a:srgbClr val="1F1F1F"/>
                </a:solidFill>
                <a:effectLst/>
                <a:latin typeface="Google Sans"/>
              </a:rPr>
              <a:t> Automated rollback workflows eliminate the need for manual configuration changes and reduce the risk of errors during rollback procedures.</a:t>
            </a:r>
          </a:p>
          <a:p>
            <a:pPr algn="l">
              <a:buFont typeface="Arial" panose="020B0604020202020204" pitchFamily="34" charset="0"/>
              <a:buChar char="•"/>
            </a:pPr>
            <a:r>
              <a:rPr lang="en-IN" b="1" i="0" dirty="0">
                <a:solidFill>
                  <a:srgbClr val="1F1F1F"/>
                </a:solidFill>
                <a:effectLst/>
                <a:latin typeface="Google Sans"/>
              </a:rPr>
              <a:t>Increased developer confidence and agility:</a:t>
            </a:r>
            <a:r>
              <a:rPr lang="en-IN" b="0" i="0" dirty="0">
                <a:solidFill>
                  <a:srgbClr val="1F1F1F"/>
                </a:solidFill>
                <a:effectLst/>
                <a:latin typeface="Google Sans"/>
              </a:rPr>
              <a:t> Automation empowers developers to experiment and deploy new features knowing they can easily revert to previous versions if necessary, fostering faster development cycles and improved agility.</a:t>
            </a:r>
          </a:p>
          <a:p>
            <a:endParaRPr lang="en-US" dirty="0"/>
          </a:p>
        </p:txBody>
      </p:sp>
      <p:sp>
        <p:nvSpPr>
          <p:cNvPr id="4" name="Content Placeholder 3">
            <a:extLst>
              <a:ext uri="{FF2B5EF4-FFF2-40B4-BE49-F238E27FC236}">
                <a16:creationId xmlns:a16="http://schemas.microsoft.com/office/drawing/2014/main" id="{90B0AE9C-9B81-98F6-4309-1DA82A7041BA}"/>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Utilize a VCS for both application code and </a:t>
            </a:r>
            <a:r>
              <a:rPr lang="en-IN" b="1" i="0" dirty="0" err="1">
                <a:solidFill>
                  <a:srgbClr val="1F1F1F"/>
                </a:solidFill>
                <a:effectLst/>
                <a:latin typeface="Google Sans"/>
              </a:rPr>
              <a:t>IaC</a:t>
            </a:r>
            <a:r>
              <a:rPr lang="en-IN" b="1" i="0" dirty="0">
                <a:solidFill>
                  <a:srgbClr val="1F1F1F"/>
                </a:solidFill>
                <a:effectLst/>
                <a:latin typeface="Google Sans"/>
              </a:rPr>
              <a:t>:</a:t>
            </a:r>
            <a:r>
              <a:rPr lang="en-IN" b="0" i="0" dirty="0">
                <a:solidFill>
                  <a:srgbClr val="1F1F1F"/>
                </a:solidFill>
                <a:effectLst/>
                <a:latin typeface="Google Sans"/>
              </a:rPr>
              <a:t> Choose a VCS like Git and ensure all application code and </a:t>
            </a:r>
            <a:r>
              <a:rPr lang="en-IN" b="0" i="0" dirty="0" err="1">
                <a:solidFill>
                  <a:srgbClr val="1F1F1F"/>
                </a:solidFill>
                <a:effectLst/>
                <a:latin typeface="Google Sans"/>
              </a:rPr>
              <a:t>IaC</a:t>
            </a:r>
            <a:r>
              <a:rPr lang="en-IN" b="0" i="0" dirty="0">
                <a:solidFill>
                  <a:srgbClr val="1F1F1F"/>
                </a:solidFill>
                <a:effectLst/>
                <a:latin typeface="Google Sans"/>
              </a:rPr>
              <a:t> templates are stored within the same VCS repository, allowing for coordinated version control.</a:t>
            </a:r>
          </a:p>
          <a:p>
            <a:pPr algn="l">
              <a:buFont typeface="+mj-lt"/>
              <a:buAutoNum type="arabicPeriod"/>
            </a:pPr>
            <a:r>
              <a:rPr lang="en-IN" b="1" i="0" dirty="0">
                <a:solidFill>
                  <a:srgbClr val="1F1F1F"/>
                </a:solidFill>
                <a:effectLst/>
                <a:latin typeface="Google Sans"/>
              </a:rPr>
              <a:t>Develop </a:t>
            </a:r>
            <a:r>
              <a:rPr lang="en-IN" b="1" i="0" dirty="0" err="1">
                <a:solidFill>
                  <a:srgbClr val="1F1F1F"/>
                </a:solidFill>
                <a:effectLst/>
                <a:latin typeface="Google Sans"/>
              </a:rPr>
              <a:t>IaC</a:t>
            </a:r>
            <a:r>
              <a:rPr lang="en-IN" b="1" i="0" dirty="0">
                <a:solidFill>
                  <a:srgbClr val="1F1F1F"/>
                </a:solidFill>
                <a:effectLst/>
                <a:latin typeface="Google Sans"/>
              </a:rPr>
              <a:t> templates for application environment:</a:t>
            </a:r>
            <a:r>
              <a:rPr lang="en-IN" b="0" i="0" dirty="0">
                <a:solidFill>
                  <a:srgbClr val="1F1F1F"/>
                </a:solidFill>
                <a:effectLst/>
                <a:latin typeface="Google Sans"/>
              </a:rPr>
              <a:t> Design </a:t>
            </a:r>
            <a:r>
              <a:rPr lang="en-IN" b="0" i="0" dirty="0" err="1">
                <a:solidFill>
                  <a:srgbClr val="1F1F1F"/>
                </a:solidFill>
                <a:effectLst/>
                <a:latin typeface="Google Sans"/>
              </a:rPr>
              <a:t>IaC</a:t>
            </a:r>
            <a:r>
              <a:rPr lang="en-IN" b="0" i="0" dirty="0">
                <a:solidFill>
                  <a:srgbClr val="1F1F1F"/>
                </a:solidFill>
                <a:effectLst/>
                <a:latin typeface="Google Sans"/>
              </a:rPr>
              <a:t> templates defining the infrastructure configurations required for deploying the application (e.g., server configuration, network resources, database setup).</a:t>
            </a:r>
          </a:p>
          <a:p>
            <a:pPr algn="l">
              <a:buFont typeface="+mj-lt"/>
              <a:buAutoNum type="arabicPeriod"/>
            </a:pPr>
            <a:r>
              <a:rPr lang="en-IN" b="1" i="0" dirty="0">
                <a:solidFill>
                  <a:srgbClr val="1F1F1F"/>
                </a:solidFill>
                <a:effectLst/>
                <a:latin typeface="Google Sans"/>
              </a:rPr>
              <a:t>Define rollback procedures within CI/CD pipelines (optional):</a:t>
            </a:r>
            <a:r>
              <a:rPr lang="en-IN" b="0" i="0" dirty="0">
                <a:solidFill>
                  <a:srgbClr val="1F1F1F"/>
                </a:solidFill>
                <a:effectLst/>
                <a:latin typeface="Google Sans"/>
              </a:rPr>
              <a:t> If using a CI/CD pipeline for deployments, integrate rollback procedures into the pipeline to automatically revert to a previous version of the application code and corresponding </a:t>
            </a:r>
            <a:r>
              <a:rPr lang="en-IN" b="0" i="0" dirty="0" err="1">
                <a:solidFill>
                  <a:srgbClr val="1F1F1F"/>
                </a:solidFill>
                <a:effectLst/>
                <a:latin typeface="Google Sans"/>
              </a:rPr>
              <a:t>IaC</a:t>
            </a:r>
            <a:r>
              <a:rPr lang="en-IN" b="0" i="0" dirty="0">
                <a:solidFill>
                  <a:srgbClr val="1F1F1F"/>
                </a:solidFill>
                <a:effectLst/>
                <a:latin typeface="Google Sans"/>
              </a:rPr>
              <a:t> configuration upon encountering specific triggers (e.g., deployment failures, critical bugs).</a:t>
            </a:r>
          </a:p>
          <a:p>
            <a:pPr algn="l">
              <a:buFont typeface="+mj-lt"/>
              <a:buAutoNum type="arabicPeriod"/>
            </a:pPr>
            <a:r>
              <a:rPr lang="en-IN" b="1" i="0" dirty="0">
                <a:solidFill>
                  <a:srgbClr val="1F1F1F"/>
                </a:solidFill>
                <a:effectLst/>
                <a:latin typeface="Google Sans"/>
              </a:rPr>
              <a:t>Implement rollback testing (optional):</a:t>
            </a:r>
            <a:r>
              <a:rPr lang="en-IN" b="0" i="0" dirty="0">
                <a:solidFill>
                  <a:srgbClr val="1F1F1F"/>
                </a:solidFill>
                <a:effectLst/>
                <a:latin typeface="Google Sans"/>
              </a:rPr>
              <a:t> Conduct regular testing of rollback procedures to ensure they function correctly and revert to the desired previous state without any issues.</a:t>
            </a:r>
          </a:p>
          <a:p>
            <a:pPr algn="l">
              <a:buFont typeface="+mj-lt"/>
              <a:buAutoNum type="arabicPeriod"/>
            </a:pPr>
            <a:r>
              <a:rPr lang="en-IN" b="1" i="0" dirty="0">
                <a:solidFill>
                  <a:srgbClr val="1F1F1F"/>
                </a:solidFill>
                <a:effectLst/>
                <a:latin typeface="Google Sans"/>
              </a:rPr>
              <a:t>Establish clear rollback communication and approval processes:</a:t>
            </a:r>
            <a:r>
              <a:rPr lang="en-IN" b="0" i="0" dirty="0">
                <a:solidFill>
                  <a:srgbClr val="1F1F1F"/>
                </a:solidFill>
                <a:effectLst/>
                <a:latin typeface="Google Sans"/>
              </a:rPr>
              <a:t> Define clear procedures and communication channels for initiating and approving rollback decisions to prevent unauthorized or unnecessary rollbacks that could disrupt operations.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Rollback strategy and version selection:</a:t>
            </a:r>
            <a:r>
              <a:rPr lang="en-IN" b="0" i="0" dirty="0">
                <a:solidFill>
                  <a:srgbClr val="1F1F1F"/>
                </a:solidFill>
                <a:effectLst/>
                <a:latin typeface="Google Sans"/>
              </a:rPr>
              <a:t> Determine a rollback strategy outlining the criteria for initiating rollbacks and which specific version to revert to based on the severity of the issue.</a:t>
            </a:r>
          </a:p>
          <a:p>
            <a:pPr algn="l">
              <a:buFont typeface="Arial" panose="020B0604020202020204" pitchFamily="34" charset="0"/>
              <a:buChar char="•"/>
            </a:pPr>
            <a:r>
              <a:rPr lang="en-IN" b="1" i="0" dirty="0">
                <a:solidFill>
                  <a:srgbClr val="1F1F1F"/>
                </a:solidFill>
                <a:effectLst/>
                <a:latin typeface="Google Sans"/>
              </a:rPr>
              <a:t>Data backup and recovery:</a:t>
            </a:r>
            <a:r>
              <a:rPr lang="en-IN" b="0" i="0" dirty="0">
                <a:solidFill>
                  <a:srgbClr val="1F1F1F"/>
                </a:solidFill>
                <a:effectLst/>
                <a:latin typeface="Google Sans"/>
              </a:rPr>
              <a:t> Implement robust data backup and recovery strategies to ensure data integrity and minimize data loss during rollbacks if required.</a:t>
            </a:r>
          </a:p>
          <a:p>
            <a:pPr algn="l">
              <a:buFont typeface="Arial" panose="020B0604020202020204" pitchFamily="34" charset="0"/>
              <a:buChar char="•"/>
            </a:pPr>
            <a:r>
              <a:rPr lang="en-IN" b="1" i="0" dirty="0">
                <a:solidFill>
                  <a:srgbClr val="1F1F1F"/>
                </a:solidFill>
                <a:effectLst/>
                <a:latin typeface="Google Sans"/>
              </a:rPr>
              <a:t>Monitoring and logging:</a:t>
            </a:r>
            <a:r>
              <a:rPr lang="en-IN" b="0" i="0" dirty="0">
                <a:solidFill>
                  <a:srgbClr val="1F1F1F"/>
                </a:solidFill>
                <a:effectLst/>
                <a:latin typeface="Google Sans"/>
              </a:rPr>
              <a:t> Implement monitoring and logging mechanisms for application and infrastructure to identify potential issues early and facilitate informed decision-making during potential rollback scenarios.</a:t>
            </a:r>
          </a:p>
          <a:p>
            <a:pPr algn="l"/>
            <a:r>
              <a:rPr lang="en-IN" b="0" i="0" dirty="0">
                <a:solidFill>
                  <a:srgbClr val="1F1F1F"/>
                </a:solidFill>
                <a:effectLst/>
                <a:latin typeface="Google Sans"/>
              </a:rPr>
              <a:t>By implementing automated application rollbacks with VCS and </a:t>
            </a:r>
            <a:r>
              <a:rPr lang="en-IN" b="0" i="0" dirty="0" err="1">
                <a:solidFill>
                  <a:srgbClr val="1F1F1F"/>
                </a:solidFill>
                <a:effectLst/>
                <a:latin typeface="Google Sans"/>
              </a:rPr>
              <a:t>IaC</a:t>
            </a:r>
            <a:r>
              <a:rPr lang="en-IN" b="0" i="0" dirty="0">
                <a:solidFill>
                  <a:srgbClr val="1F1F1F"/>
                </a:solidFill>
                <a:effectLst/>
                <a:latin typeface="Google Sans"/>
              </a:rPr>
              <a:t>, organizations can significantly improve their ability to recover from deployment issues and manage changes more effectively. This approach empowers teams to work with increased confidence and agility while minimizing the risks and complexities associated with application rollbacks, ensuring smooth operation and reduced downtime.</a:t>
            </a:r>
          </a:p>
          <a:p>
            <a:endParaRPr lang="en-US" dirty="0"/>
          </a:p>
        </p:txBody>
      </p:sp>
    </p:spTree>
    <p:extLst>
      <p:ext uri="{BB962C8B-B14F-4D97-AF65-F5344CB8AC3E}">
        <p14:creationId xmlns:p14="http://schemas.microsoft.com/office/powerpoint/2010/main" val="3194904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0D0B-8BBE-5226-BEFF-227A5BCB2676}"/>
              </a:ext>
            </a:extLst>
          </p:cNvPr>
          <p:cNvSpPr>
            <a:spLocks noGrp="1"/>
          </p:cNvSpPr>
          <p:nvPr>
            <p:ph type="title"/>
          </p:nvPr>
        </p:nvSpPr>
        <p:spPr/>
        <p:txBody>
          <a:bodyPr>
            <a:normAutofit/>
          </a:bodyPr>
          <a:lstStyle/>
          <a:p>
            <a:r>
              <a:rPr lang="en-IN" b="1" i="0" dirty="0">
                <a:solidFill>
                  <a:srgbClr val="1F1F1F"/>
                </a:solidFill>
                <a:effectLst/>
                <a:latin typeface="Google Sans"/>
              </a:rPr>
              <a:t>Automating Server Monitoring and Alerting for Proactive Incident Management</a:t>
            </a:r>
            <a:endParaRPr lang="en-US" dirty="0"/>
          </a:p>
        </p:txBody>
      </p:sp>
      <p:sp>
        <p:nvSpPr>
          <p:cNvPr id="3" name="Content Placeholder 2">
            <a:extLst>
              <a:ext uri="{FF2B5EF4-FFF2-40B4-BE49-F238E27FC236}">
                <a16:creationId xmlns:a16="http://schemas.microsoft.com/office/drawing/2014/main" id="{A81A6607-468D-9761-DB2E-4A05F7EEC0EF}"/>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large organization manages a vast network of servers across diverse locations and applications. Manually monitoring all servers for potential issues, performance degradation, or security threats can be overwhelming, leading to delayed detection and response to incidents. This can result in downtime, data loss, and potential security breaches.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organization implements automated server monitoring and alerting using:</a:t>
            </a:r>
          </a:p>
          <a:p>
            <a:pPr algn="l">
              <a:buFont typeface="+mj-lt"/>
              <a:buAutoNum type="arabicPeriod"/>
            </a:pPr>
            <a:r>
              <a:rPr lang="en-IN" b="1" i="0" dirty="0">
                <a:solidFill>
                  <a:srgbClr val="1F1F1F"/>
                </a:solidFill>
                <a:effectLst/>
                <a:latin typeface="Google Sans"/>
              </a:rPr>
              <a:t>Monitoring tools:</a:t>
            </a:r>
            <a:endParaRPr lang="en-IN" b="0" i="0" dirty="0">
              <a:solidFill>
                <a:srgbClr val="1F1F1F"/>
              </a:solidFill>
              <a:effectLst/>
              <a:latin typeface="Google Sans"/>
            </a:endParaRPr>
          </a:p>
          <a:p>
            <a:pPr marL="742950" lvl="1" indent="-285750" algn="l">
              <a:buFont typeface="+mj-lt"/>
              <a:buAutoNum type="arabicPeriod"/>
            </a:pPr>
            <a:r>
              <a:rPr lang="en-IN" b="1" i="0" dirty="0">
                <a:solidFill>
                  <a:srgbClr val="1F1F1F"/>
                </a:solidFill>
                <a:effectLst/>
                <a:latin typeface="Google Sans"/>
              </a:rPr>
              <a:t>Collect server data:</a:t>
            </a:r>
            <a:r>
              <a:rPr lang="en-IN" b="0" i="0" dirty="0">
                <a:solidFill>
                  <a:srgbClr val="1F1F1F"/>
                </a:solidFill>
                <a:effectLst/>
                <a:latin typeface="Google Sans"/>
              </a:rPr>
              <a:t> Utilize tools like Nagios, Prometheus, or Datadog to continuously collect various metrics from servers, including CPU utilization, memory usage, disk space, network bandwidth, and application-specific performance indicators.</a:t>
            </a:r>
          </a:p>
          <a:p>
            <a:pPr marL="742950" lvl="1" indent="-285750" algn="l">
              <a:buFont typeface="+mj-lt"/>
              <a:buAutoNum type="arabicPeriod"/>
            </a:pPr>
            <a:r>
              <a:rPr lang="en-IN" b="1" i="0" dirty="0">
                <a:solidFill>
                  <a:srgbClr val="1F1F1F"/>
                </a:solidFill>
                <a:effectLst/>
                <a:latin typeface="Google Sans"/>
              </a:rPr>
              <a:t>Set thresholds and trigger alerts:</a:t>
            </a:r>
            <a:r>
              <a:rPr lang="en-IN" b="0" i="0" dirty="0">
                <a:solidFill>
                  <a:srgbClr val="1F1F1F"/>
                </a:solidFill>
                <a:effectLst/>
                <a:latin typeface="Google Sans"/>
              </a:rPr>
              <a:t> Define thresholds for these metrics based on expected performance baselines and security best practices. Trigger automated alerts when these thresholds are breached, notifying IT staff of potential issues.</a:t>
            </a:r>
          </a:p>
          <a:p>
            <a:pPr algn="l">
              <a:buFont typeface="+mj-lt"/>
              <a:buAutoNum type="arabicPeriod"/>
            </a:pPr>
            <a:r>
              <a:rPr lang="en-IN" b="1" i="0" dirty="0">
                <a:solidFill>
                  <a:srgbClr val="1F1F1F"/>
                </a:solidFill>
                <a:effectLst/>
                <a:latin typeface="Google Sans"/>
              </a:rPr>
              <a:t>Alerting and notification system:</a:t>
            </a:r>
            <a:endParaRPr lang="en-IN" b="0" i="0" dirty="0">
              <a:solidFill>
                <a:srgbClr val="1F1F1F"/>
              </a:solidFill>
              <a:effectLst/>
              <a:latin typeface="Google Sans"/>
            </a:endParaRPr>
          </a:p>
          <a:p>
            <a:pPr marL="742950" lvl="1" indent="-285750" algn="l">
              <a:buFont typeface="+mj-lt"/>
              <a:buAutoNum type="arabicPeriod"/>
            </a:pPr>
            <a:r>
              <a:rPr lang="en-IN" b="1" i="0" dirty="0">
                <a:solidFill>
                  <a:srgbClr val="1F1F1F"/>
                </a:solidFill>
                <a:effectLst/>
                <a:latin typeface="Google Sans"/>
              </a:rPr>
              <a:t>Multi-channel notifications:</a:t>
            </a:r>
            <a:r>
              <a:rPr lang="en-IN" b="0" i="0" dirty="0">
                <a:solidFill>
                  <a:srgbClr val="1F1F1F"/>
                </a:solidFill>
                <a:effectLst/>
                <a:latin typeface="Google Sans"/>
              </a:rPr>
              <a:t> Utilize a system that can send alerts through various channels like email, SMS, or dedicated notification platforms like PagerDuty to ensure timely notification of relevant personnel.</a:t>
            </a:r>
          </a:p>
          <a:p>
            <a:pPr marL="742950" lvl="1" indent="-285750" algn="l">
              <a:buFont typeface="+mj-lt"/>
              <a:buAutoNum type="arabicPeriod"/>
            </a:pPr>
            <a:r>
              <a:rPr lang="en-IN" b="1" i="0" dirty="0">
                <a:solidFill>
                  <a:srgbClr val="1F1F1F"/>
                </a:solidFill>
                <a:effectLst/>
                <a:latin typeface="Google Sans"/>
              </a:rPr>
              <a:t>Escalation procedures:</a:t>
            </a:r>
            <a:r>
              <a:rPr lang="en-IN" b="0" i="0" dirty="0">
                <a:solidFill>
                  <a:srgbClr val="1F1F1F"/>
                </a:solidFill>
                <a:effectLst/>
                <a:latin typeface="Google Sans"/>
              </a:rPr>
              <a:t> Implement escalation procedures within the notification system to ensure critical alerts reach the appropriate individuals or teams based on urgency and expertise required.</a:t>
            </a:r>
          </a:p>
          <a:p>
            <a:pPr algn="l">
              <a:buFont typeface="+mj-lt"/>
              <a:buAutoNum type="arabicPeriod"/>
            </a:pPr>
            <a:r>
              <a:rPr lang="en-IN" b="1" i="0" dirty="0">
                <a:solidFill>
                  <a:srgbClr val="1F1F1F"/>
                </a:solidFill>
                <a:effectLst/>
                <a:latin typeface="Google Sans"/>
              </a:rPr>
              <a:t>Incident management platform:</a:t>
            </a:r>
            <a:endParaRPr lang="en-IN" b="0" i="0" dirty="0">
              <a:solidFill>
                <a:srgbClr val="1F1F1F"/>
              </a:solidFill>
              <a:effectLst/>
              <a:latin typeface="Google Sans"/>
            </a:endParaRPr>
          </a:p>
          <a:p>
            <a:pPr marL="742950" lvl="1" indent="-285750" algn="l">
              <a:buFont typeface="+mj-lt"/>
              <a:buAutoNum type="arabicPeriod"/>
            </a:pPr>
            <a:r>
              <a:rPr lang="en-IN" b="1" i="0" dirty="0">
                <a:solidFill>
                  <a:srgbClr val="1F1F1F"/>
                </a:solidFill>
                <a:effectLst/>
                <a:latin typeface="Google Sans"/>
              </a:rPr>
              <a:t>Centralize incident data and workflows:</a:t>
            </a:r>
            <a:r>
              <a:rPr lang="en-IN" b="0" i="0" dirty="0">
                <a:solidFill>
                  <a:srgbClr val="1F1F1F"/>
                </a:solidFill>
                <a:effectLst/>
                <a:latin typeface="Google Sans"/>
              </a:rPr>
              <a:t> Utilize a platform like ServiceNow or Atlassian Jira to centralize information related to detected incidents, including alert details, troubleshooting steps, and resolution logs.</a:t>
            </a:r>
          </a:p>
          <a:p>
            <a:pPr marL="742950" lvl="1" indent="-285750" algn="l">
              <a:buFont typeface="+mj-lt"/>
              <a:buAutoNum type="arabicPeriod"/>
            </a:pPr>
            <a:r>
              <a:rPr lang="en-IN" b="1" i="0" dirty="0">
                <a:solidFill>
                  <a:srgbClr val="1F1F1F"/>
                </a:solidFill>
                <a:effectLst/>
                <a:latin typeface="Google Sans"/>
              </a:rPr>
              <a:t>Streamline response and collaboration:</a:t>
            </a:r>
            <a:r>
              <a:rPr lang="en-IN" b="0" i="0" dirty="0">
                <a:solidFill>
                  <a:srgbClr val="1F1F1F"/>
                </a:solidFill>
                <a:effectLst/>
                <a:latin typeface="Google Sans"/>
              </a:rPr>
              <a:t> Facilitate collaborative incident resolution workflows, allowing teams to effectively communicate, document actions, and track progress towards resolving identified issues.</a:t>
            </a:r>
          </a:p>
          <a:p>
            <a:endParaRPr lang="en-US" dirty="0"/>
          </a:p>
        </p:txBody>
      </p:sp>
      <p:sp>
        <p:nvSpPr>
          <p:cNvPr id="4" name="Content Placeholder 3">
            <a:extLst>
              <a:ext uri="{FF2B5EF4-FFF2-40B4-BE49-F238E27FC236}">
                <a16:creationId xmlns:a16="http://schemas.microsoft.com/office/drawing/2014/main" id="{8CC3C715-D761-DAB0-17A4-7621CBEE71B9}"/>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Faster incident detection and response:</a:t>
            </a:r>
            <a:r>
              <a:rPr lang="en-IN" b="0" i="0" dirty="0">
                <a:solidFill>
                  <a:srgbClr val="1F1F1F"/>
                </a:solidFill>
                <a:effectLst/>
                <a:latin typeface="Google Sans"/>
              </a:rPr>
              <a:t> Automated monitoring and alerting enable early identification of potential problems, allowing for faster response times and minimizing the impact of incidents.</a:t>
            </a:r>
          </a:p>
          <a:p>
            <a:pPr algn="l">
              <a:buFont typeface="Arial" panose="020B0604020202020204" pitchFamily="34" charset="0"/>
              <a:buChar char="•"/>
            </a:pPr>
            <a:r>
              <a:rPr lang="en-IN" b="1" i="0" dirty="0">
                <a:solidFill>
                  <a:srgbClr val="1F1F1F"/>
                </a:solidFill>
                <a:effectLst/>
                <a:latin typeface="Google Sans"/>
              </a:rPr>
              <a:t>Improved problem solving and resource allocation:</a:t>
            </a:r>
            <a:r>
              <a:rPr lang="en-IN" b="0" i="0" dirty="0">
                <a:solidFill>
                  <a:srgbClr val="1F1F1F"/>
                </a:solidFill>
                <a:effectLst/>
                <a:latin typeface="Google Sans"/>
              </a:rPr>
              <a:t> Centralized data and collaborative workflows empower teams to effectively troubleshoot issues, identify root causes, and allocate resources efficiently for incident resolution.</a:t>
            </a:r>
          </a:p>
          <a:p>
            <a:pPr algn="l">
              <a:buFont typeface="Arial" panose="020B0604020202020204" pitchFamily="34" charset="0"/>
              <a:buChar char="•"/>
            </a:pPr>
            <a:r>
              <a:rPr lang="en-IN" b="1" i="0" dirty="0">
                <a:solidFill>
                  <a:srgbClr val="1F1F1F"/>
                </a:solidFill>
                <a:effectLst/>
                <a:latin typeface="Google Sans"/>
              </a:rPr>
              <a:t>Reduced downtime and data loss:</a:t>
            </a:r>
            <a:r>
              <a:rPr lang="en-IN" b="0" i="0" dirty="0">
                <a:solidFill>
                  <a:srgbClr val="1F1F1F"/>
                </a:solidFill>
                <a:effectLst/>
                <a:latin typeface="Google Sans"/>
              </a:rPr>
              <a:t> Proactive incident detection allows for early intervention and remediation, minimizing downtime and potential data loss associated with server issues and security threats.</a:t>
            </a:r>
          </a:p>
          <a:p>
            <a:pPr algn="l">
              <a:buFont typeface="Arial" panose="020B0604020202020204" pitchFamily="34" charset="0"/>
              <a:buChar char="•"/>
            </a:pPr>
            <a:r>
              <a:rPr lang="en-IN" b="1" i="0" dirty="0">
                <a:solidFill>
                  <a:srgbClr val="1F1F1F"/>
                </a:solidFill>
                <a:effectLst/>
                <a:latin typeface="Google Sans"/>
              </a:rPr>
              <a:t>Improved system performance and security:</a:t>
            </a:r>
            <a:r>
              <a:rPr lang="en-IN" b="0" i="0" dirty="0">
                <a:solidFill>
                  <a:srgbClr val="1F1F1F"/>
                </a:solidFill>
                <a:effectLst/>
                <a:latin typeface="Google Sans"/>
              </a:rPr>
              <a:t> Monitoring and addressing potential issues proactively helps maintain optimal server performance and proactively address potential security vulnerabilities before they can be exploited.</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monitoring tools:</a:t>
            </a:r>
            <a:r>
              <a:rPr lang="en-IN" b="0" i="0" dirty="0">
                <a:solidFill>
                  <a:srgbClr val="1F1F1F"/>
                </a:solidFill>
                <a:effectLst/>
                <a:latin typeface="Google Sans"/>
              </a:rPr>
              <a:t> Select tools compatible with the utilized operating systems and applications, offering comprehensive data collection capabilities and integration with chosen platforms.</a:t>
            </a:r>
          </a:p>
          <a:p>
            <a:pPr algn="l">
              <a:buFont typeface="+mj-lt"/>
              <a:buAutoNum type="arabicPeriod"/>
            </a:pPr>
            <a:r>
              <a:rPr lang="en-IN" b="1" i="0" dirty="0">
                <a:solidFill>
                  <a:srgbClr val="1F1F1F"/>
                </a:solidFill>
                <a:effectLst/>
                <a:latin typeface="Google Sans"/>
              </a:rPr>
              <a:t>Define monitoring configurations:</a:t>
            </a:r>
            <a:r>
              <a:rPr lang="en-IN" b="0" i="0" dirty="0">
                <a:solidFill>
                  <a:srgbClr val="1F1F1F"/>
                </a:solidFill>
                <a:effectLst/>
                <a:latin typeface="Google Sans"/>
              </a:rPr>
              <a:t> Configure monitoring tools to gather relevant metrics from servers, set appropriate thresholds based on baseline performance and security needs, and define corresponding alert triggers.</a:t>
            </a:r>
          </a:p>
          <a:p>
            <a:pPr algn="l">
              <a:buFont typeface="+mj-lt"/>
              <a:buAutoNum type="arabicPeriod"/>
            </a:pPr>
            <a:r>
              <a:rPr lang="en-IN" b="1" i="0" dirty="0">
                <a:solidFill>
                  <a:srgbClr val="1F1F1F"/>
                </a:solidFill>
                <a:effectLst/>
                <a:latin typeface="Google Sans"/>
              </a:rPr>
              <a:t>Implement an alerting and notification system:</a:t>
            </a:r>
            <a:r>
              <a:rPr lang="en-IN" b="0" i="0" dirty="0">
                <a:solidFill>
                  <a:srgbClr val="1F1F1F"/>
                </a:solidFill>
                <a:effectLst/>
                <a:latin typeface="Google Sans"/>
              </a:rPr>
              <a:t> Choose a system offering multi-channel notification options and configure escalation procedures to ensure timely and relevant notifications reach appropriate personnel.</a:t>
            </a:r>
          </a:p>
          <a:p>
            <a:pPr algn="l">
              <a:buFont typeface="+mj-lt"/>
              <a:buAutoNum type="arabicPeriod"/>
            </a:pPr>
            <a:r>
              <a:rPr lang="en-IN" b="1" i="0" dirty="0">
                <a:solidFill>
                  <a:srgbClr val="1F1F1F"/>
                </a:solidFill>
                <a:effectLst/>
                <a:latin typeface="Google Sans"/>
              </a:rPr>
              <a:t>Integrate tools with an incident management platform:</a:t>
            </a:r>
            <a:r>
              <a:rPr lang="en-IN" b="0" i="0" dirty="0">
                <a:solidFill>
                  <a:srgbClr val="1F1F1F"/>
                </a:solidFill>
                <a:effectLst/>
                <a:latin typeface="Google Sans"/>
              </a:rPr>
              <a:t> Integrate monitoring tools and the alerting system with the chosen platform to automatically populate incident tickets with relevant details and facilitate streamlined collaboration during incident resolution.</a:t>
            </a:r>
          </a:p>
          <a:p>
            <a:pPr algn="l">
              <a:buFont typeface="+mj-lt"/>
              <a:buAutoNum type="arabicPeriod"/>
            </a:pPr>
            <a:r>
              <a:rPr lang="en-IN" b="1" i="0" dirty="0">
                <a:solidFill>
                  <a:srgbClr val="1F1F1F"/>
                </a:solidFill>
                <a:effectLst/>
                <a:latin typeface="Google Sans"/>
              </a:rPr>
              <a:t>Develop and test incident response plans:</a:t>
            </a:r>
            <a:r>
              <a:rPr lang="en-IN" b="0" i="0" dirty="0">
                <a:solidFill>
                  <a:srgbClr val="1F1F1F"/>
                </a:solidFill>
                <a:effectLst/>
                <a:latin typeface="Google Sans"/>
              </a:rPr>
              <a:t> Define clear and documented incident response plans outlining roles, responsibilities, and communication protocols for handling various types of server incidents.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False positive reduction:</a:t>
            </a:r>
            <a:r>
              <a:rPr lang="en-IN" b="0" i="0" dirty="0">
                <a:solidFill>
                  <a:srgbClr val="1F1F1F"/>
                </a:solidFill>
                <a:effectLst/>
                <a:latin typeface="Google Sans"/>
              </a:rPr>
              <a:t> Regularly review and refine monitoring thresholds and alert configurations to minimize false positives and ensure notifications focus on genuine issues requiring attention.</a:t>
            </a:r>
          </a:p>
          <a:p>
            <a:pPr algn="l">
              <a:buFont typeface="Arial" panose="020B0604020202020204" pitchFamily="34" charset="0"/>
              <a:buChar char="•"/>
            </a:pPr>
            <a:r>
              <a:rPr lang="en-IN" b="1" i="0" dirty="0">
                <a:solidFill>
                  <a:srgbClr val="1F1F1F"/>
                </a:solidFill>
                <a:effectLst/>
                <a:latin typeface="Google Sans"/>
              </a:rPr>
              <a:t>Log aggregation and analysis:</a:t>
            </a:r>
            <a:r>
              <a:rPr lang="en-IN" b="0" i="0" dirty="0">
                <a:solidFill>
                  <a:srgbClr val="1F1F1F"/>
                </a:solidFill>
                <a:effectLst/>
                <a:latin typeface="Google Sans"/>
              </a:rPr>
              <a:t> Implement tools for centralized log aggregation and analysis to gain deeper insights into server </a:t>
            </a:r>
            <a:r>
              <a:rPr lang="en-IN" b="0" i="0" dirty="0" err="1">
                <a:solidFill>
                  <a:srgbClr val="1F1F1F"/>
                </a:solidFill>
                <a:effectLst/>
                <a:latin typeface="Google Sans"/>
              </a:rPr>
              <a:t>behavior</a:t>
            </a:r>
            <a:r>
              <a:rPr lang="en-IN" b="0" i="0" dirty="0">
                <a:solidFill>
                  <a:srgbClr val="1F1F1F"/>
                </a:solidFill>
                <a:effectLst/>
                <a:latin typeface="Google Sans"/>
              </a:rPr>
              <a:t>, identify trends, and improve troubleshooting efforts.</a:t>
            </a:r>
          </a:p>
          <a:p>
            <a:pPr algn="l">
              <a:buFont typeface="Arial" panose="020B0604020202020204" pitchFamily="34" charset="0"/>
              <a:buChar char="•"/>
            </a:pPr>
            <a:r>
              <a:rPr lang="en-IN" b="1" i="0" dirty="0">
                <a:solidFill>
                  <a:srgbClr val="1F1F1F"/>
                </a:solidFill>
                <a:effectLst/>
                <a:latin typeface="Google Sans"/>
              </a:rPr>
              <a:t>Security automation:</a:t>
            </a:r>
            <a:r>
              <a:rPr lang="en-IN" b="0" i="0" dirty="0">
                <a:solidFill>
                  <a:srgbClr val="1F1F1F"/>
                </a:solidFill>
                <a:effectLst/>
                <a:latin typeface="Google Sans"/>
              </a:rPr>
              <a:t> Explore opportunities to automate security response actions based on detected threats, such as automatic malware quarantine or suspicious login attempts blocking.</a:t>
            </a:r>
          </a:p>
          <a:p>
            <a:pPr algn="l"/>
            <a:r>
              <a:rPr lang="en-IN" b="0" i="0" dirty="0">
                <a:solidFill>
                  <a:srgbClr val="1F1F1F"/>
                </a:solidFill>
                <a:effectLst/>
                <a:latin typeface="Google Sans"/>
              </a:rPr>
              <a:t>By automating server monitoring and alerting, organizations can significantly improve their incident management capabilities. This approach enables proactive detection and response, minimizes downtime and potential losses, and empowers teams to effectively address server and security issues, ultimately leading to a more reliable and secure IT infrastructure.</a:t>
            </a:r>
          </a:p>
          <a:p>
            <a:endParaRPr lang="en-US" dirty="0"/>
          </a:p>
        </p:txBody>
      </p:sp>
    </p:spTree>
    <p:extLst>
      <p:ext uri="{BB962C8B-B14F-4D97-AF65-F5344CB8AC3E}">
        <p14:creationId xmlns:p14="http://schemas.microsoft.com/office/powerpoint/2010/main" val="150112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78BF-928C-7567-117C-0052CCD71153}"/>
              </a:ext>
            </a:extLst>
          </p:cNvPr>
          <p:cNvSpPr>
            <a:spLocks noGrp="1"/>
          </p:cNvSpPr>
          <p:nvPr>
            <p:ph type="title"/>
          </p:nvPr>
        </p:nvSpPr>
        <p:spPr/>
        <p:txBody>
          <a:bodyPr/>
          <a:lstStyle/>
          <a:p>
            <a:r>
              <a:rPr lang="en-US" dirty="0"/>
              <a:t>Automation Process</a:t>
            </a:r>
          </a:p>
        </p:txBody>
      </p:sp>
      <p:sp>
        <p:nvSpPr>
          <p:cNvPr id="3" name="Content Placeholder 2">
            <a:extLst>
              <a:ext uri="{FF2B5EF4-FFF2-40B4-BE49-F238E27FC236}">
                <a16:creationId xmlns:a16="http://schemas.microsoft.com/office/drawing/2014/main" id="{A1E4FCB1-7050-FEE4-B17D-CD149DD652C1}"/>
              </a:ext>
            </a:extLst>
          </p:cNvPr>
          <p:cNvSpPr>
            <a:spLocks noGrp="1"/>
          </p:cNvSpPr>
          <p:nvPr>
            <p:ph sz="half" idx="1"/>
          </p:nvPr>
        </p:nvSpPr>
        <p:spPr/>
        <p:txBody>
          <a:bodyPr>
            <a:normAutofit/>
          </a:bodyPr>
          <a:lstStyle/>
          <a:p>
            <a:pPr algn="l">
              <a:buFont typeface="Arial" panose="020B0604020202020204" pitchFamily="34" charset="0"/>
              <a:buChar char="•"/>
            </a:pPr>
            <a:r>
              <a:rPr lang="en-IN" b="1" i="0" dirty="0">
                <a:solidFill>
                  <a:srgbClr val="1F1F1F"/>
                </a:solidFill>
                <a:effectLst/>
                <a:latin typeface="Google Sans"/>
              </a:rPr>
              <a:t>Develop rollback plan:</a:t>
            </a:r>
            <a:r>
              <a:rPr lang="en-IN" b="0" i="0" dirty="0">
                <a:solidFill>
                  <a:srgbClr val="1F1F1F"/>
                </a:solidFill>
                <a:effectLst/>
                <a:latin typeface="Google Sans"/>
              </a:rPr>
              <a:t> Establish a defined rollback plan in case of unforeseen issues after patch deployment, allowing for reversion to a previous stable state across diverse environments.</a:t>
            </a:r>
          </a:p>
          <a:p>
            <a:endParaRPr lang="en-US" dirty="0"/>
          </a:p>
        </p:txBody>
      </p:sp>
      <p:sp>
        <p:nvSpPr>
          <p:cNvPr id="4" name="Content Placeholder 3">
            <a:extLst>
              <a:ext uri="{FF2B5EF4-FFF2-40B4-BE49-F238E27FC236}">
                <a16:creationId xmlns:a16="http://schemas.microsoft.com/office/drawing/2014/main" id="{4DA32730-8EE1-AD75-F9F0-D5844C06E067}"/>
              </a:ext>
            </a:extLst>
          </p:cNvPr>
          <p:cNvSpPr>
            <a:spLocks noGrp="1"/>
          </p:cNvSpPr>
          <p:nvPr>
            <p:ph sz="half" idx="2"/>
          </p:nvPr>
        </p:nvSpPr>
        <p:spPr/>
        <p:txBody>
          <a:bodyPr>
            <a:normAutofit/>
          </a:bodyPr>
          <a:lstStyle/>
          <a:p>
            <a:r>
              <a:rPr lang="en-IN" b="1" i="0" dirty="0">
                <a:solidFill>
                  <a:srgbClr val="1F1F1F"/>
                </a:solidFill>
                <a:effectLst/>
                <a:latin typeface="Google Sans"/>
              </a:rPr>
              <a:t>Implement role-based access control (RBAC):</a:t>
            </a:r>
            <a:r>
              <a:rPr lang="en-IN" b="0" i="0" dirty="0">
                <a:solidFill>
                  <a:srgbClr val="1F1F1F"/>
                </a:solidFill>
                <a:effectLst/>
                <a:latin typeface="Google Sans"/>
              </a:rPr>
              <a:t> Configure RBAC to limit access and control who can approve and deploy patches across different environments, ensuring proper authorization and secure patching practices.</a:t>
            </a:r>
          </a:p>
          <a:p>
            <a:endParaRPr lang="en-US" dirty="0"/>
          </a:p>
        </p:txBody>
      </p:sp>
    </p:spTree>
    <p:extLst>
      <p:ext uri="{BB962C8B-B14F-4D97-AF65-F5344CB8AC3E}">
        <p14:creationId xmlns:p14="http://schemas.microsoft.com/office/powerpoint/2010/main" val="2966467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89AA-AC0C-B757-C687-EED6391E4A7C}"/>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Software Testing with Containerized Infrastructure and CI/CD Pipeline</a:t>
            </a:r>
            <a:endParaRPr lang="en-US" dirty="0"/>
          </a:p>
        </p:txBody>
      </p:sp>
      <p:sp>
        <p:nvSpPr>
          <p:cNvPr id="3" name="Content Placeholder 2">
            <a:extLst>
              <a:ext uri="{FF2B5EF4-FFF2-40B4-BE49-F238E27FC236}">
                <a16:creationId xmlns:a16="http://schemas.microsoft.com/office/drawing/2014/main" id="{6F3B6CAA-A290-53EB-78A9-061D4D41C58B}"/>
              </a:ext>
            </a:extLst>
          </p:cNvPr>
          <p:cNvSpPr>
            <a:spLocks noGrp="1"/>
          </p:cNvSpPr>
          <p:nvPr>
            <p:ph sz="half" idx="1"/>
          </p:nvPr>
        </p:nvSpPr>
        <p:spPr/>
        <p:txBody>
          <a:bodyPr>
            <a:normAutofit fontScale="25000" lnSpcReduction="20000"/>
          </a:bodyPr>
          <a:lstStyle/>
          <a:p>
            <a:pPr algn="l" rtl="0"/>
            <a:r>
              <a:rPr lang="en-IN" b="1" i="0" dirty="0">
                <a:solidFill>
                  <a:srgbClr val="1F1F1F"/>
                </a:solidFill>
                <a:effectLst/>
                <a:latin typeface="Google Sans"/>
              </a:rPr>
              <a:t>Scenario:</a:t>
            </a:r>
            <a:endParaRPr lang="en-IN" b="0" i="0" dirty="0">
              <a:solidFill>
                <a:srgbClr val="1F1F1F"/>
              </a:solidFill>
              <a:effectLst/>
              <a:latin typeface="Google Sans"/>
            </a:endParaRPr>
          </a:p>
          <a:p>
            <a:pPr algn="l" rtl="0"/>
            <a:r>
              <a:rPr lang="en-IN" b="0" i="0" dirty="0">
                <a:solidFill>
                  <a:srgbClr val="1F1F1F"/>
                </a:solidFill>
                <a:effectLst/>
                <a:latin typeface="Google Sans"/>
              </a:rPr>
              <a:t>A software development team faces challenges maintaining efficient testing practices for their rapidly evolving application. Manually setting up test environments, managing test data variations, and deploying new builds for testing can be time-consuming and prone to errors, slowing down the development and release cycle.</a:t>
            </a:r>
          </a:p>
          <a:p>
            <a:pPr algn="l" rtl="0"/>
            <a:r>
              <a:rPr lang="en-IN" b="1" i="0" dirty="0">
                <a:solidFill>
                  <a:srgbClr val="1F1F1F"/>
                </a:solidFill>
                <a:effectLst/>
                <a:latin typeface="Google Sans"/>
              </a:rPr>
              <a:t>Solution:</a:t>
            </a:r>
            <a:endParaRPr lang="en-IN" b="0" i="0" dirty="0">
              <a:solidFill>
                <a:srgbClr val="1F1F1F"/>
              </a:solidFill>
              <a:effectLst/>
              <a:latin typeface="Google Sans"/>
            </a:endParaRPr>
          </a:p>
          <a:p>
            <a:pPr algn="l" rtl="0"/>
            <a:r>
              <a:rPr lang="en-IN" b="0" i="0" dirty="0">
                <a:solidFill>
                  <a:srgbClr val="1F1F1F"/>
                </a:solidFill>
                <a:effectLst/>
                <a:latin typeface="Google Sans"/>
              </a:rPr>
              <a:t>The team implements automated software testing using:</a:t>
            </a:r>
          </a:p>
          <a:p>
            <a:pPr algn="l" rtl="0">
              <a:buFont typeface="+mj-lt"/>
              <a:buAutoNum type="arabicPeriod"/>
            </a:pPr>
            <a:r>
              <a:rPr lang="en-IN" b="1" i="0" dirty="0">
                <a:solidFill>
                  <a:srgbClr val="1F1F1F"/>
                </a:solidFill>
                <a:effectLst/>
                <a:latin typeface="Google Sans"/>
              </a:rPr>
              <a:t>Containerization technology:</a:t>
            </a:r>
            <a:endParaRPr lang="en-IN" b="0" i="0" dirty="0">
              <a:solidFill>
                <a:srgbClr val="1F1F1F"/>
              </a:solidFill>
              <a:effectLst/>
              <a:latin typeface="Google Sans"/>
            </a:endParaRPr>
          </a:p>
          <a:p>
            <a:pPr marL="742950" lvl="1" indent="-285750" algn="l" rtl="0">
              <a:buFont typeface="+mj-lt"/>
              <a:buAutoNum type="arabicPeriod"/>
            </a:pPr>
            <a:r>
              <a:rPr lang="en-IN" b="1" i="0" dirty="0">
                <a:solidFill>
                  <a:srgbClr val="1F1F1F"/>
                </a:solidFill>
                <a:effectLst/>
                <a:latin typeface="Google Sans"/>
              </a:rPr>
              <a:t>Containerized test environments:</a:t>
            </a:r>
            <a:r>
              <a:rPr lang="en-IN" b="0" i="0" dirty="0">
                <a:solidFill>
                  <a:srgbClr val="1F1F1F"/>
                </a:solidFill>
                <a:effectLst/>
                <a:latin typeface="Google Sans"/>
              </a:rPr>
              <a:t> Utilize Docker or Kubernetes to build and package all dependencies needed for running tests (operating system, libraries, frameworks) into self-contained containers, ensuring consistent and isolated testing environments across different systems.</a:t>
            </a:r>
          </a:p>
          <a:p>
            <a:pPr algn="l" rtl="0">
              <a:buFont typeface="+mj-lt"/>
              <a:buAutoNum type="arabicPeriod"/>
            </a:pPr>
            <a:r>
              <a:rPr lang="en-IN" b="1" i="0" dirty="0">
                <a:solidFill>
                  <a:srgbClr val="1F1F1F"/>
                </a:solidFill>
                <a:effectLst/>
                <a:latin typeface="Google Sans"/>
              </a:rPr>
              <a:t>Test automation framework:</a:t>
            </a:r>
            <a:endParaRPr lang="en-IN" b="0" i="0" dirty="0">
              <a:solidFill>
                <a:srgbClr val="1F1F1F"/>
              </a:solidFill>
              <a:effectLst/>
              <a:latin typeface="Google Sans"/>
            </a:endParaRPr>
          </a:p>
          <a:p>
            <a:pPr marL="742950" lvl="1" indent="-285750" algn="l" rtl="0">
              <a:buFont typeface="+mj-lt"/>
              <a:buAutoNum type="arabicPeriod"/>
            </a:pPr>
            <a:r>
              <a:rPr lang="en-IN" b="1" i="0" dirty="0">
                <a:solidFill>
                  <a:srgbClr val="1F1F1F"/>
                </a:solidFill>
                <a:effectLst/>
                <a:latin typeface="Google Sans"/>
              </a:rPr>
              <a:t>Automated test cases:</a:t>
            </a:r>
            <a:r>
              <a:rPr lang="en-IN" b="0" i="0" dirty="0">
                <a:solidFill>
                  <a:srgbClr val="1F1F1F"/>
                </a:solidFill>
                <a:effectLst/>
                <a:latin typeface="Google Sans"/>
              </a:rPr>
              <a:t> Develop automated test cases using frameworks like Selenium or Cypress to automate various functionalities and regression testing scenarios.</a:t>
            </a:r>
          </a:p>
          <a:p>
            <a:pPr marL="742950" lvl="1" indent="-285750" algn="l" rtl="0">
              <a:buFont typeface="+mj-lt"/>
              <a:buAutoNum type="arabicPeriod"/>
            </a:pPr>
            <a:r>
              <a:rPr lang="en-IN" b="1" i="0" dirty="0">
                <a:solidFill>
                  <a:srgbClr val="1F1F1F"/>
                </a:solidFill>
                <a:effectLst/>
                <a:latin typeface="Google Sans"/>
              </a:rPr>
              <a:t>Test data management:</a:t>
            </a:r>
            <a:r>
              <a:rPr lang="en-IN" b="0" i="0" dirty="0">
                <a:solidFill>
                  <a:srgbClr val="1F1F1F"/>
                </a:solidFill>
                <a:effectLst/>
                <a:latin typeface="Google Sans"/>
              </a:rPr>
              <a:t> Utilize tools like JMeter or Gatling to manage and generate various test data variations for comprehensive testing coverage.</a:t>
            </a:r>
          </a:p>
          <a:p>
            <a:pPr algn="l" rtl="0">
              <a:buFont typeface="+mj-lt"/>
              <a:buAutoNum type="arabicPeriod"/>
            </a:pPr>
            <a:r>
              <a:rPr lang="en-IN" b="1" i="0" dirty="0">
                <a:solidFill>
                  <a:srgbClr val="1F1F1F"/>
                </a:solidFill>
                <a:effectLst/>
                <a:latin typeface="Google Sans"/>
              </a:rPr>
              <a:t>Continuous Integration/Continuous Delivery (CI/CD) pipeline:</a:t>
            </a:r>
            <a:endParaRPr lang="en-IN" b="0" i="0" dirty="0">
              <a:solidFill>
                <a:srgbClr val="1F1F1F"/>
              </a:solidFill>
              <a:effectLst/>
              <a:latin typeface="Google Sans"/>
            </a:endParaRPr>
          </a:p>
          <a:p>
            <a:pPr marL="742950" lvl="1" indent="-285750" algn="l" rtl="0">
              <a:buFont typeface="+mj-lt"/>
              <a:buAutoNum type="arabicPeriod"/>
            </a:pPr>
            <a:r>
              <a:rPr lang="en-IN" b="1" i="0" dirty="0">
                <a:solidFill>
                  <a:srgbClr val="1F1F1F"/>
                </a:solidFill>
                <a:effectLst/>
                <a:latin typeface="Google Sans"/>
              </a:rPr>
              <a:t>Version control:</a:t>
            </a:r>
            <a:r>
              <a:rPr lang="en-IN" b="0" i="0" dirty="0">
                <a:solidFill>
                  <a:srgbClr val="1F1F1F"/>
                </a:solidFill>
                <a:effectLst/>
                <a:latin typeface="Google Sans"/>
              </a:rPr>
              <a:t> Store source code and test scripts in a version control system like Git for version tracking and collaboration.</a:t>
            </a:r>
          </a:p>
          <a:p>
            <a:pPr marL="742950" lvl="1" indent="-285750" algn="l" rtl="0">
              <a:buFont typeface="+mj-lt"/>
              <a:buAutoNum type="arabicPeriod"/>
            </a:pPr>
            <a:r>
              <a:rPr lang="en-IN" b="1" i="0" dirty="0">
                <a:solidFill>
                  <a:srgbClr val="1F1F1F"/>
                </a:solidFill>
                <a:effectLst/>
                <a:latin typeface="Google Sans"/>
              </a:rPr>
              <a:t>Automated build and deployment:</a:t>
            </a:r>
            <a:r>
              <a:rPr lang="en-IN" b="0" i="0" dirty="0">
                <a:solidFill>
                  <a:srgbClr val="1F1F1F"/>
                </a:solidFill>
                <a:effectLst/>
                <a:latin typeface="Google Sans"/>
              </a:rPr>
              <a:t> Configure a CI/CD pipeline tool like Jenkins, GitLab CI/CD, or Azure DevOps to automatically:</a:t>
            </a:r>
          </a:p>
          <a:p>
            <a:pPr marL="1143000" lvl="2" indent="-228600" algn="l" rtl="0">
              <a:buFont typeface="+mj-lt"/>
              <a:buAutoNum type="arabicPeriod"/>
            </a:pPr>
            <a:r>
              <a:rPr lang="en-IN" b="0" i="0" dirty="0">
                <a:solidFill>
                  <a:srgbClr val="1F1F1F"/>
                </a:solidFill>
                <a:effectLst/>
                <a:latin typeface="Google Sans"/>
              </a:rPr>
              <a:t>Trigger builds upon code changes.</a:t>
            </a:r>
          </a:p>
          <a:p>
            <a:pPr marL="1143000" lvl="2" indent="-228600" algn="l" rtl="0">
              <a:buFont typeface="+mj-lt"/>
              <a:buAutoNum type="arabicPeriod"/>
            </a:pPr>
            <a:r>
              <a:rPr lang="en-IN" b="0" i="0" dirty="0">
                <a:solidFill>
                  <a:srgbClr val="1F1F1F"/>
                </a:solidFill>
                <a:effectLst/>
                <a:latin typeface="Google Sans"/>
              </a:rPr>
              <a:t>Build and containerize the application and test environment images.</a:t>
            </a:r>
          </a:p>
          <a:p>
            <a:pPr marL="1143000" lvl="2" indent="-228600" algn="l" rtl="0">
              <a:buFont typeface="+mj-lt"/>
              <a:buAutoNum type="arabicPeriod"/>
            </a:pPr>
            <a:r>
              <a:rPr lang="en-IN" b="0" i="0" dirty="0">
                <a:solidFill>
                  <a:srgbClr val="1F1F1F"/>
                </a:solidFill>
                <a:effectLst/>
                <a:latin typeface="Google Sans"/>
              </a:rPr>
              <a:t>Deploy the containerized application and test environment to a testing platform.</a:t>
            </a:r>
          </a:p>
          <a:p>
            <a:pPr marL="1143000" lvl="2" indent="-228600" algn="l" rtl="0">
              <a:buFont typeface="+mj-lt"/>
              <a:buAutoNum type="arabicPeriod"/>
            </a:pPr>
            <a:r>
              <a:rPr lang="en-IN" b="0" i="0" dirty="0">
                <a:solidFill>
                  <a:srgbClr val="1F1F1F"/>
                </a:solidFill>
                <a:effectLst/>
                <a:latin typeface="Google Sans"/>
              </a:rPr>
              <a:t>Execute automated test cases.</a:t>
            </a:r>
          </a:p>
          <a:p>
            <a:pPr marL="1143000" lvl="2" indent="-228600" algn="l" rtl="0">
              <a:buFont typeface="+mj-lt"/>
              <a:buAutoNum type="arabicPeriod"/>
            </a:pPr>
            <a:r>
              <a:rPr lang="en-IN" b="0" i="0" dirty="0">
                <a:solidFill>
                  <a:srgbClr val="1F1F1F"/>
                </a:solidFill>
                <a:effectLst/>
                <a:latin typeface="Google Sans"/>
              </a:rPr>
              <a:t>Provide build and test results through reports and notifications.</a:t>
            </a:r>
          </a:p>
        </p:txBody>
      </p:sp>
      <p:sp>
        <p:nvSpPr>
          <p:cNvPr id="4" name="Content Placeholder 3">
            <a:extLst>
              <a:ext uri="{FF2B5EF4-FFF2-40B4-BE49-F238E27FC236}">
                <a16:creationId xmlns:a16="http://schemas.microsoft.com/office/drawing/2014/main" id="{D1FD2B2C-9847-F5C3-0D6F-05E0AF481746}"/>
              </a:ext>
            </a:extLst>
          </p:cNvPr>
          <p:cNvSpPr>
            <a:spLocks noGrp="1"/>
          </p:cNvSpPr>
          <p:nvPr>
            <p:ph sz="half" idx="2"/>
          </p:nvPr>
        </p:nvSpPr>
        <p:spPr/>
        <p:txBody>
          <a:bodyPr>
            <a:normAutofit fontScale="25000" lnSpcReduction="20000"/>
          </a:bodyPr>
          <a:lstStyle/>
          <a:p>
            <a:pPr algn="l" rtl="0"/>
            <a:r>
              <a:rPr lang="en-IN" b="1" i="0" dirty="0">
                <a:solidFill>
                  <a:srgbClr val="1F1F1F"/>
                </a:solidFill>
                <a:effectLst/>
                <a:latin typeface="Google Sans"/>
              </a:rPr>
              <a:t>Benefits:</a:t>
            </a:r>
            <a:endParaRPr lang="en-IN" b="0" i="0" dirty="0">
              <a:solidFill>
                <a:srgbClr val="1F1F1F"/>
              </a:solidFill>
              <a:effectLst/>
              <a:latin typeface="Google Sans"/>
            </a:endParaRPr>
          </a:p>
          <a:p>
            <a:pPr algn="l" rtl="0">
              <a:buFont typeface="Arial" panose="020B0604020202020204" pitchFamily="34" charset="0"/>
              <a:buChar char="•"/>
            </a:pPr>
            <a:r>
              <a:rPr lang="en-IN" b="1" i="0" dirty="0">
                <a:solidFill>
                  <a:srgbClr val="1F1F1F"/>
                </a:solidFill>
                <a:effectLst/>
                <a:latin typeface="Google Sans"/>
              </a:rPr>
              <a:t>Improved testing efficiency and speed:</a:t>
            </a:r>
            <a:r>
              <a:rPr lang="en-IN" b="0" i="0" dirty="0">
                <a:solidFill>
                  <a:srgbClr val="1F1F1F"/>
                </a:solidFill>
                <a:effectLst/>
                <a:latin typeface="Google Sans"/>
              </a:rPr>
              <a:t> Automation eliminates manual setup tasks and accelerates test execution, allowing for frequent testing and faster feedback loops within the development process.</a:t>
            </a:r>
          </a:p>
          <a:p>
            <a:pPr algn="l" rtl="0">
              <a:buFont typeface="Arial" panose="020B0604020202020204" pitchFamily="34" charset="0"/>
              <a:buChar char="•"/>
            </a:pPr>
            <a:r>
              <a:rPr lang="en-IN" b="1" i="0" dirty="0">
                <a:solidFill>
                  <a:srgbClr val="1F1F1F"/>
                </a:solidFill>
                <a:effectLst/>
                <a:latin typeface="Google Sans"/>
              </a:rPr>
              <a:t>Enhanced test coverage and consistency:</a:t>
            </a:r>
            <a:r>
              <a:rPr lang="en-IN" b="0" i="0" dirty="0">
                <a:solidFill>
                  <a:srgbClr val="1F1F1F"/>
                </a:solidFill>
                <a:effectLst/>
                <a:latin typeface="Google Sans"/>
              </a:rPr>
              <a:t> Automated test cases ensure consistent and comprehensive testing across different environments, minimizing the risk of regressions and improving software quality.</a:t>
            </a:r>
          </a:p>
          <a:p>
            <a:pPr algn="l" rtl="0">
              <a:buFont typeface="Arial" panose="020B0604020202020204" pitchFamily="34" charset="0"/>
              <a:buChar char="•"/>
            </a:pPr>
            <a:r>
              <a:rPr lang="en-IN" b="1" i="0" dirty="0">
                <a:solidFill>
                  <a:srgbClr val="1F1F1F"/>
                </a:solidFill>
                <a:effectLst/>
                <a:latin typeface="Google Sans"/>
              </a:rPr>
              <a:t>Increased developer productivity:</a:t>
            </a:r>
            <a:r>
              <a:rPr lang="en-IN" b="0" i="0" dirty="0">
                <a:solidFill>
                  <a:srgbClr val="1F1F1F"/>
                </a:solidFill>
                <a:effectLst/>
                <a:latin typeface="Google Sans"/>
              </a:rPr>
              <a:t> Developers are freed from repetitive testing tasks, allowing them to focus on core development activities and new features.</a:t>
            </a:r>
          </a:p>
          <a:p>
            <a:pPr algn="l" rtl="0">
              <a:buFont typeface="Arial" panose="020B0604020202020204" pitchFamily="34" charset="0"/>
              <a:buChar char="•"/>
            </a:pPr>
            <a:r>
              <a:rPr lang="en-IN" b="1" i="0" dirty="0">
                <a:solidFill>
                  <a:srgbClr val="1F1F1F"/>
                </a:solidFill>
                <a:effectLst/>
                <a:latin typeface="Google Sans"/>
              </a:rPr>
              <a:t>Faster software releases:</a:t>
            </a:r>
            <a:r>
              <a:rPr lang="en-IN" b="0" i="0" dirty="0">
                <a:solidFill>
                  <a:srgbClr val="1F1F1F"/>
                </a:solidFill>
                <a:effectLst/>
                <a:latin typeface="Google Sans"/>
              </a:rPr>
              <a:t> Efficient testing through automation facilitates faster release cycles, enabling quicker delivery of new features and functionalities to users.</a:t>
            </a:r>
          </a:p>
          <a:p>
            <a:pPr algn="l" rtl="0"/>
            <a:r>
              <a:rPr lang="en-IN" b="1" i="0" dirty="0">
                <a:solidFill>
                  <a:srgbClr val="1F1F1F"/>
                </a:solidFill>
                <a:effectLst/>
                <a:latin typeface="Google Sans"/>
              </a:rPr>
              <a:t>Implementation:</a:t>
            </a:r>
            <a:endParaRPr lang="en-IN" b="0" i="0" dirty="0">
              <a:solidFill>
                <a:srgbClr val="1F1F1F"/>
              </a:solidFill>
              <a:effectLst/>
              <a:latin typeface="Google Sans"/>
            </a:endParaRPr>
          </a:p>
          <a:p>
            <a:pPr algn="l" rtl="0">
              <a:buFont typeface="+mj-lt"/>
              <a:buAutoNum type="arabicPeriod"/>
            </a:pPr>
            <a:r>
              <a:rPr lang="en-IN" b="1" i="0" dirty="0">
                <a:solidFill>
                  <a:srgbClr val="1F1F1F"/>
                </a:solidFill>
                <a:effectLst/>
                <a:latin typeface="Google Sans"/>
              </a:rPr>
              <a:t>Choose containerization technology:</a:t>
            </a:r>
            <a:r>
              <a:rPr lang="en-IN" b="0" i="0" dirty="0">
                <a:solidFill>
                  <a:srgbClr val="1F1F1F"/>
                </a:solidFill>
                <a:effectLst/>
                <a:latin typeface="Google Sans"/>
              </a:rPr>
              <a:t> Select a containerization technology compatible with existing infrastructure and test automation tools.</a:t>
            </a:r>
          </a:p>
          <a:p>
            <a:pPr algn="l" rtl="0">
              <a:buFont typeface="+mj-lt"/>
              <a:buAutoNum type="arabicPeriod"/>
            </a:pPr>
            <a:r>
              <a:rPr lang="en-IN" b="1" i="0" dirty="0">
                <a:solidFill>
                  <a:srgbClr val="1F1F1F"/>
                </a:solidFill>
                <a:effectLst/>
                <a:latin typeface="Google Sans"/>
              </a:rPr>
              <a:t>Develop containerized test environments:</a:t>
            </a:r>
            <a:r>
              <a:rPr lang="en-IN" b="0" i="0" dirty="0">
                <a:solidFill>
                  <a:srgbClr val="1F1F1F"/>
                </a:solidFill>
                <a:effectLst/>
                <a:latin typeface="Google Sans"/>
              </a:rPr>
              <a:t> Design </a:t>
            </a:r>
            <a:r>
              <a:rPr lang="en-IN" b="0" i="0" dirty="0" err="1">
                <a:solidFill>
                  <a:srgbClr val="1F1F1F"/>
                </a:solidFill>
                <a:effectLst/>
                <a:latin typeface="Google Sans"/>
              </a:rPr>
              <a:t>Dockerfiles</a:t>
            </a:r>
            <a:r>
              <a:rPr lang="en-IN" b="0" i="0" dirty="0">
                <a:solidFill>
                  <a:srgbClr val="1F1F1F"/>
                </a:solidFill>
                <a:effectLst/>
                <a:latin typeface="Google Sans"/>
              </a:rPr>
              <a:t> or Kubernetes configurations to package all necessary dependencies for running test automation tools and frameworks within containers.</a:t>
            </a:r>
          </a:p>
          <a:p>
            <a:pPr algn="l" rtl="0">
              <a:buFont typeface="+mj-lt"/>
              <a:buAutoNum type="arabicPeriod"/>
            </a:pPr>
            <a:r>
              <a:rPr lang="en-IN" b="1" i="0" dirty="0">
                <a:solidFill>
                  <a:srgbClr val="1F1F1F"/>
                </a:solidFill>
                <a:effectLst/>
                <a:latin typeface="Google Sans"/>
              </a:rPr>
              <a:t>Implement test automation framework:</a:t>
            </a:r>
            <a:r>
              <a:rPr lang="en-IN" b="0" i="0" dirty="0">
                <a:solidFill>
                  <a:srgbClr val="1F1F1F"/>
                </a:solidFill>
                <a:effectLst/>
                <a:latin typeface="Google Sans"/>
              </a:rPr>
              <a:t> Develop reusable and maintainable test cases leveraging chosen frameworks and integrate them with the testing platform.</a:t>
            </a:r>
          </a:p>
          <a:p>
            <a:pPr algn="l" rtl="0">
              <a:buFont typeface="+mj-lt"/>
              <a:buAutoNum type="arabicPeriod"/>
            </a:pPr>
            <a:r>
              <a:rPr lang="en-IN" b="1" i="0" dirty="0">
                <a:solidFill>
                  <a:srgbClr val="1F1F1F"/>
                </a:solidFill>
                <a:effectLst/>
                <a:latin typeface="Google Sans"/>
              </a:rPr>
              <a:t>Set up CI/CD pipeline:</a:t>
            </a:r>
            <a:r>
              <a:rPr lang="en-IN" b="0" i="0" dirty="0">
                <a:solidFill>
                  <a:srgbClr val="1F1F1F"/>
                </a:solidFill>
                <a:effectLst/>
                <a:latin typeface="Google Sans"/>
              </a:rPr>
              <a:t> Configure a CI/CD pipeline within the chosen tool:</a:t>
            </a:r>
          </a:p>
          <a:p>
            <a:pPr marL="742950" lvl="1" indent="-285750" algn="l" rtl="0">
              <a:buFont typeface="+mj-lt"/>
              <a:buAutoNum type="arabicPeriod"/>
            </a:pPr>
            <a:r>
              <a:rPr lang="en-IN" b="0" i="0" dirty="0">
                <a:solidFill>
                  <a:srgbClr val="1F1F1F"/>
                </a:solidFill>
                <a:effectLst/>
                <a:latin typeface="Google Sans"/>
              </a:rPr>
              <a:t>Define build steps for code compilation and container image creation.</a:t>
            </a:r>
          </a:p>
          <a:p>
            <a:pPr marL="742950" lvl="1" indent="-285750" algn="l" rtl="0">
              <a:buFont typeface="+mj-lt"/>
              <a:buAutoNum type="arabicPeriod"/>
            </a:pPr>
            <a:r>
              <a:rPr lang="en-IN" b="0" i="0" dirty="0">
                <a:solidFill>
                  <a:srgbClr val="1F1F1F"/>
                </a:solidFill>
                <a:effectLst/>
                <a:latin typeface="Google Sans"/>
              </a:rPr>
              <a:t>Configure deployment steps to push container images to a container registry.</a:t>
            </a:r>
          </a:p>
          <a:p>
            <a:pPr marL="742950" lvl="1" indent="-285750" algn="l" rtl="0">
              <a:buFont typeface="+mj-lt"/>
              <a:buAutoNum type="arabicPeriod"/>
            </a:pPr>
            <a:r>
              <a:rPr lang="en-IN" b="0" i="0" dirty="0">
                <a:solidFill>
                  <a:srgbClr val="1F1F1F"/>
                </a:solidFill>
                <a:effectLst/>
                <a:latin typeface="Google Sans"/>
              </a:rPr>
              <a:t>Define automated test execution steps on the testing platform.</a:t>
            </a:r>
          </a:p>
          <a:p>
            <a:pPr marL="742950" lvl="1" indent="-285750" algn="l" rtl="0">
              <a:buFont typeface="+mj-lt"/>
              <a:buAutoNum type="arabicPeriod"/>
            </a:pPr>
            <a:r>
              <a:rPr lang="en-IN" b="0" i="0" dirty="0">
                <a:solidFill>
                  <a:srgbClr val="1F1F1F"/>
                </a:solidFill>
                <a:effectLst/>
                <a:latin typeface="Google Sans"/>
              </a:rPr>
              <a:t>Set up notifications for build and test results to relevant stakeholders.</a:t>
            </a:r>
          </a:p>
          <a:p>
            <a:pPr algn="l" rtl="0"/>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rtl="0">
              <a:buFont typeface="Arial" panose="020B0604020202020204" pitchFamily="34" charset="0"/>
              <a:buChar char="•"/>
            </a:pPr>
            <a:r>
              <a:rPr lang="en-IN" b="1" i="0" dirty="0">
                <a:solidFill>
                  <a:srgbClr val="1F1F1F"/>
                </a:solidFill>
                <a:effectLst/>
                <a:latin typeface="Google Sans"/>
              </a:rPr>
              <a:t>Test environment management:</a:t>
            </a:r>
            <a:r>
              <a:rPr lang="en-IN" b="0" i="0" dirty="0">
                <a:solidFill>
                  <a:srgbClr val="1F1F1F"/>
                </a:solidFill>
                <a:effectLst/>
                <a:latin typeface="Google Sans"/>
              </a:rPr>
              <a:t> Utilize tools like Docker Swarm or Kubernetes for managing and scaling containerized test environments based on testing needs.</a:t>
            </a:r>
          </a:p>
          <a:p>
            <a:pPr algn="l" rtl="0">
              <a:buFont typeface="Arial" panose="020B0604020202020204" pitchFamily="34" charset="0"/>
              <a:buChar char="•"/>
            </a:pPr>
            <a:r>
              <a:rPr lang="en-IN" b="1" i="0" dirty="0">
                <a:solidFill>
                  <a:srgbClr val="1F1F1F"/>
                </a:solidFill>
                <a:effectLst/>
                <a:latin typeface="Google Sans"/>
              </a:rPr>
              <a:t>Modular test design:</a:t>
            </a:r>
            <a:r>
              <a:rPr lang="en-IN" b="0" i="0" dirty="0">
                <a:solidFill>
                  <a:srgbClr val="1F1F1F"/>
                </a:solidFill>
                <a:effectLst/>
                <a:latin typeface="Google Sans"/>
              </a:rPr>
              <a:t> Develop modular and independent test cases to facilitate parallel execution and faster test completion within the CI/CD pipeline.</a:t>
            </a:r>
          </a:p>
          <a:p>
            <a:pPr algn="l" rtl="0">
              <a:buFont typeface="Arial" panose="020B0604020202020204" pitchFamily="34" charset="0"/>
              <a:buChar char="•"/>
            </a:pPr>
            <a:r>
              <a:rPr lang="en-IN" b="1" i="0" dirty="0">
                <a:solidFill>
                  <a:srgbClr val="1F1F1F"/>
                </a:solidFill>
                <a:effectLst/>
                <a:latin typeface="Google Sans"/>
              </a:rPr>
              <a:t>Security testing integration:</a:t>
            </a:r>
            <a:r>
              <a:rPr lang="en-IN" b="0" i="0" dirty="0">
                <a:solidFill>
                  <a:srgbClr val="1F1F1F"/>
                </a:solidFill>
                <a:effectLst/>
                <a:latin typeface="Google Sans"/>
              </a:rPr>
              <a:t> Consider integrating security testing tools within the CI/CD pipeline to identify and address potential security vulnerabilities early in the development cycle.</a:t>
            </a:r>
          </a:p>
          <a:p>
            <a:pPr algn="l" rtl="0"/>
            <a:r>
              <a:rPr lang="en-IN" b="0" i="0" dirty="0">
                <a:solidFill>
                  <a:srgbClr val="1F1F1F"/>
                </a:solidFill>
                <a:effectLst/>
                <a:latin typeface="Google Sans"/>
              </a:rPr>
              <a:t>By automating software testing with containerized infrastructure and CI/CD pipelines, development teams can significantly streamline their testing process, improve code quality, and accelerate software releases. This approach fosters faster feedback loops, enhances developer productivity, and contributes to delivering high-quality software reliably and efficiently.</a:t>
            </a:r>
          </a:p>
          <a:p>
            <a:endParaRPr lang="en-US" dirty="0"/>
          </a:p>
        </p:txBody>
      </p:sp>
    </p:spTree>
    <p:extLst>
      <p:ext uri="{BB962C8B-B14F-4D97-AF65-F5344CB8AC3E}">
        <p14:creationId xmlns:p14="http://schemas.microsoft.com/office/powerpoint/2010/main" val="438031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4B46-72D1-3CDB-29BD-D5432D46BED4}"/>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User Provisioning and Onboarding with Identity and Access Management (IAM) and Self-Service Portals</a:t>
            </a:r>
            <a:endParaRPr lang="en-US" dirty="0"/>
          </a:p>
        </p:txBody>
      </p:sp>
      <p:sp>
        <p:nvSpPr>
          <p:cNvPr id="3" name="Content Placeholder 2">
            <a:extLst>
              <a:ext uri="{FF2B5EF4-FFF2-40B4-BE49-F238E27FC236}">
                <a16:creationId xmlns:a16="http://schemas.microsoft.com/office/drawing/2014/main" id="{EF1E51DA-62D1-6B44-A115-07DD2CB34DEF}"/>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growing organization experiences frequent employee onboarding and offboarding cycles, leading to a surge in manual tasks for IT personnel, including user account creation, access permission assignment, and software license allocation. This process can be time-consuming, prone to errors, and delay new employees' access to essential resources.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organization implements automated user provisioning and onboarding using:</a:t>
            </a:r>
          </a:p>
          <a:p>
            <a:pPr algn="l"/>
            <a:r>
              <a:rPr lang="en-IN" b="1" i="0" dirty="0">
                <a:solidFill>
                  <a:srgbClr val="1F1F1F"/>
                </a:solidFill>
                <a:effectLst/>
                <a:latin typeface="Google Sans"/>
              </a:rPr>
              <a:t>1. Identity and Access Management (IAM) System:</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Centralized user directory:</a:t>
            </a:r>
            <a:r>
              <a:rPr lang="en-IN" b="0" i="0" dirty="0">
                <a:solidFill>
                  <a:srgbClr val="1F1F1F"/>
                </a:solidFill>
                <a:effectLst/>
                <a:latin typeface="Google Sans"/>
              </a:rPr>
              <a:t> Utilize an IAM system like Active Directory, Azure Active Directory, or Okta to store user information, roles, and access permissions for various applications and systems across the organization.</a:t>
            </a:r>
          </a:p>
          <a:p>
            <a:pPr algn="l">
              <a:buFont typeface="Arial" panose="020B0604020202020204" pitchFamily="34" charset="0"/>
              <a:buChar char="•"/>
            </a:pPr>
            <a:r>
              <a:rPr lang="en-IN" b="1" i="0" dirty="0">
                <a:solidFill>
                  <a:srgbClr val="1F1F1F"/>
                </a:solidFill>
                <a:effectLst/>
                <a:latin typeface="Google Sans"/>
              </a:rPr>
              <a:t>Automated user provisioning:</a:t>
            </a:r>
            <a:r>
              <a:rPr lang="en-IN" b="0" i="0" dirty="0">
                <a:solidFill>
                  <a:srgbClr val="1F1F1F"/>
                </a:solidFill>
                <a:effectLst/>
                <a:latin typeface="Google Sans"/>
              </a:rPr>
              <a:t> Integrate the IAM system with HR data sources or other onboarding platforms to automatically:</a:t>
            </a:r>
          </a:p>
          <a:p>
            <a:pPr marL="742950" lvl="1" indent="-285750" algn="l">
              <a:buFont typeface="Arial" panose="020B0604020202020204" pitchFamily="34" charset="0"/>
              <a:buChar char="•"/>
            </a:pPr>
            <a:r>
              <a:rPr lang="en-IN" b="1" i="0" dirty="0">
                <a:solidFill>
                  <a:srgbClr val="1F1F1F"/>
                </a:solidFill>
                <a:effectLst/>
                <a:latin typeface="Google Sans"/>
              </a:rPr>
              <a:t>Create user accounts:</a:t>
            </a:r>
            <a:r>
              <a:rPr lang="en-IN" b="0" i="0" dirty="0">
                <a:solidFill>
                  <a:srgbClr val="1F1F1F"/>
                </a:solidFill>
                <a:effectLst/>
                <a:latin typeface="Google Sans"/>
              </a:rPr>
              <a:t> Utilize pre-defined user templates within the IAM system based on employee role and department.</a:t>
            </a:r>
          </a:p>
          <a:p>
            <a:pPr marL="742950" lvl="1" indent="-285750" algn="l">
              <a:buFont typeface="Arial" panose="020B0604020202020204" pitchFamily="34" charset="0"/>
              <a:buChar char="•"/>
            </a:pPr>
            <a:r>
              <a:rPr lang="en-IN" b="1" i="0" dirty="0">
                <a:solidFill>
                  <a:srgbClr val="1F1F1F"/>
                </a:solidFill>
                <a:effectLst/>
                <a:latin typeface="Google Sans"/>
              </a:rPr>
              <a:t>Assign access permissions:</a:t>
            </a:r>
            <a:r>
              <a:rPr lang="en-IN" b="0" i="0" dirty="0">
                <a:solidFill>
                  <a:srgbClr val="1F1F1F"/>
                </a:solidFill>
                <a:effectLst/>
                <a:latin typeface="Google Sans"/>
              </a:rPr>
              <a:t> Automatically grant users access to relevant applications, systems, and resources based on pre-configured access control policies associated with their assigned roles.</a:t>
            </a:r>
          </a:p>
          <a:p>
            <a:pPr algn="l"/>
            <a:r>
              <a:rPr lang="en-IN" b="1" i="0" dirty="0">
                <a:solidFill>
                  <a:srgbClr val="1F1F1F"/>
                </a:solidFill>
                <a:effectLst/>
                <a:latin typeface="Google Sans"/>
              </a:rPr>
              <a:t>2. Self-Service Portals: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Employee self-service:</a:t>
            </a:r>
            <a:r>
              <a:rPr lang="en-IN" b="0" i="0" dirty="0">
                <a:solidFill>
                  <a:srgbClr val="1F1F1F"/>
                </a:solidFill>
                <a:effectLst/>
                <a:latin typeface="Google Sans"/>
              </a:rPr>
              <a:t> Implement self-service portals where new employees can access:</a:t>
            </a:r>
          </a:p>
          <a:p>
            <a:pPr marL="742950" lvl="1" indent="-285750" algn="l">
              <a:buFont typeface="Arial" panose="020B0604020202020204" pitchFamily="34" charset="0"/>
              <a:buChar char="•"/>
            </a:pPr>
            <a:r>
              <a:rPr lang="en-IN" b="1" i="0" dirty="0">
                <a:solidFill>
                  <a:srgbClr val="1F1F1F"/>
                </a:solidFill>
                <a:effectLst/>
                <a:latin typeface="Google Sans"/>
              </a:rPr>
              <a:t>Personal information management:</a:t>
            </a:r>
            <a:r>
              <a:rPr lang="en-IN" b="0" i="0" dirty="0">
                <a:solidFill>
                  <a:srgbClr val="1F1F1F"/>
                </a:solidFill>
                <a:effectLst/>
                <a:latin typeface="Google Sans"/>
              </a:rPr>
              <a:t> Update basic profile information and contact details.</a:t>
            </a:r>
          </a:p>
          <a:p>
            <a:pPr marL="742950" lvl="1" indent="-285750" algn="l">
              <a:buFont typeface="Arial" panose="020B0604020202020204" pitchFamily="34" charset="0"/>
              <a:buChar char="•"/>
            </a:pPr>
            <a:r>
              <a:rPr lang="en-IN" b="1" i="0" dirty="0">
                <a:solidFill>
                  <a:srgbClr val="1F1F1F"/>
                </a:solidFill>
                <a:effectLst/>
                <a:latin typeface="Google Sans"/>
              </a:rPr>
              <a:t>Software license requests:</a:t>
            </a:r>
            <a:r>
              <a:rPr lang="en-IN" b="0" i="0" dirty="0">
                <a:solidFill>
                  <a:srgbClr val="1F1F1F"/>
                </a:solidFill>
                <a:effectLst/>
                <a:latin typeface="Google Sans"/>
              </a:rPr>
              <a:t> Request access to specific software applications based on role needs.</a:t>
            </a:r>
          </a:p>
          <a:p>
            <a:pPr marL="742950" lvl="1" indent="-285750" algn="l">
              <a:buFont typeface="Arial" panose="020B0604020202020204" pitchFamily="34" charset="0"/>
              <a:buChar char="•"/>
            </a:pPr>
            <a:r>
              <a:rPr lang="en-IN" b="1" i="0" dirty="0">
                <a:solidFill>
                  <a:srgbClr val="1F1F1F"/>
                </a:solidFill>
                <a:effectLst/>
                <a:latin typeface="Google Sans"/>
              </a:rPr>
              <a:t>Password reset functionalities:</a:t>
            </a:r>
            <a:r>
              <a:rPr lang="en-IN" b="0" i="0" dirty="0">
                <a:solidFill>
                  <a:srgbClr val="1F1F1F"/>
                </a:solidFill>
                <a:effectLst/>
                <a:latin typeface="Google Sans"/>
              </a:rPr>
              <a:t> Manage and reset forgotten passwords independently.</a:t>
            </a:r>
          </a:p>
          <a:p>
            <a:endParaRPr lang="en-US" dirty="0"/>
          </a:p>
        </p:txBody>
      </p:sp>
      <p:sp>
        <p:nvSpPr>
          <p:cNvPr id="4" name="Content Placeholder 3">
            <a:extLst>
              <a:ext uri="{FF2B5EF4-FFF2-40B4-BE49-F238E27FC236}">
                <a16:creationId xmlns:a16="http://schemas.microsoft.com/office/drawing/2014/main" id="{844D78F3-9F80-EEC3-40DC-984ADF36EF4E}"/>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Faster and more efficient onboarding:</a:t>
            </a:r>
            <a:r>
              <a:rPr lang="en-IN" b="0" i="0" dirty="0">
                <a:solidFill>
                  <a:srgbClr val="1F1F1F"/>
                </a:solidFill>
                <a:effectLst/>
                <a:latin typeface="Google Sans"/>
              </a:rPr>
              <a:t> Automated user provisioning and self-service portals significantly reduce the time required for onboarding new employees, allowing them to access resources promptly and begin their work tasks efficiently.</a:t>
            </a:r>
          </a:p>
          <a:p>
            <a:pPr algn="l">
              <a:buFont typeface="Arial" panose="020B0604020202020204" pitchFamily="34" charset="0"/>
              <a:buChar char="•"/>
            </a:pPr>
            <a:r>
              <a:rPr lang="en-IN" b="1" i="0" dirty="0">
                <a:solidFill>
                  <a:srgbClr val="1F1F1F"/>
                </a:solidFill>
                <a:effectLst/>
                <a:latin typeface="Google Sans"/>
              </a:rPr>
              <a:t>Improved user experience:</a:t>
            </a:r>
            <a:r>
              <a:rPr lang="en-IN" b="0" i="0" dirty="0">
                <a:solidFill>
                  <a:srgbClr val="1F1F1F"/>
                </a:solidFill>
                <a:effectLst/>
                <a:latin typeface="Google Sans"/>
              </a:rPr>
              <a:t> Self-service portals empower employees to manage their access and preferences, enhancing user experience and reducing dependence on IT support during onboarding and throughout their employment.</a:t>
            </a:r>
          </a:p>
          <a:p>
            <a:pPr algn="l">
              <a:buFont typeface="Arial" panose="020B0604020202020204" pitchFamily="34" charset="0"/>
              <a:buChar char="•"/>
            </a:pPr>
            <a:r>
              <a:rPr lang="en-IN" b="1" i="0" dirty="0">
                <a:solidFill>
                  <a:srgbClr val="1F1F1F"/>
                </a:solidFill>
                <a:effectLst/>
                <a:latin typeface="Google Sans"/>
              </a:rPr>
              <a:t>Enhanced security and compliance:</a:t>
            </a:r>
            <a:r>
              <a:rPr lang="en-IN" b="0" i="0" dirty="0">
                <a:solidFill>
                  <a:srgbClr val="1F1F1F"/>
                </a:solidFill>
                <a:effectLst/>
                <a:latin typeface="Google Sans"/>
              </a:rPr>
              <a:t> Centralized user management and automated access control through IAM ensure consistent and secure access permissions aligned with company policies and compliance regulations.</a:t>
            </a:r>
          </a:p>
          <a:p>
            <a:pPr algn="l">
              <a:buFont typeface="Arial" panose="020B0604020202020204" pitchFamily="34" charset="0"/>
              <a:buChar char="•"/>
            </a:pPr>
            <a:r>
              <a:rPr lang="en-IN" b="1" i="0" dirty="0">
                <a:solidFill>
                  <a:srgbClr val="1F1F1F"/>
                </a:solidFill>
                <a:effectLst/>
                <a:latin typeface="Google Sans"/>
              </a:rPr>
              <a:t>Reduced administrative burden and cost savings:</a:t>
            </a:r>
            <a:r>
              <a:rPr lang="en-IN" b="0" i="0" dirty="0">
                <a:solidFill>
                  <a:srgbClr val="1F1F1F"/>
                </a:solidFill>
                <a:effectLst/>
                <a:latin typeface="Google Sans"/>
              </a:rPr>
              <a:t> Automation eliminates manual user provisioning and access management tasks, freeing up IT resources for higher-value activities and potentially reducing overall operational costs.</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an IAM system:</a:t>
            </a:r>
            <a:r>
              <a:rPr lang="en-IN" b="0" i="0" dirty="0">
                <a:solidFill>
                  <a:srgbClr val="1F1F1F"/>
                </a:solidFill>
                <a:effectLst/>
                <a:latin typeface="Google Sans"/>
              </a:rPr>
              <a:t> Select a system compatible with existing infrastructure and offering integration capabilities with HR data sources and chosen self-service portal solutions.</a:t>
            </a:r>
          </a:p>
          <a:p>
            <a:pPr algn="l">
              <a:buFont typeface="+mj-lt"/>
              <a:buAutoNum type="arabicPeriod"/>
            </a:pPr>
            <a:r>
              <a:rPr lang="en-IN" b="1" i="0" dirty="0">
                <a:solidFill>
                  <a:srgbClr val="1F1F1F"/>
                </a:solidFill>
                <a:effectLst/>
                <a:latin typeface="Google Sans"/>
              </a:rPr>
              <a:t>Develop user provisioning workflows:</a:t>
            </a:r>
            <a:r>
              <a:rPr lang="en-IN" b="0" i="0" dirty="0">
                <a:solidFill>
                  <a:srgbClr val="1F1F1F"/>
                </a:solidFill>
                <a:effectLst/>
                <a:latin typeface="Google Sans"/>
              </a:rPr>
              <a:t> Configure workflows within the IAM system to automate user creation, access assignment, and license allocation based on employee data sourced from HR or onboarding platforms.</a:t>
            </a:r>
          </a:p>
          <a:p>
            <a:pPr algn="l">
              <a:buFont typeface="+mj-lt"/>
              <a:buAutoNum type="arabicPeriod"/>
            </a:pPr>
            <a:r>
              <a:rPr lang="en-IN" b="1" i="0" dirty="0">
                <a:solidFill>
                  <a:srgbClr val="1F1F1F"/>
                </a:solidFill>
                <a:effectLst/>
                <a:latin typeface="Google Sans"/>
              </a:rPr>
              <a:t>Implement self-service portals:</a:t>
            </a:r>
            <a:r>
              <a:rPr lang="en-IN" b="0" i="0" dirty="0">
                <a:solidFill>
                  <a:srgbClr val="1F1F1F"/>
                </a:solidFill>
                <a:effectLst/>
                <a:latin typeface="Google Sans"/>
              </a:rPr>
              <a:t> Set up self-service portals accessible to new employees upon receiving their login credentials, allowing them to manage basic information, request software licenses, and reset passwords if necessary.</a:t>
            </a:r>
          </a:p>
          <a:p>
            <a:pPr algn="l">
              <a:buFont typeface="+mj-lt"/>
              <a:buAutoNum type="arabicPeriod"/>
            </a:pPr>
            <a:r>
              <a:rPr lang="en-IN" b="1" i="0" dirty="0">
                <a:solidFill>
                  <a:srgbClr val="1F1F1F"/>
                </a:solidFill>
                <a:effectLst/>
                <a:latin typeface="Google Sans"/>
              </a:rPr>
              <a:t>Define access control policies:</a:t>
            </a:r>
            <a:r>
              <a:rPr lang="en-IN" b="0" i="0" dirty="0">
                <a:solidFill>
                  <a:srgbClr val="1F1F1F"/>
                </a:solidFill>
                <a:effectLst/>
                <a:latin typeface="Google Sans"/>
              </a:rPr>
              <a:t> Define clearly defined access control policies within the IAM system, mapping roles with specific permissions for different applications and resources within the organization.</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Security awareness training:</a:t>
            </a:r>
            <a:r>
              <a:rPr lang="en-IN" b="0" i="0" dirty="0">
                <a:solidFill>
                  <a:srgbClr val="1F1F1F"/>
                </a:solidFill>
                <a:effectLst/>
                <a:latin typeface="Google Sans"/>
              </a:rPr>
              <a:t> Train new employees on responsible use of company resources, including proper password management and cybersecurity best practices.</a:t>
            </a:r>
          </a:p>
          <a:p>
            <a:pPr algn="l">
              <a:buFont typeface="Arial" panose="020B0604020202020204" pitchFamily="34" charset="0"/>
              <a:buChar char="•"/>
            </a:pPr>
            <a:r>
              <a:rPr lang="en-IN" b="1" i="0" dirty="0">
                <a:solidFill>
                  <a:srgbClr val="1F1F1F"/>
                </a:solidFill>
                <a:effectLst/>
                <a:latin typeface="Google Sans"/>
              </a:rPr>
              <a:t>Access review and audit processes:</a:t>
            </a:r>
            <a:r>
              <a:rPr lang="en-IN" b="0" i="0" dirty="0">
                <a:solidFill>
                  <a:srgbClr val="1F1F1F"/>
                </a:solidFill>
                <a:effectLst/>
                <a:latin typeface="Google Sans"/>
              </a:rPr>
              <a:t> Regularly review and audit user access permissions to ensure continued compliance with security policies and identify any potential unauthorized access or privilege escalation risks.</a:t>
            </a:r>
          </a:p>
          <a:p>
            <a:pPr algn="l">
              <a:buFont typeface="Arial" panose="020B0604020202020204" pitchFamily="34" charset="0"/>
              <a:buChar char="•"/>
            </a:pPr>
            <a:r>
              <a:rPr lang="en-IN" b="1" i="0" dirty="0">
                <a:solidFill>
                  <a:srgbClr val="1F1F1F"/>
                </a:solidFill>
                <a:effectLst/>
                <a:latin typeface="Google Sans"/>
              </a:rPr>
              <a:t>Disaster recovery planning:</a:t>
            </a:r>
            <a:r>
              <a:rPr lang="en-IN" b="0" i="0" dirty="0">
                <a:solidFill>
                  <a:srgbClr val="1F1F1F"/>
                </a:solidFill>
                <a:effectLst/>
                <a:latin typeface="Google Sans"/>
              </a:rPr>
              <a:t> Implement robust disaster recovery plans for the IAM system to ensure user account information and access controls remain secure and accessible even in case of unexpected disruptions or outages.</a:t>
            </a:r>
          </a:p>
          <a:p>
            <a:pPr algn="l"/>
            <a:r>
              <a:rPr lang="en-IN" b="0" i="0" dirty="0">
                <a:solidFill>
                  <a:srgbClr val="1F1F1F"/>
                </a:solidFill>
                <a:effectLst/>
                <a:latin typeface="Google Sans"/>
              </a:rPr>
              <a:t>By automating user provisioning and onboarding with IAM and self-service portals, organizations can significantly streamline administrative processes, improve user experience, and enhance overall security posture. This approach allows for efficient and secure onboarding of new employees, frees up IT resources for more strategic </a:t>
            </a:r>
            <a:r>
              <a:rPr lang="en-IN" b="0" i="0" dirty="0" err="1">
                <a:solidFill>
                  <a:srgbClr val="1F1F1F"/>
                </a:solidFill>
                <a:effectLst/>
                <a:latin typeface="Google Sans"/>
              </a:rPr>
              <a:t>endeavors</a:t>
            </a:r>
            <a:r>
              <a:rPr lang="en-IN" b="0" i="0" dirty="0">
                <a:solidFill>
                  <a:srgbClr val="1F1F1F"/>
                </a:solidFill>
                <a:effectLst/>
                <a:latin typeface="Google Sans"/>
              </a:rPr>
              <a:t>, and contributes to a more user-friendly and secure IT environment.</a:t>
            </a:r>
          </a:p>
          <a:p>
            <a:endParaRPr lang="en-US" dirty="0"/>
          </a:p>
        </p:txBody>
      </p:sp>
    </p:spTree>
    <p:extLst>
      <p:ext uri="{BB962C8B-B14F-4D97-AF65-F5344CB8AC3E}">
        <p14:creationId xmlns:p14="http://schemas.microsoft.com/office/powerpoint/2010/main" val="343102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9A4F-60B4-E582-277B-81360F131EF2}"/>
              </a:ext>
            </a:extLst>
          </p:cNvPr>
          <p:cNvSpPr>
            <a:spLocks noGrp="1"/>
          </p:cNvSpPr>
          <p:nvPr>
            <p:ph type="title"/>
          </p:nvPr>
        </p:nvSpPr>
        <p:spPr/>
        <p:txBody>
          <a:bodyPr>
            <a:normAutofit/>
          </a:bodyPr>
          <a:lstStyle/>
          <a:p>
            <a:r>
              <a:rPr lang="en-IN" b="1" i="0" dirty="0">
                <a:solidFill>
                  <a:srgbClr val="1F1F1F"/>
                </a:solidFill>
                <a:effectLst/>
                <a:latin typeface="Google Sans"/>
              </a:rPr>
              <a:t>Automating Disaster Recovery with Infrastructure Automation</a:t>
            </a:r>
            <a:endParaRPr lang="en-US" dirty="0"/>
          </a:p>
        </p:txBody>
      </p:sp>
      <p:sp>
        <p:nvSpPr>
          <p:cNvPr id="3" name="Content Placeholder 2">
            <a:extLst>
              <a:ext uri="{FF2B5EF4-FFF2-40B4-BE49-F238E27FC236}">
                <a16:creationId xmlns:a16="http://schemas.microsoft.com/office/drawing/2014/main" id="{870ECD52-4F2E-E011-DA62-BE0E9CF40B83}"/>
              </a:ext>
            </a:extLst>
          </p:cNvPr>
          <p:cNvSpPr>
            <a:spLocks noGrp="1"/>
          </p:cNvSpPr>
          <p:nvPr>
            <p:ph sz="half" idx="1"/>
          </p:nvPr>
        </p:nvSpPr>
        <p:spPr/>
        <p:txBody>
          <a:bodyPr>
            <a:normAutofit fontScale="32500" lnSpcReduction="20000"/>
          </a:bodyPr>
          <a:lstStyle/>
          <a:p>
            <a:pPr algn="l"/>
            <a:r>
              <a:rPr lang="en-IN" b="0" i="0" dirty="0">
                <a:solidFill>
                  <a:srgbClr val="1F1F1F"/>
                </a:solidFill>
                <a:effectLst/>
                <a:latin typeface="Google Sans"/>
              </a:rPr>
              <a:t>This use case demonstrates how infrastructure automation can streamline disaster recovery (DR) processes, ensuring business continuity in case of unexpected disruptions.</a:t>
            </a:r>
          </a:p>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relies heavily on its IT infrastructure for core business operations. An unexpected event like a natural disaster, power outage, or cyberattack could lead to significant downtime and financial losses.</a:t>
            </a:r>
          </a:p>
          <a:p>
            <a:pPr algn="l"/>
            <a:r>
              <a:rPr lang="en-IN" b="1" i="0" dirty="0">
                <a:solidFill>
                  <a:srgbClr val="1F1F1F"/>
                </a:solidFill>
                <a:effectLst/>
                <a:latin typeface="Google Sans"/>
              </a:rPr>
              <a:t>Challenges:</a:t>
            </a:r>
            <a:endParaRPr lang="en-IN" b="0" i="0" dirty="0">
              <a:solidFill>
                <a:srgbClr val="1F1F1F"/>
              </a:solidFill>
              <a:effectLst/>
              <a:latin typeface="Google Sans"/>
            </a:endParaRPr>
          </a:p>
          <a:p>
            <a:pPr algn="l">
              <a:buFont typeface="Arial" panose="020B0604020202020204" pitchFamily="34" charset="0"/>
              <a:buChar char="•"/>
            </a:pPr>
            <a:r>
              <a:rPr lang="en-IN" b="0" i="0" dirty="0">
                <a:solidFill>
                  <a:srgbClr val="1F1F1F"/>
                </a:solidFill>
                <a:effectLst/>
                <a:latin typeface="Google Sans"/>
              </a:rPr>
              <a:t>Traditional DR approaches involve manual failover procedures, which can be time-consuming and error-prone, delaying recovery time.</a:t>
            </a:r>
          </a:p>
          <a:p>
            <a:pPr algn="l">
              <a:buFont typeface="Arial" panose="020B0604020202020204" pitchFamily="34" charset="0"/>
              <a:buChar char="•"/>
            </a:pPr>
            <a:r>
              <a:rPr lang="en-IN" b="0" i="0" dirty="0">
                <a:solidFill>
                  <a:srgbClr val="1F1F1F"/>
                </a:solidFill>
                <a:effectLst/>
                <a:latin typeface="Google Sans"/>
              </a:rPr>
              <a:t>Manual processes require dedicated expertise, which can be unavailable during a crisis situation.</a:t>
            </a:r>
          </a:p>
          <a:p>
            <a:pPr algn="l">
              <a:buFont typeface="Arial" panose="020B0604020202020204" pitchFamily="34" charset="0"/>
              <a:buChar char="•"/>
            </a:pPr>
            <a:r>
              <a:rPr lang="en-IN" b="0" i="0" dirty="0">
                <a:solidFill>
                  <a:srgbClr val="1F1F1F"/>
                </a:solidFill>
                <a:effectLst/>
                <a:latin typeface="Google Sans"/>
              </a:rPr>
              <a:t>Inconsistent configurations across environments can complicate the recovery process and lead to further delays.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By implementing infrastructure automation tools, the company can automate key aspects of its DR plan:</a:t>
            </a:r>
          </a:p>
          <a:p>
            <a:pPr algn="l">
              <a:buFont typeface="+mj-lt"/>
              <a:buAutoNum type="arabicPeriod"/>
            </a:pPr>
            <a:r>
              <a:rPr lang="en-IN" b="1" i="0" dirty="0">
                <a:solidFill>
                  <a:srgbClr val="1F1F1F"/>
                </a:solidFill>
                <a:effectLst/>
                <a:latin typeface="Google Sans"/>
              </a:rPr>
              <a:t>Monitoring and Detection:</a:t>
            </a:r>
            <a:r>
              <a:rPr lang="en-IN" b="0" i="0" dirty="0">
                <a:solidFill>
                  <a:srgbClr val="1F1F1F"/>
                </a:solidFill>
                <a:effectLst/>
                <a:latin typeface="Google Sans"/>
              </a:rPr>
              <a:t> Continuously monitor critical infrastructure components for anomalies and potential outages.</a:t>
            </a:r>
          </a:p>
          <a:p>
            <a:pPr algn="l">
              <a:buFont typeface="+mj-lt"/>
              <a:buAutoNum type="arabicPeriod"/>
            </a:pPr>
            <a:r>
              <a:rPr lang="en-IN" b="1" i="0" dirty="0">
                <a:solidFill>
                  <a:srgbClr val="1F1F1F"/>
                </a:solidFill>
                <a:effectLst/>
                <a:latin typeface="Google Sans"/>
              </a:rPr>
              <a:t>Failover Automation:</a:t>
            </a:r>
            <a:r>
              <a:rPr lang="en-IN" b="0" i="0" dirty="0">
                <a:solidFill>
                  <a:srgbClr val="1F1F1F"/>
                </a:solidFill>
                <a:effectLst/>
                <a:latin typeface="Google Sans"/>
              </a:rPr>
              <a:t> Trigger an automated failover process upon detecting an outage, automatically switching to a pre-configured secondary site.</a:t>
            </a:r>
          </a:p>
          <a:p>
            <a:pPr algn="l">
              <a:buFont typeface="+mj-lt"/>
              <a:buAutoNum type="arabicPeriod"/>
            </a:pPr>
            <a:r>
              <a:rPr lang="en-IN" b="1" i="0" dirty="0">
                <a:solidFill>
                  <a:srgbClr val="1F1F1F"/>
                </a:solidFill>
                <a:effectLst/>
                <a:latin typeface="Google Sans"/>
              </a:rPr>
              <a:t>Resource Provisioning:</a:t>
            </a:r>
            <a:r>
              <a:rPr lang="en-IN" b="0" i="0" dirty="0">
                <a:solidFill>
                  <a:srgbClr val="1F1F1F"/>
                </a:solidFill>
                <a:effectLst/>
                <a:latin typeface="Google Sans"/>
              </a:rPr>
              <a:t> Automatically spin up additional resources in the secondary environment to handle the increased load.</a:t>
            </a:r>
          </a:p>
          <a:p>
            <a:pPr algn="l">
              <a:buFont typeface="+mj-lt"/>
              <a:buAutoNum type="arabicPeriod"/>
            </a:pPr>
            <a:r>
              <a:rPr lang="en-IN" b="1" i="0" dirty="0">
                <a:solidFill>
                  <a:srgbClr val="1F1F1F"/>
                </a:solidFill>
                <a:effectLst/>
                <a:latin typeface="Google Sans"/>
              </a:rPr>
              <a:t>Application Deployment:</a:t>
            </a:r>
            <a:r>
              <a:rPr lang="en-IN" b="0" i="0" dirty="0">
                <a:solidFill>
                  <a:srgbClr val="1F1F1F"/>
                </a:solidFill>
                <a:effectLst/>
                <a:latin typeface="Google Sans"/>
              </a:rPr>
              <a:t> Orchestrate the automatic deployment of applications and services on the secondary site, ensuring business continuity.</a:t>
            </a:r>
          </a:p>
          <a:p>
            <a:pPr algn="l">
              <a:buFont typeface="+mj-lt"/>
              <a:buAutoNum type="arabicPeriod"/>
            </a:pPr>
            <a:r>
              <a:rPr lang="en-IN" b="1" i="0" dirty="0">
                <a:solidFill>
                  <a:srgbClr val="1F1F1F"/>
                </a:solidFill>
                <a:effectLst/>
                <a:latin typeface="Google Sans"/>
              </a:rPr>
              <a:t>Recovery Validation:</a:t>
            </a:r>
            <a:r>
              <a:rPr lang="en-IN" b="0" i="0" dirty="0">
                <a:solidFill>
                  <a:srgbClr val="1F1F1F"/>
                </a:solidFill>
                <a:effectLst/>
                <a:latin typeface="Google Sans"/>
              </a:rPr>
              <a:t> Automate testing of the DR plan to ensure its effectiveness and identify any potential issues before an actual incident occurs.</a:t>
            </a:r>
          </a:p>
          <a:p>
            <a:endParaRPr lang="en-US" dirty="0"/>
          </a:p>
        </p:txBody>
      </p:sp>
      <p:sp>
        <p:nvSpPr>
          <p:cNvPr id="4" name="Content Placeholder 3">
            <a:extLst>
              <a:ext uri="{FF2B5EF4-FFF2-40B4-BE49-F238E27FC236}">
                <a16:creationId xmlns:a16="http://schemas.microsoft.com/office/drawing/2014/main" id="{0ABA973E-7155-59D3-4E7E-BC0118215C33}"/>
              </a:ext>
            </a:extLst>
          </p:cNvPr>
          <p:cNvSpPr>
            <a:spLocks noGrp="1"/>
          </p:cNvSpPr>
          <p:nvPr>
            <p:ph sz="half" idx="2"/>
          </p:nvPr>
        </p:nvSpPr>
        <p:spPr/>
        <p:txBody>
          <a:bodyPr>
            <a:normAutofit fontScale="325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Faster Recovery Time:</a:t>
            </a:r>
            <a:r>
              <a:rPr lang="en-IN" b="0" i="0" dirty="0">
                <a:solidFill>
                  <a:srgbClr val="1F1F1F"/>
                </a:solidFill>
                <a:effectLst/>
                <a:latin typeface="Google Sans"/>
              </a:rPr>
              <a:t> Automating failover and recovery processes significantly reduces downtime, minimizing business disruption and financial losses.</a:t>
            </a:r>
          </a:p>
          <a:p>
            <a:pPr algn="l">
              <a:buFont typeface="Arial" panose="020B0604020202020204" pitchFamily="34" charset="0"/>
              <a:buChar char="•"/>
            </a:pPr>
            <a:r>
              <a:rPr lang="en-IN" b="1" i="0" dirty="0">
                <a:solidFill>
                  <a:srgbClr val="1F1F1F"/>
                </a:solidFill>
                <a:effectLst/>
                <a:latin typeface="Google Sans"/>
              </a:rPr>
              <a:t>Improved Reliability:</a:t>
            </a:r>
            <a:r>
              <a:rPr lang="en-IN" b="0" i="0" dirty="0">
                <a:solidFill>
                  <a:srgbClr val="1F1F1F"/>
                </a:solidFill>
                <a:effectLst/>
                <a:latin typeface="Google Sans"/>
              </a:rPr>
              <a:t> Automated DR ensures consistent and reliable recovery, regardless of the cause of the outage or the availability of IT staff.</a:t>
            </a:r>
          </a:p>
          <a:p>
            <a:pPr algn="l">
              <a:buFont typeface="Arial" panose="020B0604020202020204" pitchFamily="34" charset="0"/>
              <a:buChar char="•"/>
            </a:pPr>
            <a:r>
              <a:rPr lang="en-IN" b="1" i="0" dirty="0">
                <a:solidFill>
                  <a:srgbClr val="1F1F1F"/>
                </a:solidFill>
                <a:effectLst/>
                <a:latin typeface="Google Sans"/>
              </a:rPr>
              <a:t>Reduced Costs:</a:t>
            </a:r>
            <a:r>
              <a:rPr lang="en-IN" b="0" i="0" dirty="0">
                <a:solidFill>
                  <a:srgbClr val="1F1F1F"/>
                </a:solidFill>
                <a:effectLst/>
                <a:latin typeface="Google Sans"/>
              </a:rPr>
              <a:t> Automation eliminates the need for manual intervention, reducing reliance on specialized expertise and streamlining recovery efforts.</a:t>
            </a:r>
          </a:p>
          <a:p>
            <a:pPr algn="l">
              <a:buFont typeface="Arial" panose="020B0604020202020204" pitchFamily="34" charset="0"/>
              <a:buChar char="•"/>
            </a:pPr>
            <a:r>
              <a:rPr lang="en-IN" b="1" i="0" dirty="0">
                <a:solidFill>
                  <a:srgbClr val="1F1F1F"/>
                </a:solidFill>
                <a:effectLst/>
                <a:latin typeface="Google Sans"/>
              </a:rPr>
              <a:t>Increased Business Continuity:</a:t>
            </a:r>
            <a:r>
              <a:rPr lang="en-IN" b="0" i="0" dirty="0">
                <a:solidFill>
                  <a:srgbClr val="1F1F1F"/>
                </a:solidFill>
                <a:effectLst/>
                <a:latin typeface="Google Sans"/>
              </a:rPr>
              <a:t> By ensuring rapid and reliable recovery, the company minimizes the impact of outages on its operations and customer experience.</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Testing and Validation:</a:t>
            </a:r>
            <a:r>
              <a:rPr lang="en-IN" b="0" i="0" dirty="0">
                <a:solidFill>
                  <a:srgbClr val="1F1F1F"/>
                </a:solidFill>
                <a:effectLst/>
                <a:latin typeface="Google Sans"/>
              </a:rPr>
              <a:t> Regularly test the automated DR plan to ensure its functionality and identify any potential issues.</a:t>
            </a:r>
          </a:p>
          <a:p>
            <a:pPr algn="l">
              <a:buFont typeface="Arial" panose="020B0604020202020204" pitchFamily="34" charset="0"/>
              <a:buChar char="•"/>
            </a:pPr>
            <a:r>
              <a:rPr lang="en-IN" b="1" i="0" dirty="0">
                <a:solidFill>
                  <a:srgbClr val="1F1F1F"/>
                </a:solidFill>
                <a:effectLst/>
                <a:latin typeface="Google Sans"/>
              </a:rPr>
              <a:t>Data Backup and Replication:</a:t>
            </a:r>
            <a:r>
              <a:rPr lang="en-IN" b="0" i="0" dirty="0">
                <a:solidFill>
                  <a:srgbClr val="1F1F1F"/>
                </a:solidFill>
                <a:effectLst/>
                <a:latin typeface="Google Sans"/>
              </a:rPr>
              <a:t> Implement robust data backup and replication strategies to ensure data integrity and availability at the secondary site.</a:t>
            </a:r>
          </a:p>
          <a:p>
            <a:pPr algn="l">
              <a:buFont typeface="Arial" panose="020B0604020202020204" pitchFamily="34" charset="0"/>
              <a:buChar char="•"/>
            </a:pPr>
            <a:r>
              <a:rPr lang="en-IN" b="1" i="0" dirty="0">
                <a:solidFill>
                  <a:srgbClr val="1F1F1F"/>
                </a:solidFill>
                <a:effectLst/>
                <a:latin typeface="Google Sans"/>
              </a:rPr>
              <a:t>Security:</a:t>
            </a:r>
            <a:r>
              <a:rPr lang="en-IN" b="0" i="0" dirty="0">
                <a:solidFill>
                  <a:srgbClr val="1F1F1F"/>
                </a:solidFill>
                <a:effectLst/>
                <a:latin typeface="Google Sans"/>
              </a:rPr>
              <a:t> Prioritize security measures to ensure the secure transfer of data and access control in the disaster recovery environment.</a:t>
            </a:r>
          </a:p>
          <a:p>
            <a:endParaRPr lang="en-US" dirty="0"/>
          </a:p>
        </p:txBody>
      </p:sp>
    </p:spTree>
    <p:extLst>
      <p:ext uri="{BB962C8B-B14F-4D97-AF65-F5344CB8AC3E}">
        <p14:creationId xmlns:p14="http://schemas.microsoft.com/office/powerpoint/2010/main" val="2960841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D73B-8175-CDE3-52AA-E9F2813AD1ED}"/>
              </a:ext>
            </a:extLst>
          </p:cNvPr>
          <p:cNvSpPr>
            <a:spLocks noGrp="1"/>
          </p:cNvSpPr>
          <p:nvPr>
            <p:ph type="title"/>
          </p:nvPr>
        </p:nvSpPr>
        <p:spPr/>
        <p:txBody>
          <a:bodyPr/>
          <a:lstStyle/>
          <a:p>
            <a:r>
              <a:rPr lang="en-US" dirty="0"/>
              <a:t>Automated Secret Management</a:t>
            </a:r>
          </a:p>
        </p:txBody>
      </p:sp>
      <p:sp>
        <p:nvSpPr>
          <p:cNvPr id="3" name="Content Placeholder 2">
            <a:extLst>
              <a:ext uri="{FF2B5EF4-FFF2-40B4-BE49-F238E27FC236}">
                <a16:creationId xmlns:a16="http://schemas.microsoft.com/office/drawing/2014/main" id="{6E18BF9C-D5F2-2DB2-58DD-F7F674D3226A}"/>
              </a:ext>
            </a:extLst>
          </p:cNvPr>
          <p:cNvSpPr>
            <a:spLocks noGrp="1"/>
          </p:cNvSpPr>
          <p:nvPr>
            <p:ph sz="half" idx="1"/>
          </p:nvPr>
        </p:nvSpPr>
        <p:spPr/>
        <p:txBody>
          <a:bodyPr/>
          <a:lstStyle/>
          <a:p>
            <a:r>
              <a:rPr lang="en-IN" b="1" i="0" dirty="0">
                <a:solidFill>
                  <a:srgbClr val="1F1F1F"/>
                </a:solidFill>
                <a:effectLst/>
                <a:latin typeface="Google Sans"/>
              </a:rPr>
              <a:t>Secret management:</a:t>
            </a:r>
            <a:r>
              <a:rPr lang="en-IN" b="0" i="0" dirty="0">
                <a:solidFill>
                  <a:srgbClr val="1F1F1F"/>
                </a:solidFill>
                <a:effectLst/>
                <a:latin typeface="Google Sans"/>
              </a:rPr>
              <a:t> Utilize secure secret management solutions to store and manage sensitive data (e.g., API keys, passwords) used within the ML experiments and infrastructure configurations, ensuring data security and compliance.</a:t>
            </a:r>
          </a:p>
          <a:p>
            <a:endParaRPr lang="en-US" dirty="0"/>
          </a:p>
        </p:txBody>
      </p:sp>
      <p:sp>
        <p:nvSpPr>
          <p:cNvPr id="4" name="Content Placeholder 3">
            <a:extLst>
              <a:ext uri="{FF2B5EF4-FFF2-40B4-BE49-F238E27FC236}">
                <a16:creationId xmlns:a16="http://schemas.microsoft.com/office/drawing/2014/main" id="{20F5AD40-61E2-507E-EE0F-1F7E4007A7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27953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7D9E-FE4C-3284-D440-EBD132386AB6}"/>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Software License Management with License Tracking Tools and Automation Scripts</a:t>
            </a:r>
            <a:endParaRPr lang="en-US" dirty="0"/>
          </a:p>
        </p:txBody>
      </p:sp>
      <p:sp>
        <p:nvSpPr>
          <p:cNvPr id="3" name="Content Placeholder 2">
            <a:extLst>
              <a:ext uri="{FF2B5EF4-FFF2-40B4-BE49-F238E27FC236}">
                <a16:creationId xmlns:a16="http://schemas.microsoft.com/office/drawing/2014/main" id="{9CAB4943-CDAB-9865-3069-65EE3502A2D8}"/>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An organization manages a diverse software environment with various applications and licenses across different departments. Manually tracking license usage, expiration dates, and compliance can be complex, time-consuming, and prone to errors. Additionally, the risk of unknowingly exceeding license agreements or facing non-compliance penalties can be significant.</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organization implements automated software license management using:</a:t>
            </a:r>
          </a:p>
          <a:p>
            <a:pPr algn="l"/>
            <a:r>
              <a:rPr lang="en-IN" b="1" i="0" dirty="0">
                <a:solidFill>
                  <a:srgbClr val="1F1F1F"/>
                </a:solidFill>
                <a:effectLst/>
                <a:latin typeface="Google Sans"/>
              </a:rPr>
              <a:t>1. License Tracking Tools: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Centralized license inventory:</a:t>
            </a:r>
            <a:r>
              <a:rPr lang="en-IN" b="0" i="0" dirty="0">
                <a:solidFill>
                  <a:srgbClr val="1F1F1F"/>
                </a:solidFill>
                <a:effectLst/>
                <a:latin typeface="Google Sans"/>
              </a:rPr>
              <a:t> Utilize license tracking tools to create a centralized repository for storing and managing all software licenses, including:</a:t>
            </a:r>
          </a:p>
          <a:p>
            <a:pPr marL="742950" lvl="1" indent="-285750" algn="l">
              <a:buFont typeface="Arial" panose="020B0604020202020204" pitchFamily="34" charset="0"/>
              <a:buChar char="•"/>
            </a:pPr>
            <a:r>
              <a:rPr lang="en-IN" b="0" i="0" dirty="0">
                <a:solidFill>
                  <a:srgbClr val="1F1F1F"/>
                </a:solidFill>
                <a:effectLst/>
                <a:latin typeface="Google Sans"/>
              </a:rPr>
              <a:t>License details (type, version, quantity, vendor, expiration date).</a:t>
            </a:r>
          </a:p>
          <a:p>
            <a:pPr marL="742950" lvl="1" indent="-285750" algn="l">
              <a:buFont typeface="Arial" panose="020B0604020202020204" pitchFamily="34" charset="0"/>
              <a:buChar char="•"/>
            </a:pPr>
            <a:r>
              <a:rPr lang="en-IN" b="0" i="0" dirty="0">
                <a:solidFill>
                  <a:srgbClr val="1F1F1F"/>
                </a:solidFill>
                <a:effectLst/>
                <a:latin typeface="Google Sans"/>
              </a:rPr>
              <a:t>Software usage data (number of installations, active users).</a:t>
            </a:r>
          </a:p>
          <a:p>
            <a:pPr algn="l"/>
            <a:r>
              <a:rPr lang="en-IN" b="1" i="0" dirty="0">
                <a:solidFill>
                  <a:srgbClr val="1F1F1F"/>
                </a:solidFill>
                <a:effectLst/>
                <a:latin typeface="Google Sans"/>
              </a:rPr>
              <a:t>2. Automation Scripts: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Automated data collection:</a:t>
            </a:r>
            <a:r>
              <a:rPr lang="en-IN" b="0" i="0" dirty="0">
                <a:solidFill>
                  <a:srgbClr val="1F1F1F"/>
                </a:solidFill>
                <a:effectLst/>
                <a:latin typeface="Google Sans"/>
              </a:rPr>
              <a:t> Develop scripts utilizing tools like PowerShell or Python to:</a:t>
            </a:r>
          </a:p>
          <a:p>
            <a:pPr marL="742950" lvl="1" indent="-285750" algn="l">
              <a:buFont typeface="Arial" panose="020B0604020202020204" pitchFamily="34" charset="0"/>
              <a:buChar char="•"/>
            </a:pPr>
            <a:r>
              <a:rPr lang="en-IN" b="0" i="0" dirty="0">
                <a:solidFill>
                  <a:srgbClr val="1F1F1F"/>
                </a:solidFill>
                <a:effectLst/>
                <a:latin typeface="Google Sans"/>
              </a:rPr>
              <a:t>Collect software usage data from endpoints (e.g., operating systems, installed applications).</a:t>
            </a:r>
          </a:p>
          <a:p>
            <a:pPr marL="742950" lvl="1" indent="-285750" algn="l">
              <a:buFont typeface="Arial" panose="020B0604020202020204" pitchFamily="34" charset="0"/>
              <a:buChar char="•"/>
            </a:pPr>
            <a:r>
              <a:rPr lang="en-IN" b="0" i="0" dirty="0">
                <a:solidFill>
                  <a:srgbClr val="1F1F1F"/>
                </a:solidFill>
                <a:effectLst/>
                <a:latin typeface="Google Sans"/>
              </a:rPr>
              <a:t>Parse data and extract relevant license information.</a:t>
            </a:r>
          </a:p>
          <a:p>
            <a:pPr marL="742950" lvl="1" indent="-285750" algn="l">
              <a:buFont typeface="Arial" panose="020B0604020202020204" pitchFamily="34" charset="0"/>
              <a:buChar char="•"/>
            </a:pPr>
            <a:r>
              <a:rPr lang="en-IN" b="0" i="0" dirty="0">
                <a:solidFill>
                  <a:srgbClr val="1F1F1F"/>
                </a:solidFill>
                <a:effectLst/>
                <a:latin typeface="Google Sans"/>
              </a:rPr>
              <a:t>Integrate collected data with the chosen license tracking tool.</a:t>
            </a:r>
          </a:p>
          <a:p>
            <a:pPr algn="l">
              <a:buFont typeface="Arial" panose="020B0604020202020204" pitchFamily="34" charset="0"/>
              <a:buChar char="•"/>
            </a:pPr>
            <a:r>
              <a:rPr lang="en-IN" b="1" i="0" dirty="0">
                <a:solidFill>
                  <a:srgbClr val="1F1F1F"/>
                </a:solidFill>
                <a:effectLst/>
                <a:latin typeface="Google Sans"/>
              </a:rPr>
              <a:t>Automated compliance checks:</a:t>
            </a:r>
            <a:r>
              <a:rPr lang="en-IN" b="0" i="0" dirty="0">
                <a:solidFill>
                  <a:srgbClr val="1F1F1F"/>
                </a:solidFill>
                <a:effectLst/>
                <a:latin typeface="Google Sans"/>
              </a:rPr>
              <a:t> Develop scripts or utilize functionalities within the license tracking tool to:</a:t>
            </a:r>
          </a:p>
          <a:p>
            <a:pPr marL="742950" lvl="1" indent="-285750" algn="l">
              <a:buFont typeface="Arial" panose="020B0604020202020204" pitchFamily="34" charset="0"/>
              <a:buChar char="•"/>
            </a:pPr>
            <a:r>
              <a:rPr lang="en-IN" b="0" i="0" dirty="0">
                <a:solidFill>
                  <a:srgbClr val="1F1F1F"/>
                </a:solidFill>
                <a:effectLst/>
                <a:latin typeface="Google Sans"/>
              </a:rPr>
              <a:t>Compare software usage data with license agreements and identify potential compliance issues (e.g., exceeding user or installation limits).</a:t>
            </a:r>
          </a:p>
          <a:p>
            <a:pPr marL="742950" lvl="1" indent="-285750" algn="l">
              <a:buFont typeface="Arial" panose="020B0604020202020204" pitchFamily="34" charset="0"/>
              <a:buChar char="•"/>
            </a:pPr>
            <a:r>
              <a:rPr lang="en-IN" b="0" i="0" dirty="0">
                <a:solidFill>
                  <a:srgbClr val="1F1F1F"/>
                </a:solidFill>
                <a:effectLst/>
                <a:latin typeface="Google Sans"/>
              </a:rPr>
              <a:t>Generate reports highlighting license compliance status and potential risks.</a:t>
            </a:r>
          </a:p>
          <a:p>
            <a:pPr marL="742950" lvl="1" indent="-285750" algn="l">
              <a:buFont typeface="Arial" panose="020B0604020202020204" pitchFamily="34" charset="0"/>
              <a:buChar char="•"/>
            </a:pPr>
            <a:r>
              <a:rPr lang="en-IN" b="0" i="0" dirty="0">
                <a:solidFill>
                  <a:srgbClr val="1F1F1F"/>
                </a:solidFill>
                <a:effectLst/>
                <a:latin typeface="Google Sans"/>
              </a:rPr>
              <a:t>Trigger alerts for expiring licenses or potential overages.</a:t>
            </a:r>
          </a:p>
          <a:p>
            <a:endParaRPr lang="en-US" dirty="0"/>
          </a:p>
        </p:txBody>
      </p:sp>
      <p:sp>
        <p:nvSpPr>
          <p:cNvPr id="4" name="Content Placeholder 3">
            <a:extLst>
              <a:ext uri="{FF2B5EF4-FFF2-40B4-BE49-F238E27FC236}">
                <a16:creationId xmlns:a16="http://schemas.microsoft.com/office/drawing/2014/main" id="{1E61F07D-35C5-5348-576A-C6926B3FEA03}"/>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compliance and reduced risk:</a:t>
            </a:r>
            <a:r>
              <a:rPr lang="en-IN" b="0" i="0" dirty="0">
                <a:solidFill>
                  <a:srgbClr val="1F1F1F"/>
                </a:solidFill>
                <a:effectLst/>
                <a:latin typeface="Google Sans"/>
              </a:rPr>
              <a:t> Automated license management tools and scripts significantly reduce the risk of non-compliance and associated penalties by providing accurate and up-to-date license information and automating compliance checks.</a:t>
            </a:r>
          </a:p>
          <a:p>
            <a:pPr algn="l">
              <a:buFont typeface="Arial" panose="020B0604020202020204" pitchFamily="34" charset="0"/>
              <a:buChar char="•"/>
            </a:pPr>
            <a:r>
              <a:rPr lang="en-IN" b="1" i="0" dirty="0">
                <a:solidFill>
                  <a:srgbClr val="1F1F1F"/>
                </a:solidFill>
                <a:effectLst/>
                <a:latin typeface="Google Sans"/>
              </a:rPr>
              <a:t>Reduced administrative burden and cost savings:</a:t>
            </a:r>
            <a:r>
              <a:rPr lang="en-IN" b="0" i="0" dirty="0">
                <a:solidFill>
                  <a:srgbClr val="1F1F1F"/>
                </a:solidFill>
                <a:effectLst/>
                <a:latin typeface="Google Sans"/>
              </a:rPr>
              <a:t> Automation eliminates manual tasks associated with license tracking and frees up IT resources for more strategic </a:t>
            </a:r>
            <a:r>
              <a:rPr lang="en-IN" b="0" i="0" dirty="0" err="1">
                <a:solidFill>
                  <a:srgbClr val="1F1F1F"/>
                </a:solidFill>
                <a:effectLst/>
                <a:latin typeface="Google Sans"/>
              </a:rPr>
              <a:t>endeavors</a:t>
            </a:r>
            <a:r>
              <a:rPr lang="en-IN" b="0" i="0" dirty="0">
                <a:solidFill>
                  <a:srgbClr val="1F1F1F"/>
                </a:solidFill>
                <a:effectLst/>
                <a:latin typeface="Google Sans"/>
              </a:rPr>
              <a:t>. This can potentially lead to cost savings through negotiation of optimal license agreements based on accurate usage data.</a:t>
            </a:r>
          </a:p>
          <a:p>
            <a:pPr algn="l">
              <a:buFont typeface="Arial" panose="020B0604020202020204" pitchFamily="34" charset="0"/>
              <a:buChar char="•"/>
            </a:pPr>
            <a:r>
              <a:rPr lang="en-IN" b="1" i="0" dirty="0">
                <a:solidFill>
                  <a:srgbClr val="1F1F1F"/>
                </a:solidFill>
                <a:effectLst/>
                <a:latin typeface="Google Sans"/>
              </a:rPr>
              <a:t>Enhanced visibility and control:</a:t>
            </a:r>
            <a:r>
              <a:rPr lang="en-IN" b="0" i="0" dirty="0">
                <a:solidFill>
                  <a:srgbClr val="1F1F1F"/>
                </a:solidFill>
                <a:effectLst/>
                <a:latin typeface="Google Sans"/>
              </a:rPr>
              <a:t> Centralized license management with automated reporting provides clear insights into software usage trends, facilitating informed decision-making regarding license renewals, upgrades, or software optimization strategies.</a:t>
            </a:r>
          </a:p>
          <a:p>
            <a:pPr algn="l">
              <a:buFont typeface="Arial" panose="020B0604020202020204" pitchFamily="34" charset="0"/>
              <a:buChar char="•"/>
            </a:pPr>
            <a:r>
              <a:rPr lang="en-IN" b="1" i="0" dirty="0">
                <a:solidFill>
                  <a:srgbClr val="1F1F1F"/>
                </a:solidFill>
                <a:effectLst/>
                <a:latin typeface="Google Sans"/>
              </a:rPr>
              <a:t>Efficient software asset management:</a:t>
            </a:r>
            <a:r>
              <a:rPr lang="en-IN" b="0" i="0" dirty="0">
                <a:solidFill>
                  <a:srgbClr val="1F1F1F"/>
                </a:solidFill>
                <a:effectLst/>
                <a:latin typeface="Google Sans"/>
              </a:rPr>
              <a:t> Automated software license management streamlines the process of managing software assets, ensuring optimal license utilization and avoiding the risk of unused or underutilized licenses.</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 license tracking tool:</a:t>
            </a:r>
            <a:r>
              <a:rPr lang="en-IN" b="0" i="0" dirty="0">
                <a:solidFill>
                  <a:srgbClr val="1F1F1F"/>
                </a:solidFill>
                <a:effectLst/>
                <a:latin typeface="Google Sans"/>
              </a:rPr>
              <a:t> Select a tool that accommodates the organization's size, software complexity, and desired level of automation features.</a:t>
            </a:r>
          </a:p>
          <a:p>
            <a:pPr algn="l">
              <a:buFont typeface="+mj-lt"/>
              <a:buAutoNum type="arabicPeriod"/>
            </a:pPr>
            <a:r>
              <a:rPr lang="en-IN" b="1" i="0" dirty="0">
                <a:solidFill>
                  <a:srgbClr val="1F1F1F"/>
                </a:solidFill>
                <a:effectLst/>
                <a:latin typeface="Google Sans"/>
              </a:rPr>
              <a:t>Develop automation scripts:</a:t>
            </a:r>
            <a:r>
              <a:rPr lang="en-IN" b="0" i="0" dirty="0">
                <a:solidFill>
                  <a:srgbClr val="1F1F1F"/>
                </a:solidFill>
                <a:effectLst/>
                <a:latin typeface="Google Sans"/>
              </a:rPr>
              <a:t> Depending on the chosen platform and tools, develop scripts to collect software usage data from relevant endpoints and integrate it into the license tracking tool.</a:t>
            </a:r>
          </a:p>
          <a:p>
            <a:pPr algn="l">
              <a:buFont typeface="+mj-lt"/>
              <a:buAutoNum type="arabicPeriod"/>
            </a:pPr>
            <a:r>
              <a:rPr lang="en-IN" b="1" i="0" dirty="0">
                <a:solidFill>
                  <a:srgbClr val="1F1F1F"/>
                </a:solidFill>
                <a:effectLst/>
                <a:latin typeface="Google Sans"/>
              </a:rPr>
              <a:t>Configure automated checks and alerts:</a:t>
            </a:r>
            <a:r>
              <a:rPr lang="en-IN" b="0" i="0" dirty="0">
                <a:solidFill>
                  <a:srgbClr val="1F1F1F"/>
                </a:solidFill>
                <a:effectLst/>
                <a:latin typeface="Google Sans"/>
              </a:rPr>
              <a:t> Configure automated compliance checks within the tool or utilize scripts to identify potential overages and expiring licenses, and trigger necessary alerts for proactive addressing of compliance concerns.</a:t>
            </a:r>
          </a:p>
          <a:p>
            <a:pPr algn="l">
              <a:buFont typeface="+mj-lt"/>
              <a:buAutoNum type="arabicPeriod"/>
            </a:pPr>
            <a:r>
              <a:rPr lang="en-IN" b="1" i="0" dirty="0">
                <a:solidFill>
                  <a:srgbClr val="1F1F1F"/>
                </a:solidFill>
                <a:effectLst/>
                <a:latin typeface="Google Sans"/>
              </a:rPr>
              <a:t>Integrate with procurement and renewal processes:</a:t>
            </a:r>
            <a:r>
              <a:rPr lang="en-IN" b="0" i="0" dirty="0">
                <a:solidFill>
                  <a:srgbClr val="1F1F1F"/>
                </a:solidFill>
                <a:effectLst/>
                <a:latin typeface="Google Sans"/>
              </a:rPr>
              <a:t> Integrate the license tracking tool with existing procurement and renewal processes to automate license renewal reminders and ensure timely compliance.</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Regular data validation:</a:t>
            </a:r>
            <a:r>
              <a:rPr lang="en-IN" b="0" i="0" dirty="0">
                <a:solidFill>
                  <a:srgbClr val="1F1F1F"/>
                </a:solidFill>
                <a:effectLst/>
                <a:latin typeface="Google Sans"/>
              </a:rPr>
              <a:t> Implement processes for regular data validation within the license tracking tool to ensure accuracy and reliability of collected information.</a:t>
            </a:r>
          </a:p>
          <a:p>
            <a:pPr algn="l">
              <a:buFont typeface="Arial" panose="020B0604020202020204" pitchFamily="34" charset="0"/>
              <a:buChar char="•"/>
            </a:pPr>
            <a:r>
              <a:rPr lang="en-IN" b="1" i="0" dirty="0">
                <a:solidFill>
                  <a:srgbClr val="1F1F1F"/>
                </a:solidFill>
                <a:effectLst/>
                <a:latin typeface="Google Sans"/>
              </a:rPr>
              <a:t>User awareness and training:</a:t>
            </a:r>
            <a:r>
              <a:rPr lang="en-IN" b="0" i="0" dirty="0">
                <a:solidFill>
                  <a:srgbClr val="1F1F1F"/>
                </a:solidFill>
                <a:effectLst/>
                <a:latin typeface="Google Sans"/>
              </a:rPr>
              <a:t> Educate employees about responsible software usage and reporting potential license violations to maintain overall compliance.</a:t>
            </a:r>
          </a:p>
          <a:p>
            <a:pPr algn="l">
              <a:buFont typeface="Arial" panose="020B0604020202020204" pitchFamily="34" charset="0"/>
              <a:buChar char="•"/>
            </a:pPr>
            <a:r>
              <a:rPr lang="en-IN" b="1" i="0" dirty="0">
                <a:solidFill>
                  <a:srgbClr val="1F1F1F"/>
                </a:solidFill>
                <a:effectLst/>
                <a:latin typeface="Google Sans"/>
              </a:rPr>
              <a:t>Vendor communication and licensing negotiations:</a:t>
            </a:r>
            <a:r>
              <a:rPr lang="en-IN" b="0" i="0" dirty="0">
                <a:solidFill>
                  <a:srgbClr val="1F1F1F"/>
                </a:solidFill>
                <a:effectLst/>
                <a:latin typeface="Google Sans"/>
              </a:rPr>
              <a:t> Utilize accurate usage data from the license tracking tool to initiate informed discussions with software vendors regarding licensing agreements and potential optimization opportunities.</a:t>
            </a:r>
          </a:p>
          <a:p>
            <a:pPr algn="l"/>
            <a:r>
              <a:rPr lang="en-IN" b="0" i="0" dirty="0">
                <a:solidFill>
                  <a:srgbClr val="1F1F1F"/>
                </a:solidFill>
                <a:effectLst/>
                <a:latin typeface="Google Sans"/>
              </a:rPr>
              <a:t>By implementing automated software license management with tracking tools and automation scripts, organizations can significantly improve compliance, minimize risks, and gain valuable insights into software asset utilization. This approach promotes efficient license management, reduces administrative burdens, and contributes to optimal software asset utilization and cost-effective IT operations.</a:t>
            </a:r>
          </a:p>
          <a:p>
            <a:endParaRPr lang="en-US" dirty="0"/>
          </a:p>
        </p:txBody>
      </p:sp>
    </p:spTree>
    <p:extLst>
      <p:ext uri="{BB962C8B-B14F-4D97-AF65-F5344CB8AC3E}">
        <p14:creationId xmlns:p14="http://schemas.microsoft.com/office/powerpoint/2010/main" val="3853234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A20D-0072-A3E6-34A7-64CDB1D36574}"/>
              </a:ext>
            </a:extLst>
          </p:cNvPr>
          <p:cNvSpPr>
            <a:spLocks noGrp="1"/>
          </p:cNvSpPr>
          <p:nvPr>
            <p:ph type="title"/>
          </p:nvPr>
        </p:nvSpPr>
        <p:spPr/>
        <p:txBody>
          <a:bodyPr>
            <a:normAutofit/>
          </a:bodyPr>
          <a:lstStyle/>
          <a:p>
            <a:r>
              <a:rPr lang="en-IN" b="1" i="0" dirty="0">
                <a:solidFill>
                  <a:srgbClr val="1F1F1F"/>
                </a:solidFill>
                <a:effectLst/>
                <a:latin typeface="Google Sans"/>
              </a:rPr>
              <a:t>Automating Security Incident Response with Playbooks and Orchestration Tools</a:t>
            </a:r>
            <a:endParaRPr lang="en-US" dirty="0"/>
          </a:p>
        </p:txBody>
      </p:sp>
      <p:sp>
        <p:nvSpPr>
          <p:cNvPr id="3" name="Content Placeholder 2">
            <a:extLst>
              <a:ext uri="{FF2B5EF4-FFF2-40B4-BE49-F238E27FC236}">
                <a16:creationId xmlns:a16="http://schemas.microsoft.com/office/drawing/2014/main" id="{BEEBC28A-EF7C-D174-5505-40E4FD8ACDAF}"/>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Organizations face the constant challenge of detecting, responding to, and recovering from security incidents. Manually coordinating and executing incident response activities can be slow, inefficient, and prone to errors, potentially leading to increased damage and downtime.</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organization implements automated security incident response using:</a:t>
            </a:r>
          </a:p>
          <a:p>
            <a:pPr algn="l"/>
            <a:r>
              <a:rPr lang="en-IN" b="1" i="0" dirty="0">
                <a:solidFill>
                  <a:srgbClr val="1F1F1F"/>
                </a:solidFill>
                <a:effectLst/>
                <a:latin typeface="Google Sans"/>
              </a:rPr>
              <a:t>1. Playbooks: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Standardized procedures:</a:t>
            </a:r>
            <a:r>
              <a:rPr lang="en-IN" b="0" i="0" dirty="0">
                <a:solidFill>
                  <a:srgbClr val="1F1F1F"/>
                </a:solidFill>
                <a:effectLst/>
                <a:latin typeface="Google Sans"/>
              </a:rPr>
              <a:t> Develop detailed playbooks outlining the steps to be taken for various types of security incidents, including:</a:t>
            </a:r>
          </a:p>
          <a:p>
            <a:pPr marL="742950" lvl="1" indent="-285750" algn="l">
              <a:buFont typeface="Arial" panose="020B0604020202020204" pitchFamily="34" charset="0"/>
              <a:buChar char="•"/>
            </a:pPr>
            <a:r>
              <a:rPr lang="en-IN" b="1" i="0" dirty="0">
                <a:solidFill>
                  <a:srgbClr val="1F1F1F"/>
                </a:solidFill>
                <a:effectLst/>
                <a:latin typeface="Google Sans"/>
              </a:rPr>
              <a:t>Detection and escalation:</a:t>
            </a:r>
            <a:r>
              <a:rPr lang="en-IN" b="0" i="0" dirty="0">
                <a:solidFill>
                  <a:srgbClr val="1F1F1F"/>
                </a:solidFill>
                <a:effectLst/>
                <a:latin typeface="Google Sans"/>
              </a:rPr>
              <a:t> Defining triggers for identifying potential security incidents (e.g., suspicious activity logs, malware detection).</a:t>
            </a:r>
          </a:p>
          <a:p>
            <a:pPr marL="742950" lvl="1" indent="-285750" algn="l">
              <a:buFont typeface="Arial" panose="020B0604020202020204" pitchFamily="34" charset="0"/>
              <a:buChar char="•"/>
            </a:pPr>
            <a:r>
              <a:rPr lang="en-IN" b="1" i="0" dirty="0">
                <a:solidFill>
                  <a:srgbClr val="1F1F1F"/>
                </a:solidFill>
                <a:effectLst/>
                <a:latin typeface="Google Sans"/>
              </a:rPr>
              <a:t>Containment:</a:t>
            </a:r>
            <a:r>
              <a:rPr lang="en-IN" b="0" i="0" dirty="0">
                <a:solidFill>
                  <a:srgbClr val="1F1F1F"/>
                </a:solidFill>
                <a:effectLst/>
                <a:latin typeface="Google Sans"/>
              </a:rPr>
              <a:t> Specifying actions to isolate and contain the incident, such as quarantining infected systems or blocking unauthorized access.</a:t>
            </a:r>
          </a:p>
          <a:p>
            <a:pPr marL="742950" lvl="1" indent="-285750" algn="l">
              <a:buFont typeface="Arial" panose="020B0604020202020204" pitchFamily="34" charset="0"/>
              <a:buChar char="•"/>
            </a:pPr>
            <a:r>
              <a:rPr lang="en-IN" b="1" i="0" dirty="0">
                <a:solidFill>
                  <a:srgbClr val="1F1F1F"/>
                </a:solidFill>
                <a:effectLst/>
                <a:latin typeface="Google Sans"/>
              </a:rPr>
              <a:t>Eradication:</a:t>
            </a:r>
            <a:r>
              <a:rPr lang="en-IN" b="0" i="0" dirty="0">
                <a:solidFill>
                  <a:srgbClr val="1F1F1F"/>
                </a:solidFill>
                <a:effectLst/>
                <a:latin typeface="Google Sans"/>
              </a:rPr>
              <a:t> Defining steps to remove the root cause of the incident and prevent future occurrences.</a:t>
            </a:r>
          </a:p>
          <a:p>
            <a:pPr marL="742950" lvl="1" indent="-285750" algn="l">
              <a:buFont typeface="Arial" panose="020B0604020202020204" pitchFamily="34" charset="0"/>
              <a:buChar char="•"/>
            </a:pPr>
            <a:r>
              <a:rPr lang="en-IN" b="1" i="0" dirty="0">
                <a:solidFill>
                  <a:srgbClr val="1F1F1F"/>
                </a:solidFill>
                <a:effectLst/>
                <a:latin typeface="Google Sans"/>
              </a:rPr>
              <a:t>Recovery:</a:t>
            </a:r>
            <a:r>
              <a:rPr lang="en-IN" b="0" i="0" dirty="0">
                <a:solidFill>
                  <a:srgbClr val="1F1F1F"/>
                </a:solidFill>
                <a:effectLst/>
                <a:latin typeface="Google Sans"/>
              </a:rPr>
              <a:t> Outlining procedures for restoring affected systems and data to a functional state.</a:t>
            </a:r>
          </a:p>
          <a:p>
            <a:pPr marL="742950" lvl="1" indent="-285750" algn="l">
              <a:buFont typeface="Arial" panose="020B0604020202020204" pitchFamily="34" charset="0"/>
              <a:buChar char="•"/>
            </a:pPr>
            <a:r>
              <a:rPr lang="en-IN" b="1" i="0" dirty="0">
                <a:solidFill>
                  <a:srgbClr val="1F1F1F"/>
                </a:solidFill>
                <a:effectLst/>
                <a:latin typeface="Google Sans"/>
              </a:rPr>
              <a:t>Reporting and communication:</a:t>
            </a:r>
            <a:r>
              <a:rPr lang="en-IN" b="0" i="0" dirty="0">
                <a:solidFill>
                  <a:srgbClr val="1F1F1F"/>
                </a:solidFill>
                <a:effectLst/>
                <a:latin typeface="Google Sans"/>
              </a:rPr>
              <a:t> Defining protocols for reporting the incident to relevant stakeholders and communicating updates throughout the response process.</a:t>
            </a:r>
          </a:p>
          <a:p>
            <a:pPr algn="l"/>
            <a:r>
              <a:rPr lang="en-IN" b="1" i="0" dirty="0">
                <a:solidFill>
                  <a:srgbClr val="1F1F1F"/>
                </a:solidFill>
                <a:effectLst/>
                <a:latin typeface="Google Sans"/>
              </a:rPr>
              <a:t>2. Security Orchestration, Automation, and Response (SOAR) Tools: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Automated execution and coordination:</a:t>
            </a:r>
            <a:r>
              <a:rPr lang="en-IN" b="0" i="0" dirty="0">
                <a:solidFill>
                  <a:srgbClr val="1F1F1F"/>
                </a:solidFill>
                <a:effectLst/>
                <a:latin typeface="Google Sans"/>
              </a:rPr>
              <a:t> Utilize a SOAR platform to automate the execution of predefined playbooks and orchestrate the entire incident response process. This includes:</a:t>
            </a:r>
          </a:p>
          <a:p>
            <a:pPr marL="742950" lvl="1" indent="-285750" algn="l">
              <a:buFont typeface="Arial" panose="020B0604020202020204" pitchFamily="34" charset="0"/>
              <a:buChar char="•"/>
            </a:pPr>
            <a:r>
              <a:rPr lang="en-IN" b="1" i="0" dirty="0">
                <a:solidFill>
                  <a:srgbClr val="1F1F1F"/>
                </a:solidFill>
                <a:effectLst/>
                <a:latin typeface="Google Sans"/>
              </a:rPr>
              <a:t>Triggering playbooks based on security alerts and events.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Automating tasks within the playbooks, such as isolating infected systems, resetting user accounts, or deploying security patches.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Coordinating communication and collaboration between different teams involved in the response effort.</a:t>
            </a:r>
            <a:endParaRPr lang="en-IN" b="0" i="0" dirty="0">
              <a:solidFill>
                <a:srgbClr val="1F1F1F"/>
              </a:solidFill>
              <a:effectLst/>
              <a:latin typeface="Google Sans"/>
            </a:endParaRPr>
          </a:p>
          <a:p>
            <a:endParaRPr lang="en-US" dirty="0"/>
          </a:p>
        </p:txBody>
      </p:sp>
      <p:sp>
        <p:nvSpPr>
          <p:cNvPr id="4" name="Content Placeholder 3">
            <a:extLst>
              <a:ext uri="{FF2B5EF4-FFF2-40B4-BE49-F238E27FC236}">
                <a16:creationId xmlns:a16="http://schemas.microsoft.com/office/drawing/2014/main" id="{6D714038-3951-3D70-2CB0-F02A397EA358}"/>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Faster and more efficient response:</a:t>
            </a:r>
            <a:r>
              <a:rPr lang="en-IN" b="0" i="0" dirty="0">
                <a:solidFill>
                  <a:srgbClr val="1F1F1F"/>
                </a:solidFill>
                <a:effectLst/>
                <a:latin typeface="Google Sans"/>
              </a:rPr>
              <a:t> Automated playbooks and SOAR tools significantly reduce the time required to respond to security incidents, minimizing potential damage and downtime.</a:t>
            </a:r>
          </a:p>
          <a:p>
            <a:pPr algn="l">
              <a:buFont typeface="Arial" panose="020B0604020202020204" pitchFamily="34" charset="0"/>
              <a:buChar char="•"/>
            </a:pPr>
            <a:r>
              <a:rPr lang="en-IN" b="1" i="0" dirty="0">
                <a:solidFill>
                  <a:srgbClr val="1F1F1F"/>
                </a:solidFill>
                <a:effectLst/>
                <a:latin typeface="Google Sans"/>
              </a:rPr>
              <a:t>Improved consistency and accuracy:</a:t>
            </a:r>
            <a:r>
              <a:rPr lang="en-IN" b="0" i="0" dirty="0">
                <a:solidFill>
                  <a:srgbClr val="1F1F1F"/>
                </a:solidFill>
                <a:effectLst/>
                <a:latin typeface="Google Sans"/>
              </a:rPr>
              <a:t> Standardized playbooks ensure a consistent and well-defined response approach, reducing the risk of human error and ensuring efficient execution of response procedures.</a:t>
            </a:r>
          </a:p>
          <a:p>
            <a:pPr algn="l">
              <a:buFont typeface="Arial" panose="020B0604020202020204" pitchFamily="34" charset="0"/>
              <a:buChar char="•"/>
            </a:pPr>
            <a:r>
              <a:rPr lang="en-IN" b="1" i="0" dirty="0">
                <a:solidFill>
                  <a:srgbClr val="1F1F1F"/>
                </a:solidFill>
                <a:effectLst/>
                <a:latin typeface="Google Sans"/>
              </a:rPr>
              <a:t>Enhanced collaboration and visibility:</a:t>
            </a:r>
            <a:r>
              <a:rPr lang="en-IN" b="0" i="0" dirty="0">
                <a:solidFill>
                  <a:srgbClr val="1F1F1F"/>
                </a:solidFill>
                <a:effectLst/>
                <a:latin typeface="Google Sans"/>
              </a:rPr>
              <a:t> SOAR tools facilitate communication and collaboration between different teams involved in the incident response, improving overall situational awareness and decision-making.</a:t>
            </a:r>
          </a:p>
          <a:p>
            <a:pPr algn="l">
              <a:buFont typeface="Arial" panose="020B0604020202020204" pitchFamily="34" charset="0"/>
              <a:buChar char="•"/>
            </a:pPr>
            <a:r>
              <a:rPr lang="en-IN" b="1" i="0" dirty="0">
                <a:solidFill>
                  <a:srgbClr val="1F1F1F"/>
                </a:solidFill>
                <a:effectLst/>
                <a:latin typeface="Google Sans"/>
              </a:rPr>
              <a:t>Reduced workload for security teams:</a:t>
            </a:r>
            <a:r>
              <a:rPr lang="en-IN" b="0" i="0" dirty="0">
                <a:solidFill>
                  <a:srgbClr val="1F1F1F"/>
                </a:solidFill>
                <a:effectLst/>
                <a:latin typeface="Google Sans"/>
              </a:rPr>
              <a:t> Automation frees up security teams from performing manual tasks, allowing them to focus on more strategic activities like investigation and root cause analysis.</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Develop comprehensive playbooks:</a:t>
            </a:r>
            <a:r>
              <a:rPr lang="en-IN" b="0" i="0" dirty="0">
                <a:solidFill>
                  <a:srgbClr val="1F1F1F"/>
                </a:solidFill>
                <a:effectLst/>
                <a:latin typeface="Google Sans"/>
              </a:rPr>
              <a:t> Define clear and detailed playbooks for various security incident scenarios, involving relevant teams and outlining specific actions to be taken.</a:t>
            </a:r>
          </a:p>
          <a:p>
            <a:pPr algn="l">
              <a:buFont typeface="+mj-lt"/>
              <a:buAutoNum type="arabicPeriod"/>
            </a:pPr>
            <a:r>
              <a:rPr lang="en-IN" b="1" i="0" dirty="0">
                <a:solidFill>
                  <a:srgbClr val="1F1F1F"/>
                </a:solidFill>
                <a:effectLst/>
                <a:latin typeface="Google Sans"/>
              </a:rPr>
              <a:t>Choose and configure a SOAR platform:</a:t>
            </a:r>
            <a:r>
              <a:rPr lang="en-IN" b="0" i="0" dirty="0">
                <a:solidFill>
                  <a:srgbClr val="1F1F1F"/>
                </a:solidFill>
                <a:effectLst/>
                <a:latin typeface="Google Sans"/>
              </a:rPr>
              <a:t> Select a SOAR platform compatible with existing security tools and infrastructure, and configure it to integrate with playbooks, security alerts, and communication channels.</a:t>
            </a:r>
          </a:p>
          <a:p>
            <a:pPr algn="l">
              <a:buFont typeface="+mj-lt"/>
              <a:buAutoNum type="arabicPeriod"/>
            </a:pPr>
            <a:r>
              <a:rPr lang="en-IN" b="1" i="0" dirty="0">
                <a:solidFill>
                  <a:srgbClr val="1F1F1F"/>
                </a:solidFill>
                <a:effectLst/>
                <a:latin typeface="Google Sans"/>
              </a:rPr>
              <a:t>Test and refine playbooks and automation workflows:</a:t>
            </a:r>
            <a:r>
              <a:rPr lang="en-IN" b="0" i="0" dirty="0">
                <a:solidFill>
                  <a:srgbClr val="1F1F1F"/>
                </a:solidFill>
                <a:effectLst/>
                <a:latin typeface="Google Sans"/>
              </a:rPr>
              <a:t> Conduct regular testing of playbooks and automation workflows within the SOAR platform to ensure their effectiveness and identify areas for improvement.</a:t>
            </a:r>
          </a:p>
          <a:p>
            <a:pPr algn="l">
              <a:buFont typeface="+mj-lt"/>
              <a:buAutoNum type="arabicPeriod"/>
            </a:pPr>
            <a:r>
              <a:rPr lang="en-IN" b="1" i="0" dirty="0">
                <a:solidFill>
                  <a:srgbClr val="1F1F1F"/>
                </a:solidFill>
                <a:effectLst/>
                <a:latin typeface="Google Sans"/>
              </a:rPr>
              <a:t>Integrate with existing security tools:</a:t>
            </a:r>
            <a:r>
              <a:rPr lang="en-IN" b="0" i="0" dirty="0">
                <a:solidFill>
                  <a:srgbClr val="1F1F1F"/>
                </a:solidFill>
                <a:effectLst/>
                <a:latin typeface="Google Sans"/>
              </a:rPr>
              <a:t> Integrate the SOAR platform with existing security tools (e.g., SIEM, EDR) to leverage threat intelligence and automate response actions based on security alerts and detections.</a:t>
            </a:r>
          </a:p>
          <a:p>
            <a:pPr algn="l">
              <a:buFont typeface="+mj-lt"/>
              <a:buAutoNum type="arabicPeriod"/>
            </a:pPr>
            <a:r>
              <a:rPr lang="en-IN" b="1" i="0" dirty="0">
                <a:solidFill>
                  <a:srgbClr val="1F1F1F"/>
                </a:solidFill>
                <a:effectLst/>
                <a:latin typeface="Google Sans"/>
              </a:rPr>
              <a:t>Establish training and communication protocols:</a:t>
            </a:r>
            <a:r>
              <a:rPr lang="en-IN" b="0" i="0" dirty="0">
                <a:solidFill>
                  <a:srgbClr val="1F1F1F"/>
                </a:solidFill>
                <a:effectLst/>
                <a:latin typeface="Google Sans"/>
              </a:rPr>
              <a:t> Train security teams on utilizing playbooks and the SOAR platform effectively, and define clear communication protocols for incident reporting and collaboration during response activities.</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Regular review and update of playbooks:</a:t>
            </a:r>
            <a:r>
              <a:rPr lang="en-IN" b="0" i="0" dirty="0">
                <a:solidFill>
                  <a:srgbClr val="1F1F1F"/>
                </a:solidFill>
                <a:effectLst/>
                <a:latin typeface="Google Sans"/>
              </a:rPr>
              <a:t> Regularly review and update playbooks to reflect changes in the threat landscape and best practices for incident response.</a:t>
            </a:r>
          </a:p>
          <a:p>
            <a:pPr algn="l">
              <a:buFont typeface="Arial" panose="020B0604020202020204" pitchFamily="34" charset="0"/>
              <a:buChar char="•"/>
            </a:pPr>
            <a:r>
              <a:rPr lang="en-IN" b="1" i="0" dirty="0">
                <a:solidFill>
                  <a:srgbClr val="1F1F1F"/>
                </a:solidFill>
                <a:effectLst/>
                <a:latin typeface="Google Sans"/>
              </a:rPr>
              <a:t>Incident logging and reporting:</a:t>
            </a:r>
            <a:r>
              <a:rPr lang="en-IN" b="0" i="0" dirty="0">
                <a:solidFill>
                  <a:srgbClr val="1F1F1F"/>
                </a:solidFill>
                <a:effectLst/>
                <a:latin typeface="Google Sans"/>
              </a:rPr>
              <a:t> Implement comprehensive logging and reporting functionalities within the SOAR platform to document and </a:t>
            </a:r>
            <a:r>
              <a:rPr lang="en-IN" b="0" i="0" dirty="0" err="1">
                <a:solidFill>
                  <a:srgbClr val="1F1F1F"/>
                </a:solidFill>
                <a:effectLst/>
                <a:latin typeface="Google Sans"/>
              </a:rPr>
              <a:t>analyze</a:t>
            </a:r>
            <a:r>
              <a:rPr lang="en-IN" b="0" i="0" dirty="0">
                <a:solidFill>
                  <a:srgbClr val="1F1F1F"/>
                </a:solidFill>
                <a:effectLst/>
                <a:latin typeface="Google Sans"/>
              </a:rPr>
              <a:t> incidents for future reference and improvement of response strategies.</a:t>
            </a:r>
          </a:p>
          <a:p>
            <a:pPr algn="l">
              <a:buFont typeface="Arial" panose="020B0604020202020204" pitchFamily="34" charset="0"/>
              <a:buChar char="•"/>
            </a:pPr>
            <a:r>
              <a:rPr lang="en-IN" b="1" i="0" dirty="0">
                <a:solidFill>
                  <a:srgbClr val="1F1F1F"/>
                </a:solidFill>
                <a:effectLst/>
                <a:latin typeface="Google Sans"/>
              </a:rPr>
              <a:t>Incident review and post-mortem analysis:</a:t>
            </a:r>
            <a:r>
              <a:rPr lang="en-IN" b="0" i="0" dirty="0">
                <a:solidFill>
                  <a:srgbClr val="1F1F1F"/>
                </a:solidFill>
                <a:effectLst/>
                <a:latin typeface="Google Sans"/>
              </a:rPr>
              <a:t> Conduct thorough post-mortem analysis of security incidents to identify root causes, learn from the experience, and continuously enhance the organization's overall security posture.</a:t>
            </a:r>
          </a:p>
          <a:p>
            <a:pPr algn="l"/>
            <a:r>
              <a:rPr lang="en-IN" b="0" i="0" dirty="0">
                <a:solidFill>
                  <a:srgbClr val="1F1F1F"/>
                </a:solidFill>
                <a:effectLst/>
                <a:latin typeface="Google Sans"/>
              </a:rPr>
              <a:t>By implementing automated security incident response with playbooks and SOAR tools, organizations can significantly improve their ability to effectively respond to security threats. This approach leads to faster incident resolution, minimizes damage, improves collaboration and communication, and frees up security personnel to focus on proactive security initiatives.</a:t>
            </a:r>
          </a:p>
          <a:p>
            <a:endParaRPr lang="en-US" dirty="0"/>
          </a:p>
        </p:txBody>
      </p:sp>
    </p:spTree>
    <p:extLst>
      <p:ext uri="{BB962C8B-B14F-4D97-AF65-F5344CB8AC3E}">
        <p14:creationId xmlns:p14="http://schemas.microsoft.com/office/powerpoint/2010/main" val="3914165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C63B-D832-3B3F-84B7-3D234A5FD7C1}"/>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Infrastructure Cost Optimization with Cloud Cost Management Tools and Infrastructure Rightsizing</a:t>
            </a:r>
            <a:br>
              <a:rPr lang="en-IN" b="1"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E6D228A8-5700-3D28-5395-EABC118DBE30}"/>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Cloud adoption offers flexibility and scalability, but managing costs effectively can be challenging. Manually monitoring and optimizing cloud resource utilization across various services can be tedious, time-consuming, and prone to overpaying for unused resources.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organization implements automated cost optimization for its cloud infrastructure using:</a:t>
            </a:r>
          </a:p>
          <a:p>
            <a:pPr algn="l"/>
            <a:r>
              <a:rPr lang="en-IN" b="1" i="0" dirty="0">
                <a:solidFill>
                  <a:srgbClr val="1F1F1F"/>
                </a:solidFill>
                <a:effectLst/>
                <a:latin typeface="Google Sans"/>
              </a:rPr>
              <a:t>1. Cloud Cost Management Tools: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Cost visibility and analysis:</a:t>
            </a:r>
            <a:r>
              <a:rPr lang="en-IN" b="0" i="0" dirty="0">
                <a:solidFill>
                  <a:srgbClr val="1F1F1F"/>
                </a:solidFill>
                <a:effectLst/>
                <a:latin typeface="Google Sans"/>
              </a:rPr>
              <a:t> Utilize cloud cost management tools offered by cloud providers (e.g., AWS Cost Explorer, Azure Cost Management, GCP Cost Management) or third-party solutions to:</a:t>
            </a:r>
          </a:p>
          <a:p>
            <a:pPr marL="742950" lvl="1" indent="-285750" algn="l">
              <a:buFont typeface="Arial" panose="020B0604020202020204" pitchFamily="34" charset="0"/>
              <a:buChar char="•"/>
            </a:pPr>
            <a:r>
              <a:rPr lang="en-IN" b="1" i="0" dirty="0">
                <a:solidFill>
                  <a:srgbClr val="1F1F1F"/>
                </a:solidFill>
                <a:effectLst/>
                <a:latin typeface="Google Sans"/>
              </a:rPr>
              <a:t>Visualize and </a:t>
            </a:r>
            <a:r>
              <a:rPr lang="en-IN" b="1" i="0" dirty="0" err="1">
                <a:solidFill>
                  <a:srgbClr val="1F1F1F"/>
                </a:solidFill>
                <a:effectLst/>
                <a:latin typeface="Google Sans"/>
              </a:rPr>
              <a:t>analyze</a:t>
            </a:r>
            <a:r>
              <a:rPr lang="en-IN" b="1" i="0" dirty="0">
                <a:solidFill>
                  <a:srgbClr val="1F1F1F"/>
                </a:solidFill>
                <a:effectLst/>
                <a:latin typeface="Google Sans"/>
              </a:rPr>
              <a:t> cloud resource utilization costs across different services.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Identify unused or underutilized resources leading to unnecessary charges.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Receive recommendations for cost optimization opportunities based on usage patterns and historical data.</a:t>
            </a:r>
            <a:endParaRPr lang="en-IN" b="0" i="0" dirty="0">
              <a:solidFill>
                <a:srgbClr val="1F1F1F"/>
              </a:solidFill>
              <a:effectLst/>
              <a:latin typeface="Google Sans"/>
            </a:endParaRPr>
          </a:p>
          <a:p>
            <a:pPr algn="l"/>
            <a:r>
              <a:rPr lang="en-IN" b="1" i="0" dirty="0">
                <a:solidFill>
                  <a:srgbClr val="1F1F1F"/>
                </a:solidFill>
                <a:effectLst/>
                <a:latin typeface="Google Sans"/>
              </a:rPr>
              <a:t>2. Infrastructure Rightsizing Techniques: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Automated scaling and resource optimization:</a:t>
            </a:r>
            <a:r>
              <a:rPr lang="en-IN" b="0" i="0" dirty="0">
                <a:solidFill>
                  <a:srgbClr val="1F1F1F"/>
                </a:solidFill>
                <a:effectLst/>
                <a:latin typeface="Google Sans"/>
              </a:rPr>
              <a:t> Implement infrastructure rightsizing techniques to:</a:t>
            </a:r>
          </a:p>
          <a:p>
            <a:pPr marL="742950" lvl="1" indent="-285750" algn="l">
              <a:buFont typeface="Arial" panose="020B0604020202020204" pitchFamily="34" charset="0"/>
              <a:buChar char="•"/>
            </a:pPr>
            <a:r>
              <a:rPr lang="en-IN" b="1" i="0" dirty="0">
                <a:solidFill>
                  <a:srgbClr val="1F1F1F"/>
                </a:solidFill>
                <a:effectLst/>
                <a:latin typeface="Google Sans"/>
              </a:rPr>
              <a:t>Utilize auto-scaling groups within cloud platforms to automatically adjust resource allocation based on predetermined utilization thresholds.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Schedule on/off times for non-critical resources to avoid unnecessary charges during low utilization periods.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Utilize reserved instances or spot instances with lower costs for predictable workloads.</a:t>
            </a:r>
            <a:endParaRPr lang="en-IN" b="0" i="0" dirty="0">
              <a:solidFill>
                <a:srgbClr val="1F1F1F"/>
              </a:solidFill>
              <a:effectLst/>
              <a:latin typeface="Google Sans"/>
            </a:endParaRPr>
          </a:p>
          <a:p>
            <a:endParaRPr lang="en-US" dirty="0"/>
          </a:p>
        </p:txBody>
      </p:sp>
      <p:sp>
        <p:nvSpPr>
          <p:cNvPr id="4" name="Content Placeholder 3">
            <a:extLst>
              <a:ext uri="{FF2B5EF4-FFF2-40B4-BE49-F238E27FC236}">
                <a16:creationId xmlns:a16="http://schemas.microsoft.com/office/drawing/2014/main" id="{CC8D8504-9B49-4E59-99B2-65CCFBC10944}"/>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Reduced cloud costs:</a:t>
            </a:r>
            <a:r>
              <a:rPr lang="en-IN" b="0" i="0" dirty="0">
                <a:solidFill>
                  <a:srgbClr val="1F1F1F"/>
                </a:solidFill>
                <a:effectLst/>
                <a:latin typeface="Google Sans"/>
              </a:rPr>
              <a:t> Automation helps identify and eliminate unnecessary cloud spending through optimized resource utilization and leveraging cost-saving features offered by cloud providers.</a:t>
            </a:r>
          </a:p>
          <a:p>
            <a:pPr algn="l">
              <a:buFont typeface="Arial" panose="020B0604020202020204" pitchFamily="34" charset="0"/>
              <a:buChar char="•"/>
            </a:pPr>
            <a:r>
              <a:rPr lang="en-IN" b="1" i="0" dirty="0">
                <a:solidFill>
                  <a:srgbClr val="1F1F1F"/>
                </a:solidFill>
                <a:effectLst/>
                <a:latin typeface="Google Sans"/>
              </a:rPr>
              <a:t>Improved resource efficiency and utilization:</a:t>
            </a:r>
            <a:r>
              <a:rPr lang="en-IN" b="0" i="0" dirty="0">
                <a:solidFill>
                  <a:srgbClr val="1F1F1F"/>
                </a:solidFill>
                <a:effectLst/>
                <a:latin typeface="Google Sans"/>
              </a:rPr>
              <a:t> Auto-scaling and rightsizing techniques ensure efficient resource allocation, preventing overprovisioning and maximizing ROI.</a:t>
            </a:r>
          </a:p>
          <a:p>
            <a:pPr algn="l">
              <a:buFont typeface="Arial" panose="020B0604020202020204" pitchFamily="34" charset="0"/>
              <a:buChar char="•"/>
            </a:pPr>
            <a:r>
              <a:rPr lang="en-IN" b="1" i="0" dirty="0">
                <a:solidFill>
                  <a:srgbClr val="1F1F1F"/>
                </a:solidFill>
                <a:effectLst/>
                <a:latin typeface="Google Sans"/>
              </a:rPr>
              <a:t>Enhanced cost transparency and informed decision-making:</a:t>
            </a:r>
            <a:r>
              <a:rPr lang="en-IN" b="0" i="0" dirty="0">
                <a:solidFill>
                  <a:srgbClr val="1F1F1F"/>
                </a:solidFill>
                <a:effectLst/>
                <a:latin typeface="Google Sans"/>
              </a:rPr>
              <a:t> Cloud cost management tools provide granular cost insights, enabling informed decisions regarding resource selection, pricing models, and cost optimization strategies.</a:t>
            </a:r>
          </a:p>
          <a:p>
            <a:pPr algn="l">
              <a:buFont typeface="Arial" panose="020B0604020202020204" pitchFamily="34" charset="0"/>
              <a:buChar char="•"/>
            </a:pPr>
            <a:r>
              <a:rPr lang="en-IN" b="1" i="0" dirty="0">
                <a:solidFill>
                  <a:srgbClr val="1F1F1F"/>
                </a:solidFill>
                <a:effectLst/>
                <a:latin typeface="Google Sans"/>
              </a:rPr>
              <a:t>Reduced manual effort and workload:</a:t>
            </a:r>
            <a:r>
              <a:rPr lang="en-IN" b="0" i="0" dirty="0">
                <a:solidFill>
                  <a:srgbClr val="1F1F1F"/>
                </a:solidFill>
                <a:effectLst/>
                <a:latin typeface="Google Sans"/>
              </a:rPr>
              <a:t> Automation minimizes manual tasks associated with cost monitoring and optimization, freeing up IT resources to focus on other priorities.</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 cloud cost management tool:</a:t>
            </a:r>
            <a:r>
              <a:rPr lang="en-IN" b="0" i="0" dirty="0">
                <a:solidFill>
                  <a:srgbClr val="1F1F1F"/>
                </a:solidFill>
                <a:effectLst/>
                <a:latin typeface="Google Sans"/>
              </a:rPr>
              <a:t> Select a tool providing functionalities aligned with your cloud platform and offering desired features for cost visibility, analysis, and optimization recommendations.</a:t>
            </a:r>
          </a:p>
          <a:p>
            <a:pPr algn="l">
              <a:buFont typeface="+mj-lt"/>
              <a:buAutoNum type="arabicPeriod"/>
            </a:pPr>
            <a:r>
              <a:rPr lang="en-IN" b="1" i="0" dirty="0" err="1">
                <a:solidFill>
                  <a:srgbClr val="1F1F1F"/>
                </a:solidFill>
                <a:effectLst/>
                <a:latin typeface="Google Sans"/>
              </a:rPr>
              <a:t>Analyze</a:t>
            </a:r>
            <a:r>
              <a:rPr lang="en-IN" b="1" i="0" dirty="0">
                <a:solidFill>
                  <a:srgbClr val="1F1F1F"/>
                </a:solidFill>
                <a:effectLst/>
                <a:latin typeface="Google Sans"/>
              </a:rPr>
              <a:t> resource utilization patterns:</a:t>
            </a:r>
            <a:r>
              <a:rPr lang="en-IN" b="0" i="0" dirty="0">
                <a:solidFill>
                  <a:srgbClr val="1F1F1F"/>
                </a:solidFill>
                <a:effectLst/>
                <a:latin typeface="Google Sans"/>
              </a:rPr>
              <a:t> Utilize chosen tools to </a:t>
            </a:r>
            <a:r>
              <a:rPr lang="en-IN" b="0" i="0" dirty="0" err="1">
                <a:solidFill>
                  <a:srgbClr val="1F1F1F"/>
                </a:solidFill>
                <a:effectLst/>
                <a:latin typeface="Google Sans"/>
              </a:rPr>
              <a:t>analyze</a:t>
            </a:r>
            <a:r>
              <a:rPr lang="en-IN" b="0" i="0" dirty="0">
                <a:solidFill>
                  <a:srgbClr val="1F1F1F"/>
                </a:solidFill>
                <a:effectLst/>
                <a:latin typeface="Google Sans"/>
              </a:rPr>
              <a:t> historical data and identify trends in resource usage across different services.</a:t>
            </a:r>
          </a:p>
          <a:p>
            <a:pPr algn="l">
              <a:buFont typeface="+mj-lt"/>
              <a:buAutoNum type="arabicPeriod"/>
            </a:pPr>
            <a:r>
              <a:rPr lang="en-IN" b="1" i="0" dirty="0">
                <a:solidFill>
                  <a:srgbClr val="1F1F1F"/>
                </a:solidFill>
                <a:effectLst/>
                <a:latin typeface="Google Sans"/>
              </a:rPr>
              <a:t>Define resource tagging and cost allocation:</a:t>
            </a:r>
            <a:r>
              <a:rPr lang="en-IN" b="0" i="0" dirty="0">
                <a:solidFill>
                  <a:srgbClr val="1F1F1F"/>
                </a:solidFill>
                <a:effectLst/>
                <a:latin typeface="Google Sans"/>
              </a:rPr>
              <a:t> Implement tagging strategies for resources to categorize and track costs associated with specific projects, departments, or applications.</a:t>
            </a:r>
          </a:p>
          <a:p>
            <a:pPr algn="l">
              <a:buFont typeface="+mj-lt"/>
              <a:buAutoNum type="arabicPeriod"/>
            </a:pPr>
            <a:r>
              <a:rPr lang="en-IN" b="1" i="0" dirty="0">
                <a:solidFill>
                  <a:srgbClr val="1F1F1F"/>
                </a:solidFill>
                <a:effectLst/>
                <a:latin typeface="Google Sans"/>
              </a:rPr>
              <a:t>Implement automated scaling and rightsizing:</a:t>
            </a:r>
            <a:r>
              <a:rPr lang="en-IN" b="0" i="0" dirty="0">
                <a:solidFill>
                  <a:srgbClr val="1F1F1F"/>
                </a:solidFill>
                <a:effectLst/>
                <a:latin typeface="Google Sans"/>
              </a:rPr>
              <a:t> Configure autoscaling groups and schedule on/off timings for non-critical resources based on utilization patterns and desired cost savings goals.</a:t>
            </a:r>
          </a:p>
          <a:p>
            <a:pPr algn="l">
              <a:buFont typeface="+mj-lt"/>
              <a:buAutoNum type="arabicPeriod"/>
            </a:pPr>
            <a:r>
              <a:rPr lang="en-IN" b="1" i="0" dirty="0">
                <a:solidFill>
                  <a:srgbClr val="1F1F1F"/>
                </a:solidFill>
                <a:effectLst/>
                <a:latin typeface="Google Sans"/>
              </a:rPr>
              <a:t>Monitor and adjust cost optimization strategies:</a:t>
            </a:r>
            <a:r>
              <a:rPr lang="en-IN" b="0" i="0" dirty="0">
                <a:solidFill>
                  <a:srgbClr val="1F1F1F"/>
                </a:solidFill>
                <a:effectLst/>
                <a:latin typeface="Google Sans"/>
              </a:rPr>
              <a:t> Regularly monitor cost trends and utilization metrics, evaluate the effectiveness of implemented strategies, and adjust them as needed to maintain optimal cost efficiency.</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Reserved instances and spot instances:</a:t>
            </a:r>
            <a:r>
              <a:rPr lang="en-IN" b="0" i="0" dirty="0">
                <a:solidFill>
                  <a:srgbClr val="1F1F1F"/>
                </a:solidFill>
                <a:effectLst/>
                <a:latin typeface="Google Sans"/>
              </a:rPr>
              <a:t> Consider leveraging reserved instances for predictable workloads or exploring spot instances for cost-sensitive workloads with an acceptable level of resource availability.</a:t>
            </a:r>
          </a:p>
          <a:p>
            <a:pPr algn="l">
              <a:buFont typeface="Arial" panose="020B0604020202020204" pitchFamily="34" charset="0"/>
              <a:buChar char="•"/>
            </a:pPr>
            <a:r>
              <a:rPr lang="en-IN" b="1" i="0" dirty="0">
                <a:solidFill>
                  <a:srgbClr val="1F1F1F"/>
                </a:solidFill>
                <a:effectLst/>
                <a:latin typeface="Google Sans"/>
              </a:rPr>
              <a:t>Cloud provider cost optimization resources:</a:t>
            </a:r>
            <a:r>
              <a:rPr lang="en-IN" b="0" i="0" dirty="0">
                <a:solidFill>
                  <a:srgbClr val="1F1F1F"/>
                </a:solidFill>
                <a:effectLst/>
                <a:latin typeface="Google Sans"/>
              </a:rPr>
              <a:t> Utilize resources, documentation, and best practices offered by cloud providers to tailor cost optimization strategies to your specific cloud infrastructure and services.</a:t>
            </a:r>
          </a:p>
          <a:p>
            <a:pPr algn="l">
              <a:buFont typeface="Arial" panose="020B0604020202020204" pitchFamily="34" charset="0"/>
              <a:buChar char="•"/>
            </a:pPr>
            <a:r>
              <a:rPr lang="en-IN" b="1" i="0" dirty="0">
                <a:solidFill>
                  <a:srgbClr val="1F1F1F"/>
                </a:solidFill>
                <a:effectLst/>
                <a:latin typeface="Google Sans"/>
              </a:rPr>
              <a:t>Cost allocation transparency:</a:t>
            </a:r>
            <a:r>
              <a:rPr lang="en-IN" b="0" i="0" dirty="0">
                <a:solidFill>
                  <a:srgbClr val="1F1F1F"/>
                </a:solidFill>
                <a:effectLst/>
                <a:latin typeface="Google Sans"/>
              </a:rPr>
              <a:t> Clearly communicate cost allocation policies and responsibilities to different teams within the organization to promote cost awareness and accountability.</a:t>
            </a:r>
          </a:p>
          <a:p>
            <a:pPr algn="l"/>
            <a:r>
              <a:rPr lang="en-IN" b="0" i="0" dirty="0">
                <a:solidFill>
                  <a:srgbClr val="1F1F1F"/>
                </a:solidFill>
                <a:effectLst/>
                <a:latin typeface="Google Sans"/>
              </a:rPr>
              <a:t>By implementing automated infrastructure cost optimization with cloud cost management tools and rightsizing techniques, organizations can significantly reduce cloud spending, improve resource efficiency, and gain greater control over their cloud finances. This approach empowers IT teams to make informed decisions regarding resource allocation and ensure optimal utilization of cloud resources, maximizing the value proposition of their cloud investments.</a:t>
            </a:r>
          </a:p>
          <a:p>
            <a:endParaRPr lang="en-US" dirty="0"/>
          </a:p>
        </p:txBody>
      </p:sp>
    </p:spTree>
    <p:extLst>
      <p:ext uri="{BB962C8B-B14F-4D97-AF65-F5344CB8AC3E}">
        <p14:creationId xmlns:p14="http://schemas.microsoft.com/office/powerpoint/2010/main" val="2002764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9246-DCB9-64BA-AE10-A54E8AC03CB8}"/>
              </a:ext>
            </a:extLst>
          </p:cNvPr>
          <p:cNvSpPr>
            <a:spLocks noGrp="1"/>
          </p:cNvSpPr>
          <p:nvPr>
            <p:ph type="title"/>
          </p:nvPr>
        </p:nvSpPr>
        <p:spPr/>
        <p:txBody>
          <a:bodyPr>
            <a:normAutofit fontScale="90000"/>
          </a:bodyPr>
          <a:lstStyle/>
          <a:p>
            <a:r>
              <a:rPr lang="en-IN" b="1" dirty="0">
                <a:effectLst/>
                <a:latin typeface="Google Sans"/>
              </a:rPr>
              <a:t>Automating Serverless Workflows with Cloud Functions and Event-Driven Architecture</a:t>
            </a:r>
            <a:endParaRPr lang="en-US" dirty="0"/>
          </a:p>
        </p:txBody>
      </p:sp>
      <p:sp>
        <p:nvSpPr>
          <p:cNvPr id="3" name="Content Placeholder 2">
            <a:extLst>
              <a:ext uri="{FF2B5EF4-FFF2-40B4-BE49-F238E27FC236}">
                <a16:creationId xmlns:a16="http://schemas.microsoft.com/office/drawing/2014/main" id="{06C148DD-9EF1-9F5B-9D7D-64E97BE7FB6E}"/>
              </a:ext>
            </a:extLst>
          </p:cNvPr>
          <p:cNvSpPr>
            <a:spLocks noGrp="1"/>
          </p:cNvSpPr>
          <p:nvPr>
            <p:ph sz="half" idx="1"/>
          </p:nvPr>
        </p:nvSpPr>
        <p:spPr/>
        <p:txBody>
          <a:bodyPr>
            <a:normAutofit fontScale="25000" lnSpcReduction="20000"/>
          </a:bodyPr>
          <a:lstStyle/>
          <a:p>
            <a:pPr rtl="0"/>
            <a:r>
              <a:rPr lang="en-IN" b="1" dirty="0">
                <a:effectLst/>
                <a:latin typeface="Google Sans"/>
              </a:rPr>
              <a:t>Scenario:</a:t>
            </a:r>
            <a:endParaRPr lang="en-IN" b="0" dirty="0">
              <a:effectLst/>
              <a:latin typeface="Google Sans"/>
            </a:endParaRPr>
          </a:p>
          <a:p>
            <a:pPr rtl="0"/>
            <a:r>
              <a:rPr lang="en-IN" b="0" dirty="0">
                <a:effectLst/>
                <a:latin typeface="Google Sans"/>
              </a:rPr>
              <a:t>Organizations are increasingly relying on serverless computing for building and deploying applications without managing server infrastructure. However, manually managing and deploying serverless functions and orchestrating their execution based on external events can be challenging and error-prone. Additionally, scaling serverless applications based on dynamic workloads can be complex.</a:t>
            </a:r>
          </a:p>
          <a:p>
            <a:pPr rtl="0"/>
            <a:r>
              <a:rPr lang="en-IN" b="1" dirty="0">
                <a:effectLst/>
                <a:latin typeface="Google Sans"/>
              </a:rPr>
              <a:t>Solution:</a:t>
            </a:r>
            <a:endParaRPr lang="en-IN" b="0" dirty="0">
              <a:effectLst/>
              <a:latin typeface="Google Sans"/>
            </a:endParaRPr>
          </a:p>
          <a:p>
            <a:pPr rtl="0"/>
            <a:r>
              <a:rPr lang="en-IN" b="0" dirty="0">
                <a:effectLst/>
                <a:latin typeface="Google Sans"/>
              </a:rPr>
              <a:t>The organization implements automated serverless workflows using:</a:t>
            </a:r>
          </a:p>
          <a:p>
            <a:pPr rtl="0"/>
            <a:r>
              <a:rPr lang="en-IN" b="1" dirty="0">
                <a:effectLst/>
                <a:latin typeface="Google Sans"/>
              </a:rPr>
              <a:t>1. Cloud Functions:</a:t>
            </a:r>
            <a:endParaRPr lang="en-IN" b="0" dirty="0">
              <a:effectLst/>
              <a:latin typeface="Google Sans"/>
            </a:endParaRPr>
          </a:p>
          <a:p>
            <a:pPr rtl="0">
              <a:buFont typeface="Arial" panose="020B0604020202020204" pitchFamily="34" charset="0"/>
              <a:buChar char="•"/>
            </a:pPr>
            <a:r>
              <a:rPr lang="en-IN" b="1" dirty="0">
                <a:effectLst/>
                <a:latin typeface="Google Sans"/>
              </a:rPr>
              <a:t>Event-driven execution:</a:t>
            </a:r>
            <a:r>
              <a:rPr lang="en-IN" b="0" dirty="0">
                <a:effectLst/>
                <a:latin typeface="Google Sans"/>
              </a:rPr>
              <a:t> Utilize serverless functions offered by cloud providers like AWS Lambda, Azure Functions, or GCP Cloud Functions to:</a:t>
            </a:r>
          </a:p>
          <a:p>
            <a:pPr marL="742950" lvl="1" indent="-285750" rtl="0">
              <a:buFont typeface="Arial" panose="020B0604020202020204" pitchFamily="34" charset="0"/>
              <a:buChar char="•"/>
            </a:pPr>
            <a:r>
              <a:rPr lang="en-IN" b="1" dirty="0">
                <a:effectLst/>
                <a:latin typeface="Google Sans"/>
              </a:rPr>
              <a:t>Define and implement code snippets for specific tasks.</a:t>
            </a:r>
            <a:endParaRPr lang="en-IN" b="0" dirty="0">
              <a:effectLst/>
              <a:latin typeface="Google Sans"/>
            </a:endParaRPr>
          </a:p>
          <a:p>
            <a:pPr marL="742950" lvl="1" indent="-285750" rtl="0">
              <a:buFont typeface="Arial" panose="020B0604020202020204" pitchFamily="34" charset="0"/>
              <a:buChar char="•"/>
            </a:pPr>
            <a:r>
              <a:rPr lang="en-IN" b="1" dirty="0">
                <a:effectLst/>
                <a:latin typeface="Google Sans"/>
              </a:rPr>
              <a:t>Trigger function execution automatically based on pre-defined events.</a:t>
            </a:r>
            <a:endParaRPr lang="en-IN" b="0" dirty="0">
              <a:effectLst/>
              <a:latin typeface="Google Sans"/>
            </a:endParaRPr>
          </a:p>
          <a:p>
            <a:pPr marL="742950" lvl="1" indent="-285750" rtl="0">
              <a:buFont typeface="Arial" panose="020B0604020202020204" pitchFamily="34" charset="0"/>
              <a:buChar char="•"/>
            </a:pPr>
            <a:r>
              <a:rPr lang="en-IN" b="1" dirty="0">
                <a:effectLst/>
                <a:latin typeface="Google Sans"/>
              </a:rPr>
              <a:t>Scale automatically based on incoming event volume.</a:t>
            </a:r>
            <a:endParaRPr lang="en-IN" b="0" dirty="0">
              <a:effectLst/>
              <a:latin typeface="Google Sans"/>
            </a:endParaRPr>
          </a:p>
          <a:p>
            <a:pPr rtl="0"/>
            <a:r>
              <a:rPr lang="en-IN" b="1" dirty="0">
                <a:effectLst/>
                <a:latin typeface="Google Sans"/>
              </a:rPr>
              <a:t>2. Event-Driven Architecture:</a:t>
            </a:r>
            <a:endParaRPr lang="en-IN" b="0" dirty="0">
              <a:effectLst/>
              <a:latin typeface="Google Sans"/>
            </a:endParaRPr>
          </a:p>
          <a:p>
            <a:pPr rtl="0">
              <a:buFont typeface="Arial" panose="020B0604020202020204" pitchFamily="34" charset="0"/>
              <a:buChar char="•"/>
            </a:pPr>
            <a:r>
              <a:rPr lang="en-IN" b="1" dirty="0">
                <a:effectLst/>
                <a:latin typeface="Google Sans"/>
              </a:rPr>
              <a:t>Orchestrated workflows:</a:t>
            </a:r>
            <a:r>
              <a:rPr lang="en-IN" b="0" dirty="0">
                <a:effectLst/>
                <a:latin typeface="Google Sans"/>
              </a:rPr>
              <a:t> Design and implement an event-driven architecture to:</a:t>
            </a:r>
          </a:p>
          <a:p>
            <a:pPr marL="742950" lvl="1" indent="-285750" rtl="0">
              <a:buFont typeface="Arial" panose="020B0604020202020204" pitchFamily="34" charset="0"/>
              <a:buChar char="•"/>
            </a:pPr>
            <a:r>
              <a:rPr lang="en-IN" b="1" dirty="0">
                <a:effectLst/>
                <a:latin typeface="Google Sans"/>
              </a:rPr>
              <a:t>Define a sequence of events and corresponding functions to be triggered.</a:t>
            </a:r>
            <a:endParaRPr lang="en-IN" b="0" dirty="0">
              <a:effectLst/>
              <a:latin typeface="Google Sans"/>
            </a:endParaRPr>
          </a:p>
          <a:p>
            <a:pPr marL="742950" lvl="1" indent="-285750" rtl="0">
              <a:buFont typeface="Arial" panose="020B0604020202020204" pitchFamily="34" charset="0"/>
              <a:buChar char="•"/>
            </a:pPr>
            <a:r>
              <a:rPr lang="en-IN" b="1" dirty="0">
                <a:effectLst/>
                <a:latin typeface="Google Sans"/>
              </a:rPr>
              <a:t>Utilize messaging queues or event buses to connect different functions and exchange data.</a:t>
            </a:r>
            <a:endParaRPr lang="en-IN" b="0" dirty="0">
              <a:effectLst/>
              <a:latin typeface="Google Sans"/>
            </a:endParaRPr>
          </a:p>
          <a:p>
            <a:pPr marL="742950" lvl="1" indent="-285750" rtl="0">
              <a:buFont typeface="Arial" panose="020B0604020202020204" pitchFamily="34" charset="0"/>
              <a:buChar char="•"/>
            </a:pPr>
            <a:r>
              <a:rPr lang="en-IN" b="1" dirty="0">
                <a:effectLst/>
                <a:latin typeface="Google Sans"/>
              </a:rPr>
              <a:t>Ensure smooth execution of workflows as events trigger subsequent functions.</a:t>
            </a:r>
            <a:endParaRPr lang="en-IN" b="0" dirty="0">
              <a:effectLst/>
              <a:latin typeface="Google Sans"/>
            </a:endParaRPr>
          </a:p>
          <a:p>
            <a:endParaRPr lang="en-US" dirty="0"/>
          </a:p>
        </p:txBody>
      </p:sp>
      <p:sp>
        <p:nvSpPr>
          <p:cNvPr id="4" name="Content Placeholder 3">
            <a:extLst>
              <a:ext uri="{FF2B5EF4-FFF2-40B4-BE49-F238E27FC236}">
                <a16:creationId xmlns:a16="http://schemas.microsoft.com/office/drawing/2014/main" id="{BB503C29-221B-B08C-F9A6-DD615A83798D}"/>
              </a:ext>
            </a:extLst>
          </p:cNvPr>
          <p:cNvSpPr>
            <a:spLocks noGrp="1"/>
          </p:cNvSpPr>
          <p:nvPr>
            <p:ph sz="half" idx="2"/>
          </p:nvPr>
        </p:nvSpPr>
        <p:spPr/>
        <p:txBody>
          <a:bodyPr>
            <a:normAutofit fontScale="25000" lnSpcReduction="20000"/>
          </a:bodyPr>
          <a:lstStyle/>
          <a:p>
            <a:pPr rtl="0"/>
            <a:r>
              <a:rPr lang="en-IN" b="1" dirty="0">
                <a:effectLst/>
                <a:latin typeface="Google Sans"/>
              </a:rPr>
              <a:t>Benefits:</a:t>
            </a:r>
            <a:endParaRPr lang="en-IN" b="0" dirty="0">
              <a:effectLst/>
              <a:latin typeface="Google Sans"/>
            </a:endParaRPr>
          </a:p>
          <a:p>
            <a:pPr rtl="0">
              <a:buFont typeface="Arial" panose="020B0604020202020204" pitchFamily="34" charset="0"/>
              <a:buChar char="•"/>
            </a:pPr>
            <a:r>
              <a:rPr lang="en-IN" b="1" dirty="0">
                <a:effectLst/>
                <a:latin typeface="Google Sans"/>
              </a:rPr>
              <a:t>Improved scalability and cost efficiency:</a:t>
            </a:r>
            <a:r>
              <a:rPr lang="en-IN" b="0" dirty="0">
                <a:effectLst/>
                <a:latin typeface="Google Sans"/>
              </a:rPr>
              <a:t> Serverless functions automatically scale based on demand, eliminating the need to provision and manage dedicated server infrastructure, leading to cost-efficiency.</a:t>
            </a:r>
          </a:p>
          <a:p>
            <a:pPr rtl="0">
              <a:buFont typeface="Arial" panose="020B0604020202020204" pitchFamily="34" charset="0"/>
              <a:buChar char="•"/>
            </a:pPr>
            <a:r>
              <a:rPr lang="en-IN" b="1" dirty="0">
                <a:effectLst/>
                <a:latin typeface="Google Sans"/>
              </a:rPr>
              <a:t>Increased agility and rapid development:</a:t>
            </a:r>
            <a:r>
              <a:rPr lang="en-IN" b="0" dirty="0">
                <a:effectLst/>
                <a:latin typeface="Google Sans"/>
              </a:rPr>
              <a:t> Event-driven architecture facilitates easier development and deployment of modular and reusable functions, promoting agile development cycles.</a:t>
            </a:r>
          </a:p>
          <a:p>
            <a:pPr rtl="0">
              <a:buFont typeface="Arial" panose="020B0604020202020204" pitchFamily="34" charset="0"/>
              <a:buChar char="•"/>
            </a:pPr>
            <a:r>
              <a:rPr lang="en-IN" b="1" dirty="0">
                <a:effectLst/>
                <a:latin typeface="Google Sans"/>
              </a:rPr>
              <a:t>Enhanced fault tolerance and resilience:</a:t>
            </a:r>
            <a:r>
              <a:rPr lang="en-IN" b="0" dirty="0">
                <a:effectLst/>
                <a:latin typeface="Google Sans"/>
              </a:rPr>
              <a:t> Independent and stateless functions contribute to improved fault tolerance and resilience since issues in one function do not impact others.</a:t>
            </a:r>
          </a:p>
          <a:p>
            <a:pPr rtl="0">
              <a:buFont typeface="Arial" panose="020B0604020202020204" pitchFamily="34" charset="0"/>
              <a:buChar char="•"/>
            </a:pPr>
            <a:r>
              <a:rPr lang="en-IN" b="1" dirty="0">
                <a:effectLst/>
                <a:latin typeface="Google Sans"/>
              </a:rPr>
              <a:t>Reduced operational burden and complexity:</a:t>
            </a:r>
            <a:r>
              <a:rPr lang="en-IN" b="0" dirty="0">
                <a:effectLst/>
                <a:latin typeface="Google Sans"/>
              </a:rPr>
              <a:t> Automation eliminates manual server management and orchestration tasks, enabling IT teams to focus on higher-level tasks and innovation.</a:t>
            </a:r>
          </a:p>
          <a:p>
            <a:pPr rtl="0"/>
            <a:r>
              <a:rPr lang="en-IN" b="1" dirty="0">
                <a:effectLst/>
                <a:latin typeface="Google Sans"/>
              </a:rPr>
              <a:t>Implementation:</a:t>
            </a:r>
            <a:endParaRPr lang="en-IN" b="0" dirty="0">
              <a:effectLst/>
              <a:latin typeface="Google Sans"/>
            </a:endParaRPr>
          </a:p>
          <a:p>
            <a:pPr rtl="0">
              <a:buFont typeface="+mj-lt"/>
              <a:buAutoNum type="arabicPeriod"/>
            </a:pPr>
            <a:r>
              <a:rPr lang="en-IN" b="1" dirty="0">
                <a:effectLst/>
                <a:latin typeface="Google Sans"/>
              </a:rPr>
              <a:t>Identify suitable use cases:</a:t>
            </a:r>
            <a:r>
              <a:rPr lang="en-IN" b="0" dirty="0">
                <a:effectLst/>
                <a:latin typeface="Google Sans"/>
              </a:rPr>
              <a:t> </a:t>
            </a:r>
            <a:r>
              <a:rPr lang="en-IN" b="0" dirty="0" err="1">
                <a:effectLst/>
                <a:latin typeface="Google Sans"/>
              </a:rPr>
              <a:t>Analyze</a:t>
            </a:r>
            <a:r>
              <a:rPr lang="en-IN" b="0" dirty="0">
                <a:effectLst/>
                <a:latin typeface="Google Sans"/>
              </a:rPr>
              <a:t> existing workflows or specific tasks within the organization that can be efficiently implemented using serverless functions.</a:t>
            </a:r>
          </a:p>
          <a:p>
            <a:pPr rtl="0">
              <a:buFont typeface="+mj-lt"/>
              <a:buAutoNum type="arabicPeriod"/>
            </a:pPr>
            <a:r>
              <a:rPr lang="en-IN" b="1" dirty="0">
                <a:effectLst/>
                <a:latin typeface="Google Sans"/>
              </a:rPr>
              <a:t>Choose a cloud provider and function service:</a:t>
            </a:r>
            <a:r>
              <a:rPr lang="en-IN" b="0" dirty="0">
                <a:effectLst/>
                <a:latin typeface="Google Sans"/>
              </a:rPr>
              <a:t> Select a cloud platform offering serverless functions that aligns with the organization's technology stack and needs.</a:t>
            </a:r>
          </a:p>
          <a:p>
            <a:pPr rtl="0">
              <a:buFont typeface="+mj-lt"/>
              <a:buAutoNum type="arabicPeriod"/>
            </a:pPr>
            <a:r>
              <a:rPr lang="en-IN" b="1" dirty="0">
                <a:effectLst/>
                <a:latin typeface="Google Sans"/>
              </a:rPr>
              <a:t>Develop and deploy serverless functions:</a:t>
            </a:r>
            <a:r>
              <a:rPr lang="en-IN" b="0" dirty="0">
                <a:effectLst/>
                <a:latin typeface="Google Sans"/>
              </a:rPr>
              <a:t> Utilize provided tools and languages within the chosen platform to develop and deploy specific functions implementing the desired functionality.</a:t>
            </a:r>
          </a:p>
          <a:p>
            <a:pPr rtl="0">
              <a:buFont typeface="+mj-lt"/>
              <a:buAutoNum type="arabicPeriod"/>
            </a:pPr>
            <a:r>
              <a:rPr lang="en-IN" b="1" dirty="0">
                <a:effectLst/>
                <a:latin typeface="Google Sans"/>
              </a:rPr>
              <a:t>Design and implement event-driven architecture:</a:t>
            </a:r>
            <a:r>
              <a:rPr lang="en-IN" b="0" dirty="0">
                <a:effectLst/>
                <a:latin typeface="Google Sans"/>
              </a:rPr>
              <a:t> Define the workflow sequence and triggering events, utilizing event sources and messaging queues to connect functions and orchestrate their execution.</a:t>
            </a:r>
          </a:p>
          <a:p>
            <a:pPr rtl="0">
              <a:buFont typeface="+mj-lt"/>
              <a:buAutoNum type="arabicPeriod"/>
            </a:pPr>
            <a:r>
              <a:rPr lang="en-IN" b="1" dirty="0">
                <a:effectLst/>
                <a:latin typeface="Google Sans"/>
              </a:rPr>
              <a:t>Implement monitoring and logging:</a:t>
            </a:r>
            <a:r>
              <a:rPr lang="en-IN" b="0" dirty="0">
                <a:effectLst/>
                <a:latin typeface="Google Sans"/>
              </a:rPr>
              <a:t> Set up monitoring and logging tools to track function execution, resource utilization, and identify potential errors or performance issues.</a:t>
            </a:r>
          </a:p>
          <a:p>
            <a:pPr rtl="0"/>
            <a:r>
              <a:rPr lang="en-IN" b="1" dirty="0">
                <a:effectLst/>
                <a:latin typeface="Google Sans"/>
              </a:rPr>
              <a:t>Additional Considerations:</a:t>
            </a:r>
            <a:endParaRPr lang="en-IN" b="0" dirty="0">
              <a:effectLst/>
              <a:latin typeface="Google Sans"/>
            </a:endParaRPr>
          </a:p>
          <a:p>
            <a:pPr rtl="0">
              <a:buFont typeface="Arial" panose="020B0604020202020204" pitchFamily="34" charset="0"/>
              <a:buChar char="•"/>
            </a:pPr>
            <a:r>
              <a:rPr lang="en-IN" b="1" dirty="0">
                <a:effectLst/>
                <a:latin typeface="Google Sans"/>
              </a:rPr>
              <a:t>Security best practices:</a:t>
            </a:r>
            <a:r>
              <a:rPr lang="en-IN" b="0" dirty="0">
                <a:effectLst/>
                <a:latin typeface="Google Sans"/>
              </a:rPr>
              <a:t> Implement appropriate security measures for serverless functions, including secure coding practices, access control restrictions, and data encryption.</a:t>
            </a:r>
          </a:p>
          <a:p>
            <a:pPr rtl="0">
              <a:buFont typeface="Arial" panose="020B0604020202020204" pitchFamily="34" charset="0"/>
              <a:buChar char="•"/>
            </a:pPr>
            <a:r>
              <a:rPr lang="en-IN" b="1" dirty="0">
                <a:effectLst/>
                <a:latin typeface="Google Sans"/>
              </a:rPr>
              <a:t>Cost optimization strategies:</a:t>
            </a:r>
            <a:r>
              <a:rPr lang="en-IN" b="0" dirty="0">
                <a:effectLst/>
                <a:latin typeface="Google Sans"/>
              </a:rPr>
              <a:t> Utilize cost optimization features offered by cloud providers, such as reserving capacity for predictable workloads or leveraging pay-per-use models for dynamic functions.</a:t>
            </a:r>
          </a:p>
          <a:p>
            <a:pPr rtl="0">
              <a:buFont typeface="Arial" panose="020B0604020202020204" pitchFamily="34" charset="0"/>
              <a:buChar char="•"/>
            </a:pPr>
            <a:r>
              <a:rPr lang="en-IN" b="1" dirty="0">
                <a:effectLst/>
                <a:latin typeface="Google Sans"/>
              </a:rPr>
              <a:t>Version control and management:</a:t>
            </a:r>
            <a:r>
              <a:rPr lang="en-IN" b="0" dirty="0">
                <a:effectLst/>
                <a:latin typeface="Google Sans"/>
              </a:rPr>
              <a:t> Utilize version control systems for serverless functions to track changes, revert to previous versions if necessary, and maintain consistency across deployments.</a:t>
            </a:r>
          </a:p>
          <a:p>
            <a:pPr rtl="0"/>
            <a:r>
              <a:rPr lang="en-IN" b="0" dirty="0">
                <a:effectLst/>
                <a:latin typeface="Google Sans"/>
              </a:rPr>
              <a:t>By implementing automated serverless workflows with cloud functions and event-driven architecture, organizations can benefit from improved scalability, cost efficiency, development agility, and operational simplicity. This approach ensures efficient resource utilization, reduces management overhead, and empowers organizations to innovate and deliver applications faster.</a:t>
            </a:r>
          </a:p>
          <a:p>
            <a:endParaRPr lang="en-US" dirty="0"/>
          </a:p>
        </p:txBody>
      </p:sp>
    </p:spTree>
    <p:extLst>
      <p:ext uri="{BB962C8B-B14F-4D97-AF65-F5344CB8AC3E}">
        <p14:creationId xmlns:p14="http://schemas.microsoft.com/office/powerpoint/2010/main" val="274635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AF77-6EF9-D1A0-01B9-9441F9260D70}"/>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Network Configuration and Management with SDN and Network Automation Tools</a:t>
            </a:r>
            <a:endParaRPr lang="en-US" dirty="0"/>
          </a:p>
        </p:txBody>
      </p:sp>
      <p:sp>
        <p:nvSpPr>
          <p:cNvPr id="3" name="Content Placeholder 2">
            <a:extLst>
              <a:ext uri="{FF2B5EF4-FFF2-40B4-BE49-F238E27FC236}">
                <a16:creationId xmlns:a16="http://schemas.microsoft.com/office/drawing/2014/main" id="{A8AD89E2-5FE6-017B-5FBC-8F18827D2906}"/>
              </a:ext>
            </a:extLst>
          </p:cNvPr>
          <p:cNvSpPr>
            <a:spLocks noGrp="1"/>
          </p:cNvSpPr>
          <p:nvPr>
            <p:ph sz="half" idx="1"/>
          </p:nvPr>
        </p:nvSpPr>
        <p:spPr/>
        <p:txBody>
          <a:bodyPr>
            <a:normAutofit fontScale="25000" lnSpcReduction="20000"/>
          </a:bodyPr>
          <a:lstStyle/>
          <a:p>
            <a:pPr marL="0" indent="0" algn="l">
              <a:buNone/>
            </a:pPr>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Organizations managing complex network environments face challenges with manual configuration, frequent changes, and maintaining consistent security policies across different network segments. Additionally, troubleshooting network issues and scaling network infrastructure can be time-consuming and resource-intensive.</a:t>
            </a:r>
          </a:p>
          <a:p>
            <a:pPr marL="0" indent="0" algn="l">
              <a:buNone/>
            </a:pPr>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organization implements automated network configuration and management using:</a:t>
            </a:r>
          </a:p>
          <a:p>
            <a:pPr algn="l"/>
            <a:r>
              <a:rPr lang="en-IN" b="1" i="0" dirty="0">
                <a:solidFill>
                  <a:srgbClr val="1F1F1F"/>
                </a:solidFill>
                <a:effectLst/>
                <a:latin typeface="Google Sans"/>
              </a:rPr>
              <a:t>1. Software-Defined Networking (SDN):</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Programmable network infrastructure:</a:t>
            </a:r>
            <a:r>
              <a:rPr lang="en-IN" b="0" i="0" dirty="0">
                <a:solidFill>
                  <a:srgbClr val="1F1F1F"/>
                </a:solidFill>
                <a:effectLst/>
                <a:latin typeface="Google Sans"/>
              </a:rPr>
              <a:t> Utilize SDN controllers like OpenFlow, SDN-TAP, or Cisco ACI to:</a:t>
            </a:r>
          </a:p>
          <a:p>
            <a:pPr marL="742950" lvl="1" indent="-285750" algn="l">
              <a:buFont typeface="Arial" panose="020B0604020202020204" pitchFamily="34" charset="0"/>
              <a:buChar char="•"/>
            </a:pPr>
            <a:r>
              <a:rPr lang="en-IN" b="1" i="0" dirty="0">
                <a:solidFill>
                  <a:srgbClr val="1F1F1F"/>
                </a:solidFill>
                <a:effectLst/>
                <a:latin typeface="Google Sans"/>
              </a:rPr>
              <a:t>Centralize network configuration and management.</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Program network </a:t>
            </a:r>
            <a:r>
              <a:rPr lang="en-IN" b="1" i="0" dirty="0" err="1">
                <a:solidFill>
                  <a:srgbClr val="1F1F1F"/>
                </a:solidFill>
                <a:effectLst/>
                <a:latin typeface="Google Sans"/>
              </a:rPr>
              <a:t>behavior</a:t>
            </a:r>
            <a:r>
              <a:rPr lang="en-IN" b="1" i="0" dirty="0">
                <a:solidFill>
                  <a:srgbClr val="1F1F1F"/>
                </a:solidFill>
                <a:effectLst/>
                <a:latin typeface="Google Sans"/>
              </a:rPr>
              <a:t> through software instead of manual device configuration.</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Automate network provisioning, changes, and security policies.</a:t>
            </a:r>
            <a:endParaRPr lang="en-IN" b="0" i="0" dirty="0">
              <a:solidFill>
                <a:srgbClr val="1F1F1F"/>
              </a:solidFill>
              <a:effectLst/>
              <a:latin typeface="Google Sans"/>
            </a:endParaRPr>
          </a:p>
          <a:p>
            <a:pPr algn="l"/>
            <a:r>
              <a:rPr lang="en-IN" b="1" i="0" dirty="0">
                <a:solidFill>
                  <a:srgbClr val="1F1F1F"/>
                </a:solidFill>
                <a:effectLst/>
                <a:latin typeface="Google Sans"/>
              </a:rPr>
              <a:t>2. Network Automation Tools: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Automated configuration and tasks:</a:t>
            </a:r>
            <a:r>
              <a:rPr lang="en-IN" b="0" i="0" dirty="0">
                <a:solidFill>
                  <a:srgbClr val="1F1F1F"/>
                </a:solidFill>
                <a:effectLst/>
                <a:latin typeface="Google Sans"/>
              </a:rPr>
              <a:t> Utilize network automation tools like Ansible, Chef, or Puppet to:</a:t>
            </a:r>
          </a:p>
          <a:p>
            <a:pPr marL="742950" lvl="1" indent="-285750" algn="l">
              <a:buFont typeface="Arial" panose="020B0604020202020204" pitchFamily="34" charset="0"/>
              <a:buChar char="•"/>
            </a:pPr>
            <a:r>
              <a:rPr lang="en-IN" b="1" i="0" dirty="0">
                <a:solidFill>
                  <a:srgbClr val="1F1F1F"/>
                </a:solidFill>
                <a:effectLst/>
                <a:latin typeface="Google Sans"/>
              </a:rPr>
              <a:t>Integrate with SDN controllers to automate specific tasks.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Automate repetitive network configuration tasks across multiple devices.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Automate network device provisioning and configuration.</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Execute scripting for various network management tasks.</a:t>
            </a:r>
            <a:endParaRPr lang="en-IN" b="0" i="0" dirty="0">
              <a:solidFill>
                <a:srgbClr val="1F1F1F"/>
              </a:solidFill>
              <a:effectLst/>
              <a:latin typeface="Google Sans"/>
            </a:endParaRPr>
          </a:p>
          <a:p>
            <a:endParaRPr lang="en-US" dirty="0"/>
          </a:p>
        </p:txBody>
      </p:sp>
      <p:sp>
        <p:nvSpPr>
          <p:cNvPr id="4" name="Content Placeholder 3">
            <a:extLst>
              <a:ext uri="{FF2B5EF4-FFF2-40B4-BE49-F238E27FC236}">
                <a16:creationId xmlns:a16="http://schemas.microsoft.com/office/drawing/2014/main" id="{5E83169E-2D51-7392-B2E2-4F912AD69F7E}"/>
              </a:ext>
            </a:extLst>
          </p:cNvPr>
          <p:cNvSpPr>
            <a:spLocks noGrp="1"/>
          </p:cNvSpPr>
          <p:nvPr>
            <p:ph sz="half" idx="2"/>
          </p:nvPr>
        </p:nvSpPr>
        <p:spPr/>
        <p:txBody>
          <a:bodyPr>
            <a:normAutofit fontScale="25000" lnSpcReduction="20000"/>
          </a:bodyPr>
          <a:lstStyle/>
          <a:p>
            <a:pPr marL="0" indent="0" algn="l">
              <a:buNone/>
            </a:pPr>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agility and responsiveness:</a:t>
            </a:r>
            <a:r>
              <a:rPr lang="en-IN" b="0" i="0" dirty="0">
                <a:solidFill>
                  <a:srgbClr val="1F1F1F"/>
                </a:solidFill>
                <a:effectLst/>
                <a:latin typeface="Google Sans"/>
              </a:rPr>
              <a:t> Automated network configuration and management enable faster network changes and facilitate rapid deployment of new services, promoting increased business agility.</a:t>
            </a:r>
          </a:p>
          <a:p>
            <a:pPr algn="l">
              <a:buFont typeface="Arial" panose="020B0604020202020204" pitchFamily="34" charset="0"/>
              <a:buChar char="•"/>
            </a:pPr>
            <a:r>
              <a:rPr lang="en-IN" b="1" i="0" dirty="0">
                <a:solidFill>
                  <a:srgbClr val="1F1F1F"/>
                </a:solidFill>
                <a:effectLst/>
                <a:latin typeface="Google Sans"/>
              </a:rPr>
              <a:t>Reduced complexity and errors:</a:t>
            </a:r>
            <a:r>
              <a:rPr lang="en-IN" b="0" i="0" dirty="0">
                <a:solidFill>
                  <a:srgbClr val="1F1F1F"/>
                </a:solidFill>
                <a:effectLst/>
                <a:latin typeface="Google Sans"/>
              </a:rPr>
              <a:t> SDN simplifies network management by centralizing configuration and automating tasks, minimizing complexity and reducing the risk of human errors.</a:t>
            </a:r>
          </a:p>
          <a:p>
            <a:pPr algn="l">
              <a:buFont typeface="Arial" panose="020B0604020202020204" pitchFamily="34" charset="0"/>
              <a:buChar char="•"/>
            </a:pPr>
            <a:r>
              <a:rPr lang="en-IN" b="1" i="0" dirty="0">
                <a:solidFill>
                  <a:srgbClr val="1F1F1F"/>
                </a:solidFill>
                <a:effectLst/>
                <a:latin typeface="Google Sans"/>
              </a:rPr>
              <a:t>Enhanced security and compliance:</a:t>
            </a:r>
            <a:r>
              <a:rPr lang="en-IN" b="0" i="0" dirty="0">
                <a:solidFill>
                  <a:srgbClr val="1F1F1F"/>
                </a:solidFill>
                <a:effectLst/>
                <a:latin typeface="Google Sans"/>
              </a:rPr>
              <a:t> Automated enforcement of security policies across the network ensures consistent security posture and simplifies compliance audits.</a:t>
            </a:r>
          </a:p>
          <a:p>
            <a:pPr algn="l">
              <a:buFont typeface="Arial" panose="020B0604020202020204" pitchFamily="34" charset="0"/>
              <a:buChar char="•"/>
            </a:pPr>
            <a:r>
              <a:rPr lang="en-IN" b="1" i="0" dirty="0">
                <a:solidFill>
                  <a:srgbClr val="1F1F1F"/>
                </a:solidFill>
                <a:effectLst/>
                <a:latin typeface="Google Sans"/>
              </a:rPr>
              <a:t>Increased efficiency and cost savings:</a:t>
            </a:r>
            <a:r>
              <a:rPr lang="en-IN" b="0" i="0" dirty="0">
                <a:solidFill>
                  <a:srgbClr val="1F1F1F"/>
                </a:solidFill>
                <a:effectLst/>
                <a:latin typeface="Google Sans"/>
              </a:rPr>
              <a:t> Automation reduces the need for manual configuration and troubleshooting, freeing up IT resources and potentially leading to cost savings.</a:t>
            </a:r>
          </a:p>
          <a:p>
            <a:pPr marL="0" indent="0" algn="l">
              <a:buNone/>
            </a:pPr>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Evaluate and choose an SDN platform:</a:t>
            </a:r>
            <a:r>
              <a:rPr lang="en-IN" b="0" i="0" dirty="0">
                <a:solidFill>
                  <a:srgbClr val="1F1F1F"/>
                </a:solidFill>
                <a:effectLst/>
                <a:latin typeface="Google Sans"/>
              </a:rPr>
              <a:t> Select an SDN controller compatible with the organization's existing network infrastructure and offering desired functionalities for automation.</a:t>
            </a:r>
          </a:p>
          <a:p>
            <a:pPr algn="l">
              <a:buFont typeface="+mj-lt"/>
              <a:buAutoNum type="arabicPeriod"/>
            </a:pPr>
            <a:r>
              <a:rPr lang="en-IN" b="1" i="0" dirty="0">
                <a:solidFill>
                  <a:srgbClr val="1F1F1F"/>
                </a:solidFill>
                <a:effectLst/>
                <a:latin typeface="Google Sans"/>
              </a:rPr>
              <a:t>Implement network automation tools:</a:t>
            </a:r>
            <a:r>
              <a:rPr lang="en-IN" b="0" i="0" dirty="0">
                <a:solidFill>
                  <a:srgbClr val="1F1F1F"/>
                </a:solidFill>
                <a:effectLst/>
                <a:latin typeface="Google Sans"/>
              </a:rPr>
              <a:t> Choose tools suitable for integrating with the chosen SDN platform and capable of automating desired network management tasks.</a:t>
            </a:r>
          </a:p>
          <a:p>
            <a:pPr algn="l">
              <a:buFont typeface="+mj-lt"/>
              <a:buAutoNum type="arabicPeriod"/>
            </a:pPr>
            <a:r>
              <a:rPr lang="en-IN" b="1" i="0" dirty="0">
                <a:solidFill>
                  <a:srgbClr val="1F1F1F"/>
                </a:solidFill>
                <a:effectLst/>
                <a:latin typeface="Google Sans"/>
              </a:rPr>
              <a:t>Develop automated scripts and configurations:</a:t>
            </a:r>
            <a:r>
              <a:rPr lang="en-IN" b="0" i="0" dirty="0">
                <a:solidFill>
                  <a:srgbClr val="1F1F1F"/>
                </a:solidFill>
                <a:effectLst/>
                <a:latin typeface="Google Sans"/>
              </a:rPr>
              <a:t> Utilize chosen automation tools and scripting languages to automate network configurations, tasks, and security policies.</a:t>
            </a:r>
          </a:p>
          <a:p>
            <a:pPr algn="l">
              <a:buFont typeface="+mj-lt"/>
              <a:buAutoNum type="arabicPeriod"/>
            </a:pPr>
            <a:r>
              <a:rPr lang="en-IN" b="1" i="0" dirty="0">
                <a:solidFill>
                  <a:srgbClr val="1F1F1F"/>
                </a:solidFill>
                <a:effectLst/>
                <a:latin typeface="Google Sans"/>
              </a:rPr>
              <a:t>Migrate network configuration to SDN controller:</a:t>
            </a:r>
            <a:r>
              <a:rPr lang="en-IN" b="0" i="0" dirty="0">
                <a:solidFill>
                  <a:srgbClr val="1F1F1F"/>
                </a:solidFill>
                <a:effectLst/>
                <a:latin typeface="Google Sans"/>
              </a:rPr>
              <a:t> Configure the SDN controller and migrate network configuration from individual devices to the centralized controller.</a:t>
            </a:r>
          </a:p>
          <a:p>
            <a:pPr algn="l">
              <a:buFont typeface="+mj-lt"/>
              <a:buAutoNum type="arabicPeriod"/>
            </a:pPr>
            <a:r>
              <a:rPr lang="en-IN" b="1" i="0" dirty="0">
                <a:solidFill>
                  <a:srgbClr val="1F1F1F"/>
                </a:solidFill>
                <a:effectLst/>
                <a:latin typeface="Google Sans"/>
              </a:rPr>
              <a:t>Implement monitoring and logging practices:</a:t>
            </a:r>
            <a:r>
              <a:rPr lang="en-IN" b="0" i="0" dirty="0">
                <a:solidFill>
                  <a:srgbClr val="1F1F1F"/>
                </a:solidFill>
                <a:effectLst/>
                <a:latin typeface="Google Sans"/>
              </a:rPr>
              <a:t> Establish monitoring and logging tools to track network performance, identify potential issues, and verify the effectiveness of applied automation.</a:t>
            </a:r>
          </a:p>
          <a:p>
            <a:pPr marL="0" indent="0" algn="l">
              <a:buNone/>
            </a:pPr>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Training and skill development:</a:t>
            </a:r>
            <a:r>
              <a:rPr lang="en-IN" b="0" i="0" dirty="0">
                <a:solidFill>
                  <a:srgbClr val="1F1F1F"/>
                </a:solidFill>
                <a:effectLst/>
                <a:latin typeface="Google Sans"/>
              </a:rPr>
              <a:t> Upskill the IT team on SDN principles and network automation tools to manage and maintain the automated environment.</a:t>
            </a:r>
          </a:p>
          <a:p>
            <a:pPr algn="l">
              <a:buFont typeface="Arial" panose="020B0604020202020204" pitchFamily="34" charset="0"/>
              <a:buChar char="•"/>
            </a:pPr>
            <a:r>
              <a:rPr lang="en-IN" b="1" i="0" dirty="0">
                <a:solidFill>
                  <a:srgbClr val="1F1F1F"/>
                </a:solidFill>
                <a:effectLst/>
                <a:latin typeface="Google Sans"/>
              </a:rPr>
              <a:t>Security assessments and penetration testing:</a:t>
            </a:r>
            <a:r>
              <a:rPr lang="en-IN" b="0" i="0" dirty="0">
                <a:solidFill>
                  <a:srgbClr val="1F1F1F"/>
                </a:solidFill>
                <a:effectLst/>
                <a:latin typeface="Google Sans"/>
              </a:rPr>
              <a:t> Regularly conduct security assessments and penetration testing to identify and address potential vulnerabilities within the automated network environment.</a:t>
            </a:r>
          </a:p>
          <a:p>
            <a:pPr algn="l">
              <a:buFont typeface="Arial" panose="020B0604020202020204" pitchFamily="34" charset="0"/>
              <a:buChar char="•"/>
            </a:pPr>
            <a:r>
              <a:rPr lang="en-IN" b="1" i="0" dirty="0">
                <a:solidFill>
                  <a:srgbClr val="1F1F1F"/>
                </a:solidFill>
                <a:effectLst/>
                <a:latin typeface="Google Sans"/>
              </a:rPr>
              <a:t>Documentation and rollback procedures:</a:t>
            </a:r>
            <a:r>
              <a:rPr lang="en-IN" b="0" i="0" dirty="0">
                <a:solidFill>
                  <a:srgbClr val="1F1F1F"/>
                </a:solidFill>
                <a:effectLst/>
                <a:latin typeface="Google Sans"/>
              </a:rPr>
              <a:t> Maintain thorough documentation of automated configurations and implement rollback procedures in case of unforeseen issues.</a:t>
            </a:r>
          </a:p>
          <a:p>
            <a:pPr marL="0" indent="0" algn="l">
              <a:buNone/>
            </a:pPr>
            <a:r>
              <a:rPr lang="en-IN" b="0" i="0" dirty="0">
                <a:solidFill>
                  <a:srgbClr val="1F1F1F"/>
                </a:solidFill>
                <a:effectLst/>
                <a:latin typeface="Google Sans"/>
              </a:rPr>
              <a:t>By implementing automated network configuration and management with SDN and network automation tools, organizations can significantly improve network agility, reduce complexity, enhance security, and optimize operational efficiency. This approach allows for centralized control, simplifies management tasks, and empowers IT teams to focus on strategic initiatives and innovation.</a:t>
            </a:r>
          </a:p>
          <a:p>
            <a:endParaRPr lang="en-US" dirty="0"/>
          </a:p>
        </p:txBody>
      </p:sp>
    </p:spTree>
    <p:extLst>
      <p:ext uri="{BB962C8B-B14F-4D97-AF65-F5344CB8AC3E}">
        <p14:creationId xmlns:p14="http://schemas.microsoft.com/office/powerpoint/2010/main" val="1246744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9483-A0FF-E59F-02A0-78FF5C03EFE1}"/>
              </a:ext>
            </a:extLst>
          </p:cNvPr>
          <p:cNvSpPr>
            <a:spLocks noGrp="1"/>
          </p:cNvSpPr>
          <p:nvPr>
            <p:ph type="title"/>
          </p:nvPr>
        </p:nvSpPr>
        <p:spPr/>
        <p:txBody>
          <a:bodyPr>
            <a:normAutofit fontScale="90000"/>
          </a:bodyPr>
          <a:lstStyle/>
          <a:p>
            <a:r>
              <a:rPr lang="en-IN" b="1" i="0" dirty="0">
                <a:solidFill>
                  <a:srgbClr val="1F1F1F"/>
                </a:solidFill>
                <a:effectLst/>
                <a:latin typeface="Google Sans"/>
              </a:rPr>
              <a:t>Automating Serverless Function Deployment with GitOps and Cloud Provider Tools</a:t>
            </a:r>
            <a:endParaRPr lang="en-US" dirty="0"/>
          </a:p>
        </p:txBody>
      </p:sp>
      <p:sp>
        <p:nvSpPr>
          <p:cNvPr id="3" name="Content Placeholder 2">
            <a:extLst>
              <a:ext uri="{FF2B5EF4-FFF2-40B4-BE49-F238E27FC236}">
                <a16:creationId xmlns:a16="http://schemas.microsoft.com/office/drawing/2014/main" id="{20FBF62E-94D1-EC4B-39A0-26F5D440AE82}"/>
              </a:ext>
            </a:extLst>
          </p:cNvPr>
          <p:cNvSpPr>
            <a:spLocks noGrp="1"/>
          </p:cNvSpPr>
          <p:nvPr>
            <p:ph sz="half" idx="1"/>
          </p:nvPr>
        </p:nvSpPr>
        <p:spPr/>
        <p:txBody>
          <a:bodyPr>
            <a:normAutofit fontScale="25000" lnSpcReduction="20000"/>
          </a:bodyPr>
          <a:lstStyle/>
          <a:p>
            <a:pPr marL="0" indent="0" algn="l">
              <a:buNone/>
            </a:pPr>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Modern applications often leverage serverless functions for tasks requiring scalability, flexibility, and cost-efficiency. Manual deployment of serverless functions can be cumbersome and error-prone, hindering development agility and increasing maintenance overhead.</a:t>
            </a:r>
          </a:p>
          <a:p>
            <a:pPr marL="0" indent="0" algn="l">
              <a:buNone/>
            </a:pPr>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organization implements automated serverless function deployment using:</a:t>
            </a:r>
          </a:p>
          <a:p>
            <a:pPr algn="l"/>
            <a:r>
              <a:rPr lang="en-IN" b="1" i="0" dirty="0">
                <a:solidFill>
                  <a:srgbClr val="1F1F1F"/>
                </a:solidFill>
                <a:effectLst/>
                <a:latin typeface="Google Sans"/>
              </a:rPr>
              <a:t>1. GitOps principles and workflows: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Version control and configuration management:</a:t>
            </a:r>
            <a:r>
              <a:rPr lang="en-IN" b="0" i="0" dirty="0">
                <a:solidFill>
                  <a:srgbClr val="1F1F1F"/>
                </a:solidFill>
                <a:effectLst/>
                <a:latin typeface="Google Sans"/>
              </a:rPr>
              <a:t> Utilize GitOps principles and tools like Argo CD, Flux, or </a:t>
            </a:r>
            <a:r>
              <a:rPr lang="en-IN" b="0" i="0" dirty="0" err="1">
                <a:solidFill>
                  <a:srgbClr val="1F1F1F"/>
                </a:solidFill>
                <a:effectLst/>
                <a:latin typeface="Google Sans"/>
              </a:rPr>
              <a:t>Tekton</a:t>
            </a:r>
            <a:r>
              <a:rPr lang="en-IN" b="0" i="0" dirty="0">
                <a:solidFill>
                  <a:srgbClr val="1F1F1F"/>
                </a:solidFill>
                <a:effectLst/>
                <a:latin typeface="Google Sans"/>
              </a:rPr>
              <a:t> to:</a:t>
            </a:r>
          </a:p>
          <a:p>
            <a:pPr marL="742950" lvl="1" indent="-285750" algn="l">
              <a:buFont typeface="Arial" panose="020B0604020202020204" pitchFamily="34" charset="0"/>
              <a:buChar char="•"/>
            </a:pPr>
            <a:r>
              <a:rPr lang="en-IN" b="1" i="0" dirty="0">
                <a:solidFill>
                  <a:srgbClr val="1F1F1F"/>
                </a:solidFill>
                <a:effectLst/>
                <a:latin typeface="Google Sans"/>
              </a:rPr>
              <a:t>Store serverless function code and configuration files (e.g., YAML) within a Git repository.</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Define and manage infrastructure as code (</a:t>
            </a:r>
            <a:r>
              <a:rPr lang="en-IN" b="1" i="0" dirty="0" err="1">
                <a:solidFill>
                  <a:srgbClr val="1F1F1F"/>
                </a:solidFill>
                <a:effectLst/>
                <a:latin typeface="Google Sans"/>
              </a:rPr>
              <a:t>IaC</a:t>
            </a:r>
            <a:r>
              <a:rPr lang="en-IN" b="1" i="0" dirty="0">
                <a:solidFill>
                  <a:srgbClr val="1F1F1F"/>
                </a:solidFill>
                <a:effectLst/>
                <a:latin typeface="Google Sans"/>
              </a:rPr>
              <a:t>) for serverless functions, including triggers, resources, and environment variables.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Trigger automated deployments upon code changes committed to the Git repository.</a:t>
            </a:r>
            <a:endParaRPr lang="en-IN" b="0" i="0" dirty="0">
              <a:solidFill>
                <a:srgbClr val="1F1F1F"/>
              </a:solidFill>
              <a:effectLst/>
              <a:latin typeface="Google Sans"/>
            </a:endParaRPr>
          </a:p>
          <a:p>
            <a:pPr algn="l"/>
            <a:r>
              <a:rPr lang="en-IN" b="1" i="0" dirty="0">
                <a:solidFill>
                  <a:srgbClr val="1F1F1F"/>
                </a:solidFill>
                <a:effectLst/>
                <a:latin typeface="Google Sans"/>
              </a:rPr>
              <a:t>2. Cloud Provider Tools: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Platform-specific deployment and management:</a:t>
            </a:r>
            <a:r>
              <a:rPr lang="en-IN" b="0" i="0" dirty="0">
                <a:solidFill>
                  <a:srgbClr val="1F1F1F"/>
                </a:solidFill>
                <a:effectLst/>
                <a:latin typeface="Google Sans"/>
              </a:rPr>
              <a:t> Utilize cloud provider-specific tools and services for serverless functions, such as:</a:t>
            </a:r>
          </a:p>
          <a:p>
            <a:pPr marL="742950" lvl="1" indent="-285750" algn="l">
              <a:buFont typeface="Arial" panose="020B0604020202020204" pitchFamily="34" charset="0"/>
              <a:buChar char="•"/>
            </a:pPr>
            <a:r>
              <a:rPr lang="en-IN" b="1" i="0" dirty="0">
                <a:solidFill>
                  <a:srgbClr val="1F1F1F"/>
                </a:solidFill>
                <a:effectLst/>
                <a:latin typeface="Google Sans"/>
              </a:rPr>
              <a:t>AWS Lambda: CloudFormation templates, AWS CLI, or Serverless Framework.</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Azure Functions: Azure DevOps pipelines, Azure CLI, or Bicep templates.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Google Cloud Functions: Cloud Build, </a:t>
            </a:r>
            <a:r>
              <a:rPr lang="en-IN" b="1" i="0" dirty="0" err="1">
                <a:solidFill>
                  <a:srgbClr val="1F1F1F"/>
                </a:solidFill>
                <a:effectLst/>
                <a:latin typeface="Google Sans"/>
              </a:rPr>
              <a:t>gcloud</a:t>
            </a:r>
            <a:r>
              <a:rPr lang="en-IN" b="1" i="0" dirty="0">
                <a:solidFill>
                  <a:srgbClr val="1F1F1F"/>
                </a:solidFill>
                <a:effectLst/>
                <a:latin typeface="Google Sans"/>
              </a:rPr>
              <a:t> CLI, or Terraform.</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Trigger serverless function deployments based on changes detected in the Git repository.</a:t>
            </a:r>
            <a:endParaRPr lang="en-IN" b="0" i="0" dirty="0">
              <a:solidFill>
                <a:srgbClr val="1F1F1F"/>
              </a:solidFill>
              <a:effectLst/>
              <a:latin typeface="Google Sans"/>
            </a:endParaRPr>
          </a:p>
          <a:p>
            <a:pPr marL="0" indent="0" algn="l">
              <a:buNone/>
            </a:pPr>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developer experience and agility:</a:t>
            </a:r>
            <a:r>
              <a:rPr lang="en-IN" b="0" i="0" dirty="0">
                <a:solidFill>
                  <a:srgbClr val="1F1F1F"/>
                </a:solidFill>
                <a:effectLst/>
                <a:latin typeface="Google Sans"/>
              </a:rPr>
              <a:t> Automated deployments via GitOps streamline the development workflow, allowing developers to push code changes and have functions automatically deployed.</a:t>
            </a:r>
          </a:p>
          <a:p>
            <a:pPr algn="l">
              <a:buFont typeface="Arial" panose="020B0604020202020204" pitchFamily="34" charset="0"/>
              <a:buChar char="•"/>
            </a:pPr>
            <a:r>
              <a:rPr lang="en-IN" b="1" i="0" dirty="0">
                <a:solidFill>
                  <a:srgbClr val="1F1F1F"/>
                </a:solidFill>
                <a:effectLst/>
                <a:latin typeface="Google Sans"/>
              </a:rPr>
              <a:t>Enhanced version control and rollback capabilities:</a:t>
            </a:r>
            <a:r>
              <a:rPr lang="en-IN" b="0" i="0" dirty="0">
                <a:solidFill>
                  <a:srgbClr val="1F1F1F"/>
                </a:solidFill>
                <a:effectLst/>
                <a:latin typeface="Google Sans"/>
              </a:rPr>
              <a:t> Utilizing Git version control facilitates rollbacks to previous versions if issues occur after deployment.</a:t>
            </a:r>
          </a:p>
          <a:p>
            <a:pPr algn="l">
              <a:buFont typeface="Arial" panose="020B0604020202020204" pitchFamily="34" charset="0"/>
              <a:buChar char="•"/>
            </a:pPr>
            <a:r>
              <a:rPr lang="en-IN" b="1" i="0" dirty="0">
                <a:solidFill>
                  <a:srgbClr val="1F1F1F"/>
                </a:solidFill>
                <a:effectLst/>
                <a:latin typeface="Google Sans"/>
              </a:rPr>
              <a:t>Increased infrastructure consistency and reduced errors:</a:t>
            </a:r>
            <a:r>
              <a:rPr lang="en-IN" b="0" i="0" dirty="0">
                <a:solidFill>
                  <a:srgbClr val="1F1F1F"/>
                </a:solidFill>
                <a:effectLst/>
                <a:latin typeface="Google Sans"/>
              </a:rPr>
              <a:t> </a:t>
            </a:r>
            <a:r>
              <a:rPr lang="en-IN" b="0" i="0" dirty="0" err="1">
                <a:solidFill>
                  <a:srgbClr val="1F1F1F"/>
                </a:solidFill>
                <a:effectLst/>
                <a:latin typeface="Google Sans"/>
              </a:rPr>
              <a:t>IaC</a:t>
            </a:r>
            <a:r>
              <a:rPr lang="en-IN" b="0" i="0" dirty="0">
                <a:solidFill>
                  <a:srgbClr val="1F1F1F"/>
                </a:solidFill>
                <a:effectLst/>
                <a:latin typeface="Google Sans"/>
              </a:rPr>
              <a:t> and standardized configuration files ensure consistent function deployments across different environments, minimizing configuration drift and errors.</a:t>
            </a:r>
          </a:p>
          <a:p>
            <a:pPr algn="l">
              <a:buFont typeface="Arial" panose="020B0604020202020204" pitchFamily="34" charset="0"/>
              <a:buChar char="•"/>
            </a:pPr>
            <a:r>
              <a:rPr lang="en-IN" b="1" i="0" dirty="0">
                <a:solidFill>
                  <a:srgbClr val="1F1F1F"/>
                </a:solidFill>
                <a:effectLst/>
                <a:latin typeface="Google Sans"/>
              </a:rPr>
              <a:t>Reduced operational overhead and cost efficiency:</a:t>
            </a:r>
            <a:r>
              <a:rPr lang="en-IN" b="0" i="0" dirty="0">
                <a:solidFill>
                  <a:srgbClr val="1F1F1F"/>
                </a:solidFill>
                <a:effectLst/>
                <a:latin typeface="Google Sans"/>
              </a:rPr>
              <a:t> Automating deployment eliminates manual tasks and optimizes resource utilization, leading to reduced operational costs for serverless functions.</a:t>
            </a:r>
          </a:p>
          <a:p>
            <a:endParaRPr lang="en-US" dirty="0"/>
          </a:p>
        </p:txBody>
      </p:sp>
      <p:sp>
        <p:nvSpPr>
          <p:cNvPr id="4" name="Content Placeholder 3">
            <a:extLst>
              <a:ext uri="{FF2B5EF4-FFF2-40B4-BE49-F238E27FC236}">
                <a16:creationId xmlns:a16="http://schemas.microsoft.com/office/drawing/2014/main" id="{425B6DA5-4E2D-5FF0-D618-DB9E3849400D}"/>
              </a:ext>
            </a:extLst>
          </p:cNvPr>
          <p:cNvSpPr>
            <a:spLocks noGrp="1"/>
          </p:cNvSpPr>
          <p:nvPr>
            <p:ph sz="half" idx="2"/>
          </p:nvPr>
        </p:nvSpPr>
        <p:spPr/>
        <p:txBody>
          <a:bodyPr>
            <a:normAutofit fontScale="25000" lnSpcReduction="20000"/>
          </a:bodyPr>
          <a:lstStyle/>
          <a:p>
            <a:pPr marL="0" indent="0" algn="l">
              <a:buNone/>
            </a:pPr>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 GitOps tool and cloud provider tools:</a:t>
            </a:r>
            <a:r>
              <a:rPr lang="en-IN" b="0" i="0" dirty="0">
                <a:solidFill>
                  <a:srgbClr val="1F1F1F"/>
                </a:solidFill>
                <a:effectLst/>
                <a:latin typeface="Google Sans"/>
              </a:rPr>
              <a:t> Select tools compatible with your chosen cloud platform and offering functionalities for Git integration, </a:t>
            </a:r>
            <a:r>
              <a:rPr lang="en-IN" b="0" i="0" dirty="0" err="1">
                <a:solidFill>
                  <a:srgbClr val="1F1F1F"/>
                </a:solidFill>
                <a:effectLst/>
                <a:latin typeface="Google Sans"/>
              </a:rPr>
              <a:t>IaC</a:t>
            </a:r>
            <a:r>
              <a:rPr lang="en-IN" b="0" i="0" dirty="0">
                <a:solidFill>
                  <a:srgbClr val="1F1F1F"/>
                </a:solidFill>
                <a:effectLst/>
                <a:latin typeface="Google Sans"/>
              </a:rPr>
              <a:t> management, and serverless function deployment.</a:t>
            </a:r>
          </a:p>
          <a:p>
            <a:pPr algn="l">
              <a:buFont typeface="+mj-lt"/>
              <a:buAutoNum type="arabicPeriod"/>
            </a:pPr>
            <a:r>
              <a:rPr lang="en-IN" b="1" i="0" dirty="0">
                <a:solidFill>
                  <a:srgbClr val="1F1F1F"/>
                </a:solidFill>
                <a:effectLst/>
                <a:latin typeface="Google Sans"/>
              </a:rPr>
              <a:t>Define </a:t>
            </a:r>
            <a:r>
              <a:rPr lang="en-IN" b="1" i="0" dirty="0" err="1">
                <a:solidFill>
                  <a:srgbClr val="1F1F1F"/>
                </a:solidFill>
                <a:effectLst/>
                <a:latin typeface="Google Sans"/>
              </a:rPr>
              <a:t>IaC</a:t>
            </a:r>
            <a:r>
              <a:rPr lang="en-IN" b="1" i="0" dirty="0">
                <a:solidFill>
                  <a:srgbClr val="1F1F1F"/>
                </a:solidFill>
                <a:effectLst/>
                <a:latin typeface="Google Sans"/>
              </a:rPr>
              <a:t> and configuration files:</a:t>
            </a:r>
            <a:r>
              <a:rPr lang="en-IN" b="0" i="0" dirty="0">
                <a:solidFill>
                  <a:srgbClr val="1F1F1F"/>
                </a:solidFill>
                <a:effectLst/>
                <a:latin typeface="Google Sans"/>
              </a:rPr>
              <a:t> Design </a:t>
            </a:r>
            <a:r>
              <a:rPr lang="en-IN" b="0" i="0" dirty="0" err="1">
                <a:solidFill>
                  <a:srgbClr val="1F1F1F"/>
                </a:solidFill>
                <a:effectLst/>
                <a:latin typeface="Google Sans"/>
              </a:rPr>
              <a:t>IaC</a:t>
            </a:r>
            <a:r>
              <a:rPr lang="en-IN" b="0" i="0" dirty="0">
                <a:solidFill>
                  <a:srgbClr val="1F1F1F"/>
                </a:solidFill>
                <a:effectLst/>
                <a:latin typeface="Google Sans"/>
              </a:rPr>
              <a:t> and configuration files using your chosen language (e.g., YAML) within the Git repository, specifying:</a:t>
            </a:r>
          </a:p>
          <a:p>
            <a:pPr marL="742950" lvl="1" indent="-285750" algn="l">
              <a:buFont typeface="+mj-lt"/>
              <a:buAutoNum type="arabicPeriod"/>
            </a:pPr>
            <a:r>
              <a:rPr lang="en-IN" b="1" i="0" dirty="0">
                <a:solidFill>
                  <a:srgbClr val="1F1F1F"/>
                </a:solidFill>
                <a:effectLst/>
                <a:latin typeface="Google Sans"/>
              </a:rPr>
              <a:t>Serverless function code in the chosen programming language (e.g., Python, Node.js).</a:t>
            </a:r>
            <a:endParaRPr lang="en-IN" b="0" i="0" dirty="0">
              <a:solidFill>
                <a:srgbClr val="1F1F1F"/>
              </a:solidFill>
              <a:effectLst/>
              <a:latin typeface="Google Sans"/>
            </a:endParaRPr>
          </a:p>
          <a:p>
            <a:pPr marL="742950" lvl="1" indent="-285750" algn="l">
              <a:buFont typeface="+mj-lt"/>
              <a:buAutoNum type="arabicPeriod"/>
            </a:pPr>
            <a:r>
              <a:rPr lang="en-IN" b="1" i="0" dirty="0">
                <a:solidFill>
                  <a:srgbClr val="1F1F1F"/>
                </a:solidFill>
                <a:effectLst/>
                <a:latin typeface="Google Sans"/>
              </a:rPr>
              <a:t>Triggers (e.g., HTTP requests, events) for function execution.</a:t>
            </a:r>
            <a:endParaRPr lang="en-IN" b="0" i="0" dirty="0">
              <a:solidFill>
                <a:srgbClr val="1F1F1F"/>
              </a:solidFill>
              <a:effectLst/>
              <a:latin typeface="Google Sans"/>
            </a:endParaRPr>
          </a:p>
          <a:p>
            <a:pPr marL="742950" lvl="1" indent="-285750" algn="l">
              <a:buFont typeface="+mj-lt"/>
              <a:buAutoNum type="arabicPeriod"/>
            </a:pPr>
            <a:r>
              <a:rPr lang="en-IN" b="1" i="0" dirty="0">
                <a:solidFill>
                  <a:srgbClr val="1F1F1F"/>
                </a:solidFill>
                <a:effectLst/>
                <a:latin typeface="Google Sans"/>
              </a:rPr>
              <a:t>Resource requirements (e.g., memory, CPU) for the function.</a:t>
            </a:r>
            <a:endParaRPr lang="en-IN" b="0" i="0" dirty="0">
              <a:solidFill>
                <a:srgbClr val="1F1F1F"/>
              </a:solidFill>
              <a:effectLst/>
              <a:latin typeface="Google Sans"/>
            </a:endParaRPr>
          </a:p>
          <a:p>
            <a:pPr marL="742950" lvl="1" indent="-285750" algn="l">
              <a:buFont typeface="+mj-lt"/>
              <a:buAutoNum type="arabicPeriod"/>
            </a:pPr>
            <a:r>
              <a:rPr lang="en-IN" b="1" i="0" dirty="0">
                <a:solidFill>
                  <a:srgbClr val="1F1F1F"/>
                </a:solidFill>
                <a:effectLst/>
                <a:latin typeface="Google Sans"/>
              </a:rPr>
              <a:t>Environment variables for configuration and access control.</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Configure GitOps tools:</a:t>
            </a:r>
            <a:r>
              <a:rPr lang="en-IN" b="0" i="0" dirty="0">
                <a:solidFill>
                  <a:srgbClr val="1F1F1F"/>
                </a:solidFill>
                <a:effectLst/>
                <a:latin typeface="Google Sans"/>
              </a:rPr>
              <a:t> Set up the chosen GitOps tool to:</a:t>
            </a:r>
          </a:p>
          <a:p>
            <a:pPr marL="742950" lvl="1" indent="-285750" algn="l">
              <a:buFont typeface="+mj-lt"/>
              <a:buAutoNum type="arabicPeriod"/>
            </a:pPr>
            <a:r>
              <a:rPr lang="en-IN" b="1" i="0" dirty="0">
                <a:solidFill>
                  <a:srgbClr val="1F1F1F"/>
                </a:solidFill>
                <a:effectLst/>
                <a:latin typeface="Google Sans"/>
              </a:rPr>
              <a:t>Monitor the designated Git repository for changes.</a:t>
            </a:r>
            <a:endParaRPr lang="en-IN" b="0" i="0" dirty="0">
              <a:solidFill>
                <a:srgbClr val="1F1F1F"/>
              </a:solidFill>
              <a:effectLst/>
              <a:latin typeface="Google Sans"/>
            </a:endParaRPr>
          </a:p>
          <a:p>
            <a:pPr marL="742950" lvl="1" indent="-285750" algn="l">
              <a:buFont typeface="+mj-lt"/>
              <a:buAutoNum type="arabicPeriod"/>
            </a:pPr>
            <a:r>
              <a:rPr lang="en-IN" b="1" i="0" dirty="0">
                <a:solidFill>
                  <a:srgbClr val="1F1F1F"/>
                </a:solidFill>
                <a:effectLst/>
                <a:latin typeface="Google Sans"/>
              </a:rPr>
              <a:t>Upon detecting changes, trigger deployments to the chosen cloud platform.</a:t>
            </a:r>
            <a:endParaRPr lang="en-IN" b="0" i="0" dirty="0">
              <a:solidFill>
                <a:srgbClr val="1F1F1F"/>
              </a:solidFill>
              <a:effectLst/>
              <a:latin typeface="Google Sans"/>
            </a:endParaRPr>
          </a:p>
          <a:p>
            <a:pPr marL="742950" lvl="1" indent="-285750" algn="l">
              <a:buFont typeface="+mj-lt"/>
              <a:buAutoNum type="arabicPeriod"/>
            </a:pPr>
            <a:r>
              <a:rPr lang="en-IN" b="1" i="0" dirty="0">
                <a:solidFill>
                  <a:srgbClr val="1F1F1F"/>
                </a:solidFill>
                <a:effectLst/>
                <a:latin typeface="Google Sans"/>
              </a:rPr>
              <a:t>Utilize </a:t>
            </a:r>
            <a:r>
              <a:rPr lang="en-IN" b="1" i="0" dirty="0" err="1">
                <a:solidFill>
                  <a:srgbClr val="1F1F1F"/>
                </a:solidFill>
                <a:effectLst/>
                <a:latin typeface="Google Sans"/>
              </a:rPr>
              <a:t>IaC</a:t>
            </a:r>
            <a:r>
              <a:rPr lang="en-IN" b="1" i="0" dirty="0">
                <a:solidFill>
                  <a:srgbClr val="1F1F1F"/>
                </a:solidFill>
                <a:effectLst/>
                <a:latin typeface="Google Sans"/>
              </a:rPr>
              <a:t> and configuration files to provision and configure serverless functions.</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Integrate with cloud provider tools:</a:t>
            </a:r>
            <a:r>
              <a:rPr lang="en-IN" b="0" i="0" dirty="0">
                <a:solidFill>
                  <a:srgbClr val="1F1F1F"/>
                </a:solidFill>
                <a:effectLst/>
                <a:latin typeface="Google Sans"/>
              </a:rPr>
              <a:t> Configure the chosen cloud provider tools to receive deployment instructions from the GitOps tool and execute them in the cloud environment.</a:t>
            </a:r>
          </a:p>
          <a:p>
            <a:pPr algn="l">
              <a:buFont typeface="+mj-lt"/>
              <a:buAutoNum type="arabicPeriod"/>
            </a:pPr>
            <a:r>
              <a:rPr lang="en-IN" b="1" i="0" dirty="0">
                <a:solidFill>
                  <a:srgbClr val="1F1F1F"/>
                </a:solidFill>
                <a:effectLst/>
                <a:latin typeface="Google Sans"/>
              </a:rPr>
              <a:t>Test and refine deployment process:</a:t>
            </a:r>
            <a:r>
              <a:rPr lang="en-IN" b="0" i="0" dirty="0">
                <a:solidFill>
                  <a:srgbClr val="1F1F1F"/>
                </a:solidFill>
                <a:effectLst/>
                <a:latin typeface="Google Sans"/>
              </a:rPr>
              <a:t> Conduct thorough testing of deployments through different code changes and ensure functions are triggered and execute as expected.</a:t>
            </a:r>
          </a:p>
          <a:p>
            <a:pPr marL="0" indent="0" algn="l">
              <a:buNone/>
            </a:pPr>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Security best practices:</a:t>
            </a:r>
            <a:r>
              <a:rPr lang="en-IN" b="0" i="0" dirty="0">
                <a:solidFill>
                  <a:srgbClr val="1F1F1F"/>
                </a:solidFill>
                <a:effectLst/>
                <a:latin typeface="Google Sans"/>
              </a:rPr>
              <a:t> Implement appropriate security measures within the code, configuration, and deployment process to ensure serverless functions operate securely.</a:t>
            </a:r>
          </a:p>
          <a:p>
            <a:pPr algn="l">
              <a:buFont typeface="Arial" panose="020B0604020202020204" pitchFamily="34" charset="0"/>
              <a:buChar char="•"/>
            </a:pPr>
            <a:r>
              <a:rPr lang="en-IN" b="1" i="0" dirty="0">
                <a:solidFill>
                  <a:srgbClr val="1F1F1F"/>
                </a:solidFill>
                <a:effectLst/>
                <a:latin typeface="Google Sans"/>
              </a:rPr>
              <a:t>Monitoring and logging:</a:t>
            </a:r>
            <a:r>
              <a:rPr lang="en-IN" b="0" i="0" dirty="0">
                <a:solidFill>
                  <a:srgbClr val="1F1F1F"/>
                </a:solidFill>
                <a:effectLst/>
                <a:latin typeface="Google Sans"/>
              </a:rPr>
              <a:t> Utilize monitoring tools to track the performance and health of deployed functions and collect logs for troubleshooting and debugging purposes.</a:t>
            </a:r>
          </a:p>
          <a:p>
            <a:pPr algn="l">
              <a:buFont typeface="Arial" panose="020B0604020202020204" pitchFamily="34" charset="0"/>
              <a:buChar char="•"/>
            </a:pPr>
            <a:r>
              <a:rPr lang="en-IN" b="1" i="0" dirty="0">
                <a:solidFill>
                  <a:srgbClr val="1F1F1F"/>
                </a:solidFill>
                <a:effectLst/>
                <a:latin typeface="Google Sans"/>
              </a:rPr>
              <a:t>Cost optimization strategies:</a:t>
            </a:r>
            <a:r>
              <a:rPr lang="en-IN" b="0" i="0" dirty="0">
                <a:solidFill>
                  <a:srgbClr val="1F1F1F"/>
                </a:solidFill>
                <a:effectLst/>
                <a:latin typeface="Google Sans"/>
              </a:rPr>
              <a:t> Monitor function resource utilization and implement cost-optimization strategies like scaling based on usage patterns to optimize cloud spending.</a:t>
            </a:r>
          </a:p>
          <a:p>
            <a:pPr algn="l"/>
            <a:r>
              <a:rPr lang="en-IN" b="0" i="0" dirty="0">
                <a:solidFill>
                  <a:srgbClr val="1F1F1F"/>
                </a:solidFill>
                <a:effectLst/>
                <a:latin typeface="Google Sans"/>
              </a:rPr>
              <a:t>By implementing automated serverless function deployment with GitOps and cloud provider tools, organizations can significantly improve developer experience, ensure consistent deployments, and promote efficient management of serverless functions. This approach empowers teams to focus on building innovative solutions while minimizing operational overhead and maintaining cost-effectiveness.</a:t>
            </a:r>
          </a:p>
          <a:p>
            <a:endParaRPr lang="en-US" dirty="0"/>
          </a:p>
        </p:txBody>
      </p:sp>
    </p:spTree>
    <p:extLst>
      <p:ext uri="{BB962C8B-B14F-4D97-AF65-F5344CB8AC3E}">
        <p14:creationId xmlns:p14="http://schemas.microsoft.com/office/powerpoint/2010/main" val="3424106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49F4-C19A-D371-B1EA-CBEC4C0B4C2A}"/>
              </a:ext>
            </a:extLst>
          </p:cNvPr>
          <p:cNvSpPr>
            <a:spLocks noGrp="1"/>
          </p:cNvSpPr>
          <p:nvPr>
            <p:ph type="title"/>
          </p:nvPr>
        </p:nvSpPr>
        <p:spPr>
          <a:xfrm>
            <a:off x="838199" y="365125"/>
            <a:ext cx="10989365" cy="1325563"/>
          </a:xfrm>
        </p:spPr>
        <p:txBody>
          <a:bodyPr>
            <a:normAutofit fontScale="90000"/>
          </a:bodyPr>
          <a:lstStyle/>
          <a:p>
            <a:r>
              <a:rPr lang="en-IN" b="1" i="0" dirty="0">
                <a:solidFill>
                  <a:srgbClr val="1F1F1F"/>
                </a:solidFill>
                <a:effectLst/>
                <a:latin typeface="Google Sans"/>
              </a:rPr>
              <a:t>Automating Database Migration and Modernization with Database Migration Tools and Cloud-Based Services</a:t>
            </a:r>
            <a:endParaRPr lang="en-US" dirty="0"/>
          </a:p>
        </p:txBody>
      </p:sp>
      <p:sp>
        <p:nvSpPr>
          <p:cNvPr id="3" name="Content Placeholder 2">
            <a:extLst>
              <a:ext uri="{FF2B5EF4-FFF2-40B4-BE49-F238E27FC236}">
                <a16:creationId xmlns:a16="http://schemas.microsoft.com/office/drawing/2014/main" id="{9DF9C0AB-6446-906F-3EFE-E0CFCE96CE48}"/>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Modern organizations often face challenges in managing and maintaining legacy databases, hindering agility and innovation. Manual database migration and modernization processes can be complex, time-consuming, and prone to errors, potentially leading to downtime and data loss.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organization implements automated database migration and modernization using:</a:t>
            </a:r>
          </a:p>
          <a:p>
            <a:pPr algn="l"/>
            <a:r>
              <a:rPr lang="en-IN" b="1" i="0" dirty="0">
                <a:solidFill>
                  <a:srgbClr val="1F1F1F"/>
                </a:solidFill>
                <a:effectLst/>
                <a:latin typeface="Google Sans"/>
              </a:rPr>
              <a:t>1. Database Migration Tools: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Automated schema conversion and data transfer:</a:t>
            </a:r>
            <a:r>
              <a:rPr lang="en-IN" b="0" i="0" dirty="0">
                <a:solidFill>
                  <a:srgbClr val="1F1F1F"/>
                </a:solidFill>
                <a:effectLst/>
                <a:latin typeface="Google Sans"/>
              </a:rPr>
              <a:t> Utilize specialized database migration tools to:</a:t>
            </a:r>
          </a:p>
          <a:p>
            <a:pPr marL="742950" lvl="1" indent="-285750" algn="l">
              <a:buFont typeface="Arial" panose="020B0604020202020204" pitchFamily="34" charset="0"/>
              <a:buChar char="•"/>
            </a:pPr>
            <a:r>
              <a:rPr lang="en-IN" b="1" i="0" dirty="0" err="1">
                <a:solidFill>
                  <a:srgbClr val="1F1F1F"/>
                </a:solidFill>
                <a:effectLst/>
                <a:latin typeface="Google Sans"/>
              </a:rPr>
              <a:t>Analyze</a:t>
            </a:r>
            <a:r>
              <a:rPr lang="en-IN" b="1" i="0" dirty="0">
                <a:solidFill>
                  <a:srgbClr val="1F1F1F"/>
                </a:solidFill>
                <a:effectLst/>
                <a:latin typeface="Google Sans"/>
              </a:rPr>
              <a:t> and convert source database schema to the target platform (e.g., migrating from on-premises to cloud databases).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Migrate data efficiently, minimizing downtime and data loss.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Perform post-migration validation to ensure data integrity and functionality.</a:t>
            </a:r>
            <a:endParaRPr lang="en-IN" b="0" i="0" dirty="0">
              <a:solidFill>
                <a:srgbClr val="1F1F1F"/>
              </a:solidFill>
              <a:effectLst/>
              <a:latin typeface="Google Sans"/>
            </a:endParaRPr>
          </a:p>
          <a:p>
            <a:pPr algn="l"/>
            <a:r>
              <a:rPr lang="en-IN" b="1" i="0" dirty="0">
                <a:solidFill>
                  <a:srgbClr val="1F1F1F"/>
                </a:solidFill>
                <a:effectLst/>
                <a:latin typeface="Google Sans"/>
              </a:rPr>
              <a:t>2. Cloud-Based Migration Services: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Simplified migration process and infrastructure management:</a:t>
            </a:r>
            <a:r>
              <a:rPr lang="en-IN" b="0" i="0" dirty="0">
                <a:solidFill>
                  <a:srgbClr val="1F1F1F"/>
                </a:solidFill>
                <a:effectLst/>
                <a:latin typeface="Google Sans"/>
              </a:rPr>
              <a:t> Utilize cloud-native migration services offered by the chosen cloud platform (e.g., AWS Database Migration Service, Azure Database Migration Service) to:</a:t>
            </a:r>
          </a:p>
          <a:p>
            <a:pPr marL="742950" lvl="1" indent="-285750" algn="l">
              <a:buFont typeface="Arial" panose="020B0604020202020204" pitchFamily="34" charset="0"/>
              <a:buChar char="•"/>
            </a:pPr>
            <a:r>
              <a:rPr lang="en-IN" b="1" i="0" dirty="0">
                <a:solidFill>
                  <a:srgbClr val="1F1F1F"/>
                </a:solidFill>
                <a:effectLst/>
                <a:latin typeface="Google Sans"/>
              </a:rPr>
              <a:t>Leverage pre-built connectors and automation features for seamless migration.</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Benefit from managed infrastructure for migration processes, reducing operational overhead.</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1" i="0" dirty="0">
                <a:solidFill>
                  <a:srgbClr val="1F1F1F"/>
                </a:solidFill>
                <a:effectLst/>
                <a:latin typeface="Google Sans"/>
              </a:rPr>
              <a:t>Integrate with cloud-based databases and services for simplified post-migration setup.</a:t>
            </a:r>
            <a:endParaRPr lang="en-IN" b="0" i="0" dirty="0">
              <a:solidFill>
                <a:srgbClr val="1F1F1F"/>
              </a:solidFill>
              <a:effectLst/>
              <a:latin typeface="Google Sans"/>
            </a:endParaRP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Reduced migration time and effort:</a:t>
            </a:r>
            <a:r>
              <a:rPr lang="en-IN" b="0" i="0" dirty="0">
                <a:solidFill>
                  <a:srgbClr val="1F1F1F"/>
                </a:solidFill>
                <a:effectLst/>
                <a:latin typeface="Google Sans"/>
              </a:rPr>
              <a:t> Automation significantly accelerates the migration process, reducing downtime and minimizing the burden on IT teams.</a:t>
            </a:r>
          </a:p>
          <a:p>
            <a:pPr algn="l">
              <a:buFont typeface="Arial" panose="020B0604020202020204" pitchFamily="34" charset="0"/>
              <a:buChar char="•"/>
            </a:pPr>
            <a:r>
              <a:rPr lang="en-IN" b="1" i="0" dirty="0">
                <a:solidFill>
                  <a:srgbClr val="1F1F1F"/>
                </a:solidFill>
                <a:effectLst/>
                <a:latin typeface="Google Sans"/>
              </a:rPr>
              <a:t>Improved accuracy and data integrity:</a:t>
            </a:r>
            <a:r>
              <a:rPr lang="en-IN" b="0" i="0" dirty="0">
                <a:solidFill>
                  <a:srgbClr val="1F1F1F"/>
                </a:solidFill>
                <a:effectLst/>
                <a:latin typeface="Google Sans"/>
              </a:rPr>
              <a:t> Automated tools minimize the risk of errors and data loss during schema conversion and data transfer.</a:t>
            </a:r>
          </a:p>
          <a:p>
            <a:pPr algn="l">
              <a:buFont typeface="Arial" panose="020B0604020202020204" pitchFamily="34" charset="0"/>
              <a:buChar char="•"/>
            </a:pPr>
            <a:r>
              <a:rPr lang="en-IN" b="1" i="0" dirty="0">
                <a:solidFill>
                  <a:srgbClr val="1F1F1F"/>
                </a:solidFill>
                <a:effectLst/>
                <a:latin typeface="Google Sans"/>
              </a:rPr>
              <a:t>Enhanced scalability and agility:</a:t>
            </a:r>
            <a:r>
              <a:rPr lang="en-IN" b="0" i="0" dirty="0">
                <a:solidFill>
                  <a:srgbClr val="1F1F1F"/>
                </a:solidFill>
                <a:effectLst/>
                <a:latin typeface="Google Sans"/>
              </a:rPr>
              <a:t> Cloud-based databases offer scalability and flexibility, enabling organizations to adapt to changing data needs and workloads.</a:t>
            </a:r>
          </a:p>
          <a:p>
            <a:pPr algn="l">
              <a:buFont typeface="Arial" panose="020B0604020202020204" pitchFamily="34" charset="0"/>
              <a:buChar char="•"/>
            </a:pPr>
            <a:r>
              <a:rPr lang="en-IN" b="1" i="0" dirty="0">
                <a:solidFill>
                  <a:srgbClr val="1F1F1F"/>
                </a:solidFill>
                <a:effectLst/>
                <a:latin typeface="Google Sans"/>
              </a:rPr>
              <a:t>Reduced operational costs:</a:t>
            </a:r>
            <a:r>
              <a:rPr lang="en-IN" b="0" i="0" dirty="0">
                <a:solidFill>
                  <a:srgbClr val="1F1F1F"/>
                </a:solidFill>
                <a:effectLst/>
                <a:latin typeface="Google Sans"/>
              </a:rPr>
              <a:t> Managed cloud services minimize the need for manual infrastructure management and can potentially offer cost efficiencies compared to on-premises solutions.</a:t>
            </a:r>
          </a:p>
          <a:p>
            <a:endParaRPr lang="en-US" dirty="0"/>
          </a:p>
        </p:txBody>
      </p:sp>
      <p:sp>
        <p:nvSpPr>
          <p:cNvPr id="4" name="Content Placeholder 3">
            <a:extLst>
              <a:ext uri="{FF2B5EF4-FFF2-40B4-BE49-F238E27FC236}">
                <a16:creationId xmlns:a16="http://schemas.microsoft.com/office/drawing/2014/main" id="{EAE52A9D-4A2B-4963-FBA4-C4D878529F74}"/>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migration tools and cloud services:</a:t>
            </a:r>
            <a:r>
              <a:rPr lang="en-IN" b="0" i="0" dirty="0">
                <a:solidFill>
                  <a:srgbClr val="1F1F1F"/>
                </a:solidFill>
                <a:effectLst/>
                <a:latin typeface="Google Sans"/>
              </a:rPr>
              <a:t> Select tools compatible with your source and target databases and choose a cloud platform offering migration services aligned with your needs.</a:t>
            </a:r>
          </a:p>
          <a:p>
            <a:pPr algn="l">
              <a:buFont typeface="+mj-lt"/>
              <a:buAutoNum type="arabicPeriod"/>
            </a:pPr>
            <a:r>
              <a:rPr lang="en-IN" b="1" i="0" dirty="0">
                <a:solidFill>
                  <a:srgbClr val="1F1F1F"/>
                </a:solidFill>
                <a:effectLst/>
                <a:latin typeface="Google Sans"/>
              </a:rPr>
              <a:t>Plan and assess the migration:</a:t>
            </a:r>
            <a:r>
              <a:rPr lang="en-IN" b="0" i="0" dirty="0">
                <a:solidFill>
                  <a:srgbClr val="1F1F1F"/>
                </a:solidFill>
                <a:effectLst/>
                <a:latin typeface="Google Sans"/>
              </a:rPr>
              <a:t> </a:t>
            </a:r>
            <a:r>
              <a:rPr lang="en-IN" b="0" i="0" dirty="0" err="1">
                <a:solidFill>
                  <a:srgbClr val="1F1F1F"/>
                </a:solidFill>
                <a:effectLst/>
                <a:latin typeface="Google Sans"/>
              </a:rPr>
              <a:t>Analyze</a:t>
            </a:r>
            <a:r>
              <a:rPr lang="en-IN" b="0" i="0" dirty="0">
                <a:solidFill>
                  <a:srgbClr val="1F1F1F"/>
                </a:solidFill>
                <a:effectLst/>
                <a:latin typeface="Google Sans"/>
              </a:rPr>
              <a:t> the source database schema, data size, and potential complexities to determine the appropriate migration approach and tools.</a:t>
            </a:r>
          </a:p>
          <a:p>
            <a:pPr algn="l">
              <a:buFont typeface="+mj-lt"/>
              <a:buAutoNum type="arabicPeriod"/>
            </a:pPr>
            <a:r>
              <a:rPr lang="en-IN" b="1" i="0" dirty="0">
                <a:solidFill>
                  <a:srgbClr val="1F1F1F"/>
                </a:solidFill>
                <a:effectLst/>
                <a:latin typeface="Google Sans"/>
              </a:rPr>
              <a:t>Configure migration tools and services:</a:t>
            </a:r>
            <a:r>
              <a:rPr lang="en-IN" b="0" i="0" dirty="0">
                <a:solidFill>
                  <a:srgbClr val="1F1F1F"/>
                </a:solidFill>
                <a:effectLst/>
                <a:latin typeface="Google Sans"/>
              </a:rPr>
              <a:t> Utilize migration tools to </a:t>
            </a:r>
            <a:r>
              <a:rPr lang="en-IN" b="0" i="0" dirty="0" err="1">
                <a:solidFill>
                  <a:srgbClr val="1F1F1F"/>
                </a:solidFill>
                <a:effectLst/>
                <a:latin typeface="Google Sans"/>
              </a:rPr>
              <a:t>analyze</a:t>
            </a:r>
            <a:r>
              <a:rPr lang="en-IN" b="0" i="0" dirty="0">
                <a:solidFill>
                  <a:srgbClr val="1F1F1F"/>
                </a:solidFill>
                <a:effectLst/>
                <a:latin typeface="Google Sans"/>
              </a:rPr>
              <a:t> source schema and configure data transfer settings within the chosen cloud-based migration service.</a:t>
            </a:r>
          </a:p>
          <a:p>
            <a:pPr algn="l">
              <a:buFont typeface="+mj-lt"/>
              <a:buAutoNum type="arabicPeriod"/>
            </a:pPr>
            <a:r>
              <a:rPr lang="en-IN" b="1" i="0" dirty="0">
                <a:solidFill>
                  <a:srgbClr val="1F1F1F"/>
                </a:solidFill>
                <a:effectLst/>
                <a:latin typeface="Google Sans"/>
              </a:rPr>
              <a:t>Perform test migrations:</a:t>
            </a:r>
            <a:r>
              <a:rPr lang="en-IN" b="0" i="0" dirty="0">
                <a:solidFill>
                  <a:srgbClr val="1F1F1F"/>
                </a:solidFill>
                <a:effectLst/>
                <a:latin typeface="Google Sans"/>
              </a:rPr>
              <a:t> Conduct test migrations to validate the conversion process and identify any potential issues before migrating critical production data.</a:t>
            </a:r>
          </a:p>
          <a:p>
            <a:pPr algn="l">
              <a:buFont typeface="+mj-lt"/>
              <a:buAutoNum type="arabicPeriod"/>
            </a:pPr>
            <a:r>
              <a:rPr lang="en-IN" b="1" i="0" dirty="0">
                <a:solidFill>
                  <a:srgbClr val="1F1F1F"/>
                </a:solidFill>
                <a:effectLst/>
                <a:latin typeface="Google Sans"/>
              </a:rPr>
              <a:t>Execute the full migration:</a:t>
            </a:r>
            <a:r>
              <a:rPr lang="en-IN" b="0" i="0" dirty="0">
                <a:solidFill>
                  <a:srgbClr val="1F1F1F"/>
                </a:solidFill>
                <a:effectLst/>
                <a:latin typeface="Google Sans"/>
              </a:rPr>
              <a:t> Execute the production database migration using the chosen tools and services, carefully monitoring the process and addressing any unexpected issues.</a:t>
            </a:r>
          </a:p>
          <a:p>
            <a:pPr algn="l">
              <a:buFont typeface="+mj-lt"/>
              <a:buAutoNum type="arabicPeriod"/>
            </a:pPr>
            <a:r>
              <a:rPr lang="en-IN" b="1" i="0" dirty="0">
                <a:solidFill>
                  <a:srgbClr val="1F1F1F"/>
                </a:solidFill>
                <a:effectLst/>
                <a:latin typeface="Google Sans"/>
              </a:rPr>
              <a:t>Post-migration validation and optimization:</a:t>
            </a:r>
            <a:r>
              <a:rPr lang="en-IN" b="0" i="0" dirty="0">
                <a:solidFill>
                  <a:srgbClr val="1F1F1F"/>
                </a:solidFill>
                <a:effectLst/>
                <a:latin typeface="Google Sans"/>
              </a:rPr>
              <a:t> Validate data integrity and functionality in the target database, and perform optimization steps like indexing or tuning to improve performance.</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Security considerations:</a:t>
            </a:r>
            <a:r>
              <a:rPr lang="en-IN" b="0" i="0" dirty="0">
                <a:solidFill>
                  <a:srgbClr val="1F1F1F"/>
                </a:solidFill>
                <a:effectLst/>
                <a:latin typeface="Google Sans"/>
              </a:rPr>
              <a:t> Implement robust security measures during migration to ensure data confidentiality and access control throughout the process.</a:t>
            </a:r>
          </a:p>
          <a:p>
            <a:pPr algn="l">
              <a:buFont typeface="Arial" panose="020B0604020202020204" pitchFamily="34" charset="0"/>
              <a:buChar char="•"/>
            </a:pPr>
            <a:r>
              <a:rPr lang="en-IN" b="1" i="0" dirty="0">
                <a:solidFill>
                  <a:srgbClr val="1F1F1F"/>
                </a:solidFill>
                <a:effectLst/>
                <a:latin typeface="Google Sans"/>
              </a:rPr>
              <a:t>Downtime planning and rollback strategy:</a:t>
            </a:r>
            <a:r>
              <a:rPr lang="en-IN" b="0" i="0" dirty="0">
                <a:solidFill>
                  <a:srgbClr val="1F1F1F"/>
                </a:solidFill>
                <a:effectLst/>
                <a:latin typeface="Google Sans"/>
              </a:rPr>
              <a:t> Plan for minimal downtime during the migration process and establish a clear rollback strategy in case of unexpected issues.</a:t>
            </a:r>
          </a:p>
          <a:p>
            <a:pPr algn="l">
              <a:buFont typeface="Arial" panose="020B0604020202020204" pitchFamily="34" charset="0"/>
              <a:buChar char="•"/>
            </a:pPr>
            <a:r>
              <a:rPr lang="en-IN" b="1" i="0" dirty="0">
                <a:solidFill>
                  <a:srgbClr val="1F1F1F"/>
                </a:solidFill>
                <a:effectLst/>
                <a:latin typeface="Google Sans"/>
              </a:rPr>
              <a:t>Change management and user training:</a:t>
            </a:r>
            <a:r>
              <a:rPr lang="en-IN" b="0" i="0" dirty="0">
                <a:solidFill>
                  <a:srgbClr val="1F1F1F"/>
                </a:solidFill>
                <a:effectLst/>
                <a:latin typeface="Google Sans"/>
              </a:rPr>
              <a:t> Communicate effectively with stakeholders and provide user training to ensure smooth transition to the new database environment.</a:t>
            </a:r>
          </a:p>
          <a:p>
            <a:pPr algn="l"/>
            <a:r>
              <a:rPr lang="en-IN" b="0" i="0" dirty="0">
                <a:solidFill>
                  <a:srgbClr val="1F1F1F"/>
                </a:solidFill>
                <a:effectLst/>
                <a:latin typeface="Google Sans"/>
              </a:rPr>
              <a:t>By implementing automated database migration and modernization with dedicated tools and cloud-based services, organizations can significantly streamline the process, minimize risks, and efficiently transition to modern database platforms. This approach empowers IT teams to reduce manual work, accelerate database updates, and focus on strategic database management initiatives while leveraging the scalability and agility of cloud-based solutions.</a:t>
            </a:r>
          </a:p>
          <a:p>
            <a:endParaRPr lang="en-US" dirty="0"/>
          </a:p>
        </p:txBody>
      </p:sp>
    </p:spTree>
    <p:extLst>
      <p:ext uri="{BB962C8B-B14F-4D97-AF65-F5344CB8AC3E}">
        <p14:creationId xmlns:p14="http://schemas.microsoft.com/office/powerpoint/2010/main" val="122641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6EC1-5615-B1A9-4766-709F177F31D6}"/>
              </a:ext>
            </a:extLst>
          </p:cNvPr>
          <p:cNvSpPr>
            <a:spLocks noGrp="1"/>
          </p:cNvSpPr>
          <p:nvPr>
            <p:ph type="title"/>
          </p:nvPr>
        </p:nvSpPr>
        <p:spPr/>
        <p:txBody>
          <a:bodyPr>
            <a:noAutofit/>
          </a:bodyPr>
          <a:lstStyle/>
          <a:p>
            <a:br>
              <a:rPr lang="en-IN" sz="3200" b="1" dirty="0">
                <a:solidFill>
                  <a:srgbClr val="1F1F1F"/>
                </a:solidFill>
                <a:latin typeface="Google Sans"/>
              </a:rPr>
            </a:br>
            <a:br>
              <a:rPr lang="en-IN" sz="3200" b="1" dirty="0">
                <a:solidFill>
                  <a:srgbClr val="1F1F1F"/>
                </a:solidFill>
                <a:latin typeface="Google Sans"/>
              </a:rPr>
            </a:br>
            <a:r>
              <a:rPr lang="en-IN" sz="3200" b="1" i="0" dirty="0">
                <a:solidFill>
                  <a:srgbClr val="1F1F1F"/>
                </a:solidFill>
                <a:effectLst/>
                <a:latin typeface="Google Sans"/>
              </a:rPr>
              <a:t>Automating Server Provisioning in a Cloud Environment</a:t>
            </a:r>
            <a:br>
              <a:rPr lang="en-IN" sz="3200" b="1" i="0" dirty="0">
                <a:solidFill>
                  <a:srgbClr val="1F1F1F"/>
                </a:solidFill>
                <a:effectLst/>
                <a:latin typeface="Google Sans"/>
              </a:rPr>
            </a:br>
            <a:br>
              <a:rPr lang="en-IN" sz="3200" b="0" i="0" dirty="0">
                <a:solidFill>
                  <a:srgbClr val="1F1F1F"/>
                </a:solidFill>
                <a:effectLst/>
                <a:latin typeface="Google Sans"/>
              </a:rPr>
            </a:br>
            <a:endParaRPr lang="en-US" sz="3200" dirty="0"/>
          </a:p>
        </p:txBody>
      </p:sp>
      <p:sp>
        <p:nvSpPr>
          <p:cNvPr id="3" name="Content Placeholder 2">
            <a:extLst>
              <a:ext uri="{FF2B5EF4-FFF2-40B4-BE49-F238E27FC236}">
                <a16:creationId xmlns:a16="http://schemas.microsoft.com/office/drawing/2014/main" id="{65E5D350-B1F4-758F-1485-A08A0F973637}"/>
              </a:ext>
            </a:extLst>
          </p:cNvPr>
          <p:cNvSpPr>
            <a:spLocks noGrp="1"/>
          </p:cNvSpPr>
          <p:nvPr>
            <p:ph sz="half" idx="1"/>
          </p:nvPr>
        </p:nvSpPr>
        <p:spPr/>
        <p:txBody>
          <a:bodyPr>
            <a:normAutofit fontScale="40000" lnSpcReduction="20000"/>
          </a:bodyPr>
          <a:lstStyle/>
          <a:p>
            <a:pPr marL="0" indent="0" algn="l">
              <a:buNone/>
            </a:pPr>
            <a:endParaRPr lang="en-IN" b="0" i="0" dirty="0">
              <a:solidFill>
                <a:srgbClr val="1F1F1F"/>
              </a:solidFill>
              <a:effectLst/>
              <a:latin typeface="Google Sans"/>
            </a:endParaRPr>
          </a:p>
          <a:p>
            <a:pPr marL="0" indent="0" algn="l">
              <a:buNone/>
            </a:pPr>
            <a:endParaRPr lang="en-IN" sz="3700" b="1" i="0" dirty="0">
              <a:solidFill>
                <a:schemeClr val="accent4">
                  <a:lumMod val="75000"/>
                </a:schemeClr>
              </a:solidFill>
              <a:effectLst/>
              <a:latin typeface="Google Sans"/>
            </a:endParaRPr>
          </a:p>
          <a:p>
            <a:pPr marL="0" indent="0" algn="l">
              <a:buNone/>
            </a:pPr>
            <a:r>
              <a:rPr lang="en-IN" sz="3700" b="1" i="0" dirty="0">
                <a:solidFill>
                  <a:schemeClr val="accent4">
                    <a:lumMod val="75000"/>
                  </a:schemeClr>
                </a:solidFill>
                <a:effectLst/>
                <a:latin typeface="Google Sans"/>
              </a:rPr>
              <a:t>What is the Solution ?</a:t>
            </a:r>
            <a:endParaRPr lang="en-IN" sz="3700" b="0" i="0" dirty="0">
              <a:solidFill>
                <a:schemeClr val="accent4">
                  <a:lumMod val="75000"/>
                </a:schemeClr>
              </a:solidFill>
              <a:effectLst/>
              <a:latin typeface="Google Sans"/>
            </a:endParaRPr>
          </a:p>
          <a:p>
            <a:pPr algn="l"/>
            <a:r>
              <a:rPr lang="en-IN" b="0" i="0" dirty="0">
                <a:solidFill>
                  <a:srgbClr val="1F1F1F"/>
                </a:solidFill>
                <a:effectLst/>
                <a:latin typeface="Google Sans"/>
              </a:rPr>
              <a:t>The company implements infrastructure automation using tools like Terraform or Ansible. These tools allow them to define the desired server configuration (e.g., operating system, CPU, memory) in code. This code can then be used to automatically provision new servers in the cloud whenever a specific trigger is met, such as:</a:t>
            </a:r>
          </a:p>
          <a:p>
            <a:pPr algn="l">
              <a:buFont typeface="Arial" panose="020B0604020202020204" pitchFamily="34" charset="0"/>
              <a:buChar char="•"/>
            </a:pPr>
            <a:r>
              <a:rPr lang="en-IN" b="1" i="0" dirty="0">
                <a:solidFill>
                  <a:srgbClr val="1F1F1F"/>
                </a:solidFill>
                <a:effectLst/>
                <a:latin typeface="Google Sans"/>
              </a:rPr>
              <a:t>Traffic threshold exceeded:</a:t>
            </a:r>
            <a:r>
              <a:rPr lang="en-IN" b="0" i="0" dirty="0">
                <a:solidFill>
                  <a:srgbClr val="1F1F1F"/>
                </a:solidFill>
                <a:effectLst/>
                <a:latin typeface="Google Sans"/>
              </a:rPr>
              <a:t> When website traffic exceeds a predefined threshold, a monitoring tool can automatically trigger the infrastructure automation tool to provision a new server.</a:t>
            </a:r>
          </a:p>
          <a:p>
            <a:pPr algn="l">
              <a:buFont typeface="Arial" panose="020B0604020202020204" pitchFamily="34" charset="0"/>
              <a:buChar char="•"/>
            </a:pPr>
            <a:r>
              <a:rPr lang="en-IN" b="1" i="0" dirty="0">
                <a:solidFill>
                  <a:srgbClr val="1F1F1F"/>
                </a:solidFill>
                <a:effectLst/>
                <a:latin typeface="Google Sans"/>
              </a:rPr>
              <a:t>Manual request:</a:t>
            </a:r>
            <a:r>
              <a:rPr lang="en-IN" b="0" i="0" dirty="0">
                <a:solidFill>
                  <a:srgbClr val="1F1F1F"/>
                </a:solidFill>
                <a:effectLst/>
                <a:latin typeface="Google Sans"/>
              </a:rPr>
              <a:t> IT staff can submit a request through a self-service portal, which triggers the automation tool to provision a server with the requested specifications.</a:t>
            </a:r>
          </a:p>
          <a:p>
            <a:pPr marL="0" indent="0" algn="l">
              <a:buNone/>
            </a:pPr>
            <a:r>
              <a:rPr lang="en-IN" sz="3700" b="1" i="0" dirty="0">
                <a:solidFill>
                  <a:schemeClr val="accent6">
                    <a:lumMod val="60000"/>
                    <a:lumOff val="40000"/>
                  </a:schemeClr>
                </a:solidFill>
                <a:effectLst/>
                <a:latin typeface="Google Sans"/>
              </a:rPr>
              <a:t>What you get – Perks? </a:t>
            </a:r>
            <a:endParaRPr lang="en-IN" sz="3700" b="0" i="0" dirty="0">
              <a:solidFill>
                <a:schemeClr val="accent6">
                  <a:lumMod val="60000"/>
                  <a:lumOff val="40000"/>
                </a:schemeClr>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Faster scaling:</a:t>
            </a:r>
            <a:r>
              <a:rPr lang="en-IN" b="0" i="0" dirty="0">
                <a:solidFill>
                  <a:srgbClr val="1F1F1F"/>
                </a:solidFill>
                <a:effectLst/>
                <a:latin typeface="Google Sans"/>
              </a:rPr>
              <a:t> Automating server provisioning significantly reduces the time it takes to add new servers to the infrastructure, allowing the company to quickly respond to traffic surges and maintain optimal performance.</a:t>
            </a:r>
          </a:p>
          <a:p>
            <a:pPr algn="l">
              <a:buFont typeface="Arial" panose="020B0604020202020204" pitchFamily="34" charset="0"/>
              <a:buChar char="•"/>
            </a:pPr>
            <a:r>
              <a:rPr lang="en-IN" b="1" i="0" dirty="0">
                <a:solidFill>
                  <a:srgbClr val="1F1F1F"/>
                </a:solidFill>
                <a:effectLst/>
                <a:latin typeface="Google Sans"/>
              </a:rPr>
              <a:t>Reduced errors:</a:t>
            </a:r>
            <a:r>
              <a:rPr lang="en-IN" b="0" i="0" dirty="0">
                <a:solidFill>
                  <a:srgbClr val="1F1F1F"/>
                </a:solidFill>
                <a:effectLst/>
                <a:latin typeface="Google Sans"/>
              </a:rPr>
              <a:t> Manual provisioning is prone to human error, which can lead to configuration inconsistencies and downtime. Automation eliminates these errors and ensures consistent server configurations.</a:t>
            </a:r>
          </a:p>
          <a:p>
            <a:pPr algn="l">
              <a:buFont typeface="Arial" panose="020B0604020202020204" pitchFamily="34" charset="0"/>
              <a:buChar char="•"/>
            </a:pPr>
            <a:r>
              <a:rPr lang="en-IN" b="1" i="0" dirty="0">
                <a:solidFill>
                  <a:srgbClr val="1F1F1F"/>
                </a:solidFill>
                <a:effectLst/>
                <a:latin typeface="Google Sans"/>
              </a:rPr>
              <a:t>Improved efficiency:</a:t>
            </a:r>
            <a:r>
              <a:rPr lang="en-IN" b="0" i="0" dirty="0">
                <a:solidFill>
                  <a:srgbClr val="1F1F1F"/>
                </a:solidFill>
                <a:effectLst/>
                <a:latin typeface="Google Sans"/>
              </a:rPr>
              <a:t> Automating repetitive tasks frees up IT staff to focus on higher-level tasks, such as application development and security management.</a:t>
            </a:r>
          </a:p>
          <a:p>
            <a:pPr algn="l">
              <a:buFont typeface="Arial" panose="020B0604020202020204" pitchFamily="34" charset="0"/>
              <a:buChar char="•"/>
            </a:pPr>
            <a:r>
              <a:rPr lang="en-IN" b="1" i="0" dirty="0">
                <a:solidFill>
                  <a:srgbClr val="1F1F1F"/>
                </a:solidFill>
                <a:effectLst/>
                <a:latin typeface="Google Sans"/>
              </a:rPr>
              <a:t>Cost optimization:</a:t>
            </a:r>
            <a:r>
              <a:rPr lang="en-IN" b="0" i="0" dirty="0">
                <a:solidFill>
                  <a:srgbClr val="1F1F1F"/>
                </a:solidFill>
                <a:effectLst/>
                <a:latin typeface="Google Sans"/>
              </a:rPr>
              <a:t> By automating scaling based on actual traffic needs, the company can avoid unnecessary server costs associated with overprovisioning.</a:t>
            </a:r>
          </a:p>
          <a:p>
            <a:endParaRPr lang="en-US" dirty="0"/>
          </a:p>
        </p:txBody>
      </p:sp>
      <p:sp>
        <p:nvSpPr>
          <p:cNvPr id="4" name="Content Placeholder 3">
            <a:extLst>
              <a:ext uri="{FF2B5EF4-FFF2-40B4-BE49-F238E27FC236}">
                <a16:creationId xmlns:a16="http://schemas.microsoft.com/office/drawing/2014/main" id="{A0BBB39B-E0B4-28C3-7943-A250C6D04D18}"/>
              </a:ext>
            </a:extLst>
          </p:cNvPr>
          <p:cNvSpPr>
            <a:spLocks noGrp="1"/>
          </p:cNvSpPr>
          <p:nvPr>
            <p:ph sz="half" idx="2"/>
          </p:nvPr>
        </p:nvSpPr>
        <p:spPr>
          <a:xfrm>
            <a:off x="6172200" y="1825624"/>
            <a:ext cx="5695122" cy="4913105"/>
          </a:xfrm>
        </p:spPr>
        <p:txBody>
          <a:bodyPr>
            <a:normAutofit fontScale="40000" lnSpcReduction="20000"/>
          </a:bodyPr>
          <a:lstStyle/>
          <a:p>
            <a:pPr marL="0" indent="0" algn="l">
              <a:buNone/>
            </a:pPr>
            <a:endParaRPr lang="en-IN" sz="3700" b="1" i="0" dirty="0">
              <a:solidFill>
                <a:schemeClr val="accent5">
                  <a:lumMod val="60000"/>
                  <a:lumOff val="40000"/>
                </a:schemeClr>
              </a:solidFill>
              <a:effectLst/>
              <a:latin typeface="Google Sans"/>
            </a:endParaRPr>
          </a:p>
          <a:p>
            <a:pPr marL="0" indent="0" algn="l">
              <a:buNone/>
            </a:pPr>
            <a:endParaRPr lang="en-IN" sz="3700" b="1" dirty="0">
              <a:solidFill>
                <a:schemeClr val="accent5">
                  <a:lumMod val="60000"/>
                  <a:lumOff val="40000"/>
                </a:schemeClr>
              </a:solidFill>
              <a:latin typeface="Google Sans"/>
            </a:endParaRPr>
          </a:p>
          <a:p>
            <a:pPr marL="0" indent="0" algn="l">
              <a:buNone/>
            </a:pPr>
            <a:r>
              <a:rPr lang="en-IN" sz="3700" b="1" i="0" dirty="0">
                <a:solidFill>
                  <a:schemeClr val="accent5">
                    <a:lumMod val="60000"/>
                    <a:lumOff val="40000"/>
                  </a:schemeClr>
                </a:solidFill>
                <a:effectLst/>
                <a:latin typeface="Google Sans"/>
              </a:rPr>
              <a:t>How do you enable to function it ?</a:t>
            </a:r>
          </a:p>
          <a:p>
            <a:pPr algn="l">
              <a:buFont typeface="+mj-lt"/>
              <a:buAutoNum type="arabicPeriod"/>
            </a:pPr>
            <a:r>
              <a:rPr lang="en-IN" b="1" i="0" dirty="0">
                <a:solidFill>
                  <a:srgbClr val="1F1F1F"/>
                </a:solidFill>
                <a:effectLst/>
                <a:latin typeface="Google Sans"/>
              </a:rPr>
              <a:t>Define infrastructure configuration:</a:t>
            </a:r>
            <a:r>
              <a:rPr lang="en-IN" b="0" i="0" dirty="0">
                <a:solidFill>
                  <a:srgbClr val="1F1F1F"/>
                </a:solidFill>
                <a:effectLst/>
                <a:latin typeface="Google Sans"/>
              </a:rPr>
              <a:t> Develop code using tools like Terraform or Ansible that defines the desired server configuration, including the operating system, hardware specifications, network settings, and software installations.</a:t>
            </a:r>
          </a:p>
          <a:p>
            <a:pPr algn="l">
              <a:buFont typeface="+mj-lt"/>
              <a:buAutoNum type="arabicPeriod"/>
            </a:pPr>
            <a:r>
              <a:rPr lang="en-IN" b="1" i="0" dirty="0">
                <a:solidFill>
                  <a:srgbClr val="1F1F1F"/>
                </a:solidFill>
                <a:effectLst/>
                <a:latin typeface="Google Sans"/>
              </a:rPr>
              <a:t>Integrate with cloud provider:</a:t>
            </a:r>
            <a:r>
              <a:rPr lang="en-IN" b="0" i="0" dirty="0">
                <a:solidFill>
                  <a:srgbClr val="1F1F1F"/>
                </a:solidFill>
                <a:effectLst/>
                <a:latin typeface="Google Sans"/>
              </a:rPr>
              <a:t> Configure the automation tool to interact with the company's cloud provider API to provision and manage servers in the cloud.</a:t>
            </a:r>
          </a:p>
          <a:p>
            <a:pPr algn="l">
              <a:buFont typeface="+mj-lt"/>
              <a:buAutoNum type="arabicPeriod"/>
            </a:pPr>
            <a:r>
              <a:rPr lang="en-IN" b="1" i="0" dirty="0">
                <a:solidFill>
                  <a:srgbClr val="1F1F1F"/>
                </a:solidFill>
                <a:effectLst/>
                <a:latin typeface="Google Sans"/>
              </a:rPr>
              <a:t>Define triggers and approval workflows:</a:t>
            </a:r>
            <a:r>
              <a:rPr lang="en-IN" b="0" i="0" dirty="0">
                <a:solidFill>
                  <a:srgbClr val="1F1F1F"/>
                </a:solidFill>
                <a:effectLst/>
                <a:latin typeface="Google Sans"/>
              </a:rPr>
              <a:t> Set up triggers (e.g., traffic thresholds, manual requests) and approval workflows (if required) to initiate server provisioning automatically or with human oversight.</a:t>
            </a:r>
          </a:p>
          <a:p>
            <a:pPr algn="l">
              <a:buFont typeface="+mj-lt"/>
              <a:buAutoNum type="arabicPeriod"/>
            </a:pPr>
            <a:r>
              <a:rPr lang="en-IN" b="1" i="0" dirty="0">
                <a:solidFill>
                  <a:srgbClr val="1F1F1F"/>
                </a:solidFill>
                <a:effectLst/>
                <a:latin typeface="Google Sans"/>
              </a:rPr>
              <a:t>Test and deploy:</a:t>
            </a:r>
            <a:r>
              <a:rPr lang="en-IN" b="0" i="0" dirty="0">
                <a:solidFill>
                  <a:srgbClr val="1F1F1F"/>
                </a:solidFill>
                <a:effectLst/>
                <a:latin typeface="Google Sans"/>
              </a:rPr>
              <a:t> Thoroughly test the automation scripts in a non-production environment before deploying them to production.</a:t>
            </a:r>
          </a:p>
          <a:p>
            <a:pPr marL="0" indent="0" algn="l">
              <a:buNone/>
            </a:pPr>
            <a:r>
              <a:rPr lang="en-IN" sz="3700" b="1" i="0" dirty="0">
                <a:solidFill>
                  <a:schemeClr val="accent2"/>
                </a:solidFill>
                <a:effectLst/>
                <a:latin typeface="Google Sans"/>
              </a:rPr>
              <a:t>What additional care to be taken ?</a:t>
            </a:r>
            <a:endParaRPr lang="en-IN" sz="3700" b="0" i="0" dirty="0">
              <a:solidFill>
                <a:schemeClr val="accent2"/>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Security:</a:t>
            </a:r>
            <a:r>
              <a:rPr lang="en-IN" b="0" i="0" dirty="0">
                <a:solidFill>
                  <a:srgbClr val="1F1F1F"/>
                </a:solidFill>
                <a:effectLst/>
                <a:latin typeface="Google Sans"/>
              </a:rPr>
              <a:t> Implement robust security measures within the automation scripts to ensure secure server provisioning and configuration.</a:t>
            </a:r>
          </a:p>
          <a:p>
            <a:pPr algn="l">
              <a:buFont typeface="Arial" panose="020B0604020202020204" pitchFamily="34" charset="0"/>
              <a:buChar char="•"/>
            </a:pPr>
            <a:r>
              <a:rPr lang="en-IN" b="1" i="0" dirty="0">
                <a:solidFill>
                  <a:srgbClr val="1F1F1F"/>
                </a:solidFill>
                <a:effectLst/>
                <a:latin typeface="Google Sans"/>
              </a:rPr>
              <a:t>Monitoring:</a:t>
            </a:r>
            <a:r>
              <a:rPr lang="en-IN" b="0" i="0" dirty="0">
                <a:solidFill>
                  <a:srgbClr val="1F1F1F"/>
                </a:solidFill>
                <a:effectLst/>
                <a:latin typeface="Google Sans"/>
              </a:rPr>
              <a:t> Continuously monitor the automated infrastructure and adjust the automation workflows as needed.</a:t>
            </a:r>
          </a:p>
          <a:p>
            <a:pPr algn="l">
              <a:buFont typeface="Arial" panose="020B0604020202020204" pitchFamily="34" charset="0"/>
              <a:buChar char="•"/>
            </a:pPr>
            <a:r>
              <a:rPr lang="en-IN" b="1" i="0" dirty="0">
                <a:solidFill>
                  <a:srgbClr val="1F1F1F"/>
                </a:solidFill>
                <a:effectLst/>
                <a:latin typeface="Google Sans"/>
              </a:rPr>
              <a:t>Logging and auditing:</a:t>
            </a:r>
            <a:r>
              <a:rPr lang="en-IN" b="0" i="0" dirty="0">
                <a:solidFill>
                  <a:srgbClr val="1F1F1F"/>
                </a:solidFill>
                <a:effectLst/>
                <a:latin typeface="Google Sans"/>
              </a:rPr>
              <a:t> Maintain comprehensive logs and audit trails of all infrastructure automation activities for compliance and troubleshooting purposes.</a:t>
            </a:r>
          </a:p>
          <a:p>
            <a:pPr algn="l"/>
            <a:r>
              <a:rPr lang="en-IN" b="0" i="0" dirty="0">
                <a:solidFill>
                  <a:srgbClr val="1F1F1F"/>
                </a:solidFill>
                <a:effectLst/>
                <a:latin typeface="Google Sans"/>
              </a:rPr>
              <a:t>This use case demonstrates how infrastructure automation can address a specific business challenge related to server provisioning in a cloud environment. The principles outlined here can be applied to various other use cases in different IT domains, leading to significant improvements in efficiency, consistency, and cost savings.</a:t>
            </a:r>
          </a:p>
          <a:p>
            <a:endParaRPr lang="en-US" dirty="0"/>
          </a:p>
        </p:txBody>
      </p:sp>
      <p:sp>
        <p:nvSpPr>
          <p:cNvPr id="6" name="TextBox 5">
            <a:extLst>
              <a:ext uri="{FF2B5EF4-FFF2-40B4-BE49-F238E27FC236}">
                <a16:creationId xmlns:a16="http://schemas.microsoft.com/office/drawing/2014/main" id="{736FCD0C-4C97-3EDD-F10F-B1614AF6848E}"/>
              </a:ext>
            </a:extLst>
          </p:cNvPr>
          <p:cNvSpPr txBox="1"/>
          <p:nvPr/>
        </p:nvSpPr>
        <p:spPr>
          <a:xfrm>
            <a:off x="941732" y="1483908"/>
            <a:ext cx="9484416" cy="553998"/>
          </a:xfrm>
          <a:prstGeom prst="rect">
            <a:avLst/>
          </a:prstGeom>
          <a:noFill/>
        </p:spPr>
        <p:txBody>
          <a:bodyPr wrap="square">
            <a:spAutoFit/>
          </a:bodyPr>
          <a:lstStyle/>
          <a:p>
            <a:br>
              <a:rPr lang="en-IN" sz="1000" b="1" i="0" dirty="0">
                <a:solidFill>
                  <a:srgbClr val="1F1F1F"/>
                </a:solidFill>
                <a:effectLst/>
                <a:latin typeface="Google Sans"/>
              </a:rPr>
            </a:br>
            <a:r>
              <a:rPr lang="en-IN" sz="1000" b="0" i="0" dirty="0">
                <a:solidFill>
                  <a:srgbClr val="1F1F1F"/>
                </a:solidFill>
                <a:effectLst/>
                <a:latin typeface="Google Sans"/>
              </a:rPr>
              <a:t>A company experiences frequent spikes in website traffic due to seasonal promotions and marketing campaigns. This necessitates the ability to quickly scale their server infrastructure to handle the increased load. Manually provisioning new servers is time-consuming, prone to errors, and can lead to delays in responding to traffic surges.</a:t>
            </a:r>
            <a:endParaRPr lang="en-US" sz="1000" dirty="0"/>
          </a:p>
        </p:txBody>
      </p:sp>
    </p:spTree>
    <p:extLst>
      <p:ext uri="{BB962C8B-B14F-4D97-AF65-F5344CB8AC3E}">
        <p14:creationId xmlns:p14="http://schemas.microsoft.com/office/powerpoint/2010/main" val="13334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03D6-7571-35FA-B888-2E4F0F1B9E46}"/>
              </a:ext>
            </a:extLst>
          </p:cNvPr>
          <p:cNvSpPr>
            <a:spLocks noGrp="1"/>
          </p:cNvSpPr>
          <p:nvPr>
            <p:ph type="title"/>
          </p:nvPr>
        </p:nvSpPr>
        <p:spPr/>
        <p:txBody>
          <a:bodyPr/>
          <a:lstStyle/>
          <a:p>
            <a:r>
              <a:rPr lang="en-IN" b="1" i="0" dirty="0">
                <a:solidFill>
                  <a:srgbClr val="1F1F1F"/>
                </a:solidFill>
                <a:effectLst/>
                <a:latin typeface="Google Sans"/>
              </a:rPr>
              <a:t>Automating Security Patch Management</a:t>
            </a:r>
            <a:endParaRPr lang="en-US" dirty="0"/>
          </a:p>
        </p:txBody>
      </p:sp>
      <p:sp>
        <p:nvSpPr>
          <p:cNvPr id="3" name="Content Placeholder 2">
            <a:extLst>
              <a:ext uri="{FF2B5EF4-FFF2-40B4-BE49-F238E27FC236}">
                <a16:creationId xmlns:a16="http://schemas.microsoft.com/office/drawing/2014/main" id="{4A29E951-608D-5E98-DA43-BC6F333B6475}"/>
              </a:ext>
            </a:extLst>
          </p:cNvPr>
          <p:cNvSpPr>
            <a:spLocks noGrp="1"/>
          </p:cNvSpPr>
          <p:nvPr>
            <p:ph sz="half" idx="1"/>
          </p:nvPr>
        </p:nvSpPr>
        <p:spPr/>
        <p:txBody>
          <a:bodyPr>
            <a:normAutofit fontScale="40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manages a large network of devices across multiple locations, including workstations, servers, and network equipment. Manually applying security patches to all devices is a time-consuming and error-prone process, leaving them vulnerable to security threats.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automated security patch management using tools like Ansible, Puppet, or Microsoft System Centre Configuration Manager (SCCM). These tools allow them to:</a:t>
            </a:r>
          </a:p>
          <a:p>
            <a:pPr algn="l">
              <a:buFont typeface="+mj-lt"/>
              <a:buAutoNum type="arabicPeriod"/>
            </a:pPr>
            <a:r>
              <a:rPr lang="en-IN" b="1" i="0" dirty="0">
                <a:solidFill>
                  <a:srgbClr val="1F1F1F"/>
                </a:solidFill>
                <a:effectLst/>
                <a:latin typeface="Google Sans"/>
              </a:rPr>
              <a:t>Centralized patch repository:</a:t>
            </a:r>
            <a:r>
              <a:rPr lang="en-IN" b="0" i="0" dirty="0">
                <a:solidFill>
                  <a:srgbClr val="1F1F1F"/>
                </a:solidFill>
                <a:effectLst/>
                <a:latin typeface="Google Sans"/>
              </a:rPr>
              <a:t> Store security patches in a central repository for easy access and distribution.</a:t>
            </a:r>
          </a:p>
          <a:p>
            <a:pPr algn="l">
              <a:buFont typeface="+mj-lt"/>
              <a:buAutoNum type="arabicPeriod"/>
            </a:pPr>
            <a:r>
              <a:rPr lang="en-IN" b="1" i="0" dirty="0">
                <a:solidFill>
                  <a:srgbClr val="1F1F1F"/>
                </a:solidFill>
                <a:effectLst/>
                <a:latin typeface="Google Sans"/>
              </a:rPr>
              <a:t>Vulnerability scanning:</a:t>
            </a:r>
            <a:r>
              <a:rPr lang="en-IN" b="0" i="0" dirty="0">
                <a:solidFill>
                  <a:srgbClr val="1F1F1F"/>
                </a:solidFill>
                <a:effectLst/>
                <a:latin typeface="Google Sans"/>
              </a:rPr>
              <a:t> Utilize vulnerability scanning tools to identify outdated software and missing patches on all devices within the network.</a:t>
            </a:r>
          </a:p>
          <a:p>
            <a:pPr algn="l">
              <a:buFont typeface="+mj-lt"/>
              <a:buAutoNum type="arabicPeriod"/>
            </a:pPr>
            <a:r>
              <a:rPr lang="en-IN" b="1" i="0" dirty="0">
                <a:solidFill>
                  <a:srgbClr val="1F1F1F"/>
                </a:solidFill>
                <a:effectLst/>
                <a:latin typeface="Google Sans"/>
              </a:rPr>
              <a:t>Patch deployment scheduling:</a:t>
            </a:r>
            <a:r>
              <a:rPr lang="en-IN" b="0" i="0" dirty="0">
                <a:solidFill>
                  <a:srgbClr val="1F1F1F"/>
                </a:solidFill>
                <a:effectLst/>
                <a:latin typeface="Google Sans"/>
              </a:rPr>
              <a:t> Schedule automated deployment of security patches to specific groups of devices during off-peak hours to minimize disruptions.</a:t>
            </a:r>
          </a:p>
          <a:p>
            <a:pPr algn="l">
              <a:buFont typeface="+mj-lt"/>
              <a:buAutoNum type="arabicPeriod"/>
            </a:pPr>
            <a:r>
              <a:rPr lang="en-IN" b="1" i="0" dirty="0">
                <a:solidFill>
                  <a:srgbClr val="1F1F1F"/>
                </a:solidFill>
                <a:effectLst/>
                <a:latin typeface="Google Sans"/>
              </a:rPr>
              <a:t>Patch dependency management:</a:t>
            </a:r>
            <a:r>
              <a:rPr lang="en-IN" b="0" i="0" dirty="0">
                <a:solidFill>
                  <a:srgbClr val="1F1F1F"/>
                </a:solidFill>
                <a:effectLst/>
                <a:latin typeface="Google Sans"/>
              </a:rPr>
              <a:t> Manage dependencies between different patches to ensure compatibility and avoid conflicts during deployment.</a:t>
            </a:r>
          </a:p>
          <a:p>
            <a:pPr algn="l">
              <a:buFont typeface="+mj-lt"/>
              <a:buAutoNum type="arabicPeriod"/>
            </a:pPr>
            <a:r>
              <a:rPr lang="en-IN" b="1" i="0" dirty="0">
                <a:solidFill>
                  <a:srgbClr val="1F1F1F"/>
                </a:solidFill>
                <a:effectLst/>
                <a:latin typeface="Google Sans"/>
              </a:rPr>
              <a:t>Pre- and post-deployment testing:</a:t>
            </a:r>
            <a:r>
              <a:rPr lang="en-IN" b="0" i="0" dirty="0">
                <a:solidFill>
                  <a:srgbClr val="1F1F1F"/>
                </a:solidFill>
                <a:effectLst/>
                <a:latin typeface="Google Sans"/>
              </a:rPr>
              <a:t> Configure automated pre- and post-deployment tests to verify the functionality of devices after applying patches and identify potential issues before causing widespread problems.</a:t>
            </a:r>
          </a:p>
        </p:txBody>
      </p:sp>
      <p:sp>
        <p:nvSpPr>
          <p:cNvPr id="4" name="Content Placeholder 3">
            <a:extLst>
              <a:ext uri="{FF2B5EF4-FFF2-40B4-BE49-F238E27FC236}">
                <a16:creationId xmlns:a16="http://schemas.microsoft.com/office/drawing/2014/main" id="{70FA189B-0F7A-54C4-C893-C60578DEE615}"/>
              </a:ext>
            </a:extLst>
          </p:cNvPr>
          <p:cNvSpPr>
            <a:spLocks noGrp="1"/>
          </p:cNvSpPr>
          <p:nvPr>
            <p:ph sz="half" idx="2"/>
          </p:nvPr>
        </p:nvSpPr>
        <p:spPr/>
        <p:txBody>
          <a:bodyPr>
            <a:normAutofit fontScale="40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security posture:</a:t>
            </a:r>
            <a:r>
              <a:rPr lang="en-IN" b="0" i="0" dirty="0">
                <a:solidFill>
                  <a:srgbClr val="1F1F1F"/>
                </a:solidFill>
                <a:effectLst/>
                <a:latin typeface="Google Sans"/>
              </a:rPr>
              <a:t> Automating patch management ensures timely and consistent application of security patches across all devices, significantly reducing the attack surface and vulnerabilities within the network.</a:t>
            </a:r>
          </a:p>
          <a:p>
            <a:pPr algn="l">
              <a:buFont typeface="Arial" panose="020B0604020202020204" pitchFamily="34" charset="0"/>
              <a:buChar char="•"/>
            </a:pPr>
            <a:r>
              <a:rPr lang="en-IN" b="1" i="0" dirty="0">
                <a:solidFill>
                  <a:srgbClr val="1F1F1F"/>
                </a:solidFill>
                <a:effectLst/>
                <a:latin typeface="Google Sans"/>
              </a:rPr>
              <a:t>Increased efficiency:</a:t>
            </a:r>
            <a:r>
              <a:rPr lang="en-IN" b="0" i="0" dirty="0">
                <a:solidFill>
                  <a:srgbClr val="1F1F1F"/>
                </a:solidFill>
                <a:effectLst/>
                <a:latin typeface="Google Sans"/>
              </a:rPr>
              <a:t> Automating repetitive tasks frees up IT staff to focus on other critical security activities, such as threat monitoring and incident response.</a:t>
            </a:r>
          </a:p>
          <a:p>
            <a:pPr algn="l">
              <a:buFont typeface="Arial" panose="020B0604020202020204" pitchFamily="34" charset="0"/>
              <a:buChar char="•"/>
            </a:pPr>
            <a:r>
              <a:rPr lang="en-IN" b="1" i="0" dirty="0">
                <a:solidFill>
                  <a:srgbClr val="1F1F1F"/>
                </a:solidFill>
                <a:effectLst/>
                <a:latin typeface="Google Sans"/>
              </a:rPr>
              <a:t>Reduced errors:</a:t>
            </a:r>
            <a:r>
              <a:rPr lang="en-IN" b="0" i="0" dirty="0">
                <a:solidFill>
                  <a:srgbClr val="1F1F1F"/>
                </a:solidFill>
                <a:effectLst/>
                <a:latin typeface="Google Sans"/>
              </a:rPr>
              <a:t> Automation eliminates the risk of human error during manual patch deployment, ensuring consistent and reliable application of security updates.</a:t>
            </a:r>
          </a:p>
          <a:p>
            <a:pPr algn="l">
              <a:buFont typeface="Arial" panose="020B0604020202020204" pitchFamily="34" charset="0"/>
              <a:buChar char="•"/>
            </a:pPr>
            <a:r>
              <a:rPr lang="en-IN" b="1" i="0" dirty="0">
                <a:solidFill>
                  <a:srgbClr val="1F1F1F"/>
                </a:solidFill>
                <a:effectLst/>
                <a:latin typeface="Google Sans"/>
              </a:rPr>
              <a:t>Enhanced compliance:</a:t>
            </a:r>
            <a:r>
              <a:rPr lang="en-IN" b="0" i="0" dirty="0">
                <a:solidFill>
                  <a:srgbClr val="1F1F1F"/>
                </a:solidFill>
                <a:effectLst/>
                <a:latin typeface="Google Sans"/>
              </a:rPr>
              <a:t> Automated patch management helps organizations meet regulatory compliance requirements related to security patching.</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Device compatibility:</a:t>
            </a:r>
            <a:r>
              <a:rPr lang="en-IN" b="0" i="0" dirty="0">
                <a:solidFill>
                  <a:srgbClr val="1F1F1F"/>
                </a:solidFill>
                <a:effectLst/>
                <a:latin typeface="Google Sans"/>
              </a:rPr>
              <a:t> Test patches on a small group of devices before deploying them to the entire network to ensure compatibility and avoid unintended consequences.</a:t>
            </a:r>
          </a:p>
          <a:p>
            <a:pPr algn="l">
              <a:buFont typeface="Arial" panose="020B0604020202020204" pitchFamily="34" charset="0"/>
              <a:buChar char="•"/>
            </a:pPr>
            <a:r>
              <a:rPr lang="en-IN" b="1" i="0" dirty="0">
                <a:solidFill>
                  <a:srgbClr val="1F1F1F"/>
                </a:solidFill>
                <a:effectLst/>
                <a:latin typeface="Google Sans"/>
              </a:rPr>
              <a:t>User notification:</a:t>
            </a:r>
            <a:r>
              <a:rPr lang="en-IN" b="0" i="0" dirty="0">
                <a:solidFill>
                  <a:srgbClr val="1F1F1F"/>
                </a:solidFill>
                <a:effectLst/>
                <a:latin typeface="Google Sans"/>
              </a:rPr>
              <a:t> Communicate planned patching activities to users to minimize disruptions and manage expectations.</a:t>
            </a:r>
          </a:p>
          <a:p>
            <a:pPr algn="l">
              <a:buFont typeface="Arial" panose="020B0604020202020204" pitchFamily="34" charset="0"/>
              <a:buChar char="•"/>
            </a:pPr>
            <a:r>
              <a:rPr lang="en-IN" b="1" i="0" dirty="0">
                <a:solidFill>
                  <a:srgbClr val="1F1F1F"/>
                </a:solidFill>
                <a:effectLst/>
                <a:latin typeface="Google Sans"/>
              </a:rPr>
              <a:t>Rollback plan:</a:t>
            </a:r>
            <a:r>
              <a:rPr lang="en-IN" b="0" i="0" dirty="0">
                <a:solidFill>
                  <a:srgbClr val="1F1F1F"/>
                </a:solidFill>
                <a:effectLst/>
                <a:latin typeface="Google Sans"/>
              </a:rPr>
              <a:t> Develop a rollback plan in case of any issues arise after deploying patches to allow for quick recovery and minimize downtime.</a:t>
            </a:r>
          </a:p>
          <a:p>
            <a:pPr algn="l"/>
            <a:r>
              <a:rPr lang="en-IN" b="0" i="0" dirty="0">
                <a:solidFill>
                  <a:srgbClr val="1F1F1F"/>
                </a:solidFill>
                <a:effectLst/>
                <a:latin typeface="Google Sans"/>
              </a:rPr>
              <a:t>This use case demonstrates how automating security patch management can significantly improve an organization's security posture and IT efficiency. By automating this critical process, organizations can ensure timely and consistent application of security updates, reduce vulnerabilities, and minimize the risk of cyberattacks.</a:t>
            </a:r>
          </a:p>
          <a:p>
            <a:endParaRPr lang="en-US" dirty="0"/>
          </a:p>
          <a:p>
            <a:endParaRPr lang="en-US" dirty="0"/>
          </a:p>
        </p:txBody>
      </p:sp>
    </p:spTree>
    <p:extLst>
      <p:ext uri="{BB962C8B-B14F-4D97-AF65-F5344CB8AC3E}">
        <p14:creationId xmlns:p14="http://schemas.microsoft.com/office/powerpoint/2010/main" val="51134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69D0-863A-6564-FB03-1D8076513D5A}"/>
              </a:ext>
            </a:extLst>
          </p:cNvPr>
          <p:cNvSpPr>
            <a:spLocks noGrp="1"/>
          </p:cNvSpPr>
          <p:nvPr>
            <p:ph type="title"/>
          </p:nvPr>
        </p:nvSpPr>
        <p:spPr/>
        <p:txBody>
          <a:bodyPr/>
          <a:lstStyle/>
          <a:p>
            <a:r>
              <a:rPr lang="en-IN" b="1" i="0" dirty="0">
                <a:solidFill>
                  <a:srgbClr val="1F1F1F"/>
                </a:solidFill>
                <a:effectLst/>
                <a:latin typeface="Google Sans"/>
              </a:rPr>
              <a:t>Automating User Provisioning and Access Management</a:t>
            </a:r>
            <a:endParaRPr lang="en-US" dirty="0"/>
          </a:p>
        </p:txBody>
      </p:sp>
      <p:sp>
        <p:nvSpPr>
          <p:cNvPr id="3" name="Content Placeholder 2">
            <a:extLst>
              <a:ext uri="{FF2B5EF4-FFF2-40B4-BE49-F238E27FC236}">
                <a16:creationId xmlns:a16="http://schemas.microsoft.com/office/drawing/2014/main" id="{C17260F0-83A1-B45E-ABE4-CF361852E9FD}"/>
              </a:ext>
            </a:extLst>
          </p:cNvPr>
          <p:cNvSpPr>
            <a:spLocks noGrp="1"/>
          </p:cNvSpPr>
          <p:nvPr>
            <p:ph sz="half" idx="1"/>
          </p:nvPr>
        </p:nvSpPr>
        <p:spPr/>
        <p:txBody>
          <a:bodyPr>
            <a:normAutofit fontScale="250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experiences high employee turnover, leading to frequent onboarding and offboarding of new employees and the need to manage their access to various IT resources. Manually creating user accounts, assigning permissions, and providing access to applications is a tedious and error-prone process, potentially leading to security risks and productivity loss.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an </a:t>
            </a:r>
            <a:r>
              <a:rPr lang="en-IN" b="1" i="0" dirty="0">
                <a:solidFill>
                  <a:srgbClr val="1F1F1F"/>
                </a:solidFill>
                <a:effectLst/>
                <a:latin typeface="Google Sans"/>
              </a:rPr>
              <a:t>Identity and Access Management (IAM)</a:t>
            </a:r>
            <a:r>
              <a:rPr lang="en-IN" b="0" i="0" dirty="0">
                <a:solidFill>
                  <a:srgbClr val="1F1F1F"/>
                </a:solidFill>
                <a:effectLst/>
                <a:latin typeface="Google Sans"/>
              </a:rPr>
              <a:t> solution with automation capabilities. This solution integrates with existing HR systems and directory services to automate user provisioning and access management across various IT resources, including:</a:t>
            </a:r>
          </a:p>
          <a:p>
            <a:pPr algn="l">
              <a:buFont typeface="Arial" panose="020B0604020202020204" pitchFamily="34" charset="0"/>
              <a:buChar char="•"/>
            </a:pPr>
            <a:r>
              <a:rPr lang="en-IN" b="1" i="0" dirty="0">
                <a:solidFill>
                  <a:srgbClr val="1F1F1F"/>
                </a:solidFill>
                <a:effectLst/>
                <a:latin typeface="Google Sans"/>
              </a:rPr>
              <a:t>Active Directory/Azure AD:</a:t>
            </a:r>
            <a:r>
              <a:rPr lang="en-IN" b="0" i="0" dirty="0">
                <a:solidFill>
                  <a:srgbClr val="1F1F1F"/>
                </a:solidFill>
                <a:effectLst/>
                <a:latin typeface="Google Sans"/>
              </a:rPr>
              <a:t> User accounts are automatically created and deleted in the user directory based on HR data.</a:t>
            </a:r>
          </a:p>
          <a:p>
            <a:pPr algn="l">
              <a:buFont typeface="Arial" panose="020B0604020202020204" pitchFamily="34" charset="0"/>
              <a:buChar char="•"/>
            </a:pPr>
            <a:r>
              <a:rPr lang="en-IN" b="1" i="0" dirty="0">
                <a:solidFill>
                  <a:srgbClr val="1F1F1F"/>
                </a:solidFill>
                <a:effectLst/>
                <a:latin typeface="Google Sans"/>
              </a:rPr>
              <a:t>Cloud applications:</a:t>
            </a:r>
            <a:r>
              <a:rPr lang="en-IN" b="0" i="0" dirty="0">
                <a:solidFill>
                  <a:srgbClr val="1F1F1F"/>
                </a:solidFill>
                <a:effectLst/>
                <a:latin typeface="Google Sans"/>
              </a:rPr>
              <a:t> Users are automatically granted access to relevant cloud applications based on predefined roles and permissions.</a:t>
            </a:r>
          </a:p>
          <a:p>
            <a:pPr algn="l">
              <a:buFont typeface="Arial" panose="020B0604020202020204" pitchFamily="34" charset="0"/>
              <a:buChar char="•"/>
            </a:pPr>
            <a:r>
              <a:rPr lang="en-IN" b="1" i="0" dirty="0">
                <a:solidFill>
                  <a:srgbClr val="1F1F1F"/>
                </a:solidFill>
                <a:effectLst/>
                <a:latin typeface="Google Sans"/>
              </a:rPr>
              <a:t>On-premise applications:</a:t>
            </a:r>
            <a:r>
              <a:rPr lang="en-IN" b="0" i="0" dirty="0">
                <a:solidFill>
                  <a:srgbClr val="1F1F1F"/>
                </a:solidFill>
                <a:effectLst/>
                <a:latin typeface="Google Sans"/>
              </a:rPr>
              <a:t> Scripts automate the creation of user accounts and permission assignment in on-premise applications.</a:t>
            </a:r>
          </a:p>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Integrate IAM with HR system:</a:t>
            </a:r>
            <a:r>
              <a:rPr lang="en-IN" b="0" i="0" dirty="0">
                <a:solidFill>
                  <a:srgbClr val="1F1F1F"/>
                </a:solidFill>
                <a:effectLst/>
                <a:latin typeface="Google Sans"/>
              </a:rPr>
              <a:t> Configure the IAM solution to automatically receive user data (name, department, role) from the company's HR system upon employee onboarding and offboarding.</a:t>
            </a:r>
          </a:p>
          <a:p>
            <a:pPr algn="l">
              <a:buFont typeface="+mj-lt"/>
              <a:buAutoNum type="arabicPeriod"/>
            </a:pPr>
            <a:r>
              <a:rPr lang="en-IN" b="1" i="0" dirty="0">
                <a:solidFill>
                  <a:srgbClr val="1F1F1F"/>
                </a:solidFill>
                <a:effectLst/>
                <a:latin typeface="Google Sans"/>
              </a:rPr>
              <a:t>Define user roles and permissions:</a:t>
            </a:r>
            <a:r>
              <a:rPr lang="en-IN" b="0" i="0" dirty="0">
                <a:solidFill>
                  <a:srgbClr val="1F1F1F"/>
                </a:solidFill>
                <a:effectLst/>
                <a:latin typeface="Google Sans"/>
              </a:rPr>
              <a:t> Create predefined user roles with specific access permissions to different IT resources based on job function and department.</a:t>
            </a:r>
          </a:p>
          <a:p>
            <a:pPr algn="l">
              <a:buFont typeface="+mj-lt"/>
              <a:buAutoNum type="arabicPeriod"/>
            </a:pPr>
            <a:r>
              <a:rPr lang="en-IN" b="1" i="0" dirty="0">
                <a:solidFill>
                  <a:srgbClr val="1F1F1F"/>
                </a:solidFill>
                <a:effectLst/>
                <a:latin typeface="Google Sans"/>
              </a:rPr>
              <a:t>Automate user provisioning:</a:t>
            </a:r>
            <a:r>
              <a:rPr lang="en-IN" b="0" i="0" dirty="0">
                <a:solidFill>
                  <a:srgbClr val="1F1F1F"/>
                </a:solidFill>
                <a:effectLst/>
                <a:latin typeface="Google Sans"/>
              </a:rPr>
              <a:t> Develop scripts or workflows within the IAM solution to automatically perform tasks like:</a:t>
            </a:r>
          </a:p>
          <a:p>
            <a:pPr marL="742950" lvl="1" indent="-285750" algn="l">
              <a:buFont typeface="+mj-lt"/>
              <a:buAutoNum type="arabicPeriod"/>
            </a:pPr>
            <a:r>
              <a:rPr lang="en-IN" b="1" i="0" dirty="0">
                <a:solidFill>
                  <a:srgbClr val="1F1F1F"/>
                </a:solidFill>
                <a:effectLst/>
                <a:latin typeface="Google Sans"/>
              </a:rPr>
              <a:t>Creating user accounts:</a:t>
            </a:r>
            <a:r>
              <a:rPr lang="en-IN" b="0" i="0" dirty="0">
                <a:solidFill>
                  <a:srgbClr val="1F1F1F"/>
                </a:solidFill>
                <a:effectLst/>
                <a:latin typeface="Google Sans"/>
              </a:rPr>
              <a:t> Create user accounts in the directory service and relevant applications based on HR data.</a:t>
            </a:r>
          </a:p>
          <a:p>
            <a:pPr marL="742950" lvl="1" indent="-285750" algn="l">
              <a:buFont typeface="+mj-lt"/>
              <a:buAutoNum type="arabicPeriod"/>
            </a:pPr>
            <a:r>
              <a:rPr lang="en-IN" b="1" i="0" dirty="0">
                <a:solidFill>
                  <a:srgbClr val="1F1F1F"/>
                </a:solidFill>
                <a:effectLst/>
                <a:latin typeface="Google Sans"/>
              </a:rPr>
              <a:t>Assigning group memberships:</a:t>
            </a:r>
            <a:r>
              <a:rPr lang="en-IN" b="0" i="0" dirty="0">
                <a:solidFill>
                  <a:srgbClr val="1F1F1F"/>
                </a:solidFill>
                <a:effectLst/>
                <a:latin typeface="Google Sans"/>
              </a:rPr>
              <a:t> Assign users to appropriate security groups based on pre-defined roles and permissions.</a:t>
            </a:r>
          </a:p>
          <a:p>
            <a:pPr marL="742950" lvl="1" indent="-285750" algn="l">
              <a:buFont typeface="+mj-lt"/>
              <a:buAutoNum type="arabicPeriod"/>
            </a:pPr>
            <a:r>
              <a:rPr lang="en-IN" b="1" i="0" dirty="0">
                <a:solidFill>
                  <a:srgbClr val="1F1F1F"/>
                </a:solidFill>
                <a:effectLst/>
                <a:latin typeface="Google Sans"/>
              </a:rPr>
              <a:t>Provisioning application access:</a:t>
            </a:r>
            <a:r>
              <a:rPr lang="en-IN" b="0" i="0" dirty="0">
                <a:solidFill>
                  <a:srgbClr val="1F1F1F"/>
                </a:solidFill>
                <a:effectLst/>
                <a:latin typeface="Google Sans"/>
              </a:rPr>
              <a:t> Grant users access to specific cloud and on-premise applications based on their roles.</a:t>
            </a:r>
          </a:p>
          <a:p>
            <a:pPr algn="l">
              <a:buFont typeface="+mj-lt"/>
              <a:buAutoNum type="arabicPeriod"/>
            </a:pPr>
            <a:r>
              <a:rPr lang="en-IN" b="1" i="0" dirty="0">
                <a:solidFill>
                  <a:srgbClr val="1F1F1F"/>
                </a:solidFill>
                <a:effectLst/>
                <a:latin typeface="Google Sans"/>
              </a:rPr>
              <a:t>Enforce access control policies:</a:t>
            </a:r>
            <a:r>
              <a:rPr lang="en-IN" b="0" i="0" dirty="0">
                <a:solidFill>
                  <a:srgbClr val="1F1F1F"/>
                </a:solidFill>
                <a:effectLst/>
                <a:latin typeface="Google Sans"/>
              </a:rPr>
              <a:t> Implement access control policies within the IAM solution to restrict access to sensitive data and resources based on user roles and the principle of least privilege.</a:t>
            </a:r>
          </a:p>
          <a:p>
            <a:endParaRPr lang="en-US" dirty="0"/>
          </a:p>
        </p:txBody>
      </p:sp>
      <p:sp>
        <p:nvSpPr>
          <p:cNvPr id="4" name="Content Placeholder 3">
            <a:extLst>
              <a:ext uri="{FF2B5EF4-FFF2-40B4-BE49-F238E27FC236}">
                <a16:creationId xmlns:a16="http://schemas.microsoft.com/office/drawing/2014/main" id="{FCA3A857-015A-0075-E43F-0A9B404A6083}"/>
              </a:ext>
            </a:extLst>
          </p:cNvPr>
          <p:cNvSpPr>
            <a:spLocks noGrp="1"/>
          </p:cNvSpPr>
          <p:nvPr>
            <p:ph sz="half" idx="2"/>
          </p:nvPr>
        </p:nvSpPr>
        <p:spPr/>
        <p:txBody>
          <a:bodyPr>
            <a:normAutofit fontScale="25000" lnSpcReduction="20000"/>
          </a:bodyPr>
          <a:lstStyle/>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efficiency:</a:t>
            </a:r>
            <a:r>
              <a:rPr lang="en-IN" b="0" i="0" dirty="0">
                <a:solidFill>
                  <a:srgbClr val="1F1F1F"/>
                </a:solidFill>
                <a:effectLst/>
                <a:latin typeface="Google Sans"/>
              </a:rPr>
              <a:t> Automating user provisioning and access management frees up IT staff from time-consuming manual tasks, allowing them to focus on more strategic initiatives.</a:t>
            </a:r>
          </a:p>
          <a:p>
            <a:pPr algn="l">
              <a:buFont typeface="Arial" panose="020B0604020202020204" pitchFamily="34" charset="0"/>
              <a:buChar char="•"/>
            </a:pPr>
            <a:r>
              <a:rPr lang="en-IN" b="1" i="0" dirty="0">
                <a:solidFill>
                  <a:srgbClr val="1F1F1F"/>
                </a:solidFill>
                <a:effectLst/>
                <a:latin typeface="Google Sans"/>
              </a:rPr>
              <a:t>Reduced errors:</a:t>
            </a:r>
            <a:r>
              <a:rPr lang="en-IN" b="0" i="0" dirty="0">
                <a:solidFill>
                  <a:srgbClr val="1F1F1F"/>
                </a:solidFill>
                <a:effectLst/>
                <a:latin typeface="Google Sans"/>
              </a:rPr>
              <a:t> Automation eliminates the risk of human error associated with manual account creation and permission assignment, improving overall security posture.</a:t>
            </a:r>
          </a:p>
          <a:p>
            <a:pPr algn="l">
              <a:buFont typeface="Arial" panose="020B0604020202020204" pitchFamily="34" charset="0"/>
              <a:buChar char="•"/>
            </a:pPr>
            <a:r>
              <a:rPr lang="en-IN" b="1" i="0" dirty="0">
                <a:solidFill>
                  <a:srgbClr val="1F1F1F"/>
                </a:solidFill>
                <a:effectLst/>
                <a:latin typeface="Google Sans"/>
              </a:rPr>
              <a:t>Faster onboarding and offboarding:</a:t>
            </a:r>
            <a:r>
              <a:rPr lang="en-IN" b="0" i="0" dirty="0">
                <a:solidFill>
                  <a:srgbClr val="1F1F1F"/>
                </a:solidFill>
                <a:effectLst/>
                <a:latin typeface="Google Sans"/>
              </a:rPr>
              <a:t> New employees receive immediate access to necessary resources upon onboarding, while offboarding automatically removes access privileges, ensuring security compliance.</a:t>
            </a:r>
          </a:p>
          <a:p>
            <a:pPr algn="l">
              <a:buFont typeface="Arial" panose="020B0604020202020204" pitchFamily="34" charset="0"/>
              <a:buChar char="•"/>
            </a:pPr>
            <a:r>
              <a:rPr lang="en-IN" b="1" i="0" dirty="0">
                <a:solidFill>
                  <a:srgbClr val="1F1F1F"/>
                </a:solidFill>
                <a:effectLst/>
                <a:latin typeface="Google Sans"/>
              </a:rPr>
              <a:t>Enhanced compliance:</a:t>
            </a:r>
            <a:r>
              <a:rPr lang="en-IN" b="0" i="0" dirty="0">
                <a:solidFill>
                  <a:srgbClr val="1F1F1F"/>
                </a:solidFill>
                <a:effectLst/>
                <a:latin typeface="Google Sans"/>
              </a:rPr>
              <a:t> Automated user provisioning and access management streamlines compliance with data privacy regulations like GDPR and CCPA.</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Review and audit access logs:</a:t>
            </a:r>
            <a:r>
              <a:rPr lang="en-IN" b="0" i="0" dirty="0">
                <a:solidFill>
                  <a:srgbClr val="1F1F1F"/>
                </a:solidFill>
                <a:effectLst/>
                <a:latin typeface="Google Sans"/>
              </a:rPr>
              <a:t> Regularly review and audit access logs to identify potential suspicious activity and ensure compliance with security policies.</a:t>
            </a:r>
          </a:p>
          <a:p>
            <a:pPr algn="l">
              <a:buFont typeface="Arial" panose="020B0604020202020204" pitchFamily="34" charset="0"/>
              <a:buChar char="•"/>
            </a:pPr>
            <a:r>
              <a:rPr lang="en-IN" b="1" i="0" dirty="0">
                <a:solidFill>
                  <a:srgbClr val="1F1F1F"/>
                </a:solidFill>
                <a:effectLst/>
                <a:latin typeface="Google Sans"/>
              </a:rPr>
              <a:t>Enforce strong password policies:</a:t>
            </a:r>
            <a:r>
              <a:rPr lang="en-IN" b="0" i="0" dirty="0">
                <a:solidFill>
                  <a:srgbClr val="1F1F1F"/>
                </a:solidFill>
                <a:effectLst/>
                <a:latin typeface="Google Sans"/>
              </a:rPr>
              <a:t> Enforce strong password policies and implement multi-factor authentication (MFA) to further strengthen access security.</a:t>
            </a:r>
          </a:p>
          <a:p>
            <a:pPr algn="l">
              <a:buFont typeface="Arial" panose="020B0604020202020204" pitchFamily="34" charset="0"/>
              <a:buChar char="•"/>
            </a:pPr>
            <a:r>
              <a:rPr lang="en-IN" b="1" i="0" dirty="0">
                <a:solidFill>
                  <a:srgbClr val="1F1F1F"/>
                </a:solidFill>
                <a:effectLst/>
                <a:latin typeface="Google Sans"/>
              </a:rPr>
              <a:t>Regular user reviews:</a:t>
            </a:r>
            <a:r>
              <a:rPr lang="en-IN" b="0" i="0" dirty="0">
                <a:solidFill>
                  <a:srgbClr val="1F1F1F"/>
                </a:solidFill>
                <a:effectLst/>
                <a:latin typeface="Google Sans"/>
              </a:rPr>
              <a:t> Conduct periodic reviews of user access privileges to ensure they remain aligned with current job roles and responsibilities.</a:t>
            </a:r>
          </a:p>
          <a:p>
            <a:endParaRPr lang="en-US" dirty="0"/>
          </a:p>
        </p:txBody>
      </p:sp>
    </p:spTree>
    <p:extLst>
      <p:ext uri="{BB962C8B-B14F-4D97-AF65-F5344CB8AC3E}">
        <p14:creationId xmlns:p14="http://schemas.microsoft.com/office/powerpoint/2010/main" val="418520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C3DD-3AD3-DADB-45AC-998B14F5DAC5}"/>
              </a:ext>
            </a:extLst>
          </p:cNvPr>
          <p:cNvSpPr>
            <a:spLocks noGrp="1"/>
          </p:cNvSpPr>
          <p:nvPr>
            <p:ph type="title"/>
          </p:nvPr>
        </p:nvSpPr>
        <p:spPr/>
        <p:txBody>
          <a:bodyPr>
            <a:normAutofit/>
          </a:bodyPr>
          <a:lstStyle/>
          <a:p>
            <a:r>
              <a:rPr lang="en-IN" b="1" i="0" dirty="0">
                <a:solidFill>
                  <a:srgbClr val="1F1F1F"/>
                </a:solidFill>
                <a:effectLst/>
                <a:latin typeface="Google Sans"/>
              </a:rPr>
              <a:t>Automating Software Deployment through Continuous Integration and Delivery (CI/CD)</a:t>
            </a:r>
            <a:endParaRPr lang="en-US" dirty="0"/>
          </a:p>
        </p:txBody>
      </p:sp>
      <p:sp>
        <p:nvSpPr>
          <p:cNvPr id="3" name="Content Placeholder 2">
            <a:extLst>
              <a:ext uri="{FF2B5EF4-FFF2-40B4-BE49-F238E27FC236}">
                <a16:creationId xmlns:a16="http://schemas.microsoft.com/office/drawing/2014/main" id="{01B06D02-11CA-A7F1-7182-EE1436634C0F}"/>
              </a:ext>
            </a:extLst>
          </p:cNvPr>
          <p:cNvSpPr>
            <a:spLocks noGrp="1"/>
          </p:cNvSpPr>
          <p:nvPr>
            <p:ph sz="half" idx="1"/>
          </p:nvPr>
        </p:nvSpPr>
        <p:spPr/>
        <p:txBody>
          <a:bodyPr>
            <a:normAutofit fontScale="325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software development team frequently releases new features and bug fixes for their application. Manually deploying these updates to production environments can be slow, error-prone, and increase the risk of introducing regressions.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team implements a </a:t>
            </a:r>
            <a:r>
              <a:rPr lang="en-IN" b="1" i="0" dirty="0">
                <a:solidFill>
                  <a:srgbClr val="1F1F1F"/>
                </a:solidFill>
                <a:effectLst/>
                <a:latin typeface="Google Sans"/>
              </a:rPr>
              <a:t>Continuous Integration and Delivery (CI/CD) pipeline</a:t>
            </a:r>
            <a:r>
              <a:rPr lang="en-IN" b="0" i="0" dirty="0">
                <a:solidFill>
                  <a:srgbClr val="1F1F1F"/>
                </a:solidFill>
                <a:effectLst/>
                <a:latin typeface="Google Sans"/>
              </a:rPr>
              <a:t> to automate the software development and deployment process. This pipeline integrates with various tools to:</a:t>
            </a:r>
          </a:p>
          <a:p>
            <a:pPr algn="l">
              <a:buFont typeface="+mj-lt"/>
              <a:buAutoNum type="arabicPeriod"/>
            </a:pPr>
            <a:r>
              <a:rPr lang="en-IN" b="1" i="0" dirty="0">
                <a:solidFill>
                  <a:srgbClr val="1F1F1F"/>
                </a:solidFill>
                <a:effectLst/>
                <a:latin typeface="Google Sans"/>
              </a:rPr>
              <a:t>Version control:</a:t>
            </a:r>
            <a:r>
              <a:rPr lang="en-IN" b="0" i="0" dirty="0">
                <a:solidFill>
                  <a:srgbClr val="1F1F1F"/>
                </a:solidFill>
                <a:effectLst/>
                <a:latin typeface="Google Sans"/>
              </a:rPr>
              <a:t> Store code changes in a version control system (e.g., Git) to track changes and facilitate rollbacks if needed.</a:t>
            </a:r>
          </a:p>
          <a:p>
            <a:pPr algn="l">
              <a:buFont typeface="+mj-lt"/>
              <a:buAutoNum type="arabicPeriod"/>
            </a:pPr>
            <a:r>
              <a:rPr lang="en-IN" b="1" i="0" dirty="0">
                <a:solidFill>
                  <a:srgbClr val="1F1F1F"/>
                </a:solidFill>
                <a:effectLst/>
                <a:latin typeface="Google Sans"/>
              </a:rPr>
              <a:t>Automated build and test:</a:t>
            </a:r>
            <a:r>
              <a:rPr lang="en-IN" b="0" i="0" dirty="0">
                <a:solidFill>
                  <a:srgbClr val="1F1F1F"/>
                </a:solidFill>
                <a:effectLst/>
                <a:latin typeface="Google Sans"/>
              </a:rPr>
              <a:t> Trigger automated builds and tests upon every code commit, ensuring code quality and identifying potential issues before deployment.</a:t>
            </a:r>
          </a:p>
          <a:p>
            <a:pPr algn="l">
              <a:buFont typeface="+mj-lt"/>
              <a:buAutoNum type="arabicPeriod"/>
            </a:pPr>
            <a:r>
              <a:rPr lang="en-IN" b="1" i="0" dirty="0">
                <a:solidFill>
                  <a:srgbClr val="1F1F1F"/>
                </a:solidFill>
                <a:effectLst/>
                <a:latin typeface="Google Sans"/>
              </a:rPr>
              <a:t>Automated deployment:</a:t>
            </a:r>
            <a:r>
              <a:rPr lang="en-IN" b="0" i="0" dirty="0">
                <a:solidFill>
                  <a:srgbClr val="1F1F1F"/>
                </a:solidFill>
                <a:effectLst/>
                <a:latin typeface="Google Sans"/>
              </a:rPr>
              <a:t> Automatically deploy the tested code to different environments (e.g., development, staging, production) based on predefined configurations and approval workflows.</a:t>
            </a: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Faster deployments:</a:t>
            </a:r>
            <a:r>
              <a:rPr lang="en-IN" b="0" i="0" dirty="0">
                <a:solidFill>
                  <a:srgbClr val="1F1F1F"/>
                </a:solidFill>
                <a:effectLst/>
                <a:latin typeface="Google Sans"/>
              </a:rPr>
              <a:t> CI/CD pipelines significantly reduce the time it takes to deploy new features and updates, increasing development velocity.</a:t>
            </a:r>
          </a:p>
          <a:p>
            <a:pPr algn="l">
              <a:buFont typeface="Arial" panose="020B0604020202020204" pitchFamily="34" charset="0"/>
              <a:buChar char="•"/>
            </a:pPr>
            <a:r>
              <a:rPr lang="en-IN" b="1" i="0" dirty="0">
                <a:solidFill>
                  <a:srgbClr val="1F1F1F"/>
                </a:solidFill>
                <a:effectLst/>
                <a:latin typeface="Google Sans"/>
              </a:rPr>
              <a:t>Improved quality:</a:t>
            </a:r>
            <a:r>
              <a:rPr lang="en-IN" b="0" i="0" dirty="0">
                <a:solidFill>
                  <a:srgbClr val="1F1F1F"/>
                </a:solidFill>
                <a:effectLst/>
                <a:latin typeface="Google Sans"/>
              </a:rPr>
              <a:t> Automated testing within the pipeline ensures code quality and identifies bugs early in the development lifecycle, minimizing regressions in production.</a:t>
            </a:r>
          </a:p>
          <a:p>
            <a:pPr algn="l">
              <a:buFont typeface="Arial" panose="020B0604020202020204" pitchFamily="34" charset="0"/>
              <a:buChar char="•"/>
            </a:pPr>
            <a:r>
              <a:rPr lang="en-IN" b="1" i="0" dirty="0">
                <a:solidFill>
                  <a:srgbClr val="1F1F1F"/>
                </a:solidFill>
                <a:effectLst/>
                <a:latin typeface="Google Sans"/>
              </a:rPr>
              <a:t>Reduced errors:</a:t>
            </a:r>
            <a:r>
              <a:rPr lang="en-IN" b="0" i="0" dirty="0">
                <a:solidFill>
                  <a:srgbClr val="1F1F1F"/>
                </a:solidFill>
                <a:effectLst/>
                <a:latin typeface="Google Sans"/>
              </a:rPr>
              <a:t> Automation eliminates the risk of human error during manual deployments, leading to more reliable and consistent releases.</a:t>
            </a:r>
          </a:p>
          <a:p>
            <a:pPr algn="l">
              <a:buFont typeface="Arial" panose="020B0604020202020204" pitchFamily="34" charset="0"/>
              <a:buChar char="•"/>
            </a:pPr>
            <a:r>
              <a:rPr lang="en-IN" b="1" i="0" dirty="0">
                <a:solidFill>
                  <a:srgbClr val="1F1F1F"/>
                </a:solidFill>
                <a:effectLst/>
                <a:latin typeface="Google Sans"/>
              </a:rPr>
              <a:t>Increased collaboration:</a:t>
            </a:r>
            <a:r>
              <a:rPr lang="en-IN" b="0" i="0" dirty="0">
                <a:solidFill>
                  <a:srgbClr val="1F1F1F"/>
                </a:solidFill>
                <a:effectLst/>
                <a:latin typeface="Google Sans"/>
              </a:rPr>
              <a:t> CI/CD facilitates continuous integration between development, testing, and operations teams, fostering collaboration and faster issue resolution.</a:t>
            </a:r>
          </a:p>
          <a:p>
            <a:endParaRPr lang="en-US" dirty="0"/>
          </a:p>
        </p:txBody>
      </p:sp>
      <p:sp>
        <p:nvSpPr>
          <p:cNvPr id="4" name="Content Placeholder 3">
            <a:extLst>
              <a:ext uri="{FF2B5EF4-FFF2-40B4-BE49-F238E27FC236}">
                <a16:creationId xmlns:a16="http://schemas.microsoft.com/office/drawing/2014/main" id="{915C2410-B462-15DA-10E7-DA6D9AE56E8B}"/>
              </a:ext>
            </a:extLst>
          </p:cNvPr>
          <p:cNvSpPr>
            <a:spLocks noGrp="1"/>
          </p:cNvSpPr>
          <p:nvPr>
            <p:ph sz="half" idx="2"/>
          </p:nvPr>
        </p:nvSpPr>
        <p:spPr/>
        <p:txBody>
          <a:bodyPr>
            <a:normAutofit fontScale="325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CI/CD tool</a:t>
            </a:r>
            <a:r>
              <a:rPr lang="en-IN" b="0" i="0" dirty="0">
                <a:solidFill>
                  <a:srgbClr val="1F1F1F"/>
                </a:solidFill>
                <a:effectLst/>
                <a:latin typeface="Google Sans"/>
              </a:rPr>
              <a:t>: Select a CI/CD tool (e.g., Jenkins, GitLab CI/CD, </a:t>
            </a:r>
            <a:r>
              <a:rPr lang="en-IN" b="0" i="0" dirty="0" err="1">
                <a:solidFill>
                  <a:srgbClr val="1F1F1F"/>
                </a:solidFill>
                <a:effectLst/>
                <a:latin typeface="Google Sans"/>
              </a:rPr>
              <a:t>CircleCI</a:t>
            </a:r>
            <a:r>
              <a:rPr lang="en-IN" b="0" i="0" dirty="0">
                <a:solidFill>
                  <a:srgbClr val="1F1F1F"/>
                </a:solidFill>
                <a:effectLst/>
                <a:latin typeface="Google Sans"/>
              </a:rPr>
              <a:t>) that integrates with the team's existing development workflow and tools.</a:t>
            </a:r>
          </a:p>
          <a:p>
            <a:pPr algn="l">
              <a:buFont typeface="+mj-lt"/>
              <a:buAutoNum type="arabicPeriod"/>
            </a:pPr>
            <a:r>
              <a:rPr lang="en-IN" b="1" i="0" dirty="0">
                <a:solidFill>
                  <a:srgbClr val="1F1F1F"/>
                </a:solidFill>
                <a:effectLst/>
                <a:latin typeface="Google Sans"/>
              </a:rPr>
              <a:t>Define pipeline stages</a:t>
            </a:r>
            <a:r>
              <a:rPr lang="en-IN" b="0" i="0" dirty="0">
                <a:solidFill>
                  <a:srgbClr val="1F1F1F"/>
                </a:solidFill>
                <a:effectLst/>
                <a:latin typeface="Google Sans"/>
              </a:rPr>
              <a:t>: Design the CI/CD pipeline with various stages, including:</a:t>
            </a:r>
          </a:p>
          <a:p>
            <a:pPr marL="742950" lvl="1" indent="-285750" algn="l">
              <a:buFont typeface="+mj-lt"/>
              <a:buAutoNum type="arabicPeriod"/>
            </a:pPr>
            <a:r>
              <a:rPr lang="en-IN" b="1" i="0" dirty="0">
                <a:solidFill>
                  <a:srgbClr val="1F1F1F"/>
                </a:solidFill>
                <a:effectLst/>
                <a:latin typeface="Google Sans"/>
              </a:rPr>
              <a:t>Source code acquisition:</a:t>
            </a:r>
            <a:r>
              <a:rPr lang="en-IN" b="0" i="0" dirty="0">
                <a:solidFill>
                  <a:srgbClr val="1F1F1F"/>
                </a:solidFill>
                <a:effectLst/>
                <a:latin typeface="Google Sans"/>
              </a:rPr>
              <a:t> Code is automatically retrieved from the version control system.</a:t>
            </a:r>
          </a:p>
          <a:p>
            <a:pPr marL="742950" lvl="1" indent="-285750" algn="l">
              <a:buFont typeface="+mj-lt"/>
              <a:buAutoNum type="arabicPeriod"/>
            </a:pPr>
            <a:r>
              <a:rPr lang="en-IN" b="1" i="0" dirty="0">
                <a:solidFill>
                  <a:srgbClr val="1F1F1F"/>
                </a:solidFill>
                <a:effectLst/>
                <a:latin typeface="Google Sans"/>
              </a:rPr>
              <a:t>Build and test:</a:t>
            </a:r>
            <a:r>
              <a:rPr lang="en-IN" b="0" i="0" dirty="0">
                <a:solidFill>
                  <a:srgbClr val="1F1F1F"/>
                </a:solidFill>
                <a:effectLst/>
                <a:latin typeface="Google Sans"/>
              </a:rPr>
              <a:t> The code is built and tested using automated tools and frameworks.</a:t>
            </a:r>
          </a:p>
          <a:p>
            <a:pPr marL="742950" lvl="1" indent="-285750" algn="l">
              <a:buFont typeface="+mj-lt"/>
              <a:buAutoNum type="arabicPeriod"/>
            </a:pPr>
            <a:r>
              <a:rPr lang="en-IN" b="1" i="0" dirty="0">
                <a:solidFill>
                  <a:srgbClr val="1F1F1F"/>
                </a:solidFill>
                <a:effectLst/>
                <a:latin typeface="Google Sans"/>
              </a:rPr>
              <a:t>Deployment:</a:t>
            </a:r>
            <a:r>
              <a:rPr lang="en-IN" b="0" i="0" dirty="0">
                <a:solidFill>
                  <a:srgbClr val="1F1F1F"/>
                </a:solidFill>
                <a:effectLst/>
                <a:latin typeface="Google Sans"/>
              </a:rPr>
              <a:t> The tested code is deployed to different environments based on pre-defined configurations and approval processes.</a:t>
            </a:r>
          </a:p>
          <a:p>
            <a:pPr algn="l">
              <a:buFont typeface="+mj-lt"/>
              <a:buAutoNum type="arabicPeriod"/>
            </a:pPr>
            <a:r>
              <a:rPr lang="en-IN" b="1" i="0" dirty="0">
                <a:solidFill>
                  <a:srgbClr val="1F1F1F"/>
                </a:solidFill>
                <a:effectLst/>
                <a:latin typeface="Google Sans"/>
              </a:rPr>
              <a:t>Integrate with infrastructure automation</a:t>
            </a:r>
            <a:r>
              <a:rPr lang="en-IN" b="0" i="0" dirty="0">
                <a:solidFill>
                  <a:srgbClr val="1F1F1F"/>
                </a:solidFill>
                <a:effectLst/>
                <a:latin typeface="Google Sans"/>
              </a:rPr>
              <a:t>: Integrate the CI/CD pipeline with infrastructure automation tools like Terraform or Ansible to automate infrastructure provisioning and configuration for each deployment environment.</a:t>
            </a:r>
          </a:p>
          <a:p>
            <a:pPr algn="l">
              <a:buFont typeface="+mj-lt"/>
              <a:buAutoNum type="arabicPeriod"/>
            </a:pPr>
            <a:r>
              <a:rPr lang="en-IN" b="1" i="0" dirty="0">
                <a:solidFill>
                  <a:srgbClr val="1F1F1F"/>
                </a:solidFill>
                <a:effectLst/>
                <a:latin typeface="Google Sans"/>
              </a:rPr>
              <a:t>Monitor and rollback</a:t>
            </a:r>
            <a:r>
              <a:rPr lang="en-IN" b="0" i="0" dirty="0">
                <a:solidFill>
                  <a:srgbClr val="1F1F1F"/>
                </a:solidFill>
                <a:effectLst/>
                <a:latin typeface="Google Sans"/>
              </a:rPr>
              <a:t>: Utilize monitoring tools to track deployments and application health. Implement rollback mechanisms for quick recovery in case of any issues arise after deployment.</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Security considerations:</a:t>
            </a:r>
            <a:r>
              <a:rPr lang="en-IN" b="0" i="0" dirty="0">
                <a:solidFill>
                  <a:srgbClr val="1F1F1F"/>
                </a:solidFill>
                <a:effectLst/>
                <a:latin typeface="Google Sans"/>
              </a:rPr>
              <a:t> Incorporate security checks and scans within the CI/CD pipeline to identify and address potential vulnerabilities before deployment.</a:t>
            </a:r>
          </a:p>
          <a:p>
            <a:pPr algn="l">
              <a:buFont typeface="Arial" panose="020B0604020202020204" pitchFamily="34" charset="0"/>
              <a:buChar char="•"/>
            </a:pPr>
            <a:r>
              <a:rPr lang="en-IN" b="1" i="0" dirty="0">
                <a:solidFill>
                  <a:srgbClr val="1F1F1F"/>
                </a:solidFill>
                <a:effectLst/>
                <a:latin typeface="Google Sans"/>
              </a:rPr>
              <a:t>Version control and branching strategies:</a:t>
            </a:r>
            <a:r>
              <a:rPr lang="en-IN" b="0" i="0" dirty="0">
                <a:solidFill>
                  <a:srgbClr val="1F1F1F"/>
                </a:solidFill>
                <a:effectLst/>
                <a:latin typeface="Google Sans"/>
              </a:rPr>
              <a:t> Implement clear branching strategies and version control practices to maintain code stability and facilitate rollbacks.</a:t>
            </a:r>
          </a:p>
          <a:p>
            <a:pPr algn="l">
              <a:buFont typeface="Arial" panose="020B0604020202020204" pitchFamily="34" charset="0"/>
              <a:buChar char="•"/>
            </a:pPr>
            <a:r>
              <a:rPr lang="en-IN" b="1" i="0" dirty="0">
                <a:solidFill>
                  <a:srgbClr val="1F1F1F"/>
                </a:solidFill>
                <a:effectLst/>
                <a:latin typeface="Google Sans"/>
              </a:rPr>
              <a:t>Continuous monitoring and feedback:</a:t>
            </a:r>
            <a:r>
              <a:rPr lang="en-IN" b="0" i="0" dirty="0">
                <a:solidFill>
                  <a:srgbClr val="1F1F1F"/>
                </a:solidFill>
                <a:effectLst/>
                <a:latin typeface="Google Sans"/>
              </a:rPr>
              <a:t> Continuously monitor application performance after deployments and gather feedback from stakeholders to improve the CI/CD pipeline and deployment process.</a:t>
            </a:r>
          </a:p>
          <a:p>
            <a:endParaRPr lang="en-US" dirty="0"/>
          </a:p>
        </p:txBody>
      </p:sp>
    </p:spTree>
    <p:extLst>
      <p:ext uri="{BB962C8B-B14F-4D97-AF65-F5344CB8AC3E}">
        <p14:creationId xmlns:p14="http://schemas.microsoft.com/office/powerpoint/2010/main" val="228644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5E32-EDEA-D7C2-024C-B46803F1A22F}"/>
              </a:ext>
            </a:extLst>
          </p:cNvPr>
          <p:cNvSpPr>
            <a:spLocks noGrp="1"/>
          </p:cNvSpPr>
          <p:nvPr>
            <p:ph type="title"/>
          </p:nvPr>
        </p:nvSpPr>
        <p:spPr/>
        <p:txBody>
          <a:bodyPr>
            <a:normAutofit/>
          </a:bodyPr>
          <a:lstStyle/>
          <a:p>
            <a:r>
              <a:rPr lang="en-IN" b="1" i="0" dirty="0">
                <a:solidFill>
                  <a:srgbClr val="1F1F1F"/>
                </a:solidFill>
                <a:effectLst/>
                <a:latin typeface="Google Sans"/>
              </a:rPr>
              <a:t>Automating Server Log Analysis and Alerting</a:t>
            </a:r>
            <a:endParaRPr lang="en-US" dirty="0"/>
          </a:p>
        </p:txBody>
      </p:sp>
      <p:sp>
        <p:nvSpPr>
          <p:cNvPr id="3" name="Content Placeholder 2">
            <a:extLst>
              <a:ext uri="{FF2B5EF4-FFF2-40B4-BE49-F238E27FC236}">
                <a16:creationId xmlns:a16="http://schemas.microsoft.com/office/drawing/2014/main" id="{8612D33E-553B-3A95-855F-64831E411F93}"/>
              </a:ext>
            </a:extLst>
          </p:cNvPr>
          <p:cNvSpPr>
            <a:spLocks noGrp="1"/>
          </p:cNvSpPr>
          <p:nvPr>
            <p:ph sz="half" idx="1"/>
          </p:nvPr>
        </p:nvSpPr>
        <p:spPr/>
        <p:txBody>
          <a:bodyPr>
            <a:normAutofit fontScale="325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operates a large number of servers across various locations. Manually reviewing server logs to identify potential issues and security threats is time-consuming and inefficient. This can lead to delayed detection and response to critical events, potentially impacting system performance and security posture.</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an </a:t>
            </a:r>
            <a:r>
              <a:rPr lang="en-IN" b="1" i="0" dirty="0">
                <a:solidFill>
                  <a:srgbClr val="1F1F1F"/>
                </a:solidFill>
                <a:effectLst/>
                <a:latin typeface="Google Sans"/>
              </a:rPr>
              <a:t>automated log management and alerting system</a:t>
            </a:r>
            <a:r>
              <a:rPr lang="en-IN" b="0" i="0" dirty="0">
                <a:solidFill>
                  <a:srgbClr val="1F1F1F"/>
                </a:solidFill>
                <a:effectLst/>
                <a:latin typeface="Google Sans"/>
              </a:rPr>
              <a:t> to:</a:t>
            </a:r>
          </a:p>
          <a:p>
            <a:pPr algn="l">
              <a:buFont typeface="+mj-lt"/>
              <a:buAutoNum type="arabicPeriod"/>
            </a:pPr>
            <a:r>
              <a:rPr lang="en-IN" b="1" i="0" dirty="0">
                <a:solidFill>
                  <a:srgbClr val="1F1F1F"/>
                </a:solidFill>
                <a:effectLst/>
                <a:latin typeface="Google Sans"/>
              </a:rPr>
              <a:t>Centralized log collection:</a:t>
            </a:r>
            <a:r>
              <a:rPr lang="en-IN" b="0" i="0" dirty="0">
                <a:solidFill>
                  <a:srgbClr val="1F1F1F"/>
                </a:solidFill>
                <a:effectLst/>
                <a:latin typeface="Google Sans"/>
              </a:rPr>
              <a:t> Deploy log collection agents on all servers to collect and centralize log data in a dedicated repository.</a:t>
            </a:r>
          </a:p>
          <a:p>
            <a:pPr algn="l">
              <a:buFont typeface="+mj-lt"/>
              <a:buAutoNum type="arabicPeriod"/>
            </a:pPr>
            <a:r>
              <a:rPr lang="en-IN" b="1" i="0" dirty="0">
                <a:solidFill>
                  <a:srgbClr val="1F1F1F"/>
                </a:solidFill>
                <a:effectLst/>
                <a:latin typeface="Google Sans"/>
              </a:rPr>
              <a:t>Log parsing and normalization:</a:t>
            </a:r>
            <a:r>
              <a:rPr lang="en-IN" b="0" i="0" dirty="0">
                <a:solidFill>
                  <a:srgbClr val="1F1F1F"/>
                </a:solidFill>
                <a:effectLst/>
                <a:latin typeface="Google Sans"/>
              </a:rPr>
              <a:t> Utilize log parsing tools to </a:t>
            </a:r>
            <a:r>
              <a:rPr lang="en-IN" b="0" i="0" dirty="0" err="1">
                <a:solidFill>
                  <a:srgbClr val="1F1F1F"/>
                </a:solidFill>
                <a:effectLst/>
                <a:latin typeface="Google Sans"/>
              </a:rPr>
              <a:t>analyze</a:t>
            </a:r>
            <a:r>
              <a:rPr lang="en-IN" b="0" i="0" dirty="0">
                <a:solidFill>
                  <a:srgbClr val="1F1F1F"/>
                </a:solidFill>
                <a:effectLst/>
                <a:latin typeface="Google Sans"/>
              </a:rPr>
              <a:t> and normalize incoming log data, making it easier to identify patterns and anomalies.</a:t>
            </a:r>
          </a:p>
          <a:p>
            <a:pPr algn="l">
              <a:buFont typeface="+mj-lt"/>
              <a:buAutoNum type="arabicPeriod"/>
            </a:pPr>
            <a:r>
              <a:rPr lang="en-IN" b="1" i="0" dirty="0">
                <a:solidFill>
                  <a:srgbClr val="1F1F1F"/>
                </a:solidFill>
                <a:effectLst/>
                <a:latin typeface="Google Sans"/>
              </a:rPr>
              <a:t>Real-time monitoring and alerting:</a:t>
            </a:r>
            <a:r>
              <a:rPr lang="en-IN" b="0" i="0" dirty="0">
                <a:solidFill>
                  <a:srgbClr val="1F1F1F"/>
                </a:solidFill>
                <a:effectLst/>
                <a:latin typeface="Google Sans"/>
              </a:rPr>
              <a:t> Configure automated rules and filters to monitor log data in real-time and generate alerts based on predefined criteria, such as:</a:t>
            </a:r>
          </a:p>
          <a:p>
            <a:pPr marL="742950" lvl="1" indent="-285750" algn="l">
              <a:buFont typeface="+mj-lt"/>
              <a:buAutoNum type="arabicPeriod"/>
            </a:pPr>
            <a:r>
              <a:rPr lang="en-IN" b="1" i="0" dirty="0">
                <a:solidFill>
                  <a:srgbClr val="1F1F1F"/>
                </a:solidFill>
                <a:effectLst/>
                <a:latin typeface="Google Sans"/>
              </a:rPr>
              <a:t>Security events:</a:t>
            </a:r>
            <a:r>
              <a:rPr lang="en-IN" b="0" i="0" dirty="0">
                <a:solidFill>
                  <a:srgbClr val="1F1F1F"/>
                </a:solidFill>
                <a:effectLst/>
                <a:latin typeface="Google Sans"/>
              </a:rPr>
              <a:t> Login failures, suspicious activity, unauthorized access attempts.</a:t>
            </a:r>
          </a:p>
          <a:p>
            <a:pPr marL="742950" lvl="1" indent="-285750" algn="l">
              <a:buFont typeface="+mj-lt"/>
              <a:buAutoNum type="arabicPeriod"/>
            </a:pPr>
            <a:r>
              <a:rPr lang="en-IN" b="1" i="0" dirty="0">
                <a:solidFill>
                  <a:srgbClr val="1F1F1F"/>
                </a:solidFill>
                <a:effectLst/>
                <a:latin typeface="Google Sans"/>
              </a:rPr>
              <a:t>System errors:</a:t>
            </a:r>
            <a:r>
              <a:rPr lang="en-IN" b="0" i="0" dirty="0">
                <a:solidFill>
                  <a:srgbClr val="1F1F1F"/>
                </a:solidFill>
                <a:effectLst/>
                <a:latin typeface="Google Sans"/>
              </a:rPr>
              <a:t> Application crashes, hardware failures, performance bottlenecks.</a:t>
            </a:r>
          </a:p>
          <a:p>
            <a:pPr marL="742950" lvl="1" indent="-285750" algn="l">
              <a:buFont typeface="+mj-lt"/>
              <a:buAutoNum type="arabicPeriod"/>
            </a:pPr>
            <a:r>
              <a:rPr lang="en-IN" b="1" i="0" dirty="0">
                <a:solidFill>
                  <a:srgbClr val="1F1F1F"/>
                </a:solidFill>
                <a:effectLst/>
                <a:latin typeface="Google Sans"/>
              </a:rPr>
              <a:t>Compliance checks:</a:t>
            </a:r>
            <a:r>
              <a:rPr lang="en-IN" b="0" i="0" dirty="0">
                <a:solidFill>
                  <a:srgbClr val="1F1F1F"/>
                </a:solidFill>
                <a:effectLst/>
                <a:latin typeface="Google Sans"/>
              </a:rPr>
              <a:t> Identifying potential violations of security policies or regulatory requirements.</a:t>
            </a: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Improved security posture:</a:t>
            </a:r>
            <a:r>
              <a:rPr lang="en-IN" b="0" i="0" dirty="0">
                <a:solidFill>
                  <a:srgbClr val="1F1F1F"/>
                </a:solidFill>
                <a:effectLst/>
                <a:latin typeface="Google Sans"/>
              </a:rPr>
              <a:t> Early detection and notification of potential security threats allows for faster response and mitigation actions, minimizing the impact of cyberattacks.</a:t>
            </a:r>
          </a:p>
          <a:p>
            <a:pPr algn="l">
              <a:buFont typeface="Arial" panose="020B0604020202020204" pitchFamily="34" charset="0"/>
              <a:buChar char="•"/>
            </a:pPr>
            <a:r>
              <a:rPr lang="en-IN" b="1" i="0" dirty="0">
                <a:solidFill>
                  <a:srgbClr val="1F1F1F"/>
                </a:solidFill>
                <a:effectLst/>
                <a:latin typeface="Google Sans"/>
              </a:rPr>
              <a:t>Enhanced troubleshooting:</a:t>
            </a:r>
            <a:r>
              <a:rPr lang="en-IN" b="0" i="0" dirty="0">
                <a:solidFill>
                  <a:srgbClr val="1F1F1F"/>
                </a:solidFill>
                <a:effectLst/>
                <a:latin typeface="Google Sans"/>
              </a:rPr>
              <a:t> Efficient search and analysis of centralized log data facilitates troubleshooting issues and identifying root causes of system problems.</a:t>
            </a:r>
          </a:p>
          <a:p>
            <a:pPr algn="l">
              <a:buFont typeface="Arial" panose="020B0604020202020204" pitchFamily="34" charset="0"/>
              <a:buChar char="•"/>
            </a:pPr>
            <a:r>
              <a:rPr lang="en-IN" b="1" i="0" dirty="0">
                <a:solidFill>
                  <a:srgbClr val="1F1F1F"/>
                </a:solidFill>
                <a:effectLst/>
                <a:latin typeface="Google Sans"/>
              </a:rPr>
              <a:t>Proactive maintenance:</a:t>
            </a:r>
            <a:r>
              <a:rPr lang="en-IN" b="0" i="0" dirty="0">
                <a:solidFill>
                  <a:srgbClr val="1F1F1F"/>
                </a:solidFill>
                <a:effectLst/>
                <a:latin typeface="Google Sans"/>
              </a:rPr>
              <a:t> Predictive analysis of log data can help identify potential issues before they escalate into major incidents, allowing for proactive maintenance and preventative actions.</a:t>
            </a:r>
          </a:p>
          <a:p>
            <a:pPr algn="l">
              <a:buFont typeface="Arial" panose="020B0604020202020204" pitchFamily="34" charset="0"/>
              <a:buChar char="•"/>
            </a:pPr>
            <a:r>
              <a:rPr lang="en-IN" b="1" i="0" dirty="0">
                <a:solidFill>
                  <a:srgbClr val="1F1F1F"/>
                </a:solidFill>
                <a:effectLst/>
                <a:latin typeface="Google Sans"/>
              </a:rPr>
              <a:t>Increased efficiency:</a:t>
            </a:r>
            <a:r>
              <a:rPr lang="en-IN" b="0" i="0" dirty="0">
                <a:solidFill>
                  <a:srgbClr val="1F1F1F"/>
                </a:solidFill>
                <a:effectLst/>
                <a:latin typeface="Google Sans"/>
              </a:rPr>
              <a:t> Automating log analysis and alerting frees up IT staff from repetitive tasks, allowing them to focus on more strategic initiatives.</a:t>
            </a:r>
          </a:p>
          <a:p>
            <a:endParaRPr lang="en-US" dirty="0"/>
          </a:p>
        </p:txBody>
      </p:sp>
      <p:sp>
        <p:nvSpPr>
          <p:cNvPr id="4" name="Content Placeholder 3">
            <a:extLst>
              <a:ext uri="{FF2B5EF4-FFF2-40B4-BE49-F238E27FC236}">
                <a16:creationId xmlns:a16="http://schemas.microsoft.com/office/drawing/2014/main" id="{562F99DF-BC19-5CCF-9BAC-A907FC1F96F8}"/>
              </a:ext>
            </a:extLst>
          </p:cNvPr>
          <p:cNvSpPr>
            <a:spLocks noGrp="1"/>
          </p:cNvSpPr>
          <p:nvPr>
            <p:ph sz="half" idx="2"/>
          </p:nvPr>
        </p:nvSpPr>
        <p:spPr/>
        <p:txBody>
          <a:bodyPr>
            <a:normAutofit fontScale="325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 log management tool</a:t>
            </a:r>
            <a:r>
              <a:rPr lang="en-IN" b="0" i="0" dirty="0">
                <a:solidFill>
                  <a:srgbClr val="1F1F1F"/>
                </a:solidFill>
                <a:effectLst/>
                <a:latin typeface="Google Sans"/>
              </a:rPr>
              <a:t>: Select a log management solution (e.g., ELK Stack, Splunk, </a:t>
            </a:r>
            <a:r>
              <a:rPr lang="en-IN" b="0" i="0" dirty="0" err="1">
                <a:solidFill>
                  <a:srgbClr val="1F1F1F"/>
                </a:solidFill>
                <a:effectLst/>
                <a:latin typeface="Google Sans"/>
              </a:rPr>
              <a:t>Graylog</a:t>
            </a:r>
            <a:r>
              <a:rPr lang="en-IN" b="0" i="0" dirty="0">
                <a:solidFill>
                  <a:srgbClr val="1F1F1F"/>
                </a:solidFill>
                <a:effectLst/>
                <a:latin typeface="Google Sans"/>
              </a:rPr>
              <a:t>) based on scalability, feature set, and integration capability with existing infrastructure.</a:t>
            </a:r>
          </a:p>
          <a:p>
            <a:pPr algn="l">
              <a:buFont typeface="+mj-lt"/>
              <a:buAutoNum type="arabicPeriod"/>
            </a:pPr>
            <a:r>
              <a:rPr lang="en-IN" b="1" i="0" dirty="0">
                <a:solidFill>
                  <a:srgbClr val="1F1F1F"/>
                </a:solidFill>
                <a:effectLst/>
                <a:latin typeface="Google Sans"/>
              </a:rPr>
              <a:t>Deploy log collection agents</a:t>
            </a:r>
            <a:r>
              <a:rPr lang="en-IN" b="0" i="0" dirty="0">
                <a:solidFill>
                  <a:srgbClr val="1F1F1F"/>
                </a:solidFill>
                <a:effectLst/>
                <a:latin typeface="Google Sans"/>
              </a:rPr>
              <a:t>: Install and configure log collection agents on all servers to forward logs to the central repository.</a:t>
            </a:r>
          </a:p>
          <a:p>
            <a:pPr algn="l">
              <a:buFont typeface="+mj-lt"/>
              <a:buAutoNum type="arabicPeriod"/>
            </a:pPr>
            <a:r>
              <a:rPr lang="en-IN" b="1" i="0" dirty="0">
                <a:solidFill>
                  <a:srgbClr val="1F1F1F"/>
                </a:solidFill>
                <a:effectLst/>
                <a:latin typeface="Google Sans"/>
              </a:rPr>
              <a:t>Define parsing rules and filters</a:t>
            </a:r>
            <a:r>
              <a:rPr lang="en-IN" b="0" i="0" dirty="0">
                <a:solidFill>
                  <a:srgbClr val="1F1F1F"/>
                </a:solidFill>
                <a:effectLst/>
                <a:latin typeface="Google Sans"/>
              </a:rPr>
              <a:t>: Develop parsing rules to extract relevant information from logs and configure filters to identify specific events based on predefined criteria.</a:t>
            </a:r>
          </a:p>
          <a:p>
            <a:pPr algn="l">
              <a:buFont typeface="+mj-lt"/>
              <a:buAutoNum type="arabicPeriod"/>
            </a:pPr>
            <a:r>
              <a:rPr lang="en-IN" b="1" i="0" dirty="0">
                <a:solidFill>
                  <a:srgbClr val="1F1F1F"/>
                </a:solidFill>
                <a:effectLst/>
                <a:latin typeface="Google Sans"/>
              </a:rPr>
              <a:t>Set up alerts and notifications</a:t>
            </a:r>
            <a:r>
              <a:rPr lang="en-IN" b="0" i="0" dirty="0">
                <a:solidFill>
                  <a:srgbClr val="1F1F1F"/>
                </a:solidFill>
                <a:effectLst/>
                <a:latin typeface="Google Sans"/>
              </a:rPr>
              <a:t>: Configure alert thresholds and notification channels (e.g., email, SMS) to inform IT staff or security teams about potential issues identified in the logs.</a:t>
            </a:r>
          </a:p>
          <a:p>
            <a:pPr algn="l">
              <a:buFont typeface="+mj-lt"/>
              <a:buAutoNum type="arabicPeriod"/>
            </a:pPr>
            <a:r>
              <a:rPr lang="en-IN" b="1" i="0" dirty="0">
                <a:solidFill>
                  <a:srgbClr val="1F1F1F"/>
                </a:solidFill>
                <a:effectLst/>
                <a:latin typeface="Google Sans"/>
              </a:rPr>
              <a:t>Integrate with other tools</a:t>
            </a:r>
            <a:r>
              <a:rPr lang="en-IN" b="0" i="0" dirty="0">
                <a:solidFill>
                  <a:srgbClr val="1F1F1F"/>
                </a:solidFill>
                <a:effectLst/>
                <a:latin typeface="Google Sans"/>
              </a:rPr>
              <a:t>: Integrate the log management system with security information and event management (SIEM) solutions for broader security monitoring and incident response.</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Data security and compliance</a:t>
            </a:r>
            <a:r>
              <a:rPr lang="en-IN" b="0" i="0" dirty="0">
                <a:solidFill>
                  <a:srgbClr val="1F1F1F"/>
                </a:solidFill>
                <a:effectLst/>
                <a:latin typeface="Google Sans"/>
              </a:rPr>
              <a:t>: Ensure secure storage and access control for sensitive log data, complying with relevant data privacy regulations.</a:t>
            </a:r>
          </a:p>
          <a:p>
            <a:pPr algn="l">
              <a:buFont typeface="Arial" panose="020B0604020202020204" pitchFamily="34" charset="0"/>
              <a:buChar char="•"/>
            </a:pPr>
            <a:r>
              <a:rPr lang="en-IN" b="1" i="0" dirty="0">
                <a:solidFill>
                  <a:srgbClr val="1F1F1F"/>
                </a:solidFill>
                <a:effectLst/>
                <a:latin typeface="Google Sans"/>
              </a:rPr>
              <a:t>Alert fatigue</a:t>
            </a:r>
            <a:r>
              <a:rPr lang="en-IN" b="0" i="0" dirty="0">
                <a:solidFill>
                  <a:srgbClr val="1F1F1F"/>
                </a:solidFill>
                <a:effectLst/>
                <a:latin typeface="Google Sans"/>
              </a:rPr>
              <a:t>: Design efficient alert configurations to avoid overwhelming IT staff with unnecessary notifications and ensure they focus on high-priority events.</a:t>
            </a:r>
          </a:p>
          <a:p>
            <a:pPr algn="l">
              <a:buFont typeface="Arial" panose="020B0604020202020204" pitchFamily="34" charset="0"/>
              <a:buChar char="•"/>
            </a:pPr>
            <a:r>
              <a:rPr lang="en-IN" b="1" i="0" dirty="0">
                <a:solidFill>
                  <a:srgbClr val="1F1F1F"/>
                </a:solidFill>
                <a:effectLst/>
                <a:latin typeface="Google Sans"/>
              </a:rPr>
              <a:t>Regular review and optimization</a:t>
            </a:r>
            <a:r>
              <a:rPr lang="en-IN" b="0" i="0" dirty="0">
                <a:solidFill>
                  <a:srgbClr val="1F1F1F"/>
                </a:solidFill>
                <a:effectLst/>
                <a:latin typeface="Google Sans"/>
              </a:rPr>
              <a:t>: Regularly review and refine log parsing rules, filters, and alert thresholds to ensure effectiveness and adapt to evolving system environments and security threats.</a:t>
            </a:r>
          </a:p>
          <a:p>
            <a:endParaRPr lang="en-US" dirty="0"/>
          </a:p>
        </p:txBody>
      </p:sp>
    </p:spTree>
    <p:extLst>
      <p:ext uri="{BB962C8B-B14F-4D97-AF65-F5344CB8AC3E}">
        <p14:creationId xmlns:p14="http://schemas.microsoft.com/office/powerpoint/2010/main" val="243034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9648-4407-2937-C7C3-AA322E76076F}"/>
              </a:ext>
            </a:extLst>
          </p:cNvPr>
          <p:cNvSpPr>
            <a:spLocks noGrp="1"/>
          </p:cNvSpPr>
          <p:nvPr>
            <p:ph type="title"/>
          </p:nvPr>
        </p:nvSpPr>
        <p:spPr/>
        <p:txBody>
          <a:bodyPr>
            <a:normAutofit/>
          </a:bodyPr>
          <a:lstStyle/>
          <a:p>
            <a:r>
              <a:rPr lang="en-IN" b="1" i="0" dirty="0">
                <a:solidFill>
                  <a:srgbClr val="1F1F1F"/>
                </a:solidFill>
                <a:effectLst/>
                <a:latin typeface="Google Sans"/>
              </a:rPr>
              <a:t>Automating Serverless Function Scaling based on Traffic Patterns</a:t>
            </a:r>
            <a:endParaRPr lang="en-US" dirty="0"/>
          </a:p>
        </p:txBody>
      </p:sp>
      <p:sp>
        <p:nvSpPr>
          <p:cNvPr id="3" name="Content Placeholder 2">
            <a:extLst>
              <a:ext uri="{FF2B5EF4-FFF2-40B4-BE49-F238E27FC236}">
                <a16:creationId xmlns:a16="http://schemas.microsoft.com/office/drawing/2014/main" id="{755445D1-22BA-5D7F-85F7-828294C0A10E}"/>
              </a:ext>
            </a:extLst>
          </p:cNvPr>
          <p:cNvSpPr>
            <a:spLocks noGrp="1"/>
          </p:cNvSpPr>
          <p:nvPr>
            <p:ph sz="half" idx="1"/>
          </p:nvPr>
        </p:nvSpPr>
        <p:spPr/>
        <p:txBody>
          <a:bodyPr>
            <a:normAutofit fontScale="32500" lnSpcReduction="20000"/>
          </a:bodyPr>
          <a:lstStyle/>
          <a:p>
            <a:pPr algn="l"/>
            <a:r>
              <a:rPr lang="en-IN" b="1" i="0" dirty="0">
                <a:solidFill>
                  <a:srgbClr val="1F1F1F"/>
                </a:solidFill>
                <a:effectLst/>
                <a:latin typeface="Google Sans"/>
              </a:rPr>
              <a:t>Scenario:</a:t>
            </a:r>
            <a:endParaRPr lang="en-IN" b="0" i="0" dirty="0">
              <a:solidFill>
                <a:srgbClr val="1F1F1F"/>
              </a:solidFill>
              <a:effectLst/>
              <a:latin typeface="Google Sans"/>
            </a:endParaRPr>
          </a:p>
          <a:p>
            <a:pPr algn="l"/>
            <a:r>
              <a:rPr lang="en-IN" b="0" i="0" dirty="0">
                <a:solidFill>
                  <a:srgbClr val="1F1F1F"/>
                </a:solidFill>
                <a:effectLst/>
                <a:latin typeface="Google Sans"/>
              </a:rPr>
              <a:t>A company utilizes serverless functions to handle dynamic workloads like processing API requests or triggering automated tasks. Manually scaling these functions based on real-time traffic fluctuations can be challenging and time-consuming. </a:t>
            </a:r>
            <a:r>
              <a:rPr lang="en-IN" b="0" i="0" dirty="0" err="1">
                <a:solidFill>
                  <a:srgbClr val="1F1F1F"/>
                </a:solidFill>
                <a:effectLst/>
                <a:latin typeface="Google Sans"/>
              </a:rPr>
              <a:t>Underprovisioning</a:t>
            </a:r>
            <a:r>
              <a:rPr lang="en-IN" b="0" i="0" dirty="0">
                <a:solidFill>
                  <a:srgbClr val="1F1F1F"/>
                </a:solidFill>
                <a:effectLst/>
                <a:latin typeface="Google Sans"/>
              </a:rPr>
              <a:t> can lead to performance bottlenecks, while overprovisioning incurs unnecessary costs.</a:t>
            </a:r>
          </a:p>
          <a:p>
            <a:pPr algn="l"/>
            <a:r>
              <a:rPr lang="en-IN" b="1" i="0" dirty="0">
                <a:solidFill>
                  <a:srgbClr val="1F1F1F"/>
                </a:solidFill>
                <a:effectLst/>
                <a:latin typeface="Google Sans"/>
              </a:rPr>
              <a:t>Solution:</a:t>
            </a:r>
            <a:endParaRPr lang="en-IN" b="0" i="0" dirty="0">
              <a:solidFill>
                <a:srgbClr val="1F1F1F"/>
              </a:solidFill>
              <a:effectLst/>
              <a:latin typeface="Google Sans"/>
            </a:endParaRPr>
          </a:p>
          <a:p>
            <a:pPr algn="l"/>
            <a:r>
              <a:rPr lang="en-IN" b="0" i="0" dirty="0">
                <a:solidFill>
                  <a:srgbClr val="1F1F1F"/>
                </a:solidFill>
                <a:effectLst/>
                <a:latin typeface="Google Sans"/>
              </a:rPr>
              <a:t>The company implements an </a:t>
            </a:r>
            <a:r>
              <a:rPr lang="en-IN" b="1" i="0" dirty="0">
                <a:solidFill>
                  <a:srgbClr val="1F1F1F"/>
                </a:solidFill>
                <a:effectLst/>
                <a:latin typeface="Google Sans"/>
              </a:rPr>
              <a:t>autoscaling mechanism</a:t>
            </a:r>
            <a:r>
              <a:rPr lang="en-IN" b="0" i="0" dirty="0">
                <a:solidFill>
                  <a:srgbClr val="1F1F1F"/>
                </a:solidFill>
                <a:effectLst/>
                <a:latin typeface="Google Sans"/>
              </a:rPr>
              <a:t> for its serverless functions. This mechanism integrates with cloud provider tools or third-party solutions to:</a:t>
            </a:r>
          </a:p>
          <a:p>
            <a:pPr algn="l">
              <a:buFont typeface="+mj-lt"/>
              <a:buAutoNum type="arabicPeriod"/>
            </a:pPr>
            <a:r>
              <a:rPr lang="en-IN" b="1" i="0" dirty="0">
                <a:solidFill>
                  <a:srgbClr val="1F1F1F"/>
                </a:solidFill>
                <a:effectLst/>
                <a:latin typeface="Google Sans"/>
              </a:rPr>
              <a:t>Monitor traffic</a:t>
            </a:r>
            <a:r>
              <a:rPr lang="en-IN" b="0" i="0" dirty="0">
                <a:solidFill>
                  <a:srgbClr val="1F1F1F"/>
                </a:solidFill>
                <a:effectLst/>
                <a:latin typeface="Google Sans"/>
              </a:rPr>
              <a:t>: Monitor incoming traffic patterns to the serverless function using cloud-based monitoring services or dedicated monitoring tools.</a:t>
            </a:r>
          </a:p>
          <a:p>
            <a:pPr algn="l">
              <a:buFont typeface="+mj-lt"/>
              <a:buAutoNum type="arabicPeriod"/>
            </a:pPr>
            <a:r>
              <a:rPr lang="en-IN" b="1" i="0" dirty="0">
                <a:solidFill>
                  <a:srgbClr val="1F1F1F"/>
                </a:solidFill>
                <a:effectLst/>
                <a:latin typeface="Google Sans"/>
              </a:rPr>
              <a:t>Define scaling thresholds:</a:t>
            </a:r>
            <a:r>
              <a:rPr lang="en-IN" b="0" i="0" dirty="0">
                <a:solidFill>
                  <a:srgbClr val="1F1F1F"/>
                </a:solidFill>
                <a:effectLst/>
                <a:latin typeface="Google Sans"/>
              </a:rPr>
              <a:t> Set predefined thresholds for scaling the function based on specific traffic metrics (e.g., number of concurrent requests, latency).</a:t>
            </a:r>
          </a:p>
          <a:p>
            <a:pPr algn="l">
              <a:buFont typeface="+mj-lt"/>
              <a:buAutoNum type="arabicPeriod"/>
            </a:pPr>
            <a:r>
              <a:rPr lang="en-IN" b="1" i="0" dirty="0">
                <a:solidFill>
                  <a:srgbClr val="1F1F1F"/>
                </a:solidFill>
                <a:effectLst/>
                <a:latin typeface="Google Sans"/>
              </a:rPr>
              <a:t>Automatic scaling:</a:t>
            </a:r>
            <a:r>
              <a:rPr lang="en-IN" b="0" i="0" dirty="0">
                <a:solidFill>
                  <a:srgbClr val="1F1F1F"/>
                </a:solidFill>
                <a:effectLst/>
                <a:latin typeface="Google Sans"/>
              </a:rPr>
              <a:t> When traffic exceeds the pre-defined scaling threshold, the automation triggers scaling actions to:</a:t>
            </a:r>
          </a:p>
          <a:p>
            <a:pPr marL="742950" lvl="1" indent="-285750" algn="l">
              <a:buFont typeface="+mj-lt"/>
              <a:buAutoNum type="arabicPeriod"/>
            </a:pPr>
            <a:r>
              <a:rPr lang="en-IN" b="1" i="0" dirty="0">
                <a:solidFill>
                  <a:srgbClr val="1F1F1F"/>
                </a:solidFill>
                <a:effectLst/>
                <a:latin typeface="Google Sans"/>
              </a:rPr>
              <a:t>Horizontal scaling:</a:t>
            </a:r>
            <a:r>
              <a:rPr lang="en-IN" b="0" i="0" dirty="0">
                <a:solidFill>
                  <a:srgbClr val="1F1F1F"/>
                </a:solidFill>
                <a:effectLst/>
                <a:latin typeface="Google Sans"/>
              </a:rPr>
              <a:t> Automatically increase the number of instances of the function running concurrently to handle the increased load.</a:t>
            </a:r>
          </a:p>
          <a:p>
            <a:pPr marL="742950" lvl="1" indent="-285750" algn="l">
              <a:buFont typeface="+mj-lt"/>
              <a:buAutoNum type="arabicPeriod"/>
            </a:pPr>
            <a:r>
              <a:rPr lang="en-IN" b="1" i="0" dirty="0">
                <a:solidFill>
                  <a:srgbClr val="1F1F1F"/>
                </a:solidFill>
                <a:effectLst/>
                <a:latin typeface="Google Sans"/>
              </a:rPr>
              <a:t>Vertical scaling:</a:t>
            </a:r>
            <a:r>
              <a:rPr lang="en-IN" b="0" i="0" dirty="0">
                <a:solidFill>
                  <a:srgbClr val="1F1F1F"/>
                </a:solidFill>
                <a:effectLst/>
                <a:latin typeface="Google Sans"/>
              </a:rPr>
              <a:t> Adjust the allocated resources (e.g., memory, CPU) for each function instance to optimize performance based on traffic demands.</a:t>
            </a:r>
          </a:p>
          <a:p>
            <a:pPr algn="l"/>
            <a:r>
              <a:rPr lang="en-IN" b="1" i="0" dirty="0">
                <a:solidFill>
                  <a:srgbClr val="1F1F1F"/>
                </a:solidFill>
                <a:effectLst/>
                <a:latin typeface="Google Sans"/>
              </a:rPr>
              <a:t>Benefits: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Cost optimization:</a:t>
            </a:r>
            <a:r>
              <a:rPr lang="en-IN" b="0" i="0" dirty="0">
                <a:solidFill>
                  <a:srgbClr val="1F1F1F"/>
                </a:solidFill>
                <a:effectLst/>
                <a:latin typeface="Google Sans"/>
              </a:rPr>
              <a:t> Autoscaling ensures that resources are allocated only when required, minimizing cost overheads associated with underutilized or overprovisioned serverless functions.</a:t>
            </a:r>
          </a:p>
          <a:p>
            <a:pPr algn="l">
              <a:buFont typeface="Arial" panose="020B0604020202020204" pitchFamily="34" charset="0"/>
              <a:buChar char="•"/>
            </a:pPr>
            <a:r>
              <a:rPr lang="en-IN" b="1" i="0" dirty="0">
                <a:solidFill>
                  <a:srgbClr val="1F1F1F"/>
                </a:solidFill>
                <a:effectLst/>
                <a:latin typeface="Google Sans"/>
              </a:rPr>
              <a:t>Improved performance:</a:t>
            </a:r>
            <a:r>
              <a:rPr lang="en-IN" b="0" i="0" dirty="0">
                <a:solidFill>
                  <a:srgbClr val="1F1F1F"/>
                </a:solidFill>
                <a:effectLst/>
                <a:latin typeface="Google Sans"/>
              </a:rPr>
              <a:t> Automatic scaling helps maintain optimal performance by adjusting resources to meet fluctuating traffic demands, preventing bottlenecks and ensuring smooth operation.</a:t>
            </a:r>
          </a:p>
          <a:p>
            <a:pPr algn="l">
              <a:buFont typeface="Arial" panose="020B0604020202020204" pitchFamily="34" charset="0"/>
              <a:buChar char="•"/>
            </a:pPr>
            <a:r>
              <a:rPr lang="en-IN" b="1" i="0" dirty="0">
                <a:solidFill>
                  <a:srgbClr val="1F1F1F"/>
                </a:solidFill>
                <a:effectLst/>
                <a:latin typeface="Google Sans"/>
              </a:rPr>
              <a:t>Increased efficiency:</a:t>
            </a:r>
            <a:r>
              <a:rPr lang="en-IN" b="0" i="0" dirty="0">
                <a:solidFill>
                  <a:srgbClr val="1F1F1F"/>
                </a:solidFill>
                <a:effectLst/>
                <a:latin typeface="Google Sans"/>
              </a:rPr>
              <a:t> Automating scaling eliminates the need for manual monitoring and adjustments, freeing up developers and IT staff to focus on other critical tasks.</a:t>
            </a:r>
          </a:p>
          <a:p>
            <a:pPr algn="l">
              <a:buFont typeface="Arial" panose="020B0604020202020204" pitchFamily="34" charset="0"/>
              <a:buChar char="•"/>
            </a:pPr>
            <a:r>
              <a:rPr lang="en-IN" b="1" i="0" dirty="0">
                <a:solidFill>
                  <a:srgbClr val="1F1F1F"/>
                </a:solidFill>
                <a:effectLst/>
                <a:latin typeface="Google Sans"/>
              </a:rPr>
              <a:t>Enhanced scalability:</a:t>
            </a:r>
            <a:r>
              <a:rPr lang="en-IN" b="0" i="0" dirty="0">
                <a:solidFill>
                  <a:srgbClr val="1F1F1F"/>
                </a:solidFill>
                <a:effectLst/>
                <a:latin typeface="Google Sans"/>
              </a:rPr>
              <a:t> Autoscaling allows the serverless infrastructure to adapt to unpredictable traffic surges efficiently, ensuring availability and responsiveness.</a:t>
            </a:r>
          </a:p>
          <a:p>
            <a:endParaRPr lang="en-US" dirty="0"/>
          </a:p>
        </p:txBody>
      </p:sp>
      <p:sp>
        <p:nvSpPr>
          <p:cNvPr id="4" name="Content Placeholder 3">
            <a:extLst>
              <a:ext uri="{FF2B5EF4-FFF2-40B4-BE49-F238E27FC236}">
                <a16:creationId xmlns:a16="http://schemas.microsoft.com/office/drawing/2014/main" id="{53A5BEC4-8172-644E-AD99-E59870982EFA}"/>
              </a:ext>
            </a:extLst>
          </p:cNvPr>
          <p:cNvSpPr>
            <a:spLocks noGrp="1"/>
          </p:cNvSpPr>
          <p:nvPr>
            <p:ph sz="half" idx="2"/>
          </p:nvPr>
        </p:nvSpPr>
        <p:spPr/>
        <p:txBody>
          <a:bodyPr>
            <a:normAutofit fontScale="32500" lnSpcReduction="20000"/>
          </a:bodyPr>
          <a:lstStyle/>
          <a:p>
            <a:pPr algn="l"/>
            <a:r>
              <a:rPr lang="en-IN" b="1" i="0" dirty="0">
                <a:solidFill>
                  <a:srgbClr val="1F1F1F"/>
                </a:solidFill>
                <a:effectLst/>
                <a:latin typeface="Google Sans"/>
              </a:rPr>
              <a:t>Implementation:</a:t>
            </a:r>
            <a:endParaRPr lang="en-IN" b="0" i="0" dirty="0">
              <a:solidFill>
                <a:srgbClr val="1F1F1F"/>
              </a:solidFill>
              <a:effectLst/>
              <a:latin typeface="Google Sans"/>
            </a:endParaRPr>
          </a:p>
          <a:p>
            <a:pPr algn="l">
              <a:buFont typeface="+mj-lt"/>
              <a:buAutoNum type="arabicPeriod"/>
            </a:pPr>
            <a:r>
              <a:rPr lang="en-IN" b="1" i="0" dirty="0">
                <a:solidFill>
                  <a:srgbClr val="1F1F1F"/>
                </a:solidFill>
                <a:effectLst/>
                <a:latin typeface="Google Sans"/>
              </a:rPr>
              <a:t>Choose an autoscaling solution</a:t>
            </a:r>
            <a:r>
              <a:rPr lang="en-IN" b="0" i="0" dirty="0">
                <a:solidFill>
                  <a:srgbClr val="1F1F1F"/>
                </a:solidFill>
                <a:effectLst/>
                <a:latin typeface="Google Sans"/>
              </a:rPr>
              <a:t>: Select an autoscaling solution offered by the cloud provider (e.g., AWS CloudWatch Auto Scaling, Azure Monitor </a:t>
            </a:r>
            <a:r>
              <a:rPr lang="en-IN" b="0" i="0" dirty="0" err="1">
                <a:solidFill>
                  <a:srgbClr val="1F1F1F"/>
                </a:solidFill>
                <a:effectLst/>
                <a:latin typeface="Google Sans"/>
              </a:rPr>
              <a:t>Autoscale</a:t>
            </a:r>
            <a:r>
              <a:rPr lang="en-IN" b="0" i="0" dirty="0">
                <a:solidFill>
                  <a:srgbClr val="1F1F1F"/>
                </a:solidFill>
                <a:effectLst/>
                <a:latin typeface="Google Sans"/>
              </a:rPr>
              <a:t>) or leverage third-party tools with integration capabilities.</a:t>
            </a:r>
          </a:p>
          <a:p>
            <a:pPr algn="l">
              <a:buFont typeface="+mj-lt"/>
              <a:buAutoNum type="arabicPeriod"/>
            </a:pPr>
            <a:r>
              <a:rPr lang="en-IN" b="1" i="0" dirty="0">
                <a:solidFill>
                  <a:srgbClr val="1F1F1F"/>
                </a:solidFill>
                <a:effectLst/>
                <a:latin typeface="Google Sans"/>
              </a:rPr>
              <a:t>Define scaling policies</a:t>
            </a:r>
            <a:r>
              <a:rPr lang="en-IN" b="0" i="0" dirty="0">
                <a:solidFill>
                  <a:srgbClr val="1F1F1F"/>
                </a:solidFill>
                <a:effectLst/>
                <a:latin typeface="Google Sans"/>
              </a:rPr>
              <a:t>: Configure scaling policies within the chosen solution by specifying traffic metrics, scaling thresholds, and desired scaling actions (horizontal or vertical).</a:t>
            </a:r>
          </a:p>
          <a:p>
            <a:pPr algn="l">
              <a:buFont typeface="+mj-lt"/>
              <a:buAutoNum type="arabicPeriod"/>
            </a:pPr>
            <a:r>
              <a:rPr lang="en-IN" b="1" i="0" dirty="0">
                <a:solidFill>
                  <a:srgbClr val="1F1F1F"/>
                </a:solidFill>
                <a:effectLst/>
                <a:latin typeface="Google Sans"/>
              </a:rPr>
              <a:t>Integrate with monitoring</a:t>
            </a:r>
            <a:r>
              <a:rPr lang="en-IN" b="0" i="0" dirty="0">
                <a:solidFill>
                  <a:srgbClr val="1F1F1F"/>
                </a:solidFill>
                <a:effectLst/>
                <a:latin typeface="Google Sans"/>
              </a:rPr>
              <a:t>: Integrate the autoscaling solution with cloud-based monitoring services or dedicated tools to access real-time traffic data and trigger scaling actions based on defined thresholds.</a:t>
            </a:r>
          </a:p>
          <a:p>
            <a:pPr algn="l">
              <a:buFont typeface="+mj-lt"/>
              <a:buAutoNum type="arabicPeriod"/>
            </a:pPr>
            <a:r>
              <a:rPr lang="en-IN" b="1" i="0" dirty="0">
                <a:solidFill>
                  <a:srgbClr val="1F1F1F"/>
                </a:solidFill>
                <a:effectLst/>
                <a:latin typeface="Google Sans"/>
              </a:rPr>
              <a:t>Test and monitor</a:t>
            </a:r>
            <a:r>
              <a:rPr lang="en-IN" b="0" i="0" dirty="0">
                <a:solidFill>
                  <a:srgbClr val="1F1F1F"/>
                </a:solidFill>
                <a:effectLst/>
                <a:latin typeface="Google Sans"/>
              </a:rPr>
              <a:t>: Thoroughly test the autoscaling functionality in a non-production environment before deploying it to production. Continuously monitor the performance and effectiveness of the autoscaling policies and adjust them as needed.</a:t>
            </a:r>
          </a:p>
          <a:p>
            <a:pPr algn="l"/>
            <a:r>
              <a:rPr lang="en-IN" b="1" i="0" dirty="0">
                <a:solidFill>
                  <a:srgbClr val="1F1F1F"/>
                </a:solidFill>
                <a:effectLst/>
                <a:latin typeface="Google Sans"/>
              </a:rPr>
              <a:t>Additional Considerations:</a:t>
            </a:r>
            <a:endParaRPr lang="en-IN" b="0" i="0" dirty="0">
              <a:solidFill>
                <a:srgbClr val="1F1F1F"/>
              </a:solidFill>
              <a:effectLst/>
              <a:latin typeface="Google Sans"/>
            </a:endParaRPr>
          </a:p>
          <a:p>
            <a:pPr algn="l">
              <a:buFont typeface="Arial" panose="020B0604020202020204" pitchFamily="34" charset="0"/>
              <a:buChar char="•"/>
            </a:pPr>
            <a:r>
              <a:rPr lang="en-IN" b="1" i="0" dirty="0">
                <a:solidFill>
                  <a:srgbClr val="1F1F1F"/>
                </a:solidFill>
                <a:effectLst/>
                <a:latin typeface="Google Sans"/>
              </a:rPr>
              <a:t>Cool-down period</a:t>
            </a:r>
            <a:r>
              <a:rPr lang="en-IN" b="0" i="0" dirty="0">
                <a:solidFill>
                  <a:srgbClr val="1F1F1F"/>
                </a:solidFill>
                <a:effectLst/>
                <a:latin typeface="Google Sans"/>
              </a:rPr>
              <a:t>: Implement a cool-down period after scaling events to avoid excessive scaling actions in response to short-lived traffic spikes.</a:t>
            </a:r>
          </a:p>
          <a:p>
            <a:pPr algn="l">
              <a:buFont typeface="Arial" panose="020B0604020202020204" pitchFamily="34" charset="0"/>
              <a:buChar char="•"/>
            </a:pPr>
            <a:r>
              <a:rPr lang="en-IN" b="1" i="0" dirty="0">
                <a:solidFill>
                  <a:srgbClr val="1F1F1F"/>
                </a:solidFill>
                <a:effectLst/>
                <a:latin typeface="Google Sans"/>
              </a:rPr>
              <a:t>Metrics selection</a:t>
            </a:r>
            <a:r>
              <a:rPr lang="en-IN" b="0" i="0" dirty="0">
                <a:solidFill>
                  <a:srgbClr val="1F1F1F"/>
                </a:solidFill>
                <a:effectLst/>
                <a:latin typeface="Google Sans"/>
              </a:rPr>
              <a:t>: Choose appropriate traffic metrics for scaling decisions that accurately reflect the load on the serverless function.</a:t>
            </a:r>
          </a:p>
          <a:p>
            <a:pPr algn="l">
              <a:buFont typeface="Arial" panose="020B0604020202020204" pitchFamily="34" charset="0"/>
              <a:buChar char="•"/>
            </a:pPr>
            <a:r>
              <a:rPr lang="en-IN" b="1" i="0" dirty="0">
                <a:solidFill>
                  <a:srgbClr val="1F1F1F"/>
                </a:solidFill>
                <a:effectLst/>
                <a:latin typeface="Google Sans"/>
              </a:rPr>
              <a:t>Cost monitoring</a:t>
            </a:r>
            <a:r>
              <a:rPr lang="en-IN" b="0" i="0" dirty="0">
                <a:solidFill>
                  <a:srgbClr val="1F1F1F"/>
                </a:solidFill>
                <a:effectLst/>
                <a:latin typeface="Google Sans"/>
              </a:rPr>
              <a:t>: Monitor costs associated with serverless functions and adjust scaling policies to optimize cost efficiency while maintaining performance requirements.</a:t>
            </a:r>
          </a:p>
          <a:p>
            <a:endParaRPr lang="en-US" dirty="0"/>
          </a:p>
        </p:txBody>
      </p:sp>
    </p:spTree>
    <p:extLst>
      <p:ext uri="{BB962C8B-B14F-4D97-AF65-F5344CB8AC3E}">
        <p14:creationId xmlns:p14="http://schemas.microsoft.com/office/powerpoint/2010/main" val="4026344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1517</TotalTime>
  <Words>19411</Words>
  <Application>Microsoft Macintosh PowerPoint</Application>
  <PresentationFormat>Widescreen</PresentationFormat>
  <Paragraphs>980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Aptos</vt:lpstr>
      <vt:lpstr>Aptos Display</vt:lpstr>
      <vt:lpstr>Arial</vt:lpstr>
      <vt:lpstr>Google Sans</vt:lpstr>
      <vt:lpstr>Office Theme</vt:lpstr>
      <vt:lpstr>Infrastructure Automation</vt:lpstr>
      <vt:lpstr> Automating a New Development Environment Setup with Infrastructure Automation </vt:lpstr>
      <vt:lpstr>Automating Disaster Recovery with Infrastructure Automation</vt:lpstr>
      <vt:lpstr>  Automating Server Provisioning in a Cloud Environment  </vt:lpstr>
      <vt:lpstr>Automating Security Patch Management</vt:lpstr>
      <vt:lpstr>Automating User Provisioning and Access Management</vt:lpstr>
      <vt:lpstr>Automating Software Deployment through Continuous Integration and Delivery (CI/CD)</vt:lpstr>
      <vt:lpstr>Automating Server Log Analysis and Alerting</vt:lpstr>
      <vt:lpstr>Automating Serverless Function Scaling based on Traffic Patterns</vt:lpstr>
      <vt:lpstr>Automating Infrastructure Provisioning for Large-Scale Machine Learning Training Jobs </vt:lpstr>
      <vt:lpstr>Automating Disaster Recovery for Databases in a Hybrid Cloud Environment </vt:lpstr>
      <vt:lpstr>Automating Compliance Reporting for Multi-Cloud Infrastructure </vt:lpstr>
      <vt:lpstr>Automating Security Patch Management for Containerized Applications</vt:lpstr>
      <vt:lpstr>Automating Server Provisioning for Development and Testing Environments</vt:lpstr>
      <vt:lpstr>Automating Network Security Rule Management</vt:lpstr>
      <vt:lpstr>Automating Server Image Management and Deployment</vt:lpstr>
      <vt:lpstr>Automating Server Patch Management for On-Premises Infrastructure</vt:lpstr>
      <vt:lpstr>Automating Infrastructure Scaling for E-Commerce Applications During Peak Seasons</vt:lpstr>
      <vt:lpstr>Automating Disaster Recovery Testing for Cloud-Native Applications</vt:lpstr>
      <vt:lpstr>Automating Infrastructure Provisioning for Containerized Microservices</vt:lpstr>
      <vt:lpstr>Automating Security Information and Event Management (SIEM) systems - Incident Detection for Security Monitoring</vt:lpstr>
      <vt:lpstr>Automating Disaster Recovery Failover for On-Premises Environments with Cloud Backup and Recovery</vt:lpstr>
      <vt:lpstr>Automating Database Backup and Recovery with Backup and Management Tools and CI/CD Pipelines </vt:lpstr>
      <vt:lpstr>Automating Server Maintenance Tasks with Scripting and Scheduling ( Server Shutdown /  Log Archival)</vt:lpstr>
      <vt:lpstr>Automating Application Rollbacks with Version Control Systems and Infrastructure as Code (IaC)</vt:lpstr>
      <vt:lpstr>Automating Server Monitoring and Alerting for Proactive Incident Management</vt:lpstr>
      <vt:lpstr>Automation Process</vt:lpstr>
      <vt:lpstr>Automating Software Testing with Containerized Infrastructure and CI/CD Pipeline</vt:lpstr>
      <vt:lpstr>Automating User Provisioning and Onboarding with Identity and Access Management (IAM) and Self-Service Portals</vt:lpstr>
      <vt:lpstr>Automated Secret Management</vt:lpstr>
      <vt:lpstr>Automating Software License Management with License Tracking Tools and Automation Scripts</vt:lpstr>
      <vt:lpstr>Automating Security Incident Response with Playbooks and Orchestration Tools</vt:lpstr>
      <vt:lpstr>Automating Infrastructure Cost Optimization with Cloud Cost Management Tools and Infrastructure Rightsizing </vt:lpstr>
      <vt:lpstr>Automating Serverless Workflows with Cloud Functions and Event-Driven Architecture</vt:lpstr>
      <vt:lpstr>Automating Network Configuration and Management with SDN and Network Automation Tools</vt:lpstr>
      <vt:lpstr>Automating Serverless Function Deployment with GitOps and Cloud Provider Tools</vt:lpstr>
      <vt:lpstr>Automating Database Migration and Modernization with Database Migration Tools and Cloud-Based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S, Ramanujam (Cognizant)</dc:creator>
  <cp:lastModifiedBy>T S, Ramanujam (Cognizant)</cp:lastModifiedBy>
  <cp:revision>20</cp:revision>
  <cp:lastPrinted>2024-03-04T04:30:47Z</cp:lastPrinted>
  <dcterms:created xsi:type="dcterms:W3CDTF">2024-03-03T03:13:54Z</dcterms:created>
  <dcterms:modified xsi:type="dcterms:W3CDTF">2024-03-04T04:31:44Z</dcterms:modified>
</cp:coreProperties>
</file>