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315F-C543-4557-2C7D-A57A1AA997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618A24B-5FB9-E118-0157-5310BF4874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0B2889A-D8F0-F983-1164-C879F994EBFC}"/>
              </a:ext>
            </a:extLst>
          </p:cNvPr>
          <p:cNvSpPr>
            <a:spLocks noGrp="1"/>
          </p:cNvSpPr>
          <p:nvPr>
            <p:ph type="dt" sz="half" idx="10"/>
          </p:nvPr>
        </p:nvSpPr>
        <p:spPr/>
        <p:txBody>
          <a:bodyPr/>
          <a:lstStyle/>
          <a:p>
            <a:fld id="{B2169DBB-31E8-FE4B-AA34-7214F6A05E7B}" type="datetimeFigureOut">
              <a:rPr lang="en-US" smtClean="0"/>
              <a:t>4/2/24</a:t>
            </a:fld>
            <a:endParaRPr lang="en-US"/>
          </a:p>
        </p:txBody>
      </p:sp>
      <p:sp>
        <p:nvSpPr>
          <p:cNvPr id="5" name="Footer Placeholder 4">
            <a:extLst>
              <a:ext uri="{FF2B5EF4-FFF2-40B4-BE49-F238E27FC236}">
                <a16:creationId xmlns:a16="http://schemas.microsoft.com/office/drawing/2014/main" id="{495EB685-AC40-44A1-38A5-9057F7A07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AA17B-22C2-AF6E-F719-F4F1B7711130}"/>
              </a:ext>
            </a:extLst>
          </p:cNvPr>
          <p:cNvSpPr>
            <a:spLocks noGrp="1"/>
          </p:cNvSpPr>
          <p:nvPr>
            <p:ph type="sldNum" sz="quarter" idx="12"/>
          </p:nvPr>
        </p:nvSpPr>
        <p:spPr/>
        <p:txBody>
          <a:bodyPr/>
          <a:lstStyle/>
          <a:p>
            <a:fld id="{969316B1-1403-D043-BB11-7BD1690DAEB8}" type="slidenum">
              <a:rPr lang="en-US" smtClean="0"/>
              <a:t>‹#›</a:t>
            </a:fld>
            <a:endParaRPr lang="en-US"/>
          </a:p>
        </p:txBody>
      </p:sp>
    </p:spTree>
    <p:extLst>
      <p:ext uri="{BB962C8B-B14F-4D97-AF65-F5344CB8AC3E}">
        <p14:creationId xmlns:p14="http://schemas.microsoft.com/office/powerpoint/2010/main" val="389943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0AAC-0613-9532-2BF5-5F6B1002511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8CEE3FC-AFA0-8369-E9A7-26F08673ED0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01FC937-3A5C-2D45-54EC-A830A7097601}"/>
              </a:ext>
            </a:extLst>
          </p:cNvPr>
          <p:cNvSpPr>
            <a:spLocks noGrp="1"/>
          </p:cNvSpPr>
          <p:nvPr>
            <p:ph type="dt" sz="half" idx="10"/>
          </p:nvPr>
        </p:nvSpPr>
        <p:spPr/>
        <p:txBody>
          <a:bodyPr/>
          <a:lstStyle/>
          <a:p>
            <a:fld id="{B2169DBB-31E8-FE4B-AA34-7214F6A05E7B}" type="datetimeFigureOut">
              <a:rPr lang="en-US" smtClean="0"/>
              <a:t>4/2/24</a:t>
            </a:fld>
            <a:endParaRPr lang="en-US"/>
          </a:p>
        </p:txBody>
      </p:sp>
      <p:sp>
        <p:nvSpPr>
          <p:cNvPr id="5" name="Footer Placeholder 4">
            <a:extLst>
              <a:ext uri="{FF2B5EF4-FFF2-40B4-BE49-F238E27FC236}">
                <a16:creationId xmlns:a16="http://schemas.microsoft.com/office/drawing/2014/main" id="{ABC53A89-A49E-5A07-9389-D66FE14A3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7F5E2-63E9-2A8F-BAA8-8B57433F41D6}"/>
              </a:ext>
            </a:extLst>
          </p:cNvPr>
          <p:cNvSpPr>
            <a:spLocks noGrp="1"/>
          </p:cNvSpPr>
          <p:nvPr>
            <p:ph type="sldNum" sz="quarter" idx="12"/>
          </p:nvPr>
        </p:nvSpPr>
        <p:spPr/>
        <p:txBody>
          <a:bodyPr/>
          <a:lstStyle/>
          <a:p>
            <a:fld id="{969316B1-1403-D043-BB11-7BD1690DAEB8}" type="slidenum">
              <a:rPr lang="en-US" smtClean="0"/>
              <a:t>‹#›</a:t>
            </a:fld>
            <a:endParaRPr lang="en-US"/>
          </a:p>
        </p:txBody>
      </p:sp>
    </p:spTree>
    <p:extLst>
      <p:ext uri="{BB962C8B-B14F-4D97-AF65-F5344CB8AC3E}">
        <p14:creationId xmlns:p14="http://schemas.microsoft.com/office/powerpoint/2010/main" val="55032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B9C124-D7BE-8B68-0A59-256E66158CA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030F78-0BA6-EB46-3168-E63479EE396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BEFD29-4901-2E11-D7EB-8863477E9AD7}"/>
              </a:ext>
            </a:extLst>
          </p:cNvPr>
          <p:cNvSpPr>
            <a:spLocks noGrp="1"/>
          </p:cNvSpPr>
          <p:nvPr>
            <p:ph type="dt" sz="half" idx="10"/>
          </p:nvPr>
        </p:nvSpPr>
        <p:spPr/>
        <p:txBody>
          <a:bodyPr/>
          <a:lstStyle/>
          <a:p>
            <a:fld id="{B2169DBB-31E8-FE4B-AA34-7214F6A05E7B}" type="datetimeFigureOut">
              <a:rPr lang="en-US" smtClean="0"/>
              <a:t>4/2/24</a:t>
            </a:fld>
            <a:endParaRPr lang="en-US"/>
          </a:p>
        </p:txBody>
      </p:sp>
      <p:sp>
        <p:nvSpPr>
          <p:cNvPr id="5" name="Footer Placeholder 4">
            <a:extLst>
              <a:ext uri="{FF2B5EF4-FFF2-40B4-BE49-F238E27FC236}">
                <a16:creationId xmlns:a16="http://schemas.microsoft.com/office/drawing/2014/main" id="{42BB27F3-06D9-28E0-1AB2-45AB719F7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B6F5A-F6B3-DD66-0CF8-776018CB31CB}"/>
              </a:ext>
            </a:extLst>
          </p:cNvPr>
          <p:cNvSpPr>
            <a:spLocks noGrp="1"/>
          </p:cNvSpPr>
          <p:nvPr>
            <p:ph type="sldNum" sz="quarter" idx="12"/>
          </p:nvPr>
        </p:nvSpPr>
        <p:spPr/>
        <p:txBody>
          <a:bodyPr/>
          <a:lstStyle/>
          <a:p>
            <a:fld id="{969316B1-1403-D043-BB11-7BD1690DAEB8}" type="slidenum">
              <a:rPr lang="en-US" smtClean="0"/>
              <a:t>‹#›</a:t>
            </a:fld>
            <a:endParaRPr lang="en-US"/>
          </a:p>
        </p:txBody>
      </p:sp>
    </p:spTree>
    <p:extLst>
      <p:ext uri="{BB962C8B-B14F-4D97-AF65-F5344CB8AC3E}">
        <p14:creationId xmlns:p14="http://schemas.microsoft.com/office/powerpoint/2010/main" val="141096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D1EF-931E-3E1B-F38B-65C4A399445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74B5917-73F1-ADDB-FFA9-61DF01FEA39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E9A5BC-FD3A-B7A1-91E3-EFB1C35B3C7D}"/>
              </a:ext>
            </a:extLst>
          </p:cNvPr>
          <p:cNvSpPr>
            <a:spLocks noGrp="1"/>
          </p:cNvSpPr>
          <p:nvPr>
            <p:ph type="dt" sz="half" idx="10"/>
          </p:nvPr>
        </p:nvSpPr>
        <p:spPr/>
        <p:txBody>
          <a:bodyPr/>
          <a:lstStyle/>
          <a:p>
            <a:fld id="{B2169DBB-31E8-FE4B-AA34-7214F6A05E7B}" type="datetimeFigureOut">
              <a:rPr lang="en-US" smtClean="0"/>
              <a:t>4/2/24</a:t>
            </a:fld>
            <a:endParaRPr lang="en-US"/>
          </a:p>
        </p:txBody>
      </p:sp>
      <p:sp>
        <p:nvSpPr>
          <p:cNvPr id="5" name="Footer Placeholder 4">
            <a:extLst>
              <a:ext uri="{FF2B5EF4-FFF2-40B4-BE49-F238E27FC236}">
                <a16:creationId xmlns:a16="http://schemas.microsoft.com/office/drawing/2014/main" id="{71D04AA6-B181-078F-2742-46DAC2D2A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66BAD-F8D4-B6C5-4EB3-56CA95DD7469}"/>
              </a:ext>
            </a:extLst>
          </p:cNvPr>
          <p:cNvSpPr>
            <a:spLocks noGrp="1"/>
          </p:cNvSpPr>
          <p:nvPr>
            <p:ph type="sldNum" sz="quarter" idx="12"/>
          </p:nvPr>
        </p:nvSpPr>
        <p:spPr/>
        <p:txBody>
          <a:bodyPr/>
          <a:lstStyle/>
          <a:p>
            <a:fld id="{969316B1-1403-D043-BB11-7BD1690DAEB8}" type="slidenum">
              <a:rPr lang="en-US" smtClean="0"/>
              <a:t>‹#›</a:t>
            </a:fld>
            <a:endParaRPr lang="en-US"/>
          </a:p>
        </p:txBody>
      </p:sp>
    </p:spTree>
    <p:extLst>
      <p:ext uri="{BB962C8B-B14F-4D97-AF65-F5344CB8AC3E}">
        <p14:creationId xmlns:p14="http://schemas.microsoft.com/office/powerpoint/2010/main" val="12324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7A5F-9B87-DFF2-B1B7-9EC606BB8BE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59F87E2-D8DD-550C-A11B-FB87B9531E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BB5FA26-0EAB-5905-C4CF-A0C77492EFAB}"/>
              </a:ext>
            </a:extLst>
          </p:cNvPr>
          <p:cNvSpPr>
            <a:spLocks noGrp="1"/>
          </p:cNvSpPr>
          <p:nvPr>
            <p:ph type="dt" sz="half" idx="10"/>
          </p:nvPr>
        </p:nvSpPr>
        <p:spPr/>
        <p:txBody>
          <a:bodyPr/>
          <a:lstStyle/>
          <a:p>
            <a:fld id="{B2169DBB-31E8-FE4B-AA34-7214F6A05E7B}" type="datetimeFigureOut">
              <a:rPr lang="en-US" smtClean="0"/>
              <a:t>4/2/24</a:t>
            </a:fld>
            <a:endParaRPr lang="en-US"/>
          </a:p>
        </p:txBody>
      </p:sp>
      <p:sp>
        <p:nvSpPr>
          <p:cNvPr id="5" name="Footer Placeholder 4">
            <a:extLst>
              <a:ext uri="{FF2B5EF4-FFF2-40B4-BE49-F238E27FC236}">
                <a16:creationId xmlns:a16="http://schemas.microsoft.com/office/drawing/2014/main" id="{5E598766-3D82-0511-456E-727D4E834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B1419-FA52-9E94-D5D3-9BC79731B19E}"/>
              </a:ext>
            </a:extLst>
          </p:cNvPr>
          <p:cNvSpPr>
            <a:spLocks noGrp="1"/>
          </p:cNvSpPr>
          <p:nvPr>
            <p:ph type="sldNum" sz="quarter" idx="12"/>
          </p:nvPr>
        </p:nvSpPr>
        <p:spPr/>
        <p:txBody>
          <a:bodyPr/>
          <a:lstStyle/>
          <a:p>
            <a:fld id="{969316B1-1403-D043-BB11-7BD1690DAEB8}" type="slidenum">
              <a:rPr lang="en-US" smtClean="0"/>
              <a:t>‹#›</a:t>
            </a:fld>
            <a:endParaRPr lang="en-US"/>
          </a:p>
        </p:txBody>
      </p:sp>
    </p:spTree>
    <p:extLst>
      <p:ext uri="{BB962C8B-B14F-4D97-AF65-F5344CB8AC3E}">
        <p14:creationId xmlns:p14="http://schemas.microsoft.com/office/powerpoint/2010/main" val="1489343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590E-DD93-2286-CAFA-80A00268054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655B448-1992-BED8-5041-B449BB21A6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35A59FB-A066-DC6B-CF11-02988005072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D97B8EB-7AFD-BB72-F3A5-B3372FC2E3D9}"/>
              </a:ext>
            </a:extLst>
          </p:cNvPr>
          <p:cNvSpPr>
            <a:spLocks noGrp="1"/>
          </p:cNvSpPr>
          <p:nvPr>
            <p:ph type="dt" sz="half" idx="10"/>
          </p:nvPr>
        </p:nvSpPr>
        <p:spPr/>
        <p:txBody>
          <a:bodyPr/>
          <a:lstStyle/>
          <a:p>
            <a:fld id="{B2169DBB-31E8-FE4B-AA34-7214F6A05E7B}" type="datetimeFigureOut">
              <a:rPr lang="en-US" smtClean="0"/>
              <a:t>4/2/24</a:t>
            </a:fld>
            <a:endParaRPr lang="en-US"/>
          </a:p>
        </p:txBody>
      </p:sp>
      <p:sp>
        <p:nvSpPr>
          <p:cNvPr id="6" name="Footer Placeholder 5">
            <a:extLst>
              <a:ext uri="{FF2B5EF4-FFF2-40B4-BE49-F238E27FC236}">
                <a16:creationId xmlns:a16="http://schemas.microsoft.com/office/drawing/2014/main" id="{1497483A-3306-A6BD-941F-87FA9C57D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DDF2F-F1E0-C012-AEF9-A4BD00D5A6FB}"/>
              </a:ext>
            </a:extLst>
          </p:cNvPr>
          <p:cNvSpPr>
            <a:spLocks noGrp="1"/>
          </p:cNvSpPr>
          <p:nvPr>
            <p:ph type="sldNum" sz="quarter" idx="12"/>
          </p:nvPr>
        </p:nvSpPr>
        <p:spPr/>
        <p:txBody>
          <a:bodyPr/>
          <a:lstStyle/>
          <a:p>
            <a:fld id="{969316B1-1403-D043-BB11-7BD1690DAEB8}" type="slidenum">
              <a:rPr lang="en-US" smtClean="0"/>
              <a:t>‹#›</a:t>
            </a:fld>
            <a:endParaRPr lang="en-US"/>
          </a:p>
        </p:txBody>
      </p:sp>
    </p:spTree>
    <p:extLst>
      <p:ext uri="{BB962C8B-B14F-4D97-AF65-F5344CB8AC3E}">
        <p14:creationId xmlns:p14="http://schemas.microsoft.com/office/powerpoint/2010/main" val="140237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5DB0-3361-4A85-0832-97D7309D708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29DA553-C051-BCFE-B9C4-19857B779D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65830C6-5E57-E2BE-5DCE-68531DE77BC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44CBEBF-483F-A7DD-C47D-AE7DAD875C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5662A02-7AEC-A454-BB49-3F151D08638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611F08D-CC34-AD79-153C-191E9EE0C347}"/>
              </a:ext>
            </a:extLst>
          </p:cNvPr>
          <p:cNvSpPr>
            <a:spLocks noGrp="1"/>
          </p:cNvSpPr>
          <p:nvPr>
            <p:ph type="dt" sz="half" idx="10"/>
          </p:nvPr>
        </p:nvSpPr>
        <p:spPr/>
        <p:txBody>
          <a:bodyPr/>
          <a:lstStyle/>
          <a:p>
            <a:fld id="{B2169DBB-31E8-FE4B-AA34-7214F6A05E7B}" type="datetimeFigureOut">
              <a:rPr lang="en-US" smtClean="0"/>
              <a:t>4/2/24</a:t>
            </a:fld>
            <a:endParaRPr lang="en-US"/>
          </a:p>
        </p:txBody>
      </p:sp>
      <p:sp>
        <p:nvSpPr>
          <p:cNvPr id="8" name="Footer Placeholder 7">
            <a:extLst>
              <a:ext uri="{FF2B5EF4-FFF2-40B4-BE49-F238E27FC236}">
                <a16:creationId xmlns:a16="http://schemas.microsoft.com/office/drawing/2014/main" id="{8D73B717-2106-B9A3-4A61-31C7AE84A1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0AA2E1-CF4B-ACEB-4EE8-EC0354B05787}"/>
              </a:ext>
            </a:extLst>
          </p:cNvPr>
          <p:cNvSpPr>
            <a:spLocks noGrp="1"/>
          </p:cNvSpPr>
          <p:nvPr>
            <p:ph type="sldNum" sz="quarter" idx="12"/>
          </p:nvPr>
        </p:nvSpPr>
        <p:spPr/>
        <p:txBody>
          <a:bodyPr/>
          <a:lstStyle/>
          <a:p>
            <a:fld id="{969316B1-1403-D043-BB11-7BD1690DAEB8}" type="slidenum">
              <a:rPr lang="en-US" smtClean="0"/>
              <a:t>‹#›</a:t>
            </a:fld>
            <a:endParaRPr lang="en-US"/>
          </a:p>
        </p:txBody>
      </p:sp>
    </p:spTree>
    <p:extLst>
      <p:ext uri="{BB962C8B-B14F-4D97-AF65-F5344CB8AC3E}">
        <p14:creationId xmlns:p14="http://schemas.microsoft.com/office/powerpoint/2010/main" val="161261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FF51-E41F-2F21-A4F4-BA20BBDE05C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4BC001F-65CC-058B-9178-75EFB15D12EE}"/>
              </a:ext>
            </a:extLst>
          </p:cNvPr>
          <p:cNvSpPr>
            <a:spLocks noGrp="1"/>
          </p:cNvSpPr>
          <p:nvPr>
            <p:ph type="dt" sz="half" idx="10"/>
          </p:nvPr>
        </p:nvSpPr>
        <p:spPr/>
        <p:txBody>
          <a:bodyPr/>
          <a:lstStyle/>
          <a:p>
            <a:fld id="{B2169DBB-31E8-FE4B-AA34-7214F6A05E7B}" type="datetimeFigureOut">
              <a:rPr lang="en-US" smtClean="0"/>
              <a:t>4/2/24</a:t>
            </a:fld>
            <a:endParaRPr lang="en-US"/>
          </a:p>
        </p:txBody>
      </p:sp>
      <p:sp>
        <p:nvSpPr>
          <p:cNvPr id="4" name="Footer Placeholder 3">
            <a:extLst>
              <a:ext uri="{FF2B5EF4-FFF2-40B4-BE49-F238E27FC236}">
                <a16:creationId xmlns:a16="http://schemas.microsoft.com/office/drawing/2014/main" id="{5000E32B-2420-DF99-CBBF-37137F209C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4D34EB-DCE3-27EE-4D31-74BAF8130F93}"/>
              </a:ext>
            </a:extLst>
          </p:cNvPr>
          <p:cNvSpPr>
            <a:spLocks noGrp="1"/>
          </p:cNvSpPr>
          <p:nvPr>
            <p:ph type="sldNum" sz="quarter" idx="12"/>
          </p:nvPr>
        </p:nvSpPr>
        <p:spPr/>
        <p:txBody>
          <a:bodyPr/>
          <a:lstStyle/>
          <a:p>
            <a:fld id="{969316B1-1403-D043-BB11-7BD1690DAEB8}" type="slidenum">
              <a:rPr lang="en-US" smtClean="0"/>
              <a:t>‹#›</a:t>
            </a:fld>
            <a:endParaRPr lang="en-US"/>
          </a:p>
        </p:txBody>
      </p:sp>
    </p:spTree>
    <p:extLst>
      <p:ext uri="{BB962C8B-B14F-4D97-AF65-F5344CB8AC3E}">
        <p14:creationId xmlns:p14="http://schemas.microsoft.com/office/powerpoint/2010/main" val="2418537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4CC390-E9BB-648A-8FDB-7CF3BDDAFEF6}"/>
              </a:ext>
            </a:extLst>
          </p:cNvPr>
          <p:cNvSpPr>
            <a:spLocks noGrp="1"/>
          </p:cNvSpPr>
          <p:nvPr>
            <p:ph type="dt" sz="half" idx="10"/>
          </p:nvPr>
        </p:nvSpPr>
        <p:spPr/>
        <p:txBody>
          <a:bodyPr/>
          <a:lstStyle/>
          <a:p>
            <a:fld id="{B2169DBB-31E8-FE4B-AA34-7214F6A05E7B}" type="datetimeFigureOut">
              <a:rPr lang="en-US" smtClean="0"/>
              <a:t>4/2/24</a:t>
            </a:fld>
            <a:endParaRPr lang="en-US"/>
          </a:p>
        </p:txBody>
      </p:sp>
      <p:sp>
        <p:nvSpPr>
          <p:cNvPr id="3" name="Footer Placeholder 2">
            <a:extLst>
              <a:ext uri="{FF2B5EF4-FFF2-40B4-BE49-F238E27FC236}">
                <a16:creationId xmlns:a16="http://schemas.microsoft.com/office/drawing/2014/main" id="{F334C30F-AE20-08E6-BF5A-F6EC1B016C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DFD7CA-DC28-D065-C25D-7D6D52658847}"/>
              </a:ext>
            </a:extLst>
          </p:cNvPr>
          <p:cNvSpPr>
            <a:spLocks noGrp="1"/>
          </p:cNvSpPr>
          <p:nvPr>
            <p:ph type="sldNum" sz="quarter" idx="12"/>
          </p:nvPr>
        </p:nvSpPr>
        <p:spPr/>
        <p:txBody>
          <a:bodyPr/>
          <a:lstStyle/>
          <a:p>
            <a:fld id="{969316B1-1403-D043-BB11-7BD1690DAEB8}" type="slidenum">
              <a:rPr lang="en-US" smtClean="0"/>
              <a:t>‹#›</a:t>
            </a:fld>
            <a:endParaRPr lang="en-US"/>
          </a:p>
        </p:txBody>
      </p:sp>
    </p:spTree>
    <p:extLst>
      <p:ext uri="{BB962C8B-B14F-4D97-AF65-F5344CB8AC3E}">
        <p14:creationId xmlns:p14="http://schemas.microsoft.com/office/powerpoint/2010/main" val="71049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F3CD-5143-94F9-4EB1-7069A70068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C25B305-BD1C-4B23-6B9B-048934700A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69A04CD-C784-AABD-A410-F236FB627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02A928-AD2E-510D-6310-CF92F1D057F6}"/>
              </a:ext>
            </a:extLst>
          </p:cNvPr>
          <p:cNvSpPr>
            <a:spLocks noGrp="1"/>
          </p:cNvSpPr>
          <p:nvPr>
            <p:ph type="dt" sz="half" idx="10"/>
          </p:nvPr>
        </p:nvSpPr>
        <p:spPr/>
        <p:txBody>
          <a:bodyPr/>
          <a:lstStyle/>
          <a:p>
            <a:fld id="{B2169DBB-31E8-FE4B-AA34-7214F6A05E7B}" type="datetimeFigureOut">
              <a:rPr lang="en-US" smtClean="0"/>
              <a:t>4/2/24</a:t>
            </a:fld>
            <a:endParaRPr lang="en-US"/>
          </a:p>
        </p:txBody>
      </p:sp>
      <p:sp>
        <p:nvSpPr>
          <p:cNvPr id="6" name="Footer Placeholder 5">
            <a:extLst>
              <a:ext uri="{FF2B5EF4-FFF2-40B4-BE49-F238E27FC236}">
                <a16:creationId xmlns:a16="http://schemas.microsoft.com/office/drawing/2014/main" id="{8CA34C08-7E2D-225C-7818-E0A361CDC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1B1D8-A074-AC93-2AFA-20CD042FA84B}"/>
              </a:ext>
            </a:extLst>
          </p:cNvPr>
          <p:cNvSpPr>
            <a:spLocks noGrp="1"/>
          </p:cNvSpPr>
          <p:nvPr>
            <p:ph type="sldNum" sz="quarter" idx="12"/>
          </p:nvPr>
        </p:nvSpPr>
        <p:spPr/>
        <p:txBody>
          <a:bodyPr/>
          <a:lstStyle/>
          <a:p>
            <a:fld id="{969316B1-1403-D043-BB11-7BD1690DAEB8}" type="slidenum">
              <a:rPr lang="en-US" smtClean="0"/>
              <a:t>‹#›</a:t>
            </a:fld>
            <a:endParaRPr lang="en-US"/>
          </a:p>
        </p:txBody>
      </p:sp>
    </p:spTree>
    <p:extLst>
      <p:ext uri="{BB962C8B-B14F-4D97-AF65-F5344CB8AC3E}">
        <p14:creationId xmlns:p14="http://schemas.microsoft.com/office/powerpoint/2010/main" val="255443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5400-E4C7-08F5-7412-59142A205D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44E138-DBAC-EF82-90BA-BEF65F63EC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7DC607-8C5B-2A64-7326-E87C2AED2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AC9B6E-6FCD-0622-9BAA-A336E58C0A43}"/>
              </a:ext>
            </a:extLst>
          </p:cNvPr>
          <p:cNvSpPr>
            <a:spLocks noGrp="1"/>
          </p:cNvSpPr>
          <p:nvPr>
            <p:ph type="dt" sz="half" idx="10"/>
          </p:nvPr>
        </p:nvSpPr>
        <p:spPr/>
        <p:txBody>
          <a:bodyPr/>
          <a:lstStyle/>
          <a:p>
            <a:fld id="{B2169DBB-31E8-FE4B-AA34-7214F6A05E7B}" type="datetimeFigureOut">
              <a:rPr lang="en-US" smtClean="0"/>
              <a:t>4/2/24</a:t>
            </a:fld>
            <a:endParaRPr lang="en-US"/>
          </a:p>
        </p:txBody>
      </p:sp>
      <p:sp>
        <p:nvSpPr>
          <p:cNvPr id="6" name="Footer Placeholder 5">
            <a:extLst>
              <a:ext uri="{FF2B5EF4-FFF2-40B4-BE49-F238E27FC236}">
                <a16:creationId xmlns:a16="http://schemas.microsoft.com/office/drawing/2014/main" id="{2D39E1D7-B1EB-71FB-DFD5-FD049F444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4B5AFE-4D3D-700C-913C-9DB3B3E9938B}"/>
              </a:ext>
            </a:extLst>
          </p:cNvPr>
          <p:cNvSpPr>
            <a:spLocks noGrp="1"/>
          </p:cNvSpPr>
          <p:nvPr>
            <p:ph type="sldNum" sz="quarter" idx="12"/>
          </p:nvPr>
        </p:nvSpPr>
        <p:spPr/>
        <p:txBody>
          <a:bodyPr/>
          <a:lstStyle/>
          <a:p>
            <a:fld id="{969316B1-1403-D043-BB11-7BD1690DAEB8}" type="slidenum">
              <a:rPr lang="en-US" smtClean="0"/>
              <a:t>‹#›</a:t>
            </a:fld>
            <a:endParaRPr lang="en-US"/>
          </a:p>
        </p:txBody>
      </p:sp>
    </p:spTree>
    <p:extLst>
      <p:ext uri="{BB962C8B-B14F-4D97-AF65-F5344CB8AC3E}">
        <p14:creationId xmlns:p14="http://schemas.microsoft.com/office/powerpoint/2010/main" val="137662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B7057-CC5C-EFF0-C477-337F9DC31A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63DA5AD-42B3-C0F4-10BD-CD196FA42D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01DABD-BD0A-313E-ABDC-4AA816331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169DBB-31E8-FE4B-AA34-7214F6A05E7B}" type="datetimeFigureOut">
              <a:rPr lang="en-US" smtClean="0"/>
              <a:t>4/2/24</a:t>
            </a:fld>
            <a:endParaRPr lang="en-US"/>
          </a:p>
        </p:txBody>
      </p:sp>
      <p:sp>
        <p:nvSpPr>
          <p:cNvPr id="5" name="Footer Placeholder 4">
            <a:extLst>
              <a:ext uri="{FF2B5EF4-FFF2-40B4-BE49-F238E27FC236}">
                <a16:creationId xmlns:a16="http://schemas.microsoft.com/office/drawing/2014/main" id="{132A200D-F6A4-2CDD-B749-4279F25F31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FE7F64B-EE14-4A74-B4B7-5A5206FBDE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9316B1-1403-D043-BB11-7BD1690DAEB8}" type="slidenum">
              <a:rPr lang="en-US" smtClean="0"/>
              <a:t>‹#›</a:t>
            </a:fld>
            <a:endParaRPr lang="en-US"/>
          </a:p>
        </p:txBody>
      </p:sp>
    </p:spTree>
    <p:extLst>
      <p:ext uri="{BB962C8B-B14F-4D97-AF65-F5344CB8AC3E}">
        <p14:creationId xmlns:p14="http://schemas.microsoft.com/office/powerpoint/2010/main" val="2134617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4281-4791-B7C7-457D-4A053160C2A8}"/>
              </a:ext>
            </a:extLst>
          </p:cNvPr>
          <p:cNvSpPr>
            <a:spLocks noGrp="1"/>
          </p:cNvSpPr>
          <p:nvPr>
            <p:ph type="ctrTitle"/>
          </p:nvPr>
        </p:nvSpPr>
        <p:spPr/>
        <p:txBody>
          <a:bodyPr/>
          <a:lstStyle/>
          <a:p>
            <a:r>
              <a:rPr lang="en-US" dirty="0"/>
              <a:t>Monitoring Tool</a:t>
            </a:r>
          </a:p>
        </p:txBody>
      </p:sp>
      <p:sp>
        <p:nvSpPr>
          <p:cNvPr id="3" name="Subtitle 2">
            <a:extLst>
              <a:ext uri="{FF2B5EF4-FFF2-40B4-BE49-F238E27FC236}">
                <a16:creationId xmlns:a16="http://schemas.microsoft.com/office/drawing/2014/main" id="{33C6C472-F9BF-55B6-9D7A-61542A87E9D8}"/>
              </a:ext>
            </a:extLst>
          </p:cNvPr>
          <p:cNvSpPr>
            <a:spLocks noGrp="1"/>
          </p:cNvSpPr>
          <p:nvPr>
            <p:ph type="subTitle" idx="1"/>
          </p:nvPr>
        </p:nvSpPr>
        <p:spPr/>
        <p:txBody>
          <a:bodyPr/>
          <a:lstStyle/>
          <a:p>
            <a:r>
              <a:rPr lang="en-US" dirty="0"/>
              <a:t>SolarWinds</a:t>
            </a:r>
          </a:p>
          <a:p>
            <a:endParaRPr lang="en-US" dirty="0"/>
          </a:p>
          <a:p>
            <a:r>
              <a:rPr lang="en-US" dirty="0"/>
              <a:t>Comprehensive Analysis</a:t>
            </a:r>
          </a:p>
        </p:txBody>
      </p:sp>
    </p:spTree>
    <p:extLst>
      <p:ext uri="{BB962C8B-B14F-4D97-AF65-F5344CB8AC3E}">
        <p14:creationId xmlns:p14="http://schemas.microsoft.com/office/powerpoint/2010/main" val="47638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E5812A-CB72-A299-D36F-1148EA5BA3EE}"/>
              </a:ext>
            </a:extLst>
          </p:cNvPr>
          <p:cNvSpPr>
            <a:spLocks noGrp="1"/>
          </p:cNvSpPr>
          <p:nvPr>
            <p:ph sz="half" idx="1"/>
          </p:nvPr>
        </p:nvSpPr>
        <p:spPr/>
        <p:txBody>
          <a:bodyPr>
            <a:normAutofit fontScale="32500" lnSpcReduction="20000"/>
          </a:bodyPr>
          <a:lstStyle/>
          <a:p>
            <a:pPr marL="0" indent="0" algn="l">
              <a:buNone/>
            </a:pPr>
            <a:r>
              <a:rPr lang="en-IN" sz="3400" b="1" i="0" dirty="0">
                <a:solidFill>
                  <a:schemeClr val="accent4"/>
                </a:solidFill>
                <a:effectLst/>
                <a:highlight>
                  <a:srgbClr val="FFFFFF"/>
                </a:highlight>
                <a:latin typeface="Google Sans"/>
              </a:rPr>
              <a:t>Service Desk</a:t>
            </a:r>
            <a:endParaRPr lang="en-IN" sz="3400" b="0" i="0" dirty="0">
              <a:solidFill>
                <a:schemeClr val="accent4"/>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Ticket Prioritization:</a:t>
            </a:r>
            <a:r>
              <a:rPr lang="en-IN" b="0" i="0" dirty="0">
                <a:solidFill>
                  <a:srgbClr val="1F1F1F"/>
                </a:solidFill>
                <a:effectLst/>
                <a:highlight>
                  <a:srgbClr val="FFFFFF"/>
                </a:highlight>
                <a:latin typeface="Google Sans"/>
              </a:rPr>
              <a:t> Categorize tickets based on severity, impact, or service level agreements (SLAs).</a:t>
            </a:r>
          </a:p>
          <a:p>
            <a:pPr algn="l">
              <a:buFont typeface="Arial" panose="020B0604020202020204" pitchFamily="34" charset="0"/>
              <a:buChar char="•"/>
            </a:pPr>
            <a:r>
              <a:rPr lang="en-IN" b="1" i="0" dirty="0">
                <a:solidFill>
                  <a:srgbClr val="1F1F1F"/>
                </a:solidFill>
                <a:effectLst/>
                <a:highlight>
                  <a:srgbClr val="FFFFFF"/>
                </a:highlight>
                <a:latin typeface="Google Sans"/>
              </a:rPr>
              <a:t>Automatic Ticket Routing:</a:t>
            </a:r>
            <a:r>
              <a:rPr lang="en-IN" b="0" i="0" dirty="0">
                <a:solidFill>
                  <a:srgbClr val="1F1F1F"/>
                </a:solidFill>
                <a:effectLst/>
                <a:highlight>
                  <a:srgbClr val="FFFFFF"/>
                </a:highlight>
                <a:latin typeface="Google Sans"/>
              </a:rPr>
              <a:t> Assign tickets to specific teams or technicians based on defined criteria.</a:t>
            </a:r>
          </a:p>
          <a:p>
            <a:pPr algn="l">
              <a:buFont typeface="Arial" panose="020B0604020202020204" pitchFamily="34" charset="0"/>
              <a:buChar char="•"/>
            </a:pPr>
            <a:r>
              <a:rPr lang="en-IN" b="1" i="0" dirty="0">
                <a:solidFill>
                  <a:srgbClr val="1F1F1F"/>
                </a:solidFill>
                <a:effectLst/>
                <a:highlight>
                  <a:srgbClr val="FFFFFF"/>
                </a:highlight>
                <a:latin typeface="Google Sans"/>
              </a:rPr>
              <a:t>Ticket Escalation:</a:t>
            </a:r>
            <a:r>
              <a:rPr lang="en-IN" b="0" i="0" dirty="0">
                <a:solidFill>
                  <a:srgbClr val="1F1F1F"/>
                </a:solidFill>
                <a:effectLst/>
                <a:highlight>
                  <a:srgbClr val="FFFFFF"/>
                </a:highlight>
                <a:latin typeface="Google Sans"/>
              </a:rPr>
              <a:t> Define escalation paths and timeframes to ensure critical issues are addressed promptly.</a:t>
            </a:r>
          </a:p>
          <a:p>
            <a:pPr algn="l">
              <a:buFont typeface="Arial" panose="020B0604020202020204" pitchFamily="34" charset="0"/>
              <a:buChar char="•"/>
            </a:pPr>
            <a:r>
              <a:rPr lang="en-IN" b="1" i="0" dirty="0">
                <a:solidFill>
                  <a:srgbClr val="1F1F1F"/>
                </a:solidFill>
                <a:effectLst/>
                <a:highlight>
                  <a:srgbClr val="FFFFFF"/>
                </a:highlight>
                <a:latin typeface="Google Sans"/>
              </a:rPr>
              <a:t>End-User Self-Service Portal:</a:t>
            </a:r>
            <a:r>
              <a:rPr lang="en-IN" b="0" i="0" dirty="0">
                <a:solidFill>
                  <a:srgbClr val="1F1F1F"/>
                </a:solidFill>
                <a:effectLst/>
                <a:highlight>
                  <a:srgbClr val="FFFFFF"/>
                </a:highlight>
                <a:latin typeface="Google Sans"/>
              </a:rPr>
              <a:t> Allow users to submit tickets, search a knowledge base, and track resolution progress.</a:t>
            </a:r>
          </a:p>
          <a:p>
            <a:pPr algn="l">
              <a:buFont typeface="Arial" panose="020B0604020202020204" pitchFamily="34" charset="0"/>
              <a:buChar char="•"/>
            </a:pPr>
            <a:r>
              <a:rPr lang="en-IN" b="1" i="0" dirty="0">
                <a:solidFill>
                  <a:srgbClr val="1F1F1F"/>
                </a:solidFill>
                <a:effectLst/>
                <a:highlight>
                  <a:srgbClr val="FFFFFF"/>
                </a:highlight>
                <a:latin typeface="Google Sans"/>
              </a:rPr>
              <a:t>Asset Discovery &amp; Tracking:</a:t>
            </a:r>
            <a:r>
              <a:rPr lang="en-IN" b="0" i="0" dirty="0">
                <a:solidFill>
                  <a:srgbClr val="1F1F1F"/>
                </a:solidFill>
                <a:effectLst/>
                <a:highlight>
                  <a:srgbClr val="FFFFFF"/>
                </a:highlight>
                <a:latin typeface="Google Sans"/>
              </a:rPr>
              <a:t> Link assets (laptops, software licenses, etc.) to tickets for better context.</a:t>
            </a:r>
          </a:p>
          <a:p>
            <a:pPr algn="l">
              <a:buFont typeface="Arial" panose="020B0604020202020204" pitchFamily="34" charset="0"/>
              <a:buChar char="•"/>
            </a:pPr>
            <a:r>
              <a:rPr lang="en-IN" b="1" i="0" dirty="0">
                <a:solidFill>
                  <a:srgbClr val="1F1F1F"/>
                </a:solidFill>
                <a:effectLst/>
                <a:highlight>
                  <a:srgbClr val="FFFFFF"/>
                </a:highlight>
                <a:latin typeface="Google Sans"/>
              </a:rPr>
              <a:t>Hardware &amp; Software Inventory:</a:t>
            </a:r>
            <a:r>
              <a:rPr lang="en-IN" b="0" i="0" dirty="0">
                <a:solidFill>
                  <a:srgbClr val="1F1F1F"/>
                </a:solidFill>
                <a:effectLst/>
                <a:highlight>
                  <a:srgbClr val="FFFFFF"/>
                </a:highlight>
                <a:latin typeface="Google Sans"/>
              </a:rPr>
              <a:t> Maintain detailed inventory for audits and change management.</a:t>
            </a:r>
          </a:p>
          <a:p>
            <a:pPr algn="l">
              <a:buFont typeface="Arial" panose="020B0604020202020204" pitchFamily="34" charset="0"/>
              <a:buChar char="•"/>
            </a:pPr>
            <a:r>
              <a:rPr lang="en-IN" b="1" i="0" dirty="0">
                <a:solidFill>
                  <a:srgbClr val="1F1F1F"/>
                </a:solidFill>
                <a:effectLst/>
                <a:highlight>
                  <a:srgbClr val="FFFFFF"/>
                </a:highlight>
                <a:latin typeface="Google Sans"/>
              </a:rPr>
              <a:t>Problem Management Workflows:</a:t>
            </a:r>
            <a:r>
              <a:rPr lang="en-IN" b="0" i="0" dirty="0">
                <a:solidFill>
                  <a:srgbClr val="1F1F1F"/>
                </a:solidFill>
                <a:effectLst/>
                <a:highlight>
                  <a:srgbClr val="FFFFFF"/>
                </a:highlight>
                <a:latin typeface="Google Sans"/>
              </a:rPr>
              <a:t> Track recurring issues, root cause analysis, and implement permanent fixes.</a:t>
            </a:r>
          </a:p>
          <a:p>
            <a:pPr algn="l">
              <a:buFont typeface="Arial" panose="020B0604020202020204" pitchFamily="34" charset="0"/>
              <a:buChar char="•"/>
            </a:pPr>
            <a:r>
              <a:rPr lang="en-IN" b="1" i="0" dirty="0">
                <a:solidFill>
                  <a:srgbClr val="1F1F1F"/>
                </a:solidFill>
                <a:effectLst/>
                <a:highlight>
                  <a:srgbClr val="FFFFFF"/>
                </a:highlight>
                <a:latin typeface="Google Sans"/>
              </a:rPr>
              <a:t>Change Management Approvals:</a:t>
            </a:r>
            <a:r>
              <a:rPr lang="en-IN" b="0" i="0" dirty="0">
                <a:solidFill>
                  <a:srgbClr val="1F1F1F"/>
                </a:solidFill>
                <a:effectLst/>
                <a:highlight>
                  <a:srgbClr val="FFFFFF"/>
                </a:highlight>
                <a:latin typeface="Google Sans"/>
              </a:rPr>
              <a:t> Formalize change requests, risk assessments, and approval workflows.</a:t>
            </a:r>
          </a:p>
          <a:p>
            <a:pPr algn="l">
              <a:buFont typeface="Arial" panose="020B0604020202020204" pitchFamily="34" charset="0"/>
              <a:buChar char="•"/>
            </a:pPr>
            <a:r>
              <a:rPr lang="en-IN" b="1" i="0" dirty="0">
                <a:solidFill>
                  <a:srgbClr val="1F1F1F"/>
                </a:solidFill>
                <a:effectLst/>
                <a:highlight>
                  <a:srgbClr val="FFFFFF"/>
                </a:highlight>
                <a:latin typeface="Google Sans"/>
              </a:rPr>
              <a:t>CMDB Integration:</a:t>
            </a:r>
            <a:r>
              <a:rPr lang="en-IN" b="0" i="0" dirty="0">
                <a:solidFill>
                  <a:srgbClr val="1F1F1F"/>
                </a:solidFill>
                <a:effectLst/>
                <a:highlight>
                  <a:srgbClr val="FFFFFF"/>
                </a:highlight>
                <a:latin typeface="Google Sans"/>
              </a:rPr>
              <a:t> Bi-directional data exchange with a Configuration Management Database for greater IT visibility.</a:t>
            </a:r>
          </a:p>
          <a:p>
            <a:pPr algn="l">
              <a:buFont typeface="Arial" panose="020B0604020202020204" pitchFamily="34" charset="0"/>
              <a:buChar char="•"/>
            </a:pPr>
            <a:r>
              <a:rPr lang="en-IN" b="1" i="0" dirty="0">
                <a:solidFill>
                  <a:srgbClr val="1F1F1F"/>
                </a:solidFill>
                <a:effectLst/>
                <a:highlight>
                  <a:srgbClr val="FFFFFF"/>
                </a:highlight>
                <a:latin typeface="Google Sans"/>
              </a:rPr>
              <a:t>SLA Tracking &amp; Reporting:</a:t>
            </a:r>
            <a:r>
              <a:rPr lang="en-IN" b="0" i="0" dirty="0">
                <a:solidFill>
                  <a:srgbClr val="1F1F1F"/>
                </a:solidFill>
                <a:effectLst/>
                <a:highlight>
                  <a:srgbClr val="FFFFFF"/>
                </a:highlight>
                <a:latin typeface="Google Sans"/>
              </a:rPr>
              <a:t> Measure service desk performance against service level agreements.</a:t>
            </a:r>
          </a:p>
          <a:p>
            <a:pPr algn="l">
              <a:buFont typeface="Arial" panose="020B0604020202020204" pitchFamily="34" charset="0"/>
              <a:buChar char="•"/>
            </a:pPr>
            <a:r>
              <a:rPr lang="en-IN" b="1" i="0" dirty="0">
                <a:solidFill>
                  <a:srgbClr val="1F1F1F"/>
                </a:solidFill>
                <a:effectLst/>
                <a:highlight>
                  <a:srgbClr val="FFFFFF"/>
                </a:highlight>
                <a:latin typeface="Google Sans"/>
              </a:rPr>
              <a:t>Customer Satisfaction Surveys:</a:t>
            </a:r>
            <a:r>
              <a:rPr lang="en-IN" b="0" i="0" dirty="0">
                <a:solidFill>
                  <a:srgbClr val="1F1F1F"/>
                </a:solidFill>
                <a:effectLst/>
                <a:highlight>
                  <a:srgbClr val="FFFFFF"/>
                </a:highlight>
                <a:latin typeface="Google Sans"/>
              </a:rPr>
              <a:t> Collect feedback upon ticket closure to gauge help desk effectiveness.</a:t>
            </a:r>
          </a:p>
          <a:p>
            <a:pPr algn="l">
              <a:buFont typeface="Arial" panose="020B0604020202020204" pitchFamily="34" charset="0"/>
              <a:buChar char="•"/>
            </a:pPr>
            <a:r>
              <a:rPr lang="en-IN" b="1" i="0" dirty="0">
                <a:solidFill>
                  <a:srgbClr val="1F1F1F"/>
                </a:solidFill>
                <a:effectLst/>
                <a:highlight>
                  <a:srgbClr val="FFFFFF"/>
                </a:highlight>
                <a:latin typeface="Google Sans"/>
              </a:rPr>
              <a:t>Vendor Management Integration:</a:t>
            </a:r>
            <a:r>
              <a:rPr lang="en-IN" b="0" i="0" dirty="0">
                <a:solidFill>
                  <a:srgbClr val="1F1F1F"/>
                </a:solidFill>
                <a:effectLst/>
                <a:highlight>
                  <a:srgbClr val="FFFFFF"/>
                </a:highlight>
                <a:latin typeface="Google Sans"/>
              </a:rPr>
              <a:t> Link tickets to external vendors for tracking and managing support contracts.</a:t>
            </a:r>
          </a:p>
          <a:p>
            <a:endParaRPr lang="en-US" dirty="0"/>
          </a:p>
        </p:txBody>
      </p:sp>
      <p:sp>
        <p:nvSpPr>
          <p:cNvPr id="4" name="Content Placeholder 3">
            <a:extLst>
              <a:ext uri="{FF2B5EF4-FFF2-40B4-BE49-F238E27FC236}">
                <a16:creationId xmlns:a16="http://schemas.microsoft.com/office/drawing/2014/main" id="{86434A1A-3A70-36DC-50C7-795D2FEFBFA1}"/>
              </a:ext>
            </a:extLst>
          </p:cNvPr>
          <p:cNvSpPr>
            <a:spLocks noGrp="1"/>
          </p:cNvSpPr>
          <p:nvPr>
            <p:ph sz="half" idx="2"/>
          </p:nvPr>
        </p:nvSpPr>
        <p:spPr/>
        <p:txBody>
          <a:bodyPr>
            <a:normAutofit fontScale="32500" lnSpcReduction="20000"/>
          </a:bodyPr>
          <a:lstStyle/>
          <a:p>
            <a:pPr marL="0" indent="0" algn="l">
              <a:buNone/>
            </a:pPr>
            <a:r>
              <a:rPr lang="en-IN" sz="3400" b="1" i="0" dirty="0">
                <a:solidFill>
                  <a:schemeClr val="accent4"/>
                </a:solidFill>
                <a:effectLst/>
                <a:highlight>
                  <a:srgbClr val="FFFFFF"/>
                </a:highlight>
                <a:latin typeface="Google Sans"/>
              </a:rPr>
              <a:t>User Device Tracker (UDT)</a:t>
            </a:r>
            <a:endParaRPr lang="en-IN" sz="3400" b="0" i="0" dirty="0">
              <a:solidFill>
                <a:schemeClr val="accent4"/>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Desktop &amp; Laptop Inventory:</a:t>
            </a:r>
            <a:r>
              <a:rPr lang="en-IN" b="0" i="0" dirty="0">
                <a:solidFill>
                  <a:srgbClr val="1F1F1F"/>
                </a:solidFill>
                <a:effectLst/>
                <a:highlight>
                  <a:srgbClr val="FFFFFF"/>
                </a:highlight>
                <a:latin typeface="Google Sans"/>
              </a:rPr>
              <a:t> Detailed hardware and software information for Windows and macOS devices.</a:t>
            </a:r>
          </a:p>
          <a:p>
            <a:pPr algn="l">
              <a:buFont typeface="Arial" panose="020B0604020202020204" pitchFamily="34" charset="0"/>
              <a:buChar char="•"/>
            </a:pPr>
            <a:r>
              <a:rPr lang="en-IN" b="1" i="0" dirty="0">
                <a:solidFill>
                  <a:srgbClr val="1F1F1F"/>
                </a:solidFill>
                <a:effectLst/>
                <a:highlight>
                  <a:srgbClr val="FFFFFF"/>
                </a:highlight>
                <a:latin typeface="Google Sans"/>
              </a:rPr>
              <a:t>Mobile Device Tracking:</a:t>
            </a:r>
            <a:r>
              <a:rPr lang="en-IN" b="0" i="0" dirty="0">
                <a:solidFill>
                  <a:srgbClr val="1F1F1F"/>
                </a:solidFill>
                <a:effectLst/>
                <a:highlight>
                  <a:srgbClr val="FFFFFF"/>
                </a:highlight>
                <a:latin typeface="Google Sans"/>
              </a:rPr>
              <a:t> Monitor iOS, Android, and Windows Mobile devices connected to the network.</a:t>
            </a:r>
          </a:p>
          <a:p>
            <a:pPr algn="l">
              <a:buFont typeface="Arial" panose="020B0604020202020204" pitchFamily="34" charset="0"/>
              <a:buChar char="•"/>
            </a:pPr>
            <a:r>
              <a:rPr lang="en-IN" b="1" i="0" dirty="0">
                <a:solidFill>
                  <a:srgbClr val="1F1F1F"/>
                </a:solidFill>
                <a:effectLst/>
                <a:highlight>
                  <a:srgbClr val="FFFFFF"/>
                </a:highlight>
                <a:latin typeface="Google Sans"/>
              </a:rPr>
              <a:t>User Login History:</a:t>
            </a:r>
            <a:r>
              <a:rPr lang="en-IN" b="0" i="0" dirty="0">
                <a:solidFill>
                  <a:srgbClr val="1F1F1F"/>
                </a:solidFill>
                <a:effectLst/>
                <a:highlight>
                  <a:srgbClr val="FFFFFF"/>
                </a:highlight>
                <a:latin typeface="Google Sans"/>
              </a:rPr>
              <a:t> Track user logins, logouts, and session duration on monitored devices.</a:t>
            </a:r>
          </a:p>
          <a:p>
            <a:pPr algn="l">
              <a:buFont typeface="Arial" panose="020B0604020202020204" pitchFamily="34" charset="0"/>
              <a:buChar char="•"/>
            </a:pPr>
            <a:r>
              <a:rPr lang="en-IN" b="1" i="0" dirty="0">
                <a:solidFill>
                  <a:srgbClr val="1F1F1F"/>
                </a:solidFill>
                <a:effectLst/>
                <a:highlight>
                  <a:srgbClr val="FFFFFF"/>
                </a:highlight>
                <a:latin typeface="Google Sans"/>
              </a:rPr>
              <a:t>Software Installation Tracking:</a:t>
            </a:r>
            <a:r>
              <a:rPr lang="en-IN" b="0" i="0" dirty="0">
                <a:solidFill>
                  <a:srgbClr val="1F1F1F"/>
                </a:solidFill>
                <a:effectLst/>
                <a:highlight>
                  <a:srgbClr val="FFFFFF"/>
                </a:highlight>
                <a:latin typeface="Google Sans"/>
              </a:rPr>
              <a:t> Identify unauthorized or potentially unwanted software installations.</a:t>
            </a:r>
          </a:p>
          <a:p>
            <a:pPr algn="l">
              <a:buFont typeface="Arial" panose="020B0604020202020204" pitchFamily="34" charset="0"/>
              <a:buChar char="•"/>
            </a:pPr>
            <a:r>
              <a:rPr lang="en-IN" b="1" i="0" dirty="0">
                <a:solidFill>
                  <a:srgbClr val="1F1F1F"/>
                </a:solidFill>
                <a:effectLst/>
                <a:highlight>
                  <a:srgbClr val="FFFFFF"/>
                </a:highlight>
                <a:latin typeface="Google Sans"/>
              </a:rPr>
              <a:t>Software License Compliance:</a:t>
            </a:r>
            <a:r>
              <a:rPr lang="en-IN" b="0" i="0" dirty="0">
                <a:solidFill>
                  <a:srgbClr val="1F1F1F"/>
                </a:solidFill>
                <a:effectLst/>
                <a:highlight>
                  <a:srgbClr val="FFFFFF"/>
                </a:highlight>
                <a:latin typeface="Google Sans"/>
              </a:rPr>
              <a:t> Monitor software usage against purchased licenses to avoid overages or true-ups.</a:t>
            </a:r>
          </a:p>
          <a:p>
            <a:pPr algn="l">
              <a:buFont typeface="Arial" panose="020B0604020202020204" pitchFamily="34" charset="0"/>
              <a:buChar char="•"/>
            </a:pPr>
            <a:r>
              <a:rPr lang="en-IN" b="1" i="0" dirty="0">
                <a:solidFill>
                  <a:srgbClr val="1F1F1F"/>
                </a:solidFill>
                <a:effectLst/>
                <a:highlight>
                  <a:srgbClr val="FFFFFF"/>
                </a:highlight>
                <a:latin typeface="Google Sans"/>
              </a:rPr>
              <a:t>Device Location Tracking:</a:t>
            </a:r>
            <a:r>
              <a:rPr lang="en-IN" b="0" i="0" dirty="0">
                <a:solidFill>
                  <a:srgbClr val="1F1F1F"/>
                </a:solidFill>
                <a:effectLst/>
                <a:highlight>
                  <a:srgbClr val="FFFFFF"/>
                </a:highlight>
                <a:latin typeface="Google Sans"/>
              </a:rPr>
              <a:t> Geolocation for laptops (if enabled) to aid in recovery of lost or stolen devices.</a:t>
            </a:r>
          </a:p>
          <a:p>
            <a:pPr algn="l">
              <a:buFont typeface="Arial" panose="020B0604020202020204" pitchFamily="34" charset="0"/>
              <a:buChar char="•"/>
            </a:pPr>
            <a:r>
              <a:rPr lang="en-IN" b="1" i="0" dirty="0">
                <a:solidFill>
                  <a:srgbClr val="1F1F1F"/>
                </a:solidFill>
                <a:effectLst/>
                <a:highlight>
                  <a:srgbClr val="FFFFFF"/>
                </a:highlight>
                <a:latin typeface="Google Sans"/>
              </a:rPr>
              <a:t>Network Access Policy Enforcement:</a:t>
            </a:r>
            <a:r>
              <a:rPr lang="en-IN" b="0" i="0" dirty="0">
                <a:solidFill>
                  <a:srgbClr val="1F1F1F"/>
                </a:solidFill>
                <a:effectLst/>
                <a:highlight>
                  <a:srgbClr val="FFFFFF"/>
                </a:highlight>
                <a:latin typeface="Google Sans"/>
              </a:rPr>
              <a:t> Integrate with network access control (NAC) to quarantine non-compliant devices.</a:t>
            </a:r>
          </a:p>
          <a:p>
            <a:pPr algn="l">
              <a:buFont typeface="Arial" panose="020B0604020202020204" pitchFamily="34" charset="0"/>
              <a:buChar char="•"/>
            </a:pPr>
            <a:r>
              <a:rPr lang="en-IN" b="1" i="0" dirty="0">
                <a:solidFill>
                  <a:srgbClr val="1F1F1F"/>
                </a:solidFill>
                <a:effectLst/>
                <a:highlight>
                  <a:srgbClr val="FFFFFF"/>
                </a:highlight>
                <a:latin typeface="Google Sans"/>
              </a:rPr>
              <a:t>Active Directory User Association:</a:t>
            </a:r>
            <a:r>
              <a:rPr lang="en-IN" b="0" i="0" dirty="0">
                <a:solidFill>
                  <a:srgbClr val="1F1F1F"/>
                </a:solidFill>
                <a:effectLst/>
                <a:highlight>
                  <a:srgbClr val="FFFFFF"/>
                </a:highlight>
                <a:latin typeface="Google Sans"/>
              </a:rPr>
              <a:t> Link devices to their primary user based on Active Directory accounts.</a:t>
            </a:r>
          </a:p>
          <a:p>
            <a:pPr algn="l">
              <a:buFont typeface="Arial" panose="020B0604020202020204" pitchFamily="34" charset="0"/>
              <a:buChar char="•"/>
            </a:pPr>
            <a:r>
              <a:rPr lang="en-IN" b="1" i="0" dirty="0">
                <a:solidFill>
                  <a:srgbClr val="1F1F1F"/>
                </a:solidFill>
                <a:effectLst/>
                <a:highlight>
                  <a:srgbClr val="FFFFFF"/>
                </a:highlight>
                <a:latin typeface="Google Sans"/>
              </a:rPr>
              <a:t>Bandwidth Usage Tracking:</a:t>
            </a:r>
            <a:r>
              <a:rPr lang="en-IN" b="0" i="0" dirty="0">
                <a:solidFill>
                  <a:srgbClr val="1F1F1F"/>
                </a:solidFill>
                <a:effectLst/>
                <a:highlight>
                  <a:srgbClr val="FFFFFF"/>
                </a:highlight>
                <a:latin typeface="Google Sans"/>
              </a:rPr>
              <a:t> Identify network bandwidth hogs down to specific devices or users.</a:t>
            </a:r>
          </a:p>
          <a:p>
            <a:pPr algn="l">
              <a:buFont typeface="Arial" panose="020B0604020202020204" pitchFamily="34" charset="0"/>
              <a:buChar char="•"/>
            </a:pPr>
            <a:r>
              <a:rPr lang="en-IN" b="1" i="0" dirty="0">
                <a:solidFill>
                  <a:srgbClr val="1F1F1F"/>
                </a:solidFill>
                <a:effectLst/>
                <a:highlight>
                  <a:srgbClr val="FFFFFF"/>
                </a:highlight>
                <a:latin typeface="Google Sans"/>
              </a:rPr>
              <a:t>Endpoint Security Integration:</a:t>
            </a:r>
            <a:r>
              <a:rPr lang="en-IN" b="0" i="0" dirty="0">
                <a:solidFill>
                  <a:srgbClr val="1F1F1F"/>
                </a:solidFill>
                <a:effectLst/>
                <a:highlight>
                  <a:srgbClr val="FFFFFF"/>
                </a:highlight>
                <a:latin typeface="Google Sans"/>
              </a:rPr>
              <a:t> Augment security tools by providing device and user context.</a:t>
            </a:r>
          </a:p>
          <a:p>
            <a:endParaRPr lang="en-US" dirty="0"/>
          </a:p>
        </p:txBody>
      </p:sp>
      <p:sp>
        <p:nvSpPr>
          <p:cNvPr id="5" name="Title 1">
            <a:extLst>
              <a:ext uri="{FF2B5EF4-FFF2-40B4-BE49-F238E27FC236}">
                <a16:creationId xmlns:a16="http://schemas.microsoft.com/office/drawing/2014/main" id="{9307F3C5-3714-EF1F-6081-15552EF9A1C2}"/>
              </a:ext>
            </a:extLst>
          </p:cNvPr>
          <p:cNvSpPr>
            <a:spLocks noGrp="1"/>
          </p:cNvSpPr>
          <p:nvPr>
            <p:ph type="title"/>
          </p:nvPr>
        </p:nvSpPr>
        <p:spPr>
          <a:xfrm>
            <a:off x="838200" y="365126"/>
            <a:ext cx="4101662" cy="748972"/>
          </a:xfrm>
        </p:spPr>
        <p:txBody>
          <a:bodyPr>
            <a:normAutofit/>
          </a:bodyPr>
          <a:lstStyle/>
          <a:p>
            <a:r>
              <a:rPr lang="en-US" sz="3200" dirty="0"/>
              <a:t>Use cases - Modules</a:t>
            </a:r>
          </a:p>
        </p:txBody>
      </p:sp>
    </p:spTree>
    <p:extLst>
      <p:ext uri="{BB962C8B-B14F-4D97-AF65-F5344CB8AC3E}">
        <p14:creationId xmlns:p14="http://schemas.microsoft.com/office/powerpoint/2010/main" val="182233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32D7-00D3-E8F1-90B2-E731E19FFF7B}"/>
              </a:ext>
            </a:extLst>
          </p:cNvPr>
          <p:cNvSpPr>
            <a:spLocks noGrp="1"/>
          </p:cNvSpPr>
          <p:nvPr>
            <p:ph type="title"/>
          </p:nvPr>
        </p:nvSpPr>
        <p:spPr>
          <a:xfrm>
            <a:off x="838200" y="365125"/>
            <a:ext cx="3008586" cy="612337"/>
          </a:xfrm>
        </p:spPr>
        <p:txBody>
          <a:bodyPr>
            <a:normAutofit/>
          </a:bodyPr>
          <a:lstStyle/>
          <a:p>
            <a:r>
              <a:rPr lang="en-US" sz="3200" dirty="0"/>
              <a:t>Use Cases</a:t>
            </a:r>
          </a:p>
        </p:txBody>
      </p:sp>
      <p:sp>
        <p:nvSpPr>
          <p:cNvPr id="3" name="Content Placeholder 2">
            <a:extLst>
              <a:ext uri="{FF2B5EF4-FFF2-40B4-BE49-F238E27FC236}">
                <a16:creationId xmlns:a16="http://schemas.microsoft.com/office/drawing/2014/main" id="{F242E883-129D-2F92-ED2C-511CF743879B}"/>
              </a:ext>
            </a:extLst>
          </p:cNvPr>
          <p:cNvSpPr>
            <a:spLocks noGrp="1"/>
          </p:cNvSpPr>
          <p:nvPr>
            <p:ph sz="half" idx="1"/>
          </p:nvPr>
        </p:nvSpPr>
        <p:spPr>
          <a:xfrm>
            <a:off x="754118" y="911461"/>
            <a:ext cx="5181600" cy="4351338"/>
          </a:xfrm>
        </p:spPr>
        <p:txBody>
          <a:bodyPr>
            <a:noAutofit/>
          </a:bodyPr>
          <a:lstStyle/>
          <a:p>
            <a:pPr marL="0" indent="0" algn="l">
              <a:buNone/>
            </a:pPr>
            <a:r>
              <a:rPr lang="en-IN" sz="900" b="1" i="0" dirty="0">
                <a:solidFill>
                  <a:schemeClr val="accent4"/>
                </a:solidFill>
                <a:effectLst/>
                <a:latin typeface="Google Sans"/>
              </a:rPr>
              <a:t>Bandwidth Monitoring &amp; Troubleshooting</a:t>
            </a:r>
            <a:endParaRPr lang="en-IN" sz="900" b="0" i="0" dirty="0">
              <a:solidFill>
                <a:schemeClr val="accent4"/>
              </a:solidFill>
              <a:effectLst/>
              <a:latin typeface="Google Sans"/>
            </a:endParaRPr>
          </a:p>
          <a:p>
            <a:pPr algn="l">
              <a:buFont typeface="Arial" panose="020B0604020202020204" pitchFamily="34" charset="0"/>
              <a:buChar char="•"/>
            </a:pPr>
            <a:r>
              <a:rPr lang="en-IN" sz="900" b="1" i="0" dirty="0">
                <a:solidFill>
                  <a:srgbClr val="1F1F1F"/>
                </a:solidFill>
                <a:effectLst/>
                <a:highlight>
                  <a:srgbClr val="FFFFFF"/>
                </a:highlight>
                <a:latin typeface="Google Sans"/>
              </a:rPr>
              <a:t>Interface-Level Utilization:</a:t>
            </a:r>
            <a:r>
              <a:rPr lang="en-IN" sz="900" b="0" i="0" dirty="0">
                <a:solidFill>
                  <a:srgbClr val="1F1F1F"/>
                </a:solidFill>
                <a:effectLst/>
                <a:highlight>
                  <a:srgbClr val="FFFFFF"/>
                </a:highlight>
                <a:latin typeface="Google Sans"/>
              </a:rPr>
              <a:t> Track bandwidth utilization by percentage, megabits-per-second, etc., on individual network interfaces.</a:t>
            </a:r>
          </a:p>
          <a:p>
            <a:pPr algn="l">
              <a:buFont typeface="Arial" panose="020B0604020202020204" pitchFamily="34" charset="0"/>
              <a:buChar char="•"/>
            </a:pPr>
            <a:r>
              <a:rPr lang="en-IN" sz="900" b="1" i="0" dirty="0">
                <a:solidFill>
                  <a:srgbClr val="1F1F1F"/>
                </a:solidFill>
                <a:effectLst/>
                <a:highlight>
                  <a:srgbClr val="FFFFFF"/>
                </a:highlight>
                <a:latin typeface="Google Sans"/>
              </a:rPr>
              <a:t>Top Talker Identification:</a:t>
            </a:r>
            <a:r>
              <a:rPr lang="en-IN" sz="900" b="0" i="0" dirty="0">
                <a:solidFill>
                  <a:srgbClr val="1F1F1F"/>
                </a:solidFill>
                <a:effectLst/>
                <a:highlight>
                  <a:srgbClr val="FFFFFF"/>
                </a:highlight>
                <a:latin typeface="Google Sans"/>
              </a:rPr>
              <a:t> Pinpoint the top bandwidth consumers by device IP, hostname, application, or user.</a:t>
            </a:r>
          </a:p>
          <a:p>
            <a:pPr algn="l">
              <a:buFont typeface="Arial" panose="020B0604020202020204" pitchFamily="34" charset="0"/>
              <a:buChar char="•"/>
            </a:pPr>
            <a:r>
              <a:rPr lang="en-IN" sz="900" b="1" i="0" dirty="0">
                <a:solidFill>
                  <a:srgbClr val="1F1F1F"/>
                </a:solidFill>
                <a:effectLst/>
                <a:highlight>
                  <a:srgbClr val="FFFFFF"/>
                </a:highlight>
                <a:latin typeface="Google Sans"/>
              </a:rPr>
              <a:t>Historical Bandwidth Trends:</a:t>
            </a:r>
            <a:r>
              <a:rPr lang="en-IN" sz="900" b="0" i="0" dirty="0">
                <a:solidFill>
                  <a:srgbClr val="1F1F1F"/>
                </a:solidFill>
                <a:effectLst/>
                <a:highlight>
                  <a:srgbClr val="FFFFFF"/>
                </a:highlight>
                <a:latin typeface="Google Sans"/>
              </a:rPr>
              <a:t> </a:t>
            </a:r>
            <a:r>
              <a:rPr lang="en-IN" sz="900" b="0" i="0" dirty="0" err="1">
                <a:solidFill>
                  <a:srgbClr val="1F1F1F"/>
                </a:solidFill>
                <a:effectLst/>
                <a:highlight>
                  <a:srgbClr val="FFFFFF"/>
                </a:highlight>
                <a:latin typeface="Google Sans"/>
              </a:rPr>
              <a:t>Analyze</a:t>
            </a:r>
            <a:r>
              <a:rPr lang="en-IN" sz="900" b="0" i="0" dirty="0">
                <a:solidFill>
                  <a:srgbClr val="1F1F1F"/>
                </a:solidFill>
                <a:effectLst/>
                <a:highlight>
                  <a:srgbClr val="FFFFFF"/>
                </a:highlight>
                <a:latin typeface="Google Sans"/>
              </a:rPr>
              <a:t> bandwidth usage patterns over hours, days, weeks, or months for baselining.</a:t>
            </a:r>
          </a:p>
          <a:p>
            <a:pPr algn="l">
              <a:buFont typeface="Arial" panose="020B0604020202020204" pitchFamily="34" charset="0"/>
              <a:buChar char="•"/>
            </a:pPr>
            <a:r>
              <a:rPr lang="en-IN" sz="900" b="1" i="0" dirty="0">
                <a:solidFill>
                  <a:srgbClr val="1F1F1F"/>
                </a:solidFill>
                <a:effectLst/>
                <a:highlight>
                  <a:srgbClr val="FFFFFF"/>
                </a:highlight>
                <a:latin typeface="Google Sans"/>
              </a:rPr>
              <a:t>Burst Detection:</a:t>
            </a:r>
            <a:r>
              <a:rPr lang="en-IN" sz="900" b="0" i="0" dirty="0">
                <a:solidFill>
                  <a:srgbClr val="1F1F1F"/>
                </a:solidFill>
                <a:effectLst/>
                <a:highlight>
                  <a:srgbClr val="FFFFFF"/>
                </a:highlight>
                <a:latin typeface="Google Sans"/>
              </a:rPr>
              <a:t> Catch short-lived traffic spikes often missed by standard polling intervals.</a:t>
            </a:r>
          </a:p>
          <a:p>
            <a:pPr algn="l">
              <a:buFont typeface="Arial" panose="020B0604020202020204" pitchFamily="34" charset="0"/>
              <a:buChar char="•"/>
            </a:pPr>
            <a:r>
              <a:rPr lang="en-IN" sz="900" b="1" i="0" dirty="0">
                <a:solidFill>
                  <a:srgbClr val="1F1F1F"/>
                </a:solidFill>
                <a:effectLst/>
                <a:highlight>
                  <a:srgbClr val="FFFFFF"/>
                </a:highlight>
                <a:latin typeface="Google Sans"/>
              </a:rPr>
              <a:t>Capacity Planning:</a:t>
            </a:r>
            <a:r>
              <a:rPr lang="en-IN" sz="900" b="0" i="0" dirty="0">
                <a:solidFill>
                  <a:srgbClr val="1F1F1F"/>
                </a:solidFill>
                <a:effectLst/>
                <a:highlight>
                  <a:srgbClr val="FFFFFF"/>
                </a:highlight>
                <a:latin typeface="Google Sans"/>
              </a:rPr>
              <a:t> Project bandwidth growth trends to proactively plan upgrades before congestion occurs.</a:t>
            </a:r>
          </a:p>
          <a:p>
            <a:pPr algn="l">
              <a:buFont typeface="Arial" panose="020B0604020202020204" pitchFamily="34" charset="0"/>
              <a:buChar char="•"/>
            </a:pPr>
            <a:r>
              <a:rPr lang="en-IN" sz="900" b="1" i="0" dirty="0">
                <a:solidFill>
                  <a:srgbClr val="1F1F1F"/>
                </a:solidFill>
                <a:effectLst/>
                <a:highlight>
                  <a:srgbClr val="FFFFFF"/>
                </a:highlight>
                <a:latin typeface="Google Sans"/>
              </a:rPr>
              <a:t>Traffic Anomaly Detection:</a:t>
            </a:r>
            <a:r>
              <a:rPr lang="en-IN" sz="900" b="0" i="0" dirty="0">
                <a:solidFill>
                  <a:srgbClr val="1F1F1F"/>
                </a:solidFill>
                <a:effectLst/>
                <a:highlight>
                  <a:srgbClr val="FFFFFF"/>
                </a:highlight>
                <a:latin typeface="Google Sans"/>
              </a:rPr>
              <a:t> Identify unusual traffic patterns that could indicate security incidents or network issues.</a:t>
            </a:r>
          </a:p>
          <a:p>
            <a:pPr algn="l">
              <a:buFont typeface="Arial" panose="020B0604020202020204" pitchFamily="34" charset="0"/>
              <a:buChar char="•"/>
            </a:pPr>
            <a:r>
              <a:rPr lang="en-IN" sz="900" b="1" i="0" dirty="0">
                <a:solidFill>
                  <a:srgbClr val="1F1F1F"/>
                </a:solidFill>
                <a:effectLst/>
                <a:highlight>
                  <a:srgbClr val="FFFFFF"/>
                </a:highlight>
                <a:latin typeface="Google Sans"/>
              </a:rPr>
              <a:t>Traffic Shaping &amp; QoS:</a:t>
            </a:r>
            <a:r>
              <a:rPr lang="en-IN" sz="900" b="0" i="0" dirty="0">
                <a:solidFill>
                  <a:srgbClr val="1F1F1F"/>
                </a:solidFill>
                <a:effectLst/>
                <a:highlight>
                  <a:srgbClr val="FFFFFF"/>
                </a:highlight>
                <a:latin typeface="Google Sans"/>
              </a:rPr>
              <a:t> Apply bandwidth controls and prioritize critical applications (voice, video, etc.).</a:t>
            </a:r>
          </a:p>
          <a:p>
            <a:pPr algn="l">
              <a:buFont typeface="Arial" panose="020B0604020202020204" pitchFamily="34" charset="0"/>
              <a:buChar char="•"/>
            </a:pPr>
            <a:r>
              <a:rPr lang="en-IN" sz="900" b="1" i="0" dirty="0">
                <a:solidFill>
                  <a:srgbClr val="1F1F1F"/>
                </a:solidFill>
                <a:effectLst/>
                <a:highlight>
                  <a:srgbClr val="FFFFFF"/>
                </a:highlight>
                <a:latin typeface="Google Sans"/>
              </a:rPr>
              <a:t>Network Misconfiguration Troubleshooting:</a:t>
            </a:r>
            <a:r>
              <a:rPr lang="en-IN" sz="900" b="0" i="0" dirty="0">
                <a:solidFill>
                  <a:srgbClr val="1F1F1F"/>
                </a:solidFill>
                <a:effectLst/>
                <a:highlight>
                  <a:srgbClr val="FFFFFF"/>
                </a:highlight>
                <a:latin typeface="Google Sans"/>
              </a:rPr>
              <a:t> Spot configuration errors that lead to inefficient bandwidth use.</a:t>
            </a:r>
          </a:p>
          <a:p>
            <a:pPr algn="l"/>
            <a:r>
              <a:rPr lang="en-IN" sz="900" b="1" i="0" dirty="0">
                <a:solidFill>
                  <a:schemeClr val="accent4"/>
                </a:solidFill>
                <a:effectLst/>
                <a:highlight>
                  <a:srgbClr val="FFFFFF"/>
                </a:highlight>
                <a:latin typeface="Google Sans"/>
              </a:rPr>
              <a:t>Application Traffic Analysis</a:t>
            </a:r>
            <a:endParaRPr lang="en-IN" sz="900" b="0" i="0" dirty="0">
              <a:solidFill>
                <a:schemeClr val="accent4"/>
              </a:solidFill>
              <a:effectLst/>
              <a:highlight>
                <a:srgbClr val="FFFFFF"/>
              </a:highlight>
              <a:latin typeface="Google Sans"/>
            </a:endParaRPr>
          </a:p>
          <a:p>
            <a:pPr algn="l">
              <a:buFont typeface="Arial" panose="020B0604020202020204" pitchFamily="34" charset="0"/>
              <a:buChar char="•"/>
            </a:pPr>
            <a:r>
              <a:rPr lang="en-IN" sz="900" b="1" i="0" dirty="0">
                <a:solidFill>
                  <a:srgbClr val="1F1F1F"/>
                </a:solidFill>
                <a:effectLst/>
                <a:highlight>
                  <a:srgbClr val="FFFFFF"/>
                </a:highlight>
                <a:latin typeface="Google Sans"/>
              </a:rPr>
              <a:t>Application Identification:</a:t>
            </a:r>
            <a:r>
              <a:rPr lang="en-IN" sz="900" b="0" i="0" dirty="0">
                <a:solidFill>
                  <a:srgbClr val="1F1F1F"/>
                </a:solidFill>
                <a:effectLst/>
                <a:highlight>
                  <a:srgbClr val="FFFFFF"/>
                </a:highlight>
                <a:latin typeface="Google Sans"/>
              </a:rPr>
              <a:t> Go beyond protocols; see bandwidth used by specific apps (Skype, YouTube, file-sharing, etc.).</a:t>
            </a:r>
          </a:p>
          <a:p>
            <a:pPr algn="l">
              <a:buFont typeface="Arial" panose="020B0604020202020204" pitchFamily="34" charset="0"/>
              <a:buChar char="•"/>
            </a:pPr>
            <a:r>
              <a:rPr lang="en-IN" sz="900" b="1" i="0" dirty="0">
                <a:solidFill>
                  <a:srgbClr val="1F1F1F"/>
                </a:solidFill>
                <a:effectLst/>
                <a:highlight>
                  <a:srgbClr val="FFFFFF"/>
                </a:highlight>
                <a:latin typeface="Google Sans"/>
              </a:rPr>
              <a:t>Conversation Monitoring:</a:t>
            </a:r>
            <a:r>
              <a:rPr lang="en-IN" sz="900" b="0" i="0" dirty="0">
                <a:solidFill>
                  <a:srgbClr val="1F1F1F"/>
                </a:solidFill>
                <a:effectLst/>
                <a:highlight>
                  <a:srgbClr val="FFFFFF"/>
                </a:highlight>
                <a:latin typeface="Google Sans"/>
              </a:rPr>
              <a:t> View source and destination IPs, ports, and total data transferred for network conversations.</a:t>
            </a:r>
          </a:p>
          <a:p>
            <a:pPr algn="l">
              <a:buFont typeface="Arial" panose="020B0604020202020204" pitchFamily="34" charset="0"/>
              <a:buChar char="•"/>
            </a:pPr>
            <a:r>
              <a:rPr lang="en-IN" sz="900" b="1" i="0" dirty="0">
                <a:solidFill>
                  <a:srgbClr val="1F1F1F"/>
                </a:solidFill>
                <a:effectLst/>
                <a:highlight>
                  <a:srgbClr val="FFFFFF"/>
                </a:highlight>
                <a:latin typeface="Google Sans"/>
              </a:rPr>
              <a:t>Performance Troubleshooting:</a:t>
            </a:r>
            <a:r>
              <a:rPr lang="en-IN" sz="900" b="0" i="0" dirty="0">
                <a:solidFill>
                  <a:srgbClr val="1F1F1F"/>
                </a:solidFill>
                <a:effectLst/>
                <a:highlight>
                  <a:srgbClr val="FFFFFF"/>
                </a:highlight>
                <a:latin typeface="Google Sans"/>
              </a:rPr>
              <a:t> Isolate slowdowns caused by the network vs. slow application server responses.</a:t>
            </a:r>
          </a:p>
          <a:p>
            <a:pPr algn="l">
              <a:buFont typeface="Arial" panose="020B0604020202020204" pitchFamily="34" charset="0"/>
              <a:buChar char="•"/>
            </a:pPr>
            <a:r>
              <a:rPr lang="en-IN" sz="900" b="1" i="0" dirty="0">
                <a:solidFill>
                  <a:srgbClr val="1F1F1F"/>
                </a:solidFill>
                <a:effectLst/>
                <a:highlight>
                  <a:srgbClr val="FFFFFF"/>
                </a:highlight>
                <a:latin typeface="Google Sans"/>
              </a:rPr>
              <a:t>Cloud Application Visibility:</a:t>
            </a:r>
            <a:r>
              <a:rPr lang="en-IN" sz="900" b="0" i="0" dirty="0">
                <a:solidFill>
                  <a:srgbClr val="1F1F1F"/>
                </a:solidFill>
                <a:effectLst/>
                <a:highlight>
                  <a:srgbClr val="FFFFFF"/>
                </a:highlight>
                <a:latin typeface="Google Sans"/>
              </a:rPr>
              <a:t> Monitor bandwidth consumed by SaaS applications (Office 365, Salesforce, etc.).</a:t>
            </a:r>
          </a:p>
          <a:p>
            <a:pPr algn="l">
              <a:buFont typeface="Arial" panose="020B0604020202020204" pitchFamily="34" charset="0"/>
              <a:buChar char="•"/>
            </a:pPr>
            <a:r>
              <a:rPr lang="en-IN" sz="900" b="1" i="0" dirty="0">
                <a:solidFill>
                  <a:srgbClr val="1F1F1F"/>
                </a:solidFill>
                <a:effectLst/>
                <a:highlight>
                  <a:srgbClr val="FFFFFF"/>
                </a:highlight>
                <a:latin typeface="Google Sans"/>
              </a:rPr>
              <a:t>Unexpected Application Usage:</a:t>
            </a:r>
            <a:r>
              <a:rPr lang="en-IN" sz="900" b="0" i="0" dirty="0">
                <a:solidFill>
                  <a:srgbClr val="1F1F1F"/>
                </a:solidFill>
                <a:effectLst/>
                <a:highlight>
                  <a:srgbClr val="FFFFFF"/>
                </a:highlight>
                <a:latin typeface="Google Sans"/>
              </a:rPr>
              <a:t> Detect unauthorized or non-business-critical applications draining bandwidth.</a:t>
            </a:r>
          </a:p>
          <a:p>
            <a:pPr algn="l">
              <a:buFont typeface="Arial" panose="020B0604020202020204" pitchFamily="34" charset="0"/>
              <a:buChar char="•"/>
            </a:pPr>
            <a:r>
              <a:rPr lang="en-IN" sz="900" b="1" i="0" dirty="0">
                <a:solidFill>
                  <a:srgbClr val="1F1F1F"/>
                </a:solidFill>
                <a:effectLst/>
                <a:highlight>
                  <a:srgbClr val="FFFFFF"/>
                </a:highlight>
                <a:latin typeface="Google Sans"/>
              </a:rPr>
              <a:t>WAN Link Optimization:</a:t>
            </a:r>
            <a:r>
              <a:rPr lang="en-IN" sz="900" b="0" i="0" dirty="0">
                <a:solidFill>
                  <a:srgbClr val="1F1F1F"/>
                </a:solidFill>
                <a:effectLst/>
                <a:highlight>
                  <a:srgbClr val="FFFFFF"/>
                </a:highlight>
                <a:latin typeface="Google Sans"/>
              </a:rPr>
              <a:t> Identify bandwidth-hogging traffic on expensive WAN links to optimize usage.</a:t>
            </a:r>
          </a:p>
          <a:p>
            <a:endParaRPr lang="en-US" sz="900" dirty="0"/>
          </a:p>
        </p:txBody>
      </p:sp>
      <p:sp>
        <p:nvSpPr>
          <p:cNvPr id="4" name="Content Placeholder 3">
            <a:extLst>
              <a:ext uri="{FF2B5EF4-FFF2-40B4-BE49-F238E27FC236}">
                <a16:creationId xmlns:a16="http://schemas.microsoft.com/office/drawing/2014/main" id="{A164D8DB-39A7-CD0F-B036-03EFA5DFAA96}"/>
              </a:ext>
            </a:extLst>
          </p:cNvPr>
          <p:cNvSpPr>
            <a:spLocks noGrp="1"/>
          </p:cNvSpPr>
          <p:nvPr>
            <p:ph sz="half" idx="2"/>
          </p:nvPr>
        </p:nvSpPr>
        <p:spPr>
          <a:xfrm>
            <a:off x="6172200" y="178676"/>
            <a:ext cx="5181600" cy="4351339"/>
          </a:xfrm>
        </p:spPr>
        <p:txBody>
          <a:bodyPr>
            <a:noAutofit/>
          </a:bodyPr>
          <a:lstStyle/>
          <a:p>
            <a:pPr marL="0" indent="0" algn="l">
              <a:buNone/>
            </a:pPr>
            <a:r>
              <a:rPr lang="en-IN" sz="900" b="1" i="0" dirty="0">
                <a:solidFill>
                  <a:schemeClr val="accent4"/>
                </a:solidFill>
                <a:effectLst/>
                <a:highlight>
                  <a:srgbClr val="FFFFFF"/>
                </a:highlight>
                <a:latin typeface="Google Sans"/>
              </a:rPr>
              <a:t>Flow Data Deep Dives (from NTA)</a:t>
            </a:r>
            <a:endParaRPr lang="en-IN" sz="900" b="0" i="0" dirty="0">
              <a:solidFill>
                <a:schemeClr val="accent4"/>
              </a:solidFill>
              <a:effectLst/>
              <a:highlight>
                <a:srgbClr val="FFFFFF"/>
              </a:highlight>
              <a:latin typeface="Google Sans"/>
            </a:endParaRPr>
          </a:p>
          <a:p>
            <a:pPr algn="l">
              <a:buFont typeface="Arial" panose="020B0604020202020204" pitchFamily="34" charset="0"/>
              <a:buChar char="•"/>
            </a:pPr>
            <a:r>
              <a:rPr lang="en-IN" sz="900" b="1" i="0" dirty="0">
                <a:solidFill>
                  <a:srgbClr val="1F1F1F"/>
                </a:solidFill>
                <a:effectLst/>
                <a:highlight>
                  <a:srgbClr val="FFFFFF"/>
                </a:highlight>
                <a:latin typeface="Google Sans"/>
              </a:rPr>
              <a:t>Protocol Analysis:</a:t>
            </a:r>
            <a:r>
              <a:rPr lang="en-IN" sz="900" b="0" i="0" dirty="0">
                <a:solidFill>
                  <a:srgbClr val="1F1F1F"/>
                </a:solidFill>
                <a:effectLst/>
                <a:highlight>
                  <a:srgbClr val="FFFFFF"/>
                </a:highlight>
                <a:latin typeface="Google Sans"/>
              </a:rPr>
              <a:t> Break down traffic distribution by protocols (TCP, UDP, ICMP, etc.).</a:t>
            </a:r>
          </a:p>
          <a:p>
            <a:pPr algn="l">
              <a:buFont typeface="Arial" panose="020B0604020202020204" pitchFamily="34" charset="0"/>
              <a:buChar char="•"/>
            </a:pPr>
            <a:r>
              <a:rPr lang="en-IN" sz="900" b="1" i="0" dirty="0">
                <a:solidFill>
                  <a:srgbClr val="1F1F1F"/>
                </a:solidFill>
                <a:effectLst/>
                <a:highlight>
                  <a:srgbClr val="FFFFFF"/>
                </a:highlight>
                <a:latin typeface="Google Sans"/>
              </a:rPr>
              <a:t>Source/Destination AS Tracking:</a:t>
            </a:r>
            <a:r>
              <a:rPr lang="en-IN" sz="900" b="0" i="0" dirty="0">
                <a:solidFill>
                  <a:srgbClr val="1F1F1F"/>
                </a:solidFill>
                <a:effectLst/>
                <a:highlight>
                  <a:srgbClr val="FFFFFF"/>
                </a:highlight>
                <a:latin typeface="Google Sans"/>
              </a:rPr>
              <a:t> </a:t>
            </a:r>
            <a:r>
              <a:rPr lang="en-IN" sz="900" b="0" i="0" dirty="0" err="1">
                <a:solidFill>
                  <a:srgbClr val="1F1F1F"/>
                </a:solidFill>
                <a:effectLst/>
                <a:highlight>
                  <a:srgbClr val="FFFFFF"/>
                </a:highlight>
                <a:latin typeface="Google Sans"/>
              </a:rPr>
              <a:t>Analyze</a:t>
            </a:r>
            <a:r>
              <a:rPr lang="en-IN" sz="900" b="0" i="0" dirty="0">
                <a:solidFill>
                  <a:srgbClr val="1F1F1F"/>
                </a:solidFill>
                <a:effectLst/>
                <a:highlight>
                  <a:srgbClr val="FFFFFF"/>
                </a:highlight>
                <a:latin typeface="Google Sans"/>
              </a:rPr>
              <a:t> traffic patterns across internet providers (useful for peering issues).</a:t>
            </a:r>
          </a:p>
          <a:p>
            <a:pPr algn="l">
              <a:buFont typeface="Arial" panose="020B0604020202020204" pitchFamily="34" charset="0"/>
              <a:buChar char="•"/>
            </a:pPr>
            <a:r>
              <a:rPr lang="en-IN" sz="900" b="1" i="0" dirty="0">
                <a:solidFill>
                  <a:srgbClr val="1F1F1F"/>
                </a:solidFill>
                <a:effectLst/>
                <a:highlight>
                  <a:srgbClr val="FFFFFF"/>
                </a:highlight>
                <a:latin typeface="Google Sans"/>
              </a:rPr>
              <a:t>Differentiated Services (DSCP/QoS):</a:t>
            </a:r>
            <a:r>
              <a:rPr lang="en-IN" sz="900" b="0" i="0" dirty="0">
                <a:solidFill>
                  <a:srgbClr val="1F1F1F"/>
                </a:solidFill>
                <a:effectLst/>
                <a:highlight>
                  <a:srgbClr val="FFFFFF"/>
                </a:highlight>
                <a:latin typeface="Google Sans"/>
              </a:rPr>
              <a:t> Monitor and enforce QoS markings on network traffic.</a:t>
            </a:r>
          </a:p>
          <a:p>
            <a:pPr algn="l">
              <a:buFont typeface="Arial" panose="020B0604020202020204" pitchFamily="34" charset="0"/>
              <a:buChar char="•"/>
            </a:pPr>
            <a:r>
              <a:rPr lang="en-IN" sz="900" b="1" i="0" dirty="0">
                <a:solidFill>
                  <a:srgbClr val="1F1F1F"/>
                </a:solidFill>
                <a:effectLst/>
                <a:highlight>
                  <a:srgbClr val="FFFFFF"/>
                </a:highlight>
                <a:latin typeface="Google Sans"/>
              </a:rPr>
              <a:t>TCP Retransmission Analysis:</a:t>
            </a:r>
            <a:r>
              <a:rPr lang="en-IN" sz="900" b="0" i="0" dirty="0">
                <a:solidFill>
                  <a:srgbClr val="1F1F1F"/>
                </a:solidFill>
                <a:effectLst/>
                <a:highlight>
                  <a:srgbClr val="FFFFFF"/>
                </a:highlight>
                <a:latin typeface="Google Sans"/>
              </a:rPr>
              <a:t> Identify network segments or devices causing packet loss, impacting performance.</a:t>
            </a:r>
          </a:p>
          <a:p>
            <a:pPr algn="l">
              <a:buFont typeface="Arial" panose="020B0604020202020204" pitchFamily="34" charset="0"/>
              <a:buChar char="•"/>
            </a:pPr>
            <a:r>
              <a:rPr lang="en-IN" sz="900" b="1" i="0" dirty="0">
                <a:solidFill>
                  <a:srgbClr val="1F1F1F"/>
                </a:solidFill>
                <a:effectLst/>
                <a:highlight>
                  <a:srgbClr val="FFFFFF"/>
                </a:highlight>
                <a:latin typeface="Google Sans"/>
              </a:rPr>
              <a:t>NetFlow Anomaly Detection:</a:t>
            </a:r>
            <a:r>
              <a:rPr lang="en-IN" sz="900" b="0" i="0" dirty="0">
                <a:solidFill>
                  <a:srgbClr val="1F1F1F"/>
                </a:solidFill>
                <a:effectLst/>
                <a:highlight>
                  <a:srgbClr val="FFFFFF"/>
                </a:highlight>
                <a:latin typeface="Google Sans"/>
              </a:rPr>
              <a:t> Baseline normal NetFlow patterns to alert on unexpected deviations.</a:t>
            </a:r>
          </a:p>
          <a:p>
            <a:pPr algn="l">
              <a:buFont typeface="Arial" panose="020B0604020202020204" pitchFamily="34" charset="0"/>
              <a:buChar char="•"/>
            </a:pPr>
            <a:r>
              <a:rPr lang="en-IN" sz="900" b="1" i="0" dirty="0">
                <a:solidFill>
                  <a:srgbClr val="1F1F1F"/>
                </a:solidFill>
                <a:effectLst/>
                <a:highlight>
                  <a:srgbClr val="FFFFFF"/>
                </a:highlight>
                <a:latin typeface="Google Sans"/>
              </a:rPr>
              <a:t>Suspicious Conversation Identification:</a:t>
            </a:r>
            <a:r>
              <a:rPr lang="en-IN" sz="900" b="0" i="0" dirty="0">
                <a:solidFill>
                  <a:srgbClr val="1F1F1F"/>
                </a:solidFill>
                <a:effectLst/>
                <a:highlight>
                  <a:srgbClr val="FFFFFF"/>
                </a:highlight>
                <a:latin typeface="Google Sans"/>
              </a:rPr>
              <a:t> Track large data transfers from internal sources to unknown external IPs.</a:t>
            </a:r>
          </a:p>
          <a:p>
            <a:pPr algn="l">
              <a:buFont typeface="Arial" panose="020B0604020202020204" pitchFamily="34" charset="0"/>
              <a:buChar char="•"/>
            </a:pPr>
            <a:r>
              <a:rPr lang="en-IN" sz="900" b="1" i="0" dirty="0">
                <a:solidFill>
                  <a:srgbClr val="1F1F1F"/>
                </a:solidFill>
                <a:effectLst/>
                <a:highlight>
                  <a:srgbClr val="FFFFFF"/>
                </a:highlight>
                <a:latin typeface="Google Sans"/>
              </a:rPr>
              <a:t>Distributed Denial of Service (DDoS) Attack Recognition:</a:t>
            </a:r>
            <a:r>
              <a:rPr lang="en-IN" sz="900" b="0" i="0" dirty="0">
                <a:solidFill>
                  <a:srgbClr val="1F1F1F"/>
                </a:solidFill>
                <a:effectLst/>
                <a:highlight>
                  <a:srgbClr val="FFFFFF"/>
                </a:highlight>
                <a:latin typeface="Google Sans"/>
              </a:rPr>
              <a:t> Detect traffic surges aimed at overwhelming network resources.</a:t>
            </a:r>
          </a:p>
          <a:p>
            <a:pPr marL="0" indent="0" algn="l">
              <a:buNone/>
            </a:pPr>
            <a:r>
              <a:rPr lang="en-IN" sz="900" b="1" i="0" dirty="0" err="1">
                <a:solidFill>
                  <a:schemeClr val="accent4"/>
                </a:solidFill>
                <a:effectLst/>
                <a:highlight>
                  <a:srgbClr val="FFFFFF"/>
                </a:highlight>
                <a:latin typeface="Google Sans"/>
              </a:rPr>
              <a:t>CBQoS</a:t>
            </a:r>
            <a:r>
              <a:rPr lang="en-IN" sz="900" b="1" i="0" dirty="0">
                <a:solidFill>
                  <a:schemeClr val="accent4"/>
                </a:solidFill>
                <a:effectLst/>
                <a:highlight>
                  <a:srgbClr val="FFFFFF"/>
                </a:highlight>
                <a:latin typeface="Google Sans"/>
              </a:rPr>
              <a:t> (Class-Based Quality of Service)</a:t>
            </a:r>
            <a:endParaRPr lang="en-IN" sz="900" b="0" i="0" dirty="0">
              <a:solidFill>
                <a:schemeClr val="accent4"/>
              </a:solidFill>
              <a:effectLst/>
              <a:highlight>
                <a:srgbClr val="FFFFFF"/>
              </a:highlight>
              <a:latin typeface="Google Sans"/>
            </a:endParaRPr>
          </a:p>
          <a:p>
            <a:pPr algn="l">
              <a:buFont typeface="Arial" panose="020B0604020202020204" pitchFamily="34" charset="0"/>
              <a:buChar char="•"/>
            </a:pPr>
            <a:r>
              <a:rPr lang="en-IN" sz="900" b="1" i="0" dirty="0" err="1">
                <a:solidFill>
                  <a:srgbClr val="1F1F1F"/>
                </a:solidFill>
                <a:effectLst/>
                <a:highlight>
                  <a:srgbClr val="FFFFFF"/>
                </a:highlight>
                <a:latin typeface="Google Sans"/>
              </a:rPr>
              <a:t>CBQoS</a:t>
            </a:r>
            <a:r>
              <a:rPr lang="en-IN" sz="900" b="1" i="0" dirty="0">
                <a:solidFill>
                  <a:srgbClr val="1F1F1F"/>
                </a:solidFill>
                <a:effectLst/>
                <a:highlight>
                  <a:srgbClr val="FFFFFF"/>
                </a:highlight>
                <a:latin typeface="Google Sans"/>
              </a:rPr>
              <a:t> Policy Creation:</a:t>
            </a:r>
            <a:r>
              <a:rPr lang="en-IN" sz="900" b="0" i="0" dirty="0">
                <a:solidFill>
                  <a:srgbClr val="1F1F1F"/>
                </a:solidFill>
                <a:effectLst/>
                <a:highlight>
                  <a:srgbClr val="FFFFFF"/>
                </a:highlight>
                <a:latin typeface="Google Sans"/>
              </a:rPr>
              <a:t> Design traffic shaping policies based on application, protocol, IP address ranges, etc.</a:t>
            </a:r>
          </a:p>
          <a:p>
            <a:pPr algn="l">
              <a:buFont typeface="Arial" panose="020B0604020202020204" pitchFamily="34" charset="0"/>
              <a:buChar char="•"/>
            </a:pPr>
            <a:r>
              <a:rPr lang="en-IN" sz="900" b="1" i="0" dirty="0">
                <a:solidFill>
                  <a:srgbClr val="1F1F1F"/>
                </a:solidFill>
                <a:effectLst/>
                <a:highlight>
                  <a:srgbClr val="FFFFFF"/>
                </a:highlight>
                <a:latin typeface="Google Sans"/>
              </a:rPr>
              <a:t>Policy Simulation:</a:t>
            </a:r>
            <a:r>
              <a:rPr lang="en-IN" sz="900" b="0" i="0" dirty="0">
                <a:solidFill>
                  <a:srgbClr val="1F1F1F"/>
                </a:solidFill>
                <a:effectLst/>
                <a:highlight>
                  <a:srgbClr val="FFFFFF"/>
                </a:highlight>
                <a:latin typeface="Google Sans"/>
              </a:rPr>
              <a:t> Preview the effects of QoS policies before enforcement on the network.</a:t>
            </a:r>
          </a:p>
          <a:p>
            <a:pPr algn="l">
              <a:buFont typeface="Arial" panose="020B0604020202020204" pitchFamily="34" charset="0"/>
              <a:buChar char="•"/>
            </a:pPr>
            <a:r>
              <a:rPr lang="en-IN" sz="900" b="1" i="0" dirty="0">
                <a:solidFill>
                  <a:srgbClr val="1F1F1F"/>
                </a:solidFill>
                <a:effectLst/>
                <a:highlight>
                  <a:srgbClr val="FFFFFF"/>
                </a:highlight>
                <a:latin typeface="Google Sans"/>
              </a:rPr>
              <a:t>Performance Monitoring:</a:t>
            </a:r>
            <a:r>
              <a:rPr lang="en-IN" sz="900" b="0" i="0" dirty="0">
                <a:solidFill>
                  <a:srgbClr val="1F1F1F"/>
                </a:solidFill>
                <a:effectLst/>
                <a:highlight>
                  <a:srgbClr val="FFFFFF"/>
                </a:highlight>
                <a:latin typeface="Google Sans"/>
              </a:rPr>
              <a:t> Track how QoS policies impact the network and application performance.</a:t>
            </a:r>
          </a:p>
          <a:p>
            <a:pPr algn="l">
              <a:buFont typeface="Arial" panose="020B0604020202020204" pitchFamily="34" charset="0"/>
              <a:buChar char="•"/>
            </a:pPr>
            <a:r>
              <a:rPr lang="en-IN" sz="900" b="1" i="0" dirty="0">
                <a:solidFill>
                  <a:srgbClr val="1F1F1F"/>
                </a:solidFill>
                <a:effectLst/>
                <a:highlight>
                  <a:srgbClr val="FFFFFF"/>
                </a:highlight>
                <a:latin typeface="Google Sans"/>
              </a:rPr>
              <a:t>QoS Reporting:</a:t>
            </a:r>
            <a:r>
              <a:rPr lang="en-IN" sz="900" b="0" i="0" dirty="0">
                <a:solidFill>
                  <a:srgbClr val="1F1F1F"/>
                </a:solidFill>
                <a:effectLst/>
                <a:highlight>
                  <a:srgbClr val="FFFFFF"/>
                </a:highlight>
                <a:latin typeface="Google Sans"/>
              </a:rPr>
              <a:t> Demonstrate network traffic prioritization or compliance with Service Level Agreements.</a:t>
            </a:r>
          </a:p>
          <a:p>
            <a:pPr algn="l"/>
            <a:r>
              <a:rPr lang="en-IN" sz="900" b="1" i="0" dirty="0">
                <a:solidFill>
                  <a:srgbClr val="1F1F1F"/>
                </a:solidFill>
                <a:effectLst/>
                <a:highlight>
                  <a:srgbClr val="FFFFFF"/>
                </a:highlight>
                <a:latin typeface="Google Sans"/>
              </a:rPr>
              <a:t>Important:</a:t>
            </a:r>
            <a:r>
              <a:rPr lang="en-IN" sz="900" b="0" i="0" dirty="0">
                <a:solidFill>
                  <a:srgbClr val="1F1F1F"/>
                </a:solidFill>
                <a:effectLst/>
                <a:highlight>
                  <a:srgbClr val="FFFFFF"/>
                </a:highlight>
                <a:latin typeface="Google Sans"/>
              </a:rPr>
              <a:t> Bandwidth Analyzer Pack's power comes from the combination of NPM's broad visibility and NTA's in-depth flow analysis</a:t>
            </a:r>
          </a:p>
          <a:p>
            <a:endParaRPr lang="en-US" sz="900" dirty="0"/>
          </a:p>
        </p:txBody>
      </p:sp>
      <p:sp>
        <p:nvSpPr>
          <p:cNvPr id="6" name="TextBox 5">
            <a:extLst>
              <a:ext uri="{FF2B5EF4-FFF2-40B4-BE49-F238E27FC236}">
                <a16:creationId xmlns:a16="http://schemas.microsoft.com/office/drawing/2014/main" id="{56C5A71F-4C1F-11CD-1973-3A63C7596D6B}"/>
              </a:ext>
            </a:extLst>
          </p:cNvPr>
          <p:cNvSpPr txBox="1"/>
          <p:nvPr/>
        </p:nvSpPr>
        <p:spPr>
          <a:xfrm>
            <a:off x="6172200" y="4703013"/>
            <a:ext cx="5341882" cy="2246769"/>
          </a:xfrm>
          <a:prstGeom prst="rect">
            <a:avLst/>
          </a:prstGeom>
          <a:noFill/>
        </p:spPr>
        <p:txBody>
          <a:bodyPr wrap="square">
            <a:spAutoFit/>
          </a:bodyPr>
          <a:lstStyle/>
          <a:p>
            <a:pPr algn="l"/>
            <a:r>
              <a:rPr lang="en-IN" sz="1000" b="1" i="0" dirty="0">
                <a:solidFill>
                  <a:srgbClr val="1F1F1F"/>
                </a:solidFill>
                <a:effectLst/>
                <a:highlight>
                  <a:srgbClr val="FFFF00"/>
                </a:highlight>
                <a:latin typeface="Google Sans"/>
              </a:rPr>
              <a:t>Additional Valuable Use Cases</a:t>
            </a:r>
            <a:endParaRPr lang="en-IN" sz="1000" b="0" i="0" dirty="0">
              <a:solidFill>
                <a:srgbClr val="1F1F1F"/>
              </a:solidFill>
              <a:effectLst/>
              <a:highlight>
                <a:srgbClr val="FFFF00"/>
              </a:highlight>
              <a:latin typeface="Google Sans"/>
            </a:endParaRPr>
          </a:p>
          <a:p>
            <a:pPr algn="l">
              <a:buFont typeface="Arial" panose="020B0604020202020204" pitchFamily="34" charset="0"/>
              <a:buChar char="•"/>
            </a:pPr>
            <a:r>
              <a:rPr lang="en-IN" sz="1000" b="1" i="0" dirty="0">
                <a:solidFill>
                  <a:srgbClr val="1F1F1F"/>
                </a:solidFill>
                <a:effectLst/>
                <a:highlight>
                  <a:srgbClr val="FFFFFF"/>
                </a:highlight>
                <a:latin typeface="Google Sans"/>
              </a:rPr>
              <a:t>Peer-to-Peer Traffic Control:</a:t>
            </a:r>
            <a:r>
              <a:rPr lang="en-IN" sz="1000" b="0" i="0" dirty="0">
                <a:solidFill>
                  <a:srgbClr val="1F1F1F"/>
                </a:solidFill>
                <a:effectLst/>
                <a:highlight>
                  <a:srgbClr val="FFFFFF"/>
                </a:highlight>
                <a:latin typeface="Google Sans"/>
              </a:rPr>
              <a:t> Identify and limit bandwidth usage by P2P file-sharing applications.</a:t>
            </a:r>
          </a:p>
          <a:p>
            <a:pPr algn="l">
              <a:buFont typeface="Arial" panose="020B0604020202020204" pitchFamily="34" charset="0"/>
              <a:buChar char="•"/>
            </a:pPr>
            <a:r>
              <a:rPr lang="en-IN" sz="1000" b="1" i="0" dirty="0">
                <a:solidFill>
                  <a:srgbClr val="1F1F1F"/>
                </a:solidFill>
                <a:effectLst/>
                <a:highlight>
                  <a:srgbClr val="FFFFFF"/>
                </a:highlight>
                <a:latin typeface="Google Sans"/>
              </a:rPr>
              <a:t>Rogue Device Detection:</a:t>
            </a:r>
            <a:r>
              <a:rPr lang="en-IN" sz="1000" b="0" i="0" dirty="0">
                <a:solidFill>
                  <a:srgbClr val="1F1F1F"/>
                </a:solidFill>
                <a:effectLst/>
                <a:highlight>
                  <a:srgbClr val="FFFFFF"/>
                </a:highlight>
                <a:latin typeface="Google Sans"/>
              </a:rPr>
              <a:t> Discover devices consuming bandwidth that aren't part of the managed network.</a:t>
            </a:r>
          </a:p>
          <a:p>
            <a:pPr algn="l">
              <a:buFont typeface="Arial" panose="020B0604020202020204" pitchFamily="34" charset="0"/>
              <a:buChar char="•"/>
            </a:pPr>
            <a:r>
              <a:rPr lang="en-IN" sz="1000" b="1" i="0" dirty="0">
                <a:solidFill>
                  <a:srgbClr val="1F1F1F"/>
                </a:solidFill>
                <a:effectLst/>
                <a:highlight>
                  <a:srgbClr val="FFFFFF"/>
                </a:highlight>
                <a:latin typeface="Google Sans"/>
              </a:rPr>
              <a:t>Internet Usage Monitoring:</a:t>
            </a:r>
            <a:r>
              <a:rPr lang="en-IN" sz="1000" b="0" i="0" dirty="0">
                <a:solidFill>
                  <a:srgbClr val="1F1F1F"/>
                </a:solidFill>
                <a:effectLst/>
                <a:highlight>
                  <a:srgbClr val="FFFFFF"/>
                </a:highlight>
                <a:latin typeface="Google Sans"/>
              </a:rPr>
              <a:t> Track employee web browsing activity and bandwidth consumed.</a:t>
            </a:r>
          </a:p>
          <a:p>
            <a:pPr algn="l">
              <a:buFont typeface="Arial" panose="020B0604020202020204" pitchFamily="34" charset="0"/>
              <a:buChar char="•"/>
            </a:pPr>
            <a:r>
              <a:rPr lang="en-IN" sz="1000" b="1" i="0" dirty="0">
                <a:solidFill>
                  <a:srgbClr val="1F1F1F"/>
                </a:solidFill>
                <a:effectLst/>
                <a:highlight>
                  <a:srgbClr val="FFFFFF"/>
                </a:highlight>
                <a:latin typeface="Google Sans"/>
              </a:rPr>
              <a:t>Cloud Migration Impact:</a:t>
            </a:r>
            <a:r>
              <a:rPr lang="en-IN" sz="1000" b="0" i="0" dirty="0">
                <a:solidFill>
                  <a:srgbClr val="1F1F1F"/>
                </a:solidFill>
                <a:effectLst/>
                <a:highlight>
                  <a:srgbClr val="FFFFFF"/>
                </a:highlight>
                <a:latin typeface="Google Sans"/>
              </a:rPr>
              <a:t> Measure bandwidth changes before and after migrating applications to the cloud.</a:t>
            </a:r>
          </a:p>
          <a:p>
            <a:pPr algn="l">
              <a:buFont typeface="Arial" panose="020B0604020202020204" pitchFamily="34" charset="0"/>
              <a:buChar char="•"/>
            </a:pPr>
            <a:r>
              <a:rPr lang="en-IN" sz="1000" b="1" i="0" dirty="0">
                <a:solidFill>
                  <a:srgbClr val="1F1F1F"/>
                </a:solidFill>
                <a:effectLst/>
                <a:highlight>
                  <a:srgbClr val="FFFFFF"/>
                </a:highlight>
                <a:latin typeface="Google Sans"/>
              </a:rPr>
              <a:t>Vendor SLA Verification:</a:t>
            </a:r>
            <a:r>
              <a:rPr lang="en-IN" sz="1000" b="0" i="0" dirty="0">
                <a:solidFill>
                  <a:srgbClr val="1F1F1F"/>
                </a:solidFill>
                <a:effectLst/>
                <a:highlight>
                  <a:srgbClr val="FFFFFF"/>
                </a:highlight>
                <a:latin typeface="Google Sans"/>
              </a:rPr>
              <a:t> Validate that network service providers are delivering contracted bandwidth.</a:t>
            </a:r>
          </a:p>
          <a:p>
            <a:pPr algn="l">
              <a:buFont typeface="Arial" panose="020B0604020202020204" pitchFamily="34" charset="0"/>
              <a:buChar char="•"/>
            </a:pPr>
            <a:r>
              <a:rPr lang="en-IN" sz="1000" b="1" i="0" dirty="0">
                <a:solidFill>
                  <a:srgbClr val="1F1F1F"/>
                </a:solidFill>
                <a:effectLst/>
                <a:highlight>
                  <a:srgbClr val="FFFFFF"/>
                </a:highlight>
                <a:latin typeface="Google Sans"/>
              </a:rPr>
              <a:t>Billing &amp; Cost Allocation:</a:t>
            </a:r>
            <a:r>
              <a:rPr lang="en-IN" sz="1000" b="0" i="0" dirty="0">
                <a:solidFill>
                  <a:srgbClr val="1F1F1F"/>
                </a:solidFill>
                <a:effectLst/>
                <a:highlight>
                  <a:srgbClr val="FFFFFF"/>
                </a:highlight>
                <a:latin typeface="Google Sans"/>
              </a:rPr>
              <a:t> Generate usage reports to chargeback departments or customers based on bandwidth.</a:t>
            </a:r>
          </a:p>
          <a:p>
            <a:pPr algn="l">
              <a:buFont typeface="Arial" panose="020B0604020202020204" pitchFamily="34" charset="0"/>
              <a:buChar char="•"/>
            </a:pPr>
            <a:r>
              <a:rPr lang="en-IN" sz="1000" b="1" i="0" dirty="0">
                <a:solidFill>
                  <a:srgbClr val="1F1F1F"/>
                </a:solidFill>
                <a:effectLst/>
                <a:highlight>
                  <a:srgbClr val="FFFFFF"/>
                </a:highlight>
                <a:latin typeface="Google Sans"/>
              </a:rPr>
              <a:t>Security Incident Support:</a:t>
            </a:r>
            <a:r>
              <a:rPr lang="en-IN" sz="1000" b="0" i="0" dirty="0">
                <a:solidFill>
                  <a:srgbClr val="1F1F1F"/>
                </a:solidFill>
                <a:effectLst/>
                <a:highlight>
                  <a:srgbClr val="FFFFFF"/>
                </a:highlight>
                <a:latin typeface="Google Sans"/>
              </a:rPr>
              <a:t> Deep traffic data aids investigations of malware distribution or data exfiltration.</a:t>
            </a:r>
          </a:p>
          <a:p>
            <a:pPr algn="l">
              <a:buFont typeface="Arial" panose="020B0604020202020204" pitchFamily="34" charset="0"/>
              <a:buChar char="•"/>
            </a:pPr>
            <a:endParaRPr lang="en-IN" sz="1000" b="0" i="0" dirty="0">
              <a:solidFill>
                <a:srgbClr val="1F1F1F"/>
              </a:solidFill>
              <a:effectLst/>
              <a:highlight>
                <a:srgbClr val="FFFFFF"/>
              </a:highlight>
              <a:latin typeface="Google Sans"/>
            </a:endParaRPr>
          </a:p>
        </p:txBody>
      </p:sp>
    </p:spTree>
    <p:extLst>
      <p:ext uri="{BB962C8B-B14F-4D97-AF65-F5344CB8AC3E}">
        <p14:creationId xmlns:p14="http://schemas.microsoft.com/office/powerpoint/2010/main" val="3884971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307F-135F-02C1-9868-533AA45A9F7D}"/>
              </a:ext>
            </a:extLst>
          </p:cNvPr>
          <p:cNvSpPr>
            <a:spLocks noGrp="1"/>
          </p:cNvSpPr>
          <p:nvPr>
            <p:ph type="title"/>
          </p:nvPr>
        </p:nvSpPr>
        <p:spPr/>
        <p:txBody>
          <a:bodyPr/>
          <a:lstStyle/>
          <a:p>
            <a:r>
              <a:rPr lang="en-US" dirty="0"/>
              <a:t>Business Scenarios</a:t>
            </a:r>
          </a:p>
        </p:txBody>
      </p:sp>
      <p:sp>
        <p:nvSpPr>
          <p:cNvPr id="3" name="Content Placeholder 2">
            <a:extLst>
              <a:ext uri="{FF2B5EF4-FFF2-40B4-BE49-F238E27FC236}">
                <a16:creationId xmlns:a16="http://schemas.microsoft.com/office/drawing/2014/main" id="{0F639F88-9ECE-236E-BE93-8D76BAAA3BD6}"/>
              </a:ext>
            </a:extLst>
          </p:cNvPr>
          <p:cNvSpPr>
            <a:spLocks noGrp="1"/>
          </p:cNvSpPr>
          <p:nvPr>
            <p:ph sz="half" idx="1"/>
          </p:nvPr>
        </p:nvSpPr>
        <p:spPr/>
        <p:txBody>
          <a:bodyPr>
            <a:normAutofit fontScale="62500" lnSpcReduction="20000"/>
          </a:bodyPr>
          <a:lstStyle/>
          <a:p>
            <a:pPr algn="l"/>
            <a:r>
              <a:rPr lang="en-IN" b="1" i="0" dirty="0">
                <a:solidFill>
                  <a:srgbClr val="1F1F1F"/>
                </a:solidFill>
                <a:effectLst/>
                <a:highlight>
                  <a:srgbClr val="FFFFFF"/>
                </a:highlight>
                <a:latin typeface="Google Sans"/>
              </a:rPr>
              <a:t>Scenario 1: Proactive Issue Resolution for a Critical Application</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Problem:</a:t>
            </a:r>
            <a:r>
              <a:rPr lang="en-IN" b="0" i="0" dirty="0">
                <a:solidFill>
                  <a:srgbClr val="1F1F1F"/>
                </a:solidFill>
                <a:effectLst/>
                <a:highlight>
                  <a:srgbClr val="FFFFFF"/>
                </a:highlight>
                <a:latin typeface="Google Sans"/>
              </a:rPr>
              <a:t> Slowdowns in a critical business app lead to lost productivity and customer complaints.</a:t>
            </a:r>
          </a:p>
          <a:p>
            <a:pPr algn="l">
              <a:buFont typeface="Arial" panose="020B0604020202020204" pitchFamily="34" charset="0"/>
              <a:buChar char="•"/>
            </a:pPr>
            <a:r>
              <a:rPr lang="en-IN" b="1" i="0" dirty="0">
                <a:solidFill>
                  <a:srgbClr val="1F1F1F"/>
                </a:solidFill>
                <a:effectLst/>
                <a:highlight>
                  <a:srgbClr val="FFFFFF"/>
                </a:highlight>
                <a:latin typeface="Google Sans"/>
              </a:rPr>
              <a:t>Modules Involved:</a:t>
            </a:r>
            <a:r>
              <a:rPr lang="en-IN" b="0" i="0" dirty="0">
                <a:solidFill>
                  <a:srgbClr val="1F1F1F"/>
                </a:solidFill>
                <a:effectLst/>
                <a:highlight>
                  <a:srgbClr val="FFFFFF"/>
                </a:highlight>
                <a:latin typeface="Google Sans"/>
              </a:rPr>
              <a:t> SAM, DPA, NPM, VMAN</a:t>
            </a:r>
          </a:p>
          <a:p>
            <a:pPr algn="l">
              <a:buFont typeface="Arial" panose="020B0604020202020204" pitchFamily="34" charset="0"/>
              <a:buChar char="•"/>
            </a:pPr>
            <a:r>
              <a:rPr lang="en-IN" b="1" i="0" dirty="0">
                <a:solidFill>
                  <a:srgbClr val="1F1F1F"/>
                </a:solidFill>
                <a:effectLst/>
                <a:highlight>
                  <a:srgbClr val="FFFFFF"/>
                </a:highlight>
                <a:latin typeface="Google Sans"/>
              </a:rPr>
              <a:t>Integration Flow:</a:t>
            </a:r>
            <a:endParaRPr lang="en-IN" b="0" i="0" dirty="0">
              <a:solidFill>
                <a:srgbClr val="1F1F1F"/>
              </a:solidFill>
              <a:effectLst/>
              <a:highlight>
                <a:srgbClr val="FFFFFF"/>
              </a:highlight>
              <a:latin typeface="Google Sans"/>
            </a:endParaRP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SAM detects high CPU usage on the application server.</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DPA pinpoints a slow database query within the application code causing the bottleneck.</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NPM shows network congestion on the link between the application and database servers.</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VMAN reveals that the application server's virtual machine is resource-constrained.</a:t>
            </a:r>
          </a:p>
          <a:p>
            <a:pPr algn="l">
              <a:buFont typeface="Arial" panose="020B0604020202020204" pitchFamily="34" charset="0"/>
              <a:buChar char="•"/>
            </a:pPr>
            <a:r>
              <a:rPr lang="en-IN" b="1" i="0" dirty="0">
                <a:solidFill>
                  <a:srgbClr val="1F1F1F"/>
                </a:solidFill>
                <a:effectLst/>
                <a:highlight>
                  <a:srgbClr val="FFFFFF"/>
                </a:highlight>
                <a:latin typeface="Google Sans"/>
              </a:rPr>
              <a:t>Solution:</a:t>
            </a:r>
            <a:r>
              <a:rPr lang="en-IN" b="0" i="0" dirty="0">
                <a:solidFill>
                  <a:srgbClr val="1F1F1F"/>
                </a:solidFill>
                <a:effectLst/>
                <a:highlight>
                  <a:srgbClr val="FFFFFF"/>
                </a:highlight>
                <a:latin typeface="Google Sans"/>
              </a:rPr>
              <a:t> Armed with this data, IT can:</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Work with developers to optimize the database query.</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Upgrade the network link for increased bandwidth.</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Provision more CPU/memory for the virtual machine.</a:t>
            </a:r>
          </a:p>
          <a:p>
            <a:endParaRPr lang="en-US" dirty="0"/>
          </a:p>
        </p:txBody>
      </p:sp>
      <p:sp>
        <p:nvSpPr>
          <p:cNvPr id="4" name="Content Placeholder 3">
            <a:extLst>
              <a:ext uri="{FF2B5EF4-FFF2-40B4-BE49-F238E27FC236}">
                <a16:creationId xmlns:a16="http://schemas.microsoft.com/office/drawing/2014/main" id="{73965493-A4E2-9867-BB66-11E5DE32E621}"/>
              </a:ext>
            </a:extLst>
          </p:cNvPr>
          <p:cNvSpPr>
            <a:spLocks noGrp="1"/>
          </p:cNvSpPr>
          <p:nvPr>
            <p:ph sz="half" idx="2"/>
          </p:nvPr>
        </p:nvSpPr>
        <p:spPr/>
        <p:txBody>
          <a:bodyPr>
            <a:normAutofit fontScale="62500" lnSpcReduction="20000"/>
          </a:bodyPr>
          <a:lstStyle/>
          <a:p>
            <a:pPr algn="l"/>
            <a:r>
              <a:rPr lang="en-IN" b="1" i="0" dirty="0">
                <a:solidFill>
                  <a:srgbClr val="1F1F1F"/>
                </a:solidFill>
                <a:effectLst/>
                <a:highlight>
                  <a:srgbClr val="FFFFFF"/>
                </a:highlight>
                <a:latin typeface="Google Sans"/>
              </a:rPr>
              <a:t>Scenario 2: Rapid Response to a Security Incident</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Problem:</a:t>
            </a:r>
            <a:r>
              <a:rPr lang="en-IN" b="0" i="0" dirty="0">
                <a:solidFill>
                  <a:srgbClr val="1F1F1F"/>
                </a:solidFill>
                <a:effectLst/>
                <a:highlight>
                  <a:srgbClr val="FFFFFF"/>
                </a:highlight>
                <a:latin typeface="Google Sans"/>
              </a:rPr>
              <a:t> A potential data breach is suspected due to unusual network activity.</a:t>
            </a:r>
          </a:p>
          <a:p>
            <a:pPr algn="l">
              <a:buFont typeface="Arial" panose="020B0604020202020204" pitchFamily="34" charset="0"/>
              <a:buChar char="•"/>
            </a:pPr>
            <a:r>
              <a:rPr lang="en-IN" b="1" i="0" dirty="0">
                <a:solidFill>
                  <a:srgbClr val="1F1F1F"/>
                </a:solidFill>
                <a:effectLst/>
                <a:highlight>
                  <a:srgbClr val="FFFFFF"/>
                </a:highlight>
                <a:latin typeface="Google Sans"/>
              </a:rPr>
              <a:t>Modules Involved:</a:t>
            </a:r>
            <a:r>
              <a:rPr lang="en-IN" b="0" i="0" dirty="0">
                <a:solidFill>
                  <a:srgbClr val="1F1F1F"/>
                </a:solidFill>
                <a:effectLst/>
                <a:highlight>
                  <a:srgbClr val="FFFFFF"/>
                </a:highlight>
                <a:latin typeface="Google Sans"/>
              </a:rPr>
              <a:t> SEM, NTA, NCM, IPAM</a:t>
            </a:r>
          </a:p>
          <a:p>
            <a:pPr algn="l">
              <a:buFont typeface="Arial" panose="020B0604020202020204" pitchFamily="34" charset="0"/>
              <a:buChar char="•"/>
            </a:pPr>
            <a:r>
              <a:rPr lang="en-IN" b="1" i="0" dirty="0">
                <a:solidFill>
                  <a:srgbClr val="1F1F1F"/>
                </a:solidFill>
                <a:effectLst/>
                <a:highlight>
                  <a:srgbClr val="FFFFFF"/>
                </a:highlight>
                <a:latin typeface="Google Sans"/>
              </a:rPr>
              <a:t>Integration Flow:</a:t>
            </a:r>
            <a:endParaRPr lang="en-IN" b="0" i="0" dirty="0">
              <a:solidFill>
                <a:srgbClr val="1F1F1F"/>
              </a:solidFill>
              <a:effectLst/>
              <a:highlight>
                <a:srgbClr val="FFFFFF"/>
              </a:highlight>
              <a:latin typeface="Google Sans"/>
            </a:endParaRP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SEM triggers an alert on suspicious login attempts and file access from an unknown IP.</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NTA confirms large data transfers out of the network and identifies the source system.</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IPAM reveals the compromised system belongs to a specific user/department.</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NCM checks reveal a recent, unauthorized configuration change opening a firewall port.</a:t>
            </a:r>
          </a:p>
          <a:p>
            <a:pPr algn="l">
              <a:buFont typeface="Arial" panose="020B0604020202020204" pitchFamily="34" charset="0"/>
              <a:buChar char="•"/>
            </a:pPr>
            <a:r>
              <a:rPr lang="en-IN" b="1" i="0" dirty="0">
                <a:solidFill>
                  <a:srgbClr val="1F1F1F"/>
                </a:solidFill>
                <a:effectLst/>
                <a:highlight>
                  <a:srgbClr val="FFFFFF"/>
                </a:highlight>
                <a:latin typeface="Google Sans"/>
              </a:rPr>
              <a:t>Solution:</a:t>
            </a:r>
            <a:r>
              <a:rPr lang="en-IN" b="0" i="0" dirty="0">
                <a:solidFill>
                  <a:srgbClr val="1F1F1F"/>
                </a:solidFill>
                <a:effectLst/>
                <a:highlight>
                  <a:srgbClr val="FFFFFF"/>
                </a:highlight>
                <a:latin typeface="Google Sans"/>
              </a:rPr>
              <a:t> IT team can:</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Quarantine the affected system to prevent further spread.</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Rollback the erroneous configuration change.</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Trace user activity for forensic investigation.</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Patch the vulnerability exploited in the attack.</a:t>
            </a:r>
          </a:p>
          <a:p>
            <a:endParaRPr lang="en-US" dirty="0"/>
          </a:p>
        </p:txBody>
      </p:sp>
    </p:spTree>
    <p:extLst>
      <p:ext uri="{BB962C8B-B14F-4D97-AF65-F5344CB8AC3E}">
        <p14:creationId xmlns:p14="http://schemas.microsoft.com/office/powerpoint/2010/main" val="668467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307F-135F-02C1-9868-533AA45A9F7D}"/>
              </a:ext>
            </a:extLst>
          </p:cNvPr>
          <p:cNvSpPr>
            <a:spLocks noGrp="1"/>
          </p:cNvSpPr>
          <p:nvPr>
            <p:ph type="title"/>
          </p:nvPr>
        </p:nvSpPr>
        <p:spPr/>
        <p:txBody>
          <a:bodyPr/>
          <a:lstStyle/>
          <a:p>
            <a:r>
              <a:rPr lang="en-US" dirty="0"/>
              <a:t>Business Scenarios</a:t>
            </a:r>
          </a:p>
        </p:txBody>
      </p:sp>
      <p:sp>
        <p:nvSpPr>
          <p:cNvPr id="3" name="Content Placeholder 2">
            <a:extLst>
              <a:ext uri="{FF2B5EF4-FFF2-40B4-BE49-F238E27FC236}">
                <a16:creationId xmlns:a16="http://schemas.microsoft.com/office/drawing/2014/main" id="{0F639F88-9ECE-236E-BE93-8D76BAAA3BD6}"/>
              </a:ext>
            </a:extLst>
          </p:cNvPr>
          <p:cNvSpPr>
            <a:spLocks noGrp="1"/>
          </p:cNvSpPr>
          <p:nvPr>
            <p:ph sz="half" idx="1"/>
          </p:nvPr>
        </p:nvSpPr>
        <p:spPr/>
        <p:txBody>
          <a:bodyPr>
            <a:normAutofit fontScale="47500" lnSpcReduction="20000"/>
          </a:bodyPr>
          <a:lstStyle/>
          <a:p>
            <a:pPr algn="l"/>
            <a:r>
              <a:rPr lang="en-IN" b="1" i="0" dirty="0">
                <a:solidFill>
                  <a:srgbClr val="1F1F1F"/>
                </a:solidFill>
                <a:effectLst/>
                <a:highlight>
                  <a:srgbClr val="FFFFFF"/>
                </a:highlight>
                <a:latin typeface="Google Sans"/>
              </a:rPr>
              <a:t>Scenario 3: Ensuring Business Continuity During a Disaster</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Problem:</a:t>
            </a:r>
            <a:r>
              <a:rPr lang="en-IN" b="0" i="0" dirty="0">
                <a:solidFill>
                  <a:srgbClr val="1F1F1F"/>
                </a:solidFill>
                <a:effectLst/>
                <a:highlight>
                  <a:srgbClr val="FFFFFF"/>
                </a:highlight>
                <a:latin typeface="Google Sans"/>
              </a:rPr>
              <a:t> A hurricane threatens a data </a:t>
            </a:r>
            <a:r>
              <a:rPr lang="en-IN" b="0" i="0" dirty="0" err="1">
                <a:solidFill>
                  <a:srgbClr val="1F1F1F"/>
                </a:solidFill>
                <a:effectLst/>
                <a:highlight>
                  <a:srgbClr val="FFFFFF"/>
                </a:highlight>
                <a:latin typeface="Google Sans"/>
              </a:rPr>
              <a:t>center</a:t>
            </a:r>
            <a:r>
              <a:rPr lang="en-IN" b="0" i="0" dirty="0">
                <a:solidFill>
                  <a:srgbClr val="1F1F1F"/>
                </a:solidFill>
                <a:effectLst/>
                <a:highlight>
                  <a:srgbClr val="FFFFFF"/>
                </a:highlight>
                <a:latin typeface="Google Sans"/>
              </a:rPr>
              <a:t>, potentially causing extended downtime.</a:t>
            </a:r>
          </a:p>
          <a:p>
            <a:pPr algn="l">
              <a:buFont typeface="Arial" panose="020B0604020202020204" pitchFamily="34" charset="0"/>
              <a:buChar char="•"/>
            </a:pPr>
            <a:r>
              <a:rPr lang="en-IN" b="1" i="0" dirty="0">
                <a:solidFill>
                  <a:srgbClr val="1F1F1F"/>
                </a:solidFill>
                <a:effectLst/>
                <a:highlight>
                  <a:srgbClr val="FFFFFF"/>
                </a:highlight>
                <a:latin typeface="Google Sans"/>
              </a:rPr>
              <a:t>Modules Involved:</a:t>
            </a:r>
            <a:r>
              <a:rPr lang="en-IN" b="0" i="0" dirty="0">
                <a:solidFill>
                  <a:srgbClr val="1F1F1F"/>
                </a:solidFill>
                <a:effectLst/>
                <a:highlight>
                  <a:srgbClr val="FFFFFF"/>
                </a:highlight>
                <a:latin typeface="Google Sans"/>
              </a:rPr>
              <a:t> VMAN, SRM, Backup Exec</a:t>
            </a:r>
          </a:p>
          <a:p>
            <a:pPr algn="l">
              <a:buFont typeface="Arial" panose="020B0604020202020204" pitchFamily="34" charset="0"/>
              <a:buChar char="•"/>
            </a:pPr>
            <a:r>
              <a:rPr lang="en-IN" b="1" i="0" dirty="0">
                <a:solidFill>
                  <a:srgbClr val="1F1F1F"/>
                </a:solidFill>
                <a:effectLst/>
                <a:highlight>
                  <a:srgbClr val="FFFFFF"/>
                </a:highlight>
                <a:latin typeface="Google Sans"/>
              </a:rPr>
              <a:t>Integration Flow:</a:t>
            </a:r>
            <a:endParaRPr lang="en-IN" b="0" i="0" dirty="0">
              <a:solidFill>
                <a:srgbClr val="1F1F1F"/>
              </a:solidFill>
              <a:effectLst/>
              <a:highlight>
                <a:srgbClr val="FFFFFF"/>
              </a:highlight>
              <a:latin typeface="Google Sans"/>
            </a:endParaRP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SRM proactively warns about insufficient storage capacity for failover in a secondary data </a:t>
            </a:r>
            <a:r>
              <a:rPr lang="en-IN" b="0" i="0" dirty="0" err="1">
                <a:solidFill>
                  <a:srgbClr val="1F1F1F"/>
                </a:solidFill>
                <a:effectLst/>
                <a:highlight>
                  <a:srgbClr val="FFFFFF"/>
                </a:highlight>
                <a:latin typeface="Google Sans"/>
              </a:rPr>
              <a:t>center</a:t>
            </a:r>
            <a:r>
              <a:rPr lang="en-IN" b="0" i="0" dirty="0">
                <a:solidFill>
                  <a:srgbClr val="1F1F1F"/>
                </a:solidFill>
                <a:effectLst/>
                <a:highlight>
                  <a:srgbClr val="FFFFFF"/>
                </a:highlight>
                <a:latin typeface="Google Sans"/>
              </a:rPr>
              <a:t>.</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VMAN enables rapid replication of critical VMs to the secondary site in anticipation of the data </a:t>
            </a:r>
            <a:r>
              <a:rPr lang="en-IN" b="0" i="0" dirty="0" err="1">
                <a:solidFill>
                  <a:srgbClr val="1F1F1F"/>
                </a:solidFill>
                <a:effectLst/>
                <a:highlight>
                  <a:srgbClr val="FFFFFF"/>
                </a:highlight>
                <a:latin typeface="Google Sans"/>
              </a:rPr>
              <a:t>center</a:t>
            </a:r>
            <a:r>
              <a:rPr lang="en-IN" b="0" i="0" dirty="0">
                <a:solidFill>
                  <a:srgbClr val="1F1F1F"/>
                </a:solidFill>
                <a:effectLst/>
                <a:highlight>
                  <a:srgbClr val="FFFFFF"/>
                </a:highlight>
                <a:latin typeface="Google Sans"/>
              </a:rPr>
              <a:t> going offline.</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Backup Exec ensures regular backups of critical data are taken offsite in case restoration is needed.</a:t>
            </a:r>
          </a:p>
          <a:p>
            <a:pPr algn="l">
              <a:buFont typeface="Arial" panose="020B0604020202020204" pitchFamily="34" charset="0"/>
              <a:buChar char="•"/>
            </a:pPr>
            <a:r>
              <a:rPr lang="en-IN" b="1" i="0" dirty="0">
                <a:solidFill>
                  <a:srgbClr val="1F1F1F"/>
                </a:solidFill>
                <a:effectLst/>
                <a:highlight>
                  <a:srgbClr val="FFFFFF"/>
                </a:highlight>
                <a:latin typeface="Google Sans"/>
              </a:rPr>
              <a:t>Solution:</a:t>
            </a:r>
            <a:r>
              <a:rPr lang="en-IN" b="0" i="0" dirty="0">
                <a:solidFill>
                  <a:srgbClr val="1F1F1F"/>
                </a:solidFill>
                <a:effectLst/>
                <a:highlight>
                  <a:srgbClr val="FFFFFF"/>
                </a:highlight>
                <a:latin typeface="Google Sans"/>
              </a:rPr>
              <a:t> Business operations can continue with minimal disruption by:</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Expanding storage resources in the secondary site.</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Failing over applications to the replicated VMs.</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Restoring data if a worst-case scenario occurs at the primary site.</a:t>
            </a:r>
          </a:p>
          <a:p>
            <a:endParaRPr lang="en-US" dirty="0"/>
          </a:p>
        </p:txBody>
      </p:sp>
      <p:sp>
        <p:nvSpPr>
          <p:cNvPr id="4" name="Content Placeholder 3">
            <a:extLst>
              <a:ext uri="{FF2B5EF4-FFF2-40B4-BE49-F238E27FC236}">
                <a16:creationId xmlns:a16="http://schemas.microsoft.com/office/drawing/2014/main" id="{73965493-A4E2-9867-BB66-11E5DE32E621}"/>
              </a:ext>
            </a:extLst>
          </p:cNvPr>
          <p:cNvSpPr>
            <a:spLocks noGrp="1"/>
          </p:cNvSpPr>
          <p:nvPr>
            <p:ph sz="half" idx="2"/>
          </p:nvPr>
        </p:nvSpPr>
        <p:spPr/>
        <p:txBody>
          <a:bodyPr>
            <a:normAutofit fontScale="47500" lnSpcReduction="20000"/>
          </a:bodyPr>
          <a:lstStyle/>
          <a:p>
            <a:pPr algn="l"/>
            <a:r>
              <a:rPr lang="en-IN" b="1" i="0" dirty="0">
                <a:solidFill>
                  <a:srgbClr val="1F1F1F"/>
                </a:solidFill>
                <a:effectLst/>
                <a:highlight>
                  <a:srgbClr val="FFFFFF"/>
                </a:highlight>
                <a:latin typeface="Google Sans"/>
              </a:rPr>
              <a:t>Scenario 4: Optimizing Cloud Migration Costs</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Problem:</a:t>
            </a:r>
            <a:r>
              <a:rPr lang="en-IN" b="0" i="0" dirty="0">
                <a:solidFill>
                  <a:srgbClr val="1F1F1F"/>
                </a:solidFill>
                <a:effectLst/>
                <a:highlight>
                  <a:srgbClr val="FFFFFF"/>
                </a:highlight>
                <a:latin typeface="Google Sans"/>
              </a:rPr>
              <a:t> Uncontrolled cloud resource usage leads to unexpectedly high costs.</a:t>
            </a:r>
          </a:p>
          <a:p>
            <a:pPr algn="l">
              <a:buFont typeface="Arial" panose="020B0604020202020204" pitchFamily="34" charset="0"/>
              <a:buChar char="•"/>
            </a:pPr>
            <a:r>
              <a:rPr lang="en-IN" b="1" i="0" dirty="0">
                <a:solidFill>
                  <a:srgbClr val="1F1F1F"/>
                </a:solidFill>
                <a:effectLst/>
                <a:highlight>
                  <a:srgbClr val="FFFFFF"/>
                </a:highlight>
                <a:latin typeface="Google Sans"/>
              </a:rPr>
              <a:t>Modules Involved:</a:t>
            </a:r>
            <a:r>
              <a:rPr lang="en-IN" b="0" i="0" dirty="0">
                <a:solidFill>
                  <a:srgbClr val="1F1F1F"/>
                </a:solidFill>
                <a:effectLst/>
                <a:highlight>
                  <a:srgbClr val="FFFFFF"/>
                </a:highlight>
                <a:latin typeface="Google Sans"/>
              </a:rPr>
              <a:t> Cloud Monitoring, SAM, VMAN</a:t>
            </a:r>
          </a:p>
          <a:p>
            <a:pPr algn="l">
              <a:buFont typeface="Arial" panose="020B0604020202020204" pitchFamily="34" charset="0"/>
              <a:buChar char="•"/>
            </a:pPr>
            <a:r>
              <a:rPr lang="en-IN" b="1" i="0" dirty="0">
                <a:solidFill>
                  <a:srgbClr val="1F1F1F"/>
                </a:solidFill>
                <a:effectLst/>
                <a:highlight>
                  <a:srgbClr val="FFFFFF"/>
                </a:highlight>
                <a:latin typeface="Google Sans"/>
              </a:rPr>
              <a:t>Integration Flow:</a:t>
            </a:r>
            <a:endParaRPr lang="en-IN" b="0" i="0" dirty="0">
              <a:solidFill>
                <a:srgbClr val="1F1F1F"/>
              </a:solidFill>
              <a:effectLst/>
              <a:highlight>
                <a:srgbClr val="FFFFFF"/>
              </a:highlight>
              <a:latin typeface="Google Sans"/>
            </a:endParaRP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Cloud Monitoring shows underutilized or oversized cloud instances (across Azure, AWS, etc.).</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SAM identifies applications with low resource usage on those instances.</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VMAN provides recommendations to downsize instances or consider re-architecting applications.</a:t>
            </a:r>
          </a:p>
          <a:p>
            <a:pPr algn="l">
              <a:buFont typeface="Arial" panose="020B0604020202020204" pitchFamily="34" charset="0"/>
              <a:buChar char="•"/>
            </a:pPr>
            <a:r>
              <a:rPr lang="en-IN" b="1" i="0" dirty="0">
                <a:solidFill>
                  <a:srgbClr val="1F1F1F"/>
                </a:solidFill>
                <a:effectLst/>
                <a:highlight>
                  <a:srgbClr val="FFFFFF"/>
                </a:highlight>
                <a:latin typeface="Google Sans"/>
              </a:rPr>
              <a:t>Solution:</a:t>
            </a:r>
            <a:r>
              <a:rPr lang="en-IN" b="0" i="0" dirty="0">
                <a:solidFill>
                  <a:srgbClr val="1F1F1F"/>
                </a:solidFill>
                <a:effectLst/>
                <a:highlight>
                  <a:srgbClr val="FFFFFF"/>
                </a:highlight>
                <a:latin typeface="Google Sans"/>
              </a:rPr>
              <a:t> The organization can:</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Right-size cloud instances for improved cost efficiency</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Re-platform applications to a more suitable cloud service model (e.g., PaaS instead of IaaS).</a:t>
            </a:r>
          </a:p>
          <a:p>
            <a:pPr marL="742950" lvl="1" indent="-285750" algn="l">
              <a:buFont typeface="Arial" panose="020B0604020202020204" pitchFamily="34" charset="0"/>
              <a:buChar char="•"/>
            </a:pPr>
            <a:r>
              <a:rPr lang="en-IN" b="0" i="0" dirty="0">
                <a:solidFill>
                  <a:srgbClr val="1F1F1F"/>
                </a:solidFill>
                <a:effectLst/>
                <a:highlight>
                  <a:srgbClr val="FFFFFF"/>
                </a:highlight>
                <a:latin typeface="Google Sans"/>
              </a:rPr>
              <a:t>Establish usage thresholds and alerts to prevent future cost overruns.</a:t>
            </a:r>
          </a:p>
          <a:p>
            <a:pPr algn="l"/>
            <a:r>
              <a:rPr lang="en-IN" b="1" i="0" dirty="0">
                <a:solidFill>
                  <a:srgbClr val="1F1F1F"/>
                </a:solidFill>
                <a:effectLst/>
                <a:highlight>
                  <a:srgbClr val="FFFFFF"/>
                </a:highlight>
                <a:latin typeface="Google Sans"/>
              </a:rPr>
              <a:t>Key Takeaways:</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Cross-Module Visibility:</a:t>
            </a:r>
            <a:r>
              <a:rPr lang="en-IN" b="0" i="0" dirty="0">
                <a:solidFill>
                  <a:srgbClr val="1F1F1F"/>
                </a:solidFill>
                <a:effectLst/>
                <a:highlight>
                  <a:srgbClr val="FFFFFF"/>
                </a:highlight>
                <a:latin typeface="Google Sans"/>
              </a:rPr>
              <a:t> No single module solves every problem; integration is what gives IT full situational awareness.</a:t>
            </a:r>
          </a:p>
          <a:p>
            <a:pPr algn="l">
              <a:buFont typeface="Arial" panose="020B0604020202020204" pitchFamily="34" charset="0"/>
              <a:buChar char="•"/>
            </a:pPr>
            <a:r>
              <a:rPr lang="en-IN" b="1" i="0" dirty="0">
                <a:solidFill>
                  <a:srgbClr val="1F1F1F"/>
                </a:solidFill>
                <a:effectLst/>
                <a:highlight>
                  <a:srgbClr val="FFFFFF"/>
                </a:highlight>
                <a:latin typeface="Google Sans"/>
              </a:rPr>
              <a:t>Troubleshooting Efficiency:</a:t>
            </a:r>
            <a:r>
              <a:rPr lang="en-IN" b="0" i="0" dirty="0">
                <a:solidFill>
                  <a:srgbClr val="1F1F1F"/>
                </a:solidFill>
                <a:effectLst/>
                <a:highlight>
                  <a:srgbClr val="FFFFFF"/>
                </a:highlight>
                <a:latin typeface="Google Sans"/>
              </a:rPr>
              <a:t> Instead of blind guesswork, IT moves quickly from problem identification to root cause analysis.</a:t>
            </a:r>
          </a:p>
          <a:p>
            <a:pPr algn="l">
              <a:buFont typeface="Arial" panose="020B0604020202020204" pitchFamily="34" charset="0"/>
              <a:buChar char="•"/>
            </a:pPr>
            <a:r>
              <a:rPr lang="en-IN" b="1" i="0" dirty="0">
                <a:solidFill>
                  <a:srgbClr val="1F1F1F"/>
                </a:solidFill>
                <a:effectLst/>
                <a:highlight>
                  <a:srgbClr val="FFFFFF"/>
                </a:highlight>
                <a:latin typeface="Google Sans"/>
              </a:rPr>
              <a:t>Data-Driven Decisions:</a:t>
            </a:r>
            <a:r>
              <a:rPr lang="en-IN" b="0" i="0" dirty="0">
                <a:solidFill>
                  <a:srgbClr val="1F1F1F"/>
                </a:solidFill>
                <a:effectLst/>
                <a:highlight>
                  <a:srgbClr val="FFFFFF"/>
                </a:highlight>
                <a:latin typeface="Google Sans"/>
              </a:rPr>
              <a:t> Integrations make the business impact of IT actions measurable, justifying investments.</a:t>
            </a:r>
          </a:p>
          <a:p>
            <a:endParaRPr lang="en-US" dirty="0"/>
          </a:p>
        </p:txBody>
      </p:sp>
    </p:spTree>
    <p:extLst>
      <p:ext uri="{BB962C8B-B14F-4D97-AF65-F5344CB8AC3E}">
        <p14:creationId xmlns:p14="http://schemas.microsoft.com/office/powerpoint/2010/main" val="388956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307F-135F-02C1-9868-533AA45A9F7D}"/>
              </a:ext>
            </a:extLst>
          </p:cNvPr>
          <p:cNvSpPr>
            <a:spLocks noGrp="1"/>
          </p:cNvSpPr>
          <p:nvPr>
            <p:ph type="title"/>
          </p:nvPr>
        </p:nvSpPr>
        <p:spPr/>
        <p:txBody>
          <a:bodyPr/>
          <a:lstStyle/>
          <a:p>
            <a:r>
              <a:rPr lang="en-US" dirty="0"/>
              <a:t>Business Scenarios</a:t>
            </a:r>
          </a:p>
        </p:txBody>
      </p:sp>
      <p:sp>
        <p:nvSpPr>
          <p:cNvPr id="3" name="Content Placeholder 2">
            <a:extLst>
              <a:ext uri="{FF2B5EF4-FFF2-40B4-BE49-F238E27FC236}">
                <a16:creationId xmlns:a16="http://schemas.microsoft.com/office/drawing/2014/main" id="{0F639F88-9ECE-236E-BE93-8D76BAAA3BD6}"/>
              </a:ext>
            </a:extLst>
          </p:cNvPr>
          <p:cNvSpPr>
            <a:spLocks noGrp="1"/>
          </p:cNvSpPr>
          <p:nvPr>
            <p:ph sz="half" idx="1"/>
          </p:nvPr>
        </p:nvSpPr>
        <p:spPr/>
        <p:txBody>
          <a:bodyPr>
            <a:normAutofit fontScale="40000" lnSpcReduction="20000"/>
          </a:bodyPr>
          <a:lstStyle/>
          <a:p>
            <a:r>
              <a:rPr lang="en-US" b="1" dirty="0"/>
              <a:t>Scenario</a:t>
            </a:r>
            <a:r>
              <a:rPr lang="en-US" b="1" dirty="0">
                <a:latin typeface="Helvetica Neue" panose="02000503000000020004" pitchFamily="2" charset="0"/>
                <a:ea typeface="Helvetica Neue" panose="02000503000000020004" pitchFamily="2" charset="0"/>
                <a:cs typeface="Helvetica Neue" panose="02000503000000020004" pitchFamily="2" charset="0"/>
              </a:rPr>
              <a:t> 5: Mitigating a Security Breach</a:t>
            </a:r>
          </a:p>
          <a:p>
            <a:br>
              <a:rPr lang="en-US" dirty="0">
                <a:latin typeface="Helvetica Neue" panose="02000503000000020004" pitchFamily="2" charset="0"/>
                <a:ea typeface="Helvetica Neue" panose="02000503000000020004" pitchFamily="2" charset="0"/>
                <a:cs typeface="Helvetica Neue" panose="02000503000000020004" pitchFamily="2" charset="0"/>
              </a:rPr>
            </a:br>
            <a:r>
              <a:rPr lang="en-US" dirty="0">
                <a:latin typeface="Helvetica Neue" panose="02000503000000020004" pitchFamily="2" charset="0"/>
                <a:ea typeface="Helvetica Neue" panose="02000503000000020004" pitchFamily="2" charset="0"/>
                <a:cs typeface="Helvetica Neue" panose="02000503000000020004" pitchFamily="2" charset="0"/>
              </a:rPr>
              <a:t>Situation: A critical business application experiences anomalous traffic patterns and suspicious user activity during off-hours.</a:t>
            </a:r>
          </a:p>
          <a:p>
            <a:r>
              <a:rPr lang="en-US" dirty="0">
                <a:latin typeface="Helvetica Neue" panose="02000503000000020004" pitchFamily="2" charset="0"/>
                <a:ea typeface="Helvetica Neue" panose="02000503000000020004" pitchFamily="2" charset="0"/>
                <a:cs typeface="Helvetica Neue" panose="02000503000000020004" pitchFamily="2" charset="0"/>
              </a:rPr>
              <a:t>Complication: Security analysts must quickly determine if this is a targeted attack, pinpoint the breach point, and assess the extent of potential data compromise.</a:t>
            </a:r>
          </a:p>
          <a:p>
            <a:r>
              <a:rPr lang="en-US" dirty="0">
                <a:latin typeface="Helvetica Neue" panose="02000503000000020004" pitchFamily="2" charset="0"/>
                <a:ea typeface="Helvetica Neue" panose="02000503000000020004" pitchFamily="2" charset="0"/>
                <a:cs typeface="Helvetica Neue" panose="02000503000000020004" pitchFamily="2" charset="0"/>
              </a:rPr>
              <a:t>Resolution:</a:t>
            </a:r>
          </a:p>
          <a:p>
            <a:r>
              <a:rPr lang="en-US" dirty="0">
                <a:latin typeface="Helvetica Neue" panose="02000503000000020004" pitchFamily="2" charset="0"/>
                <a:ea typeface="Helvetica Neue" panose="02000503000000020004" pitchFamily="2" charset="0"/>
                <a:cs typeface="Helvetica Neue" panose="02000503000000020004" pitchFamily="2" charset="0"/>
              </a:rPr>
              <a:t>SEM triggers an alert based on unusual login attempts, file access patterns, and large outbound data transfers.</a:t>
            </a:r>
          </a:p>
          <a:p>
            <a:r>
              <a:rPr lang="en-US" dirty="0">
                <a:latin typeface="Helvetica Neue" panose="02000503000000020004" pitchFamily="2" charset="0"/>
                <a:ea typeface="Helvetica Neue" panose="02000503000000020004" pitchFamily="2" charset="0"/>
                <a:cs typeface="Helvetica Neue" panose="02000503000000020004" pitchFamily="2" charset="0"/>
              </a:rPr>
              <a:t>NTA confirms the source device of the suspicious traffic and identifies abnormal communication with external IPs.</a:t>
            </a:r>
          </a:p>
          <a:p>
            <a:r>
              <a:rPr lang="en-US" dirty="0">
                <a:latin typeface="Helvetica Neue" panose="02000503000000020004" pitchFamily="2" charset="0"/>
                <a:ea typeface="Helvetica Neue" panose="02000503000000020004" pitchFamily="2" charset="0"/>
                <a:cs typeface="Helvetica Neue" panose="02000503000000020004" pitchFamily="2" charset="0"/>
              </a:rPr>
              <a:t>UDT reveals that the compromised device belongs to an employee within the finance department.</a:t>
            </a:r>
          </a:p>
          <a:p>
            <a:r>
              <a:rPr lang="en-US" dirty="0">
                <a:latin typeface="Helvetica Neue" panose="02000503000000020004" pitchFamily="2" charset="0"/>
                <a:ea typeface="Helvetica Neue" panose="02000503000000020004" pitchFamily="2" charset="0"/>
                <a:cs typeface="Helvetica Neue" panose="02000503000000020004" pitchFamily="2" charset="0"/>
              </a:rPr>
              <a:t>IPAM provides historical IP data, helping to trace back the attacker's initial entry point into the network.</a:t>
            </a:r>
          </a:p>
          <a:p>
            <a:r>
              <a:rPr lang="en-US" dirty="0">
                <a:latin typeface="Helvetica Neue" panose="02000503000000020004" pitchFamily="2" charset="0"/>
                <a:ea typeface="Helvetica Neue" panose="02000503000000020004" pitchFamily="2" charset="0"/>
                <a:cs typeface="Helvetica Neue" panose="02000503000000020004" pitchFamily="2" charset="0"/>
              </a:rPr>
              <a:t>NCM logs indicate a firewall configuration change the previous day that inadvertently opened the exploited port.</a:t>
            </a:r>
          </a:p>
          <a:p>
            <a:r>
              <a:rPr lang="en-US" dirty="0">
                <a:latin typeface="Helvetica Neue" panose="02000503000000020004" pitchFamily="2" charset="0"/>
                <a:ea typeface="Helvetica Neue" panose="02000503000000020004" pitchFamily="2" charset="0"/>
                <a:cs typeface="Helvetica Neue" panose="02000503000000020004" pitchFamily="2" charset="0"/>
              </a:rPr>
              <a:t>Outcome: The security team rapidly contains the breach by isolating the affected device. Integration provides the context to understand the attack timeline, scope, and remediation steps (rolling back firewall change, investigating compromised account).</a:t>
            </a:r>
          </a:p>
          <a:p>
            <a:br>
              <a:rPr lang="en-US" dirty="0">
                <a:latin typeface="Helvetica Neue" panose="02000503000000020004" pitchFamily="2" charset="0"/>
                <a:ea typeface="Helvetica Neue" panose="02000503000000020004" pitchFamily="2" charset="0"/>
                <a:cs typeface="Helvetica Neue" panose="02000503000000020004" pitchFamily="2" charset="0"/>
              </a:rPr>
            </a:b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Content Placeholder 3">
            <a:extLst>
              <a:ext uri="{FF2B5EF4-FFF2-40B4-BE49-F238E27FC236}">
                <a16:creationId xmlns:a16="http://schemas.microsoft.com/office/drawing/2014/main" id="{73965493-A4E2-9867-BB66-11E5DE32E621}"/>
              </a:ext>
            </a:extLst>
          </p:cNvPr>
          <p:cNvSpPr>
            <a:spLocks noGrp="1"/>
          </p:cNvSpPr>
          <p:nvPr>
            <p:ph sz="half" idx="2"/>
          </p:nvPr>
        </p:nvSpPr>
        <p:spPr/>
        <p:txBody>
          <a:bodyPr>
            <a:normAutofit fontScale="40000" lnSpcReduction="20000"/>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Use Case 6: Ensuring Application Availability During Peak Demand</a:t>
            </a:r>
          </a:p>
          <a:p>
            <a:br>
              <a:rPr lang="en-US" dirty="0">
                <a:latin typeface="Helvetica Neue" panose="02000503000000020004" pitchFamily="2" charset="0"/>
                <a:ea typeface="Helvetica Neue" panose="02000503000000020004" pitchFamily="2" charset="0"/>
                <a:cs typeface="Helvetica Neue" panose="02000503000000020004" pitchFamily="2" charset="0"/>
              </a:rPr>
            </a:br>
            <a:r>
              <a:rPr lang="en-US" dirty="0">
                <a:latin typeface="Helvetica Neue" panose="02000503000000020004" pitchFamily="2" charset="0"/>
                <a:ea typeface="Helvetica Neue" panose="02000503000000020004" pitchFamily="2" charset="0"/>
                <a:cs typeface="Helvetica Neue" panose="02000503000000020004" pitchFamily="2" charset="0"/>
              </a:rPr>
              <a:t>Situation: An online retailer approaches its busiest sales season. Past seasons have seen website slowdowns and outages under the increased load.</a:t>
            </a:r>
          </a:p>
          <a:p>
            <a:r>
              <a:rPr lang="en-US" dirty="0">
                <a:latin typeface="Helvetica Neue" panose="02000503000000020004" pitchFamily="2" charset="0"/>
                <a:ea typeface="Helvetica Neue" panose="02000503000000020004" pitchFamily="2" charset="0"/>
                <a:cs typeface="Helvetica Neue" panose="02000503000000020004" pitchFamily="2" charset="0"/>
              </a:rPr>
              <a:t>Complication: It's unclear whether slowdowns originate from overloaded servers, database bottlenecks, or insufficient network capacity.</a:t>
            </a:r>
          </a:p>
          <a:p>
            <a:r>
              <a:rPr lang="en-US" dirty="0">
                <a:latin typeface="Helvetica Neue" panose="02000503000000020004" pitchFamily="2" charset="0"/>
                <a:ea typeface="Helvetica Neue" panose="02000503000000020004" pitchFamily="2" charset="0"/>
                <a:cs typeface="Helvetica Neue" panose="02000503000000020004" pitchFamily="2" charset="0"/>
              </a:rPr>
              <a:t>Resolution:</a:t>
            </a:r>
          </a:p>
          <a:p>
            <a:r>
              <a:rPr lang="en-US" dirty="0">
                <a:latin typeface="Helvetica Neue" panose="02000503000000020004" pitchFamily="2" charset="0"/>
                <a:ea typeface="Helvetica Neue" panose="02000503000000020004" pitchFamily="2" charset="0"/>
                <a:cs typeface="Helvetica Neue" panose="02000503000000020004" pitchFamily="2" charset="0"/>
              </a:rPr>
              <a:t>VMAN provides performance metrics for virtual machines involved in the web application stack (web server, application server, database).</a:t>
            </a:r>
          </a:p>
          <a:p>
            <a:r>
              <a:rPr lang="en-US" dirty="0">
                <a:latin typeface="Helvetica Neue" panose="02000503000000020004" pitchFamily="2" charset="0"/>
                <a:ea typeface="Helvetica Neue" panose="02000503000000020004" pitchFamily="2" charset="0"/>
                <a:cs typeface="Helvetica Neue" panose="02000503000000020004" pitchFamily="2" charset="0"/>
              </a:rPr>
              <a:t>SAM provides deeper OS-level metrics, identifying memory pressure on the application server.</a:t>
            </a:r>
          </a:p>
          <a:p>
            <a:r>
              <a:rPr lang="en-US" dirty="0">
                <a:latin typeface="Helvetica Neue" panose="02000503000000020004" pitchFamily="2" charset="0"/>
                <a:ea typeface="Helvetica Neue" panose="02000503000000020004" pitchFamily="2" charset="0"/>
                <a:cs typeface="Helvetica Neue" panose="02000503000000020004" pitchFamily="2" charset="0"/>
              </a:rPr>
              <a:t>DPA shows that query response times from the database tier are within normal ranges.</a:t>
            </a:r>
          </a:p>
          <a:p>
            <a:r>
              <a:rPr lang="en-US" dirty="0">
                <a:latin typeface="Helvetica Neue" panose="02000503000000020004" pitchFamily="2" charset="0"/>
                <a:ea typeface="Helvetica Neue" panose="02000503000000020004" pitchFamily="2" charset="0"/>
                <a:cs typeface="Helvetica Neue" panose="02000503000000020004" pitchFamily="2" charset="0"/>
              </a:rPr>
              <a:t>NPM reveals that the physical network link between the application and database tiers is nearing saturation.</a:t>
            </a:r>
          </a:p>
          <a:p>
            <a:r>
              <a:rPr lang="en-US" dirty="0">
                <a:latin typeface="Helvetica Neue" panose="02000503000000020004" pitchFamily="2" charset="0"/>
                <a:ea typeface="Helvetica Neue" panose="02000503000000020004" pitchFamily="2" charset="0"/>
                <a:cs typeface="Helvetica Neue" panose="02000503000000020004" pitchFamily="2" charset="0"/>
              </a:rPr>
              <a:t>Outcome: Armed with this data, IT provisions additional memory for the application server VM and upgrades the network link. The retailer handles peak season traffic smoothly, avoiding lost revenue.</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70914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8D55-819A-4915-6416-D3206D6E1B19}"/>
              </a:ext>
            </a:extLst>
          </p:cNvPr>
          <p:cNvSpPr>
            <a:spLocks noGrp="1"/>
          </p:cNvSpPr>
          <p:nvPr>
            <p:ph type="title"/>
          </p:nvPr>
        </p:nvSpPr>
        <p:spPr/>
        <p:txBody>
          <a:bodyPr/>
          <a:lstStyle/>
          <a:p>
            <a:r>
              <a:rPr lang="en-US" dirty="0"/>
              <a:t>Business Scenarios</a:t>
            </a:r>
          </a:p>
        </p:txBody>
      </p:sp>
      <p:sp>
        <p:nvSpPr>
          <p:cNvPr id="3" name="Content Placeholder 2">
            <a:extLst>
              <a:ext uri="{FF2B5EF4-FFF2-40B4-BE49-F238E27FC236}">
                <a16:creationId xmlns:a16="http://schemas.microsoft.com/office/drawing/2014/main" id="{E1EDCEC5-01C9-0E4F-388C-2316B92A0E00}"/>
              </a:ext>
            </a:extLst>
          </p:cNvPr>
          <p:cNvSpPr>
            <a:spLocks noGrp="1"/>
          </p:cNvSpPr>
          <p:nvPr>
            <p:ph sz="half" idx="1"/>
          </p:nvPr>
        </p:nvSpPr>
        <p:spPr/>
        <p:txBody>
          <a:bodyPr>
            <a:normAutofit fontScale="40000" lnSpcReduction="20000"/>
          </a:bodyPr>
          <a:lstStyle/>
          <a:p>
            <a:r>
              <a:rPr lang="en-US" b="1" dirty="0"/>
              <a:t>Scenario 7: Maintaining Compliance in the Healthcare Industry</a:t>
            </a:r>
          </a:p>
          <a:p>
            <a:br>
              <a:rPr lang="en-US" dirty="0"/>
            </a:br>
            <a:r>
              <a:rPr lang="en-US" dirty="0"/>
              <a:t>Situation: A healthcare provider needs to demonstrate HIPAA compliance across its IT systems. This includes log retention, access controls, and prompt detection of potential breaches.</a:t>
            </a:r>
          </a:p>
          <a:p>
            <a:r>
              <a:rPr lang="en-US" dirty="0"/>
              <a:t>Complication: Evidence of compliance needs to be centralized and easily accessible for audits, spanning multiple systems.</a:t>
            </a:r>
          </a:p>
          <a:p>
            <a:r>
              <a:rPr lang="en-US" dirty="0"/>
              <a:t>Resolution:</a:t>
            </a:r>
          </a:p>
          <a:p>
            <a:r>
              <a:rPr lang="en-US" dirty="0"/>
              <a:t>LEM collects and stores security logs from servers, network devices, medical equipment, and applications.</a:t>
            </a:r>
          </a:p>
          <a:p>
            <a:r>
              <a:rPr lang="en-US" dirty="0"/>
              <a:t>NCM monitors for any changes to systems storing electronic Protected Health Information (ePHI).</a:t>
            </a:r>
          </a:p>
          <a:p>
            <a:r>
              <a:rPr lang="en-US" dirty="0"/>
              <a:t>UDT tracks user logins and device association for patient data access and endpoint security posture.</a:t>
            </a:r>
          </a:p>
          <a:p>
            <a:r>
              <a:rPr lang="en-US" dirty="0"/>
              <a:t>SEM correlates events to identify potential unauthorized access attempts or data modification actions.</a:t>
            </a:r>
          </a:p>
          <a:p>
            <a:r>
              <a:rPr lang="en-US" dirty="0"/>
              <a:t>Service Desk provides auditable ticketing workflows for incident response and change approvals.</a:t>
            </a:r>
          </a:p>
          <a:p>
            <a:r>
              <a:rPr lang="en-US" dirty="0"/>
              <a:t>Outcome: The organization has a robust audit trail, streamlines reporting, and proactively identifies security risks thanks to integrated monitoring.</a:t>
            </a:r>
          </a:p>
          <a:p>
            <a:br>
              <a:rPr lang="en-US" dirty="0"/>
            </a:br>
            <a:endParaRPr lang="en-US" dirty="0"/>
          </a:p>
          <a:p>
            <a:endParaRPr lang="en-US" dirty="0"/>
          </a:p>
        </p:txBody>
      </p:sp>
      <p:sp>
        <p:nvSpPr>
          <p:cNvPr id="4" name="Content Placeholder 3">
            <a:extLst>
              <a:ext uri="{FF2B5EF4-FFF2-40B4-BE49-F238E27FC236}">
                <a16:creationId xmlns:a16="http://schemas.microsoft.com/office/drawing/2014/main" id="{654A3C11-AB6C-9C40-C77B-F9B370147B2C}"/>
              </a:ext>
            </a:extLst>
          </p:cNvPr>
          <p:cNvSpPr>
            <a:spLocks noGrp="1"/>
          </p:cNvSpPr>
          <p:nvPr>
            <p:ph sz="half" idx="2"/>
          </p:nvPr>
        </p:nvSpPr>
        <p:spPr>
          <a:xfrm>
            <a:off x="6172200" y="1690688"/>
            <a:ext cx="5181600" cy="4351338"/>
          </a:xfrm>
        </p:spPr>
        <p:txBody>
          <a:bodyPr>
            <a:normAutofit fontScale="40000" lnSpcReduction="20000"/>
          </a:bodyPr>
          <a:lstStyle/>
          <a:p>
            <a:pPr marL="0" indent="0">
              <a:buNone/>
            </a:pPr>
            <a:r>
              <a:rPr lang="en-US" b="1" dirty="0"/>
              <a:t>Scenario 7: Rapid Cloud Migration Troubleshooting</a:t>
            </a:r>
          </a:p>
          <a:p>
            <a:br>
              <a:rPr lang="en-US" dirty="0"/>
            </a:br>
            <a:r>
              <a:rPr lang="en-US" dirty="0"/>
              <a:t>Situation: A critical business application is migrated to the cloud (e.g., AWS), but users report severe performance degradation compared to the on-premises version.</a:t>
            </a:r>
          </a:p>
          <a:p>
            <a:r>
              <a:rPr lang="en-US" dirty="0"/>
              <a:t>Complication: The root cause is elusive. It could be under-provisioned cloud instances, network bottlenecks, latency to cloud resources, or an application code issue exacerbated by the new environment.</a:t>
            </a:r>
          </a:p>
          <a:p>
            <a:r>
              <a:rPr lang="en-US" dirty="0"/>
              <a:t>Resolution:</a:t>
            </a:r>
          </a:p>
          <a:p>
            <a:r>
              <a:rPr lang="en-US" dirty="0"/>
              <a:t>Cloud Monitoring provides performance metrics of the cloud instances (CPU, memory, disk, network I/O).</a:t>
            </a:r>
          </a:p>
          <a:p>
            <a:r>
              <a:rPr lang="en-US" dirty="0"/>
              <a:t>VMAN offers insights into potential resource contention within the cloud environment, if virtualized.</a:t>
            </a:r>
          </a:p>
          <a:p>
            <a:r>
              <a:rPr lang="en-US" dirty="0"/>
              <a:t>NPM and NTA analyze traffic between the cloud and remaining on-premises components, as well as traffic within the cloud VPC for latency or bandwidth issues.</a:t>
            </a:r>
          </a:p>
          <a:p>
            <a:r>
              <a:rPr lang="en-US" dirty="0"/>
              <a:t>WPM simulates end-user transactions, pinpointing which step of the application process is causing the slowdown.</a:t>
            </a:r>
          </a:p>
          <a:p>
            <a:r>
              <a:rPr lang="en-US" dirty="0"/>
              <a:t>SAM provides OS and application-level metrics (if agents can be deployed in the cloud).</a:t>
            </a:r>
          </a:p>
          <a:p>
            <a:r>
              <a:rPr lang="en-US" dirty="0"/>
              <a:t>Outcome: The data reveals the application is poorly optimized for cloud database access patterns. Developers refactor database queries, and performance returns to acceptable levels.</a:t>
            </a:r>
          </a:p>
          <a:p>
            <a:br>
              <a:rPr lang="en-US" dirty="0"/>
            </a:br>
            <a:endParaRPr lang="en-US" dirty="0"/>
          </a:p>
          <a:p>
            <a:endParaRPr lang="en-US" dirty="0"/>
          </a:p>
        </p:txBody>
      </p:sp>
    </p:spTree>
    <p:extLst>
      <p:ext uri="{BB962C8B-B14F-4D97-AF65-F5344CB8AC3E}">
        <p14:creationId xmlns:p14="http://schemas.microsoft.com/office/powerpoint/2010/main" val="393990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8C13-E5B0-053E-8043-D02CBFA593A6}"/>
              </a:ext>
            </a:extLst>
          </p:cNvPr>
          <p:cNvSpPr>
            <a:spLocks noGrp="1"/>
          </p:cNvSpPr>
          <p:nvPr>
            <p:ph type="title"/>
          </p:nvPr>
        </p:nvSpPr>
        <p:spPr/>
        <p:txBody>
          <a:bodyPr/>
          <a:lstStyle/>
          <a:p>
            <a:r>
              <a:rPr lang="en-US" dirty="0"/>
              <a:t>Business Scenarios</a:t>
            </a:r>
          </a:p>
        </p:txBody>
      </p:sp>
      <p:sp>
        <p:nvSpPr>
          <p:cNvPr id="3" name="Content Placeholder 2">
            <a:extLst>
              <a:ext uri="{FF2B5EF4-FFF2-40B4-BE49-F238E27FC236}">
                <a16:creationId xmlns:a16="http://schemas.microsoft.com/office/drawing/2014/main" id="{F5785400-7A3E-F925-1DB4-F1052ACACFE6}"/>
              </a:ext>
            </a:extLst>
          </p:cNvPr>
          <p:cNvSpPr>
            <a:spLocks noGrp="1"/>
          </p:cNvSpPr>
          <p:nvPr>
            <p:ph sz="half" idx="1"/>
          </p:nvPr>
        </p:nvSpPr>
        <p:spPr/>
        <p:txBody>
          <a:bodyPr>
            <a:normAutofit fontScale="47500" lnSpcReduction="20000"/>
          </a:bodyPr>
          <a:lstStyle/>
          <a:p>
            <a:pPr marL="0" indent="0">
              <a:buNone/>
            </a:pPr>
            <a:r>
              <a:rPr lang="en-US" b="1" dirty="0"/>
              <a:t>Scenario 8: Proactive Ransomware Protection</a:t>
            </a:r>
          </a:p>
          <a:p>
            <a:br>
              <a:rPr lang="en-US" dirty="0"/>
            </a:br>
            <a:r>
              <a:rPr lang="en-US" dirty="0"/>
              <a:t>Situation: Ransomware attacks are on the rise. The organization wants to prevent an attack or, at the very least, limit its impact.</a:t>
            </a:r>
          </a:p>
          <a:p>
            <a:r>
              <a:rPr lang="en-US" dirty="0"/>
              <a:t>Complication: Ransomware techniques evolve rapidly. Traditional antivirus and perimeter security aren't always sufficient.</a:t>
            </a:r>
          </a:p>
          <a:p>
            <a:r>
              <a:rPr lang="en-US" dirty="0"/>
              <a:t>Resolution:</a:t>
            </a:r>
          </a:p>
          <a:p>
            <a:r>
              <a:rPr lang="en-US" dirty="0"/>
              <a:t>SEM establishes behavior-based alerting, detecting unusual file modifications, mass encryption activities, or access patterns that could signal ransomware.</a:t>
            </a:r>
          </a:p>
          <a:p>
            <a:r>
              <a:rPr lang="en-US" dirty="0"/>
              <a:t>NCM rigorously tracks configuration backups for rapid restoration of critical systems if impacted.</a:t>
            </a:r>
          </a:p>
          <a:p>
            <a:r>
              <a:rPr lang="en-US" dirty="0"/>
              <a:t>LEM securely stores logs off-site, ensuring forensic data is preserved even if the attack compromises primary systems.</a:t>
            </a:r>
          </a:p>
          <a:p>
            <a:r>
              <a:rPr lang="en-US" dirty="0"/>
              <a:t>UDT assists in identifying the initial patient-zero device and potentially unusual user activity associated with the attack's start.</a:t>
            </a:r>
          </a:p>
          <a:p>
            <a:r>
              <a:rPr lang="en-US" dirty="0"/>
              <a:t>Backup Exec provides reliable and tested backups stored off-site to aid in system recovery.</a:t>
            </a:r>
          </a:p>
          <a:p>
            <a:r>
              <a:rPr lang="en-US" dirty="0"/>
              <a:t>Outcome: While an attack might still occur, the organization is well-prepared to detect it early, minimize damage, and recover essential operations quickly.</a:t>
            </a:r>
          </a:p>
          <a:p>
            <a:endParaRPr lang="en-US" dirty="0"/>
          </a:p>
        </p:txBody>
      </p:sp>
      <p:sp>
        <p:nvSpPr>
          <p:cNvPr id="4" name="Content Placeholder 3">
            <a:extLst>
              <a:ext uri="{FF2B5EF4-FFF2-40B4-BE49-F238E27FC236}">
                <a16:creationId xmlns:a16="http://schemas.microsoft.com/office/drawing/2014/main" id="{87E1CBF5-97E2-E6FD-0D25-C68BB799D3C2}"/>
              </a:ext>
            </a:extLst>
          </p:cNvPr>
          <p:cNvSpPr>
            <a:spLocks noGrp="1"/>
          </p:cNvSpPr>
          <p:nvPr>
            <p:ph sz="half" idx="2"/>
          </p:nvPr>
        </p:nvSpPr>
        <p:spPr/>
        <p:txBody>
          <a:bodyPr>
            <a:normAutofit fontScale="47500" lnSpcReduction="20000"/>
          </a:bodyPr>
          <a:lstStyle/>
          <a:p>
            <a:pPr marL="0" indent="0">
              <a:buNone/>
            </a:pPr>
            <a:r>
              <a:rPr lang="en-US" b="1" dirty="0"/>
              <a:t>Scenario 9: Optimizing Data Center Power and Cooling</a:t>
            </a:r>
          </a:p>
          <a:p>
            <a:br>
              <a:rPr lang="en-US" dirty="0"/>
            </a:br>
            <a:r>
              <a:rPr lang="en-US" dirty="0"/>
              <a:t>Situation: Rising energy costs strain the IT budget for maintaining a data center. Inefficient cooling leads to hotspots within server racks.</a:t>
            </a:r>
          </a:p>
          <a:p>
            <a:r>
              <a:rPr lang="en-US" dirty="0"/>
              <a:t>Complication: It's difficult to pinpoint where power usage is highest, or if cooling airflow is optimal for the equipment layout.</a:t>
            </a:r>
          </a:p>
          <a:p>
            <a:r>
              <a:rPr lang="en-US" dirty="0"/>
              <a:t>Resolution:</a:t>
            </a:r>
          </a:p>
          <a:p>
            <a:r>
              <a:rPr lang="en-US" dirty="0"/>
              <a:t>NPM or IPAM provides IP addresses of devices within data center racks.</a:t>
            </a:r>
          </a:p>
          <a:p>
            <a:r>
              <a:rPr lang="en-US" dirty="0"/>
              <a:t>SAM gathers detailed power consumption data from power distribution units (PDUs) if compatible.</a:t>
            </a:r>
          </a:p>
          <a:p>
            <a:r>
              <a:rPr lang="en-US" dirty="0"/>
              <a:t>Environment Monitoring (a separate SolarWinds module, or 3rd party integration) provides temperature and airflow sensors within the racks.</a:t>
            </a:r>
          </a:p>
          <a:p>
            <a:r>
              <a:rPr lang="en-US" dirty="0"/>
              <a:t>VMAN can potentially track virtual machine placement to physical hardware within the data center.</a:t>
            </a:r>
          </a:p>
          <a:p>
            <a:r>
              <a:rPr lang="en-US" dirty="0"/>
              <a:t>Outcome: IT identifies servers with unnecessarily high power draw and optimizes virtual machine placement to balance load across the hardware. Cooling is adjusted based on heat mapping. The combined result is lower operating costs.</a:t>
            </a:r>
          </a:p>
          <a:p>
            <a:endParaRPr lang="en-US" dirty="0"/>
          </a:p>
        </p:txBody>
      </p:sp>
    </p:spTree>
    <p:extLst>
      <p:ext uri="{BB962C8B-B14F-4D97-AF65-F5344CB8AC3E}">
        <p14:creationId xmlns:p14="http://schemas.microsoft.com/office/powerpoint/2010/main" val="2354923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DF25-817A-70A9-7B8D-AF4EEE27786B}"/>
              </a:ext>
            </a:extLst>
          </p:cNvPr>
          <p:cNvSpPr>
            <a:spLocks noGrp="1"/>
          </p:cNvSpPr>
          <p:nvPr>
            <p:ph type="title"/>
          </p:nvPr>
        </p:nvSpPr>
        <p:spPr>
          <a:xfrm>
            <a:off x="838200" y="365126"/>
            <a:ext cx="10515600" cy="517744"/>
          </a:xfrm>
        </p:spPr>
        <p:txBody>
          <a:bodyPr>
            <a:normAutofit fontScale="90000"/>
          </a:bodyPr>
          <a:lstStyle/>
          <a:p>
            <a:r>
              <a:rPr lang="en-US" dirty="0"/>
              <a:t>Industry – Case References</a:t>
            </a:r>
          </a:p>
        </p:txBody>
      </p:sp>
      <p:sp>
        <p:nvSpPr>
          <p:cNvPr id="3" name="Content Placeholder 2">
            <a:extLst>
              <a:ext uri="{FF2B5EF4-FFF2-40B4-BE49-F238E27FC236}">
                <a16:creationId xmlns:a16="http://schemas.microsoft.com/office/drawing/2014/main" id="{AEA18BDC-3F7A-09BB-2D46-DC6B3539539F}"/>
              </a:ext>
            </a:extLst>
          </p:cNvPr>
          <p:cNvSpPr>
            <a:spLocks noGrp="1"/>
          </p:cNvSpPr>
          <p:nvPr>
            <p:ph sz="half" idx="1"/>
          </p:nvPr>
        </p:nvSpPr>
        <p:spPr>
          <a:xfrm>
            <a:off x="838200" y="1103586"/>
            <a:ext cx="5181600" cy="5073377"/>
          </a:xfrm>
        </p:spPr>
        <p:txBody>
          <a:bodyPr>
            <a:normAutofit fontScale="40000" lnSpcReduction="20000"/>
          </a:bodyPr>
          <a:lstStyle/>
          <a:p>
            <a:pPr marL="0" indent="0" algn="l">
              <a:buNone/>
            </a:pPr>
            <a:r>
              <a:rPr lang="en-IN" b="1" i="0" dirty="0">
                <a:solidFill>
                  <a:schemeClr val="accent4"/>
                </a:solidFill>
                <a:effectLst/>
                <a:highlight>
                  <a:srgbClr val="FFFFFF"/>
                </a:highlight>
                <a:latin typeface="Google Sans"/>
              </a:rPr>
              <a:t>Healthcare</a:t>
            </a:r>
            <a:endParaRPr lang="en-IN" b="0" i="0" dirty="0">
              <a:solidFill>
                <a:schemeClr val="accent4"/>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HIPAA Compliance:</a:t>
            </a:r>
            <a:r>
              <a:rPr lang="en-IN" b="0" i="0" dirty="0">
                <a:solidFill>
                  <a:srgbClr val="1F1F1F"/>
                </a:solidFill>
                <a:effectLst/>
                <a:highlight>
                  <a:srgbClr val="FFFFFF"/>
                </a:highlight>
                <a:latin typeface="Google Sans"/>
              </a:rPr>
              <a:t> NCM tracks changes to systems handling PHI (Protected Health Information). SEM monitors for unauthorized access attempts. LEM aids in long-term log storage for audits.</a:t>
            </a:r>
          </a:p>
          <a:p>
            <a:pPr algn="l">
              <a:buFont typeface="Arial" panose="020B0604020202020204" pitchFamily="34" charset="0"/>
              <a:buChar char="•"/>
            </a:pPr>
            <a:r>
              <a:rPr lang="en-IN" b="1" i="0" dirty="0">
                <a:solidFill>
                  <a:srgbClr val="1F1F1F"/>
                </a:solidFill>
                <a:effectLst/>
                <a:highlight>
                  <a:srgbClr val="FFFFFF"/>
                </a:highlight>
                <a:latin typeface="Google Sans"/>
              </a:rPr>
              <a:t>Patient Portal Performance:</a:t>
            </a:r>
            <a:r>
              <a:rPr lang="en-IN" b="0" i="0" dirty="0">
                <a:solidFill>
                  <a:srgbClr val="1F1F1F"/>
                </a:solidFill>
                <a:effectLst/>
                <a:highlight>
                  <a:srgbClr val="FFFFFF"/>
                </a:highlight>
                <a:latin typeface="Google Sans"/>
              </a:rPr>
              <a:t> WPM ensures smooth patient access to online portals and critical functions. NPM troubleshoots network bottlenecks impacting data exchange with healthcare providers.</a:t>
            </a:r>
          </a:p>
          <a:p>
            <a:pPr algn="l">
              <a:buFont typeface="Arial" panose="020B0604020202020204" pitchFamily="34" charset="0"/>
              <a:buChar char="•"/>
            </a:pPr>
            <a:r>
              <a:rPr lang="en-IN" b="1" i="0" dirty="0">
                <a:solidFill>
                  <a:srgbClr val="1F1F1F"/>
                </a:solidFill>
                <a:effectLst/>
                <a:highlight>
                  <a:srgbClr val="FFFFFF"/>
                </a:highlight>
                <a:latin typeface="Google Sans"/>
              </a:rPr>
              <a:t>Medical Device Management:</a:t>
            </a:r>
            <a:r>
              <a:rPr lang="en-IN" b="0" i="0" dirty="0">
                <a:solidFill>
                  <a:srgbClr val="1F1F1F"/>
                </a:solidFill>
                <a:effectLst/>
                <a:highlight>
                  <a:srgbClr val="FFFFFF"/>
                </a:highlight>
                <a:latin typeface="Google Sans"/>
              </a:rPr>
              <a:t> UDT inventories and monitors connected medical devices (infusion pumps, monitors, etc.). SAM tracks their software versions for patch management and vulnerability tracking.</a:t>
            </a:r>
          </a:p>
          <a:p>
            <a:pPr algn="l">
              <a:buFont typeface="Arial" panose="020B0604020202020204" pitchFamily="34" charset="0"/>
              <a:buChar char="•"/>
            </a:pPr>
            <a:r>
              <a:rPr lang="en-IN" b="1" i="0" dirty="0">
                <a:solidFill>
                  <a:srgbClr val="1F1F1F"/>
                </a:solidFill>
                <a:effectLst/>
                <a:highlight>
                  <a:srgbClr val="FFFFFF"/>
                </a:highlight>
                <a:latin typeface="Google Sans"/>
              </a:rPr>
              <a:t>Network Segmentation:</a:t>
            </a:r>
            <a:r>
              <a:rPr lang="en-IN" b="0" i="0" dirty="0">
                <a:solidFill>
                  <a:srgbClr val="1F1F1F"/>
                </a:solidFill>
                <a:effectLst/>
                <a:highlight>
                  <a:srgbClr val="FFFFFF"/>
                </a:highlight>
                <a:latin typeface="Google Sans"/>
              </a:rPr>
              <a:t> NCM enforces network segmentation policies to isolate sensitive patient data. NTA identifies anomalous traffic patterns potentially indicating a breach attempt.</a:t>
            </a:r>
          </a:p>
          <a:p>
            <a:endParaRPr lang="en-US" dirty="0"/>
          </a:p>
          <a:p>
            <a:pPr marL="0" indent="0" algn="l">
              <a:buNone/>
            </a:pPr>
            <a:r>
              <a:rPr lang="en-IN" b="1" i="0" dirty="0">
                <a:solidFill>
                  <a:schemeClr val="accent4"/>
                </a:solidFill>
                <a:effectLst/>
                <a:highlight>
                  <a:srgbClr val="FFFFFF"/>
                </a:highlight>
                <a:latin typeface="Google Sans"/>
              </a:rPr>
              <a:t>Finance</a:t>
            </a:r>
            <a:endParaRPr lang="en-IN" b="0" i="0" dirty="0">
              <a:solidFill>
                <a:schemeClr val="accent4"/>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PCI DSS Compliance:</a:t>
            </a:r>
            <a:r>
              <a:rPr lang="en-IN" b="0" i="0" dirty="0">
                <a:solidFill>
                  <a:srgbClr val="1F1F1F"/>
                </a:solidFill>
                <a:effectLst/>
                <a:highlight>
                  <a:srgbClr val="FFFFFF"/>
                </a:highlight>
                <a:latin typeface="Google Sans"/>
              </a:rPr>
              <a:t> NCM and SEM work in concert to monitor file integrity on systems handling payment data, detect unauthorized changes, and log access attempts in line with PCI requirements.</a:t>
            </a:r>
          </a:p>
          <a:p>
            <a:pPr algn="l">
              <a:buFont typeface="Arial" panose="020B0604020202020204" pitchFamily="34" charset="0"/>
              <a:buChar char="•"/>
            </a:pPr>
            <a:r>
              <a:rPr lang="en-IN" b="1" i="0" dirty="0">
                <a:solidFill>
                  <a:srgbClr val="1F1F1F"/>
                </a:solidFill>
                <a:effectLst/>
                <a:highlight>
                  <a:srgbClr val="FFFFFF"/>
                </a:highlight>
                <a:latin typeface="Google Sans"/>
              </a:rPr>
              <a:t>Fraud Detection:</a:t>
            </a:r>
            <a:r>
              <a:rPr lang="en-IN" b="0" i="0" dirty="0">
                <a:solidFill>
                  <a:srgbClr val="1F1F1F"/>
                </a:solidFill>
                <a:effectLst/>
                <a:highlight>
                  <a:srgbClr val="FFFFFF"/>
                </a:highlight>
                <a:latin typeface="Google Sans"/>
              </a:rPr>
              <a:t> NTA helps establish normal network and application traffic baselines. Deviations from these patterns, as monitored by NTA and SEM, could indicate fraudulent transactions or data exfiltration attempts.</a:t>
            </a:r>
          </a:p>
          <a:p>
            <a:pPr algn="l">
              <a:buFont typeface="Arial" panose="020B0604020202020204" pitchFamily="34" charset="0"/>
              <a:buChar char="•"/>
            </a:pPr>
            <a:r>
              <a:rPr lang="en-IN" b="1" i="0" dirty="0">
                <a:solidFill>
                  <a:srgbClr val="1F1F1F"/>
                </a:solidFill>
                <a:effectLst/>
                <a:highlight>
                  <a:srgbClr val="FFFFFF"/>
                </a:highlight>
                <a:latin typeface="Google Sans"/>
              </a:rPr>
              <a:t>High-Performance Trading:</a:t>
            </a:r>
            <a:r>
              <a:rPr lang="en-IN" b="0" i="0" dirty="0">
                <a:solidFill>
                  <a:srgbClr val="1F1F1F"/>
                </a:solidFill>
                <a:effectLst/>
                <a:highlight>
                  <a:srgbClr val="FFFFFF"/>
                </a:highlight>
                <a:latin typeface="Google Sans"/>
              </a:rPr>
              <a:t> Precision network time synchronization for financial systems (NTP is included in the Engineer's Toolset). Ultra-low latency network monitoring with NPM identifies even microbursts that could impact trading applications.</a:t>
            </a:r>
          </a:p>
          <a:p>
            <a:pPr algn="l">
              <a:buFont typeface="Arial" panose="020B0604020202020204" pitchFamily="34" charset="0"/>
              <a:buChar char="•"/>
            </a:pPr>
            <a:r>
              <a:rPr lang="en-IN" b="1" i="0" dirty="0">
                <a:solidFill>
                  <a:srgbClr val="1F1F1F"/>
                </a:solidFill>
                <a:effectLst/>
                <a:highlight>
                  <a:srgbClr val="FFFFFF"/>
                </a:highlight>
                <a:latin typeface="Google Sans"/>
              </a:rPr>
              <a:t>Secure Remote Access</a:t>
            </a:r>
            <a:r>
              <a:rPr lang="en-IN" b="0" i="0" dirty="0">
                <a:solidFill>
                  <a:srgbClr val="1F1F1F"/>
                </a:solidFill>
                <a:effectLst/>
                <a:highlight>
                  <a:srgbClr val="FFFFFF"/>
                </a:highlight>
                <a:latin typeface="Google Sans"/>
              </a:rPr>
              <a:t>: Dameware Remote Support enables controlled access for support personnel to troubleshoot issues with systems in secure environments.</a:t>
            </a:r>
          </a:p>
          <a:p>
            <a:endParaRPr lang="en-US" dirty="0"/>
          </a:p>
        </p:txBody>
      </p:sp>
      <p:sp>
        <p:nvSpPr>
          <p:cNvPr id="4" name="Content Placeholder 3">
            <a:extLst>
              <a:ext uri="{FF2B5EF4-FFF2-40B4-BE49-F238E27FC236}">
                <a16:creationId xmlns:a16="http://schemas.microsoft.com/office/drawing/2014/main" id="{4C53A203-6C1E-8216-E425-9AC1F8049B0C}"/>
              </a:ext>
            </a:extLst>
          </p:cNvPr>
          <p:cNvSpPr>
            <a:spLocks noGrp="1"/>
          </p:cNvSpPr>
          <p:nvPr>
            <p:ph sz="half" idx="2"/>
          </p:nvPr>
        </p:nvSpPr>
        <p:spPr>
          <a:xfrm>
            <a:off x="6172199" y="1103586"/>
            <a:ext cx="5326117" cy="5297214"/>
          </a:xfrm>
        </p:spPr>
        <p:txBody>
          <a:bodyPr>
            <a:normAutofit fontScale="40000" lnSpcReduction="20000"/>
          </a:bodyPr>
          <a:lstStyle/>
          <a:p>
            <a:pPr marL="0" indent="0" algn="l">
              <a:buNone/>
            </a:pPr>
            <a:r>
              <a:rPr lang="en-IN" b="1" i="0" dirty="0">
                <a:solidFill>
                  <a:schemeClr val="accent4"/>
                </a:solidFill>
                <a:effectLst/>
                <a:highlight>
                  <a:srgbClr val="FFFFFF"/>
                </a:highlight>
                <a:latin typeface="Google Sans"/>
              </a:rPr>
              <a:t>Manufacturing</a:t>
            </a:r>
            <a:endParaRPr lang="en-IN" b="0" i="0" dirty="0">
              <a:solidFill>
                <a:schemeClr val="accent4"/>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Production Line Optimization:</a:t>
            </a:r>
            <a:r>
              <a:rPr lang="en-IN" b="0" i="0" dirty="0">
                <a:solidFill>
                  <a:srgbClr val="1F1F1F"/>
                </a:solidFill>
                <a:effectLst/>
                <a:highlight>
                  <a:srgbClr val="FFFFFF"/>
                </a:highlight>
                <a:latin typeface="Google Sans"/>
              </a:rPr>
              <a:t> SAM monitors the health and performance of control systems (PLCs, SCADA) ensuring production uptime. NPM </a:t>
            </a:r>
            <a:r>
              <a:rPr lang="en-IN" b="0" i="0" dirty="0" err="1">
                <a:solidFill>
                  <a:srgbClr val="1F1F1F"/>
                </a:solidFill>
                <a:effectLst/>
                <a:highlight>
                  <a:srgbClr val="FFFFFF"/>
                </a:highlight>
                <a:latin typeface="Google Sans"/>
              </a:rPr>
              <a:t>analyzes</a:t>
            </a:r>
            <a:r>
              <a:rPr lang="en-IN" b="0" i="0" dirty="0">
                <a:solidFill>
                  <a:srgbClr val="1F1F1F"/>
                </a:solidFill>
                <a:effectLst/>
                <a:highlight>
                  <a:srgbClr val="FFFFFF"/>
                </a:highlight>
                <a:latin typeface="Google Sans"/>
              </a:rPr>
              <a:t> traffic patterns to prevent bottlenecks impacting machinery communication.</a:t>
            </a:r>
          </a:p>
          <a:p>
            <a:pPr algn="l">
              <a:buFont typeface="Arial" panose="020B0604020202020204" pitchFamily="34" charset="0"/>
              <a:buChar char="•"/>
            </a:pPr>
            <a:r>
              <a:rPr lang="en-IN" b="1" i="0" dirty="0">
                <a:solidFill>
                  <a:srgbClr val="1F1F1F"/>
                </a:solidFill>
                <a:effectLst/>
                <a:highlight>
                  <a:srgbClr val="FFFFFF"/>
                </a:highlight>
                <a:latin typeface="Google Sans"/>
              </a:rPr>
              <a:t>Predictive Maintenance:</a:t>
            </a:r>
            <a:r>
              <a:rPr lang="en-IN" b="0" i="0" dirty="0">
                <a:solidFill>
                  <a:srgbClr val="1F1F1F"/>
                </a:solidFill>
                <a:effectLst/>
                <a:highlight>
                  <a:srgbClr val="FFFFFF"/>
                </a:highlight>
                <a:latin typeface="Google Sans"/>
              </a:rPr>
              <a:t> VMAN monitors vibration, temperature, and other sensor data from machines, feeding into SAM or specialized monitoring platforms for early detection of potential failures.</a:t>
            </a:r>
          </a:p>
          <a:p>
            <a:pPr algn="l">
              <a:buFont typeface="Arial" panose="020B0604020202020204" pitchFamily="34" charset="0"/>
              <a:buChar char="•"/>
            </a:pPr>
            <a:r>
              <a:rPr lang="en-IN" b="1" i="0" dirty="0">
                <a:solidFill>
                  <a:srgbClr val="1F1F1F"/>
                </a:solidFill>
                <a:effectLst/>
                <a:highlight>
                  <a:srgbClr val="FFFFFF"/>
                </a:highlight>
                <a:latin typeface="Google Sans"/>
              </a:rPr>
              <a:t>Inventory Management:</a:t>
            </a:r>
            <a:r>
              <a:rPr lang="en-IN" b="0" i="0" dirty="0">
                <a:solidFill>
                  <a:srgbClr val="1F1F1F"/>
                </a:solidFill>
                <a:effectLst/>
                <a:highlight>
                  <a:srgbClr val="FFFFFF"/>
                </a:highlight>
                <a:latin typeface="Google Sans"/>
              </a:rPr>
              <a:t> UDT tracks equipment and tools, while IPAM manages IP assignments in potentially large-scale manufacturing plant IT environments.</a:t>
            </a:r>
          </a:p>
          <a:p>
            <a:pPr algn="l">
              <a:buFont typeface="Arial" panose="020B0604020202020204" pitchFamily="34" charset="0"/>
              <a:buChar char="•"/>
            </a:pPr>
            <a:r>
              <a:rPr lang="en-IN" b="1" i="0" dirty="0">
                <a:solidFill>
                  <a:srgbClr val="1F1F1F"/>
                </a:solidFill>
                <a:effectLst/>
                <a:highlight>
                  <a:srgbClr val="FFFFFF"/>
                </a:highlight>
                <a:latin typeface="Google Sans"/>
              </a:rPr>
              <a:t>Supply Chain Visibility:</a:t>
            </a:r>
            <a:r>
              <a:rPr lang="en-IN" b="0" i="0" dirty="0">
                <a:solidFill>
                  <a:srgbClr val="1F1F1F"/>
                </a:solidFill>
                <a:effectLst/>
                <a:highlight>
                  <a:srgbClr val="FFFFFF"/>
                </a:highlight>
                <a:latin typeface="Google Sans"/>
              </a:rPr>
              <a:t> Cloud-based WPM (Pingdom) checks the health and responsiveness of supplier portals or logistics systems integrated with manufacturing operations.</a:t>
            </a:r>
          </a:p>
          <a:p>
            <a:pPr marL="0" indent="0" algn="l">
              <a:buNone/>
            </a:pPr>
            <a:r>
              <a:rPr lang="en-IN" b="1" i="0" dirty="0">
                <a:solidFill>
                  <a:schemeClr val="accent4"/>
                </a:solidFill>
                <a:effectLst/>
                <a:highlight>
                  <a:srgbClr val="FFFFFF"/>
                </a:highlight>
                <a:latin typeface="Google Sans"/>
              </a:rPr>
              <a:t>Retail &amp; E-commerce</a:t>
            </a:r>
          </a:p>
          <a:p>
            <a:pPr algn="l">
              <a:buFont typeface="Arial" panose="020B0604020202020204" pitchFamily="34" charset="0"/>
              <a:buChar char="•"/>
            </a:pPr>
            <a:r>
              <a:rPr lang="en-IN" b="1" i="0" dirty="0">
                <a:solidFill>
                  <a:srgbClr val="1F1F1F"/>
                </a:solidFill>
                <a:effectLst/>
                <a:highlight>
                  <a:srgbClr val="FFFFFF"/>
                </a:highlight>
                <a:latin typeface="Google Sans"/>
              </a:rPr>
              <a:t>Peak Season Readiness:</a:t>
            </a:r>
            <a:r>
              <a:rPr lang="en-IN" b="0" i="0" dirty="0">
                <a:solidFill>
                  <a:srgbClr val="1F1F1F"/>
                </a:solidFill>
                <a:effectLst/>
                <a:highlight>
                  <a:srgbClr val="FFFFFF"/>
                </a:highlight>
                <a:latin typeface="Google Sans"/>
              </a:rPr>
              <a:t> VMAN assists with capacity planning for handling spikes in website traffic. Load testing with WPM ensures critical e-commerce applications scale properly.</a:t>
            </a:r>
          </a:p>
          <a:p>
            <a:pPr algn="l">
              <a:buFont typeface="Arial" panose="020B0604020202020204" pitchFamily="34" charset="0"/>
              <a:buChar char="•"/>
            </a:pPr>
            <a:r>
              <a:rPr lang="en-IN" b="1" i="0" dirty="0">
                <a:solidFill>
                  <a:srgbClr val="1F1F1F"/>
                </a:solidFill>
                <a:effectLst/>
                <a:highlight>
                  <a:srgbClr val="FFFFFF"/>
                </a:highlight>
                <a:latin typeface="Google Sans"/>
              </a:rPr>
              <a:t>Point-of-Sale (POS) System Health:</a:t>
            </a:r>
            <a:r>
              <a:rPr lang="en-IN" b="0" i="0" dirty="0">
                <a:solidFill>
                  <a:srgbClr val="1F1F1F"/>
                </a:solidFill>
                <a:effectLst/>
                <a:highlight>
                  <a:srgbClr val="FFFFFF"/>
                </a:highlight>
                <a:latin typeface="Google Sans"/>
              </a:rPr>
              <a:t> SAM monitors POS terminals and payment gateways, proactively resolving issues that could impact sales.</a:t>
            </a:r>
          </a:p>
          <a:p>
            <a:pPr algn="l">
              <a:buFont typeface="Arial" panose="020B0604020202020204" pitchFamily="34" charset="0"/>
              <a:buChar char="•"/>
            </a:pPr>
            <a:r>
              <a:rPr lang="en-IN" b="1" i="0" dirty="0">
                <a:solidFill>
                  <a:srgbClr val="1F1F1F"/>
                </a:solidFill>
                <a:effectLst/>
                <a:highlight>
                  <a:srgbClr val="FFFFFF"/>
                </a:highlight>
                <a:latin typeface="Google Sans"/>
              </a:rPr>
              <a:t>DDoS Protection:</a:t>
            </a:r>
            <a:r>
              <a:rPr lang="en-IN" b="0" i="0" dirty="0">
                <a:solidFill>
                  <a:srgbClr val="1F1F1F"/>
                </a:solidFill>
                <a:effectLst/>
                <a:highlight>
                  <a:srgbClr val="FFFFFF"/>
                </a:highlight>
                <a:latin typeface="Google Sans"/>
              </a:rPr>
              <a:t> NTA detects abnormal traffic patterns early on. Integration with SEM and NCM aids in isolating traffic and mitigating such attacks to protect revenue.</a:t>
            </a:r>
          </a:p>
          <a:p>
            <a:pPr algn="l">
              <a:buFont typeface="Arial" panose="020B0604020202020204" pitchFamily="34" charset="0"/>
              <a:buChar char="•"/>
            </a:pPr>
            <a:r>
              <a:rPr lang="en-IN" b="1" i="0" dirty="0">
                <a:solidFill>
                  <a:srgbClr val="1F1F1F"/>
                </a:solidFill>
                <a:effectLst/>
                <a:highlight>
                  <a:srgbClr val="FFFFFF"/>
                </a:highlight>
                <a:latin typeface="Google Sans"/>
              </a:rPr>
              <a:t>Inventory and Warehouse Management:</a:t>
            </a:r>
            <a:r>
              <a:rPr lang="en-IN" b="0" i="0" dirty="0">
                <a:solidFill>
                  <a:srgbClr val="1F1F1F"/>
                </a:solidFill>
                <a:effectLst/>
                <a:highlight>
                  <a:srgbClr val="FFFFFF"/>
                </a:highlight>
                <a:latin typeface="Google Sans"/>
              </a:rPr>
              <a:t> UDT tracks location and status of goods, while IPAM supports IP address planning within large warehouses that often have extensive wireless networks.</a:t>
            </a:r>
          </a:p>
          <a:p>
            <a:endParaRPr lang="en-US" dirty="0"/>
          </a:p>
        </p:txBody>
      </p:sp>
    </p:spTree>
    <p:extLst>
      <p:ext uri="{BB962C8B-B14F-4D97-AF65-F5344CB8AC3E}">
        <p14:creationId xmlns:p14="http://schemas.microsoft.com/office/powerpoint/2010/main" val="387946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12C1F2-B074-091D-9646-18E1765B16C2}"/>
              </a:ext>
            </a:extLst>
          </p:cNvPr>
          <p:cNvSpPr>
            <a:spLocks noGrp="1"/>
          </p:cNvSpPr>
          <p:nvPr>
            <p:ph type="title"/>
          </p:nvPr>
        </p:nvSpPr>
        <p:spPr/>
        <p:txBody>
          <a:bodyPr/>
          <a:lstStyle/>
          <a:p>
            <a:r>
              <a:rPr lang="en-IN" b="1" i="0" dirty="0">
                <a:solidFill>
                  <a:srgbClr val="1F1F1F"/>
                </a:solidFill>
                <a:effectLst/>
                <a:highlight>
                  <a:srgbClr val="FFFFFF"/>
                </a:highlight>
                <a:latin typeface="Google Sans"/>
              </a:rPr>
              <a:t>Understanding SolarWinds</a:t>
            </a:r>
            <a:endParaRPr lang="en-US" dirty="0"/>
          </a:p>
        </p:txBody>
      </p:sp>
      <p:sp>
        <p:nvSpPr>
          <p:cNvPr id="5" name="Content Placeholder 4">
            <a:extLst>
              <a:ext uri="{FF2B5EF4-FFF2-40B4-BE49-F238E27FC236}">
                <a16:creationId xmlns:a16="http://schemas.microsoft.com/office/drawing/2014/main" id="{BBCEAA57-22A6-D5DB-97C5-9C517DB265DB}"/>
              </a:ext>
            </a:extLst>
          </p:cNvPr>
          <p:cNvSpPr>
            <a:spLocks noGrp="1"/>
          </p:cNvSpPr>
          <p:nvPr>
            <p:ph sz="half" idx="1"/>
          </p:nvPr>
        </p:nvSpPr>
        <p:spPr/>
        <p:txBody>
          <a:bodyPr>
            <a:normAutofit fontScale="32500" lnSpcReduction="20000"/>
          </a:bodyPr>
          <a:lstStyle/>
          <a:p>
            <a:pPr marL="0" indent="0" algn="l">
              <a:buNone/>
            </a:pPr>
            <a:r>
              <a:rPr lang="en-IN" b="1" i="0" dirty="0">
                <a:solidFill>
                  <a:srgbClr val="1F1F1F"/>
                </a:solidFill>
                <a:effectLst/>
                <a:highlight>
                  <a:srgbClr val="FFFFFF"/>
                </a:highlight>
                <a:latin typeface="Google Sans"/>
              </a:rPr>
              <a:t>Monitoring Capabilities &amp; Functionalities</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Data Collection:</a:t>
            </a:r>
            <a:r>
              <a:rPr lang="en-IN" b="0" i="0" dirty="0">
                <a:solidFill>
                  <a:srgbClr val="1F1F1F"/>
                </a:solidFill>
                <a:effectLst/>
                <a:highlight>
                  <a:srgbClr val="FFFFFF"/>
                </a:highlight>
                <a:latin typeface="Google Sans"/>
              </a:rPr>
              <a:t> SNMP, WMI, syslog, agents, APIs, etc.</a:t>
            </a:r>
          </a:p>
          <a:p>
            <a:pPr algn="l">
              <a:buFont typeface="Arial" panose="020B0604020202020204" pitchFamily="34" charset="0"/>
              <a:buChar char="•"/>
            </a:pPr>
            <a:r>
              <a:rPr lang="en-IN" b="1" i="0" dirty="0">
                <a:solidFill>
                  <a:srgbClr val="1F1F1F"/>
                </a:solidFill>
                <a:effectLst/>
                <a:highlight>
                  <a:srgbClr val="FFFFFF"/>
                </a:highlight>
                <a:latin typeface="Google Sans"/>
              </a:rPr>
              <a:t>Visualization:</a:t>
            </a:r>
            <a:r>
              <a:rPr lang="en-IN" b="0" i="0" dirty="0">
                <a:solidFill>
                  <a:srgbClr val="1F1F1F"/>
                </a:solidFill>
                <a:effectLst/>
                <a:highlight>
                  <a:srgbClr val="FFFFFF"/>
                </a:highlight>
                <a:latin typeface="Google Sans"/>
              </a:rPr>
              <a:t> Dashboards, charts, maps, customizable reports, etc.</a:t>
            </a:r>
          </a:p>
          <a:p>
            <a:pPr algn="l">
              <a:buFont typeface="Arial" panose="020B0604020202020204" pitchFamily="34" charset="0"/>
              <a:buChar char="•"/>
            </a:pPr>
            <a:r>
              <a:rPr lang="en-IN" b="1" i="0" dirty="0">
                <a:solidFill>
                  <a:srgbClr val="1F1F1F"/>
                </a:solidFill>
                <a:effectLst/>
                <a:highlight>
                  <a:srgbClr val="FFFFFF"/>
                </a:highlight>
                <a:latin typeface="Google Sans"/>
              </a:rPr>
              <a:t>Alerting:</a:t>
            </a:r>
            <a:r>
              <a:rPr lang="en-IN" b="0" i="0" dirty="0">
                <a:solidFill>
                  <a:srgbClr val="1F1F1F"/>
                </a:solidFill>
                <a:effectLst/>
                <a:highlight>
                  <a:srgbClr val="FFFFFF"/>
                </a:highlight>
                <a:latin typeface="Google Sans"/>
              </a:rPr>
              <a:t> Threshold-based, intelligent baselining, various notification methods.</a:t>
            </a:r>
          </a:p>
          <a:p>
            <a:pPr algn="l">
              <a:buFont typeface="Arial" panose="020B0604020202020204" pitchFamily="34" charset="0"/>
              <a:buChar char="•"/>
            </a:pPr>
            <a:r>
              <a:rPr lang="en-IN" b="1" i="0" dirty="0">
                <a:solidFill>
                  <a:srgbClr val="1F1F1F"/>
                </a:solidFill>
                <a:effectLst/>
                <a:highlight>
                  <a:srgbClr val="FFFFFF"/>
                </a:highlight>
                <a:latin typeface="Google Sans"/>
              </a:rPr>
              <a:t>Integrations:</a:t>
            </a:r>
            <a:r>
              <a:rPr lang="en-IN" b="0" i="0" dirty="0">
                <a:solidFill>
                  <a:srgbClr val="1F1F1F"/>
                </a:solidFill>
                <a:effectLst/>
                <a:highlight>
                  <a:srgbClr val="FFFFFF"/>
                </a:highlight>
                <a:latin typeface="Google Sans"/>
              </a:rPr>
              <a:t> With ticketing systems, CMDBs, other IT tools, etc</a:t>
            </a:r>
          </a:p>
          <a:p>
            <a:pPr marL="0" indent="0" algn="l">
              <a:buNone/>
            </a:pPr>
            <a:r>
              <a:rPr lang="en-IN" b="1" i="0" dirty="0">
                <a:solidFill>
                  <a:srgbClr val="1F1F1F"/>
                </a:solidFill>
                <a:effectLst/>
                <a:highlight>
                  <a:srgbClr val="FFFFFF"/>
                </a:highlight>
                <a:latin typeface="Google Sans"/>
              </a:rPr>
              <a:t>Licensing</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Subscription-based:</a:t>
            </a:r>
            <a:r>
              <a:rPr lang="en-IN" b="0" i="0" dirty="0">
                <a:solidFill>
                  <a:srgbClr val="1F1F1F"/>
                </a:solidFill>
                <a:effectLst/>
                <a:highlight>
                  <a:srgbClr val="FFFFFF"/>
                </a:highlight>
                <a:latin typeface="Google Sans"/>
              </a:rPr>
              <a:t> Common for most modules.</a:t>
            </a:r>
          </a:p>
          <a:p>
            <a:pPr algn="l">
              <a:buFont typeface="Arial" panose="020B0604020202020204" pitchFamily="34" charset="0"/>
              <a:buChar char="•"/>
            </a:pPr>
            <a:r>
              <a:rPr lang="en-IN" b="1" i="0" dirty="0">
                <a:solidFill>
                  <a:srgbClr val="1F1F1F"/>
                </a:solidFill>
                <a:effectLst/>
                <a:highlight>
                  <a:srgbClr val="FFFFFF"/>
                </a:highlight>
                <a:latin typeface="Google Sans"/>
              </a:rPr>
              <a:t>Pricing Factors:</a:t>
            </a:r>
            <a:r>
              <a:rPr lang="en-IN" b="0" i="0" dirty="0">
                <a:solidFill>
                  <a:srgbClr val="1F1F1F"/>
                </a:solidFill>
                <a:effectLst/>
                <a:highlight>
                  <a:srgbClr val="FFFFFF"/>
                </a:highlight>
                <a:latin typeface="Google Sans"/>
              </a:rPr>
              <a:t> Number of nodes/elements monitored, specific modules, support levels.</a:t>
            </a:r>
          </a:p>
          <a:p>
            <a:pPr algn="l">
              <a:buFont typeface="Arial" panose="020B0604020202020204" pitchFamily="34" charset="0"/>
              <a:buChar char="•"/>
            </a:pPr>
            <a:r>
              <a:rPr lang="en-IN" b="1" i="0" dirty="0">
                <a:solidFill>
                  <a:srgbClr val="1F1F1F"/>
                </a:solidFill>
                <a:effectLst/>
                <a:highlight>
                  <a:srgbClr val="FFFFFF"/>
                </a:highlight>
                <a:latin typeface="Google Sans"/>
              </a:rPr>
              <a:t>Contact SolarWinds for quotes:</a:t>
            </a:r>
            <a:r>
              <a:rPr lang="en-IN" b="0" i="0" dirty="0">
                <a:solidFill>
                  <a:srgbClr val="1F1F1F"/>
                </a:solidFill>
                <a:effectLst/>
                <a:highlight>
                  <a:srgbClr val="FFFFFF"/>
                </a:highlight>
                <a:latin typeface="Google Sans"/>
              </a:rPr>
              <a:t> They'll tailor pricing to your needs.</a:t>
            </a:r>
          </a:p>
          <a:p>
            <a:pPr marL="0" indent="0" algn="l">
              <a:buNone/>
            </a:pPr>
            <a:r>
              <a:rPr lang="en-IN" b="1" i="0" dirty="0">
                <a:solidFill>
                  <a:srgbClr val="1F1F1F"/>
                </a:solidFill>
                <a:effectLst/>
                <a:highlight>
                  <a:srgbClr val="FFFFFF"/>
                </a:highlight>
                <a:latin typeface="Google Sans"/>
              </a:rPr>
              <a:t>Customization</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Alerts:</a:t>
            </a:r>
            <a:r>
              <a:rPr lang="en-IN" b="0" i="0" dirty="0">
                <a:solidFill>
                  <a:srgbClr val="1F1F1F"/>
                </a:solidFill>
                <a:effectLst/>
                <a:highlight>
                  <a:srgbClr val="FFFFFF"/>
                </a:highlight>
                <a:latin typeface="Google Sans"/>
              </a:rPr>
              <a:t> Highly customizable thresholds and complex trigger conditions.</a:t>
            </a:r>
          </a:p>
          <a:p>
            <a:pPr algn="l">
              <a:buFont typeface="Arial" panose="020B0604020202020204" pitchFamily="34" charset="0"/>
              <a:buChar char="•"/>
            </a:pPr>
            <a:r>
              <a:rPr lang="en-IN" b="1" i="0" dirty="0">
                <a:solidFill>
                  <a:srgbClr val="1F1F1F"/>
                </a:solidFill>
                <a:effectLst/>
                <a:highlight>
                  <a:srgbClr val="FFFFFF"/>
                </a:highlight>
                <a:latin typeface="Google Sans"/>
              </a:rPr>
              <a:t>Reports:</a:t>
            </a:r>
            <a:r>
              <a:rPr lang="en-IN" b="0" i="0" dirty="0">
                <a:solidFill>
                  <a:srgbClr val="1F1F1F"/>
                </a:solidFill>
                <a:effectLst/>
                <a:highlight>
                  <a:srgbClr val="FFFFFF"/>
                </a:highlight>
                <a:latin typeface="Google Sans"/>
              </a:rPr>
              <a:t> Creation of custom reports and dashboards.</a:t>
            </a:r>
          </a:p>
          <a:p>
            <a:pPr algn="l">
              <a:buFont typeface="Arial" panose="020B0604020202020204" pitchFamily="34" charset="0"/>
              <a:buChar char="•"/>
            </a:pPr>
            <a:r>
              <a:rPr lang="en-IN" b="1" i="0" dirty="0">
                <a:solidFill>
                  <a:srgbClr val="1F1F1F"/>
                </a:solidFill>
                <a:effectLst/>
                <a:highlight>
                  <a:srgbClr val="FFFFFF"/>
                </a:highlight>
                <a:latin typeface="Google Sans"/>
              </a:rPr>
              <a:t>Scripting:</a:t>
            </a:r>
            <a:r>
              <a:rPr lang="en-IN" b="0" i="0" dirty="0">
                <a:solidFill>
                  <a:srgbClr val="1F1F1F"/>
                </a:solidFill>
                <a:effectLst/>
                <a:highlight>
                  <a:srgbClr val="FFFFFF"/>
                </a:highlight>
                <a:latin typeface="Google Sans"/>
              </a:rPr>
              <a:t> Some API access and scripting capabilities for automation.</a:t>
            </a:r>
          </a:p>
          <a:p>
            <a:pPr marL="0" indent="0">
              <a:buNone/>
            </a:pPr>
            <a:r>
              <a:rPr lang="en-IN" b="1" i="0" dirty="0">
                <a:solidFill>
                  <a:srgbClr val="1F1F1F"/>
                </a:solidFill>
                <a:effectLst/>
                <a:highlight>
                  <a:srgbClr val="FFFFFF"/>
                </a:highlight>
                <a:latin typeface="Google Sans"/>
              </a:rPr>
              <a:t>Customer Success Stories </a:t>
            </a:r>
          </a:p>
          <a:p>
            <a:r>
              <a:rPr lang="en-IN" b="1" i="0" dirty="0">
                <a:solidFill>
                  <a:srgbClr val="1F1F1F"/>
                </a:solidFill>
                <a:effectLst/>
                <a:highlight>
                  <a:srgbClr val="FFFFFF"/>
                </a:highlight>
                <a:latin typeface="Google Sans"/>
              </a:rPr>
              <a:t>Refer Official documentation</a:t>
            </a:r>
            <a:endParaRPr lang="en-IN" b="0" i="0" dirty="0">
              <a:solidFill>
                <a:srgbClr val="1F1F1F"/>
              </a:solidFill>
              <a:effectLst/>
              <a:highlight>
                <a:srgbClr val="FFFFFF"/>
              </a:highlight>
              <a:latin typeface="Google Sans"/>
            </a:endParaRPr>
          </a:p>
          <a:p>
            <a:endParaRPr lang="en-US" dirty="0"/>
          </a:p>
          <a:p>
            <a:endParaRPr lang="en-US" dirty="0"/>
          </a:p>
        </p:txBody>
      </p:sp>
      <p:sp>
        <p:nvSpPr>
          <p:cNvPr id="6" name="Content Placeholder 5">
            <a:extLst>
              <a:ext uri="{FF2B5EF4-FFF2-40B4-BE49-F238E27FC236}">
                <a16:creationId xmlns:a16="http://schemas.microsoft.com/office/drawing/2014/main" id="{34D1EB11-74F7-8B59-0B57-926FA578A183}"/>
              </a:ext>
            </a:extLst>
          </p:cNvPr>
          <p:cNvSpPr>
            <a:spLocks noGrp="1"/>
          </p:cNvSpPr>
          <p:nvPr>
            <p:ph sz="half" idx="2"/>
          </p:nvPr>
        </p:nvSpPr>
        <p:spPr/>
        <p:txBody>
          <a:bodyPr>
            <a:normAutofit fontScale="32500" lnSpcReduction="20000"/>
          </a:bodyPr>
          <a:lstStyle/>
          <a:p>
            <a:pPr marL="0" indent="0" algn="l">
              <a:buNone/>
            </a:pPr>
            <a:r>
              <a:rPr lang="en-IN" b="1" i="0" dirty="0">
                <a:solidFill>
                  <a:srgbClr val="1F1F1F"/>
                </a:solidFill>
                <a:effectLst/>
                <a:highlight>
                  <a:srgbClr val="FFFFFF"/>
                </a:highlight>
                <a:latin typeface="Google Sans"/>
              </a:rPr>
              <a:t>When SolarWinds May NOT be Ideal</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Cost:</a:t>
            </a:r>
            <a:r>
              <a:rPr lang="en-IN" b="0" i="0" dirty="0">
                <a:solidFill>
                  <a:srgbClr val="1F1F1F"/>
                </a:solidFill>
                <a:effectLst/>
                <a:highlight>
                  <a:srgbClr val="FFFFFF"/>
                </a:highlight>
                <a:latin typeface="Google Sans"/>
              </a:rPr>
              <a:t> Can be expensive for large, complex environments.</a:t>
            </a:r>
          </a:p>
          <a:p>
            <a:pPr algn="l">
              <a:buFont typeface="Arial" panose="020B0604020202020204" pitchFamily="34" charset="0"/>
              <a:buChar char="•"/>
            </a:pPr>
            <a:r>
              <a:rPr lang="en-IN" b="1" i="0" dirty="0">
                <a:solidFill>
                  <a:srgbClr val="1F1F1F"/>
                </a:solidFill>
                <a:effectLst/>
                <a:highlight>
                  <a:srgbClr val="FFFFFF"/>
                </a:highlight>
                <a:latin typeface="Google Sans"/>
              </a:rPr>
              <a:t>Smaller Networks:</a:t>
            </a:r>
            <a:r>
              <a:rPr lang="en-IN" b="0" i="0" dirty="0">
                <a:solidFill>
                  <a:srgbClr val="1F1F1F"/>
                </a:solidFill>
                <a:effectLst/>
                <a:highlight>
                  <a:srgbClr val="FFFFFF"/>
                </a:highlight>
                <a:latin typeface="Google Sans"/>
              </a:rPr>
              <a:t> Might be overkill if your needs are basic.</a:t>
            </a:r>
          </a:p>
          <a:p>
            <a:pPr algn="l">
              <a:buFont typeface="Arial" panose="020B0604020202020204" pitchFamily="34" charset="0"/>
              <a:buChar char="•"/>
            </a:pPr>
            <a:r>
              <a:rPr lang="en-IN" b="1" i="0" dirty="0">
                <a:solidFill>
                  <a:srgbClr val="1F1F1F"/>
                </a:solidFill>
                <a:effectLst/>
                <a:highlight>
                  <a:srgbClr val="FFFFFF"/>
                </a:highlight>
                <a:latin typeface="Google Sans"/>
              </a:rPr>
              <a:t>Open-Source Preference:</a:t>
            </a:r>
            <a:r>
              <a:rPr lang="en-IN" b="0" i="0" dirty="0">
                <a:solidFill>
                  <a:srgbClr val="1F1F1F"/>
                </a:solidFill>
                <a:effectLst/>
                <a:highlight>
                  <a:srgbClr val="FFFFFF"/>
                </a:highlight>
                <a:latin typeface="Google Sans"/>
              </a:rPr>
              <a:t> Alternatives like Zabbix/Nagios exist.</a:t>
            </a:r>
          </a:p>
          <a:p>
            <a:pPr marL="0" indent="0" algn="l">
              <a:buNone/>
            </a:pPr>
            <a:r>
              <a:rPr lang="en-IN" b="1" i="0" dirty="0">
                <a:solidFill>
                  <a:srgbClr val="1F1F1F"/>
                </a:solidFill>
                <a:effectLst/>
                <a:highlight>
                  <a:srgbClr val="FFFFFF"/>
                </a:highlight>
                <a:latin typeface="Google Sans"/>
              </a:rPr>
              <a:t>Performance Metrics</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Availability/Uptime:</a:t>
            </a:r>
            <a:r>
              <a:rPr lang="en-IN" b="0" i="0" dirty="0">
                <a:solidFill>
                  <a:srgbClr val="1F1F1F"/>
                </a:solidFill>
                <a:effectLst/>
                <a:highlight>
                  <a:srgbClr val="FFFFFF"/>
                </a:highlight>
                <a:latin typeface="Google Sans"/>
              </a:rPr>
              <a:t> Overall network and individual device uptime.</a:t>
            </a:r>
          </a:p>
          <a:p>
            <a:pPr algn="l">
              <a:buFont typeface="Arial" panose="020B0604020202020204" pitchFamily="34" charset="0"/>
              <a:buChar char="•"/>
            </a:pPr>
            <a:r>
              <a:rPr lang="en-IN" b="1" i="0" dirty="0">
                <a:solidFill>
                  <a:srgbClr val="1F1F1F"/>
                </a:solidFill>
                <a:effectLst/>
                <a:highlight>
                  <a:srgbClr val="FFFFFF"/>
                </a:highlight>
                <a:latin typeface="Google Sans"/>
              </a:rPr>
              <a:t>Response Times:</a:t>
            </a:r>
            <a:r>
              <a:rPr lang="en-IN" b="0" i="0" dirty="0">
                <a:solidFill>
                  <a:srgbClr val="1F1F1F"/>
                </a:solidFill>
                <a:effectLst/>
                <a:highlight>
                  <a:srgbClr val="FFFFFF"/>
                </a:highlight>
                <a:latin typeface="Google Sans"/>
              </a:rPr>
              <a:t> Application/network latency, page load times, etc.</a:t>
            </a:r>
          </a:p>
          <a:p>
            <a:pPr algn="l">
              <a:buFont typeface="Arial" panose="020B0604020202020204" pitchFamily="34" charset="0"/>
              <a:buChar char="•"/>
            </a:pPr>
            <a:r>
              <a:rPr lang="en-IN" b="1" i="0" dirty="0">
                <a:solidFill>
                  <a:srgbClr val="1F1F1F"/>
                </a:solidFill>
                <a:effectLst/>
                <a:highlight>
                  <a:srgbClr val="FFFFFF"/>
                </a:highlight>
                <a:latin typeface="Google Sans"/>
              </a:rPr>
              <a:t>Alerts:</a:t>
            </a:r>
            <a:r>
              <a:rPr lang="en-IN" b="0" i="0" dirty="0">
                <a:solidFill>
                  <a:srgbClr val="1F1F1F"/>
                </a:solidFill>
                <a:effectLst/>
                <a:highlight>
                  <a:srgbClr val="FFFFFF"/>
                </a:highlight>
                <a:latin typeface="Google Sans"/>
              </a:rPr>
              <a:t> Time to acknowledge, time to resolve issues.</a:t>
            </a:r>
          </a:p>
          <a:p>
            <a:pPr algn="l">
              <a:buFont typeface="Arial" panose="020B0604020202020204" pitchFamily="34" charset="0"/>
              <a:buChar char="•"/>
            </a:pPr>
            <a:r>
              <a:rPr lang="en-IN" b="1" i="0" dirty="0">
                <a:solidFill>
                  <a:srgbClr val="1F1F1F"/>
                </a:solidFill>
                <a:effectLst/>
                <a:highlight>
                  <a:srgbClr val="FFFFFF"/>
                </a:highlight>
                <a:latin typeface="Google Sans"/>
              </a:rPr>
              <a:t>Data accuracy:</a:t>
            </a:r>
            <a:r>
              <a:rPr lang="en-IN" b="0" i="0" dirty="0">
                <a:solidFill>
                  <a:srgbClr val="1F1F1F"/>
                </a:solidFill>
                <a:effectLst/>
                <a:highlight>
                  <a:srgbClr val="FFFFFF"/>
                </a:highlight>
                <a:latin typeface="Google Sans"/>
              </a:rPr>
              <a:t> Matching with other monitoring sources</a:t>
            </a:r>
          </a:p>
          <a:p>
            <a:pPr marL="0" indent="0" algn="l">
              <a:buNone/>
            </a:pPr>
            <a:r>
              <a:rPr lang="en-IN" b="1" i="0" dirty="0">
                <a:solidFill>
                  <a:srgbClr val="1F1F1F"/>
                </a:solidFill>
                <a:effectLst/>
                <a:highlight>
                  <a:srgbClr val="FFFFFF"/>
                </a:highlight>
                <a:latin typeface="Google Sans"/>
              </a:rPr>
              <a:t>KPIs for Tool Usage</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Adoption Rate:</a:t>
            </a:r>
            <a:r>
              <a:rPr lang="en-IN" b="0" i="0" dirty="0">
                <a:solidFill>
                  <a:srgbClr val="1F1F1F"/>
                </a:solidFill>
                <a:effectLst/>
                <a:highlight>
                  <a:srgbClr val="FFFFFF"/>
                </a:highlight>
                <a:latin typeface="Google Sans"/>
              </a:rPr>
              <a:t> # users actively using the tool.</a:t>
            </a:r>
          </a:p>
          <a:p>
            <a:pPr algn="l">
              <a:buFont typeface="Arial" panose="020B0604020202020204" pitchFamily="34" charset="0"/>
              <a:buChar char="•"/>
            </a:pPr>
            <a:r>
              <a:rPr lang="en-IN" b="1" i="0" dirty="0">
                <a:solidFill>
                  <a:srgbClr val="1F1F1F"/>
                </a:solidFill>
                <a:effectLst/>
                <a:highlight>
                  <a:srgbClr val="FFFFFF"/>
                </a:highlight>
                <a:latin typeface="Google Sans"/>
              </a:rPr>
              <a:t>Alert Volume vs. True Positives:</a:t>
            </a:r>
            <a:r>
              <a:rPr lang="en-IN" b="0" i="0" dirty="0">
                <a:solidFill>
                  <a:srgbClr val="1F1F1F"/>
                </a:solidFill>
                <a:effectLst/>
                <a:highlight>
                  <a:srgbClr val="FFFFFF"/>
                </a:highlight>
                <a:latin typeface="Google Sans"/>
              </a:rPr>
              <a:t> Efficiency of alerting configuration.</a:t>
            </a:r>
          </a:p>
          <a:p>
            <a:pPr algn="l">
              <a:buFont typeface="Arial" panose="020B0604020202020204" pitchFamily="34" charset="0"/>
              <a:buChar char="•"/>
            </a:pPr>
            <a:r>
              <a:rPr lang="en-IN" b="1" i="0" dirty="0">
                <a:solidFill>
                  <a:srgbClr val="1F1F1F"/>
                </a:solidFill>
                <a:effectLst/>
                <a:highlight>
                  <a:srgbClr val="FFFFFF"/>
                </a:highlight>
                <a:latin typeface="Google Sans"/>
              </a:rPr>
              <a:t>Ticket Reduction:</a:t>
            </a:r>
            <a:r>
              <a:rPr lang="en-IN" b="0" i="0" dirty="0">
                <a:solidFill>
                  <a:srgbClr val="1F1F1F"/>
                </a:solidFill>
                <a:effectLst/>
                <a:highlight>
                  <a:srgbClr val="FFFFFF"/>
                </a:highlight>
                <a:latin typeface="Google Sans"/>
              </a:rPr>
              <a:t> Related to identified problems proactively fixed.</a:t>
            </a:r>
          </a:p>
          <a:p>
            <a:pPr marL="0" indent="0" algn="l">
              <a:buNone/>
            </a:pPr>
            <a:r>
              <a:rPr lang="en-IN" b="1" i="0" dirty="0">
                <a:solidFill>
                  <a:srgbClr val="1F1F1F"/>
                </a:solidFill>
                <a:effectLst/>
                <a:highlight>
                  <a:srgbClr val="FFFFFF"/>
                </a:highlight>
                <a:latin typeface="Google Sans"/>
              </a:rPr>
              <a:t>Additional Benefits</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Proactive Problem Solving</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Capacity Planning</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Compliance Adherence</a:t>
            </a:r>
            <a:endParaRPr lang="en-IN" b="0"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Improved IT Efficiency</a:t>
            </a:r>
            <a:endParaRPr lang="en-IN" b="0" i="0" dirty="0">
              <a:solidFill>
                <a:srgbClr val="1F1F1F"/>
              </a:solidFill>
              <a:effectLst/>
              <a:highlight>
                <a:srgbClr val="FFFFFF"/>
              </a:highlight>
              <a:latin typeface="Google Sans"/>
            </a:endParaRPr>
          </a:p>
        </p:txBody>
      </p:sp>
    </p:spTree>
    <p:extLst>
      <p:ext uri="{BB962C8B-B14F-4D97-AF65-F5344CB8AC3E}">
        <p14:creationId xmlns:p14="http://schemas.microsoft.com/office/powerpoint/2010/main" val="315961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239F8A-E629-A298-EDD6-9FF6254C7CD4}"/>
              </a:ext>
            </a:extLst>
          </p:cNvPr>
          <p:cNvSpPr>
            <a:spLocks noGrp="1"/>
          </p:cNvSpPr>
          <p:nvPr>
            <p:ph type="title"/>
          </p:nvPr>
        </p:nvSpPr>
        <p:spPr>
          <a:xfrm>
            <a:off x="838200" y="365126"/>
            <a:ext cx="10515600" cy="517744"/>
          </a:xfrm>
        </p:spPr>
        <p:txBody>
          <a:bodyPr>
            <a:normAutofit fontScale="90000"/>
          </a:bodyPr>
          <a:lstStyle/>
          <a:p>
            <a:r>
              <a:rPr lang="en-IN" b="1" i="0" dirty="0">
                <a:solidFill>
                  <a:srgbClr val="1F1F1F"/>
                </a:solidFill>
                <a:effectLst/>
                <a:highlight>
                  <a:srgbClr val="FFFFFF"/>
                </a:highlight>
                <a:latin typeface="Google Sans"/>
              </a:rPr>
              <a:t>SolarWinds – Features</a:t>
            </a:r>
            <a:endParaRPr lang="en-US" dirty="0"/>
          </a:p>
        </p:txBody>
      </p:sp>
      <p:sp>
        <p:nvSpPr>
          <p:cNvPr id="5" name="Content Placeholder 4">
            <a:extLst>
              <a:ext uri="{FF2B5EF4-FFF2-40B4-BE49-F238E27FC236}">
                <a16:creationId xmlns:a16="http://schemas.microsoft.com/office/drawing/2014/main" id="{CFAEAC26-054B-48FC-146A-03613E4F3574}"/>
              </a:ext>
            </a:extLst>
          </p:cNvPr>
          <p:cNvSpPr>
            <a:spLocks noGrp="1"/>
          </p:cNvSpPr>
          <p:nvPr>
            <p:ph sz="half" idx="1"/>
          </p:nvPr>
        </p:nvSpPr>
        <p:spPr>
          <a:xfrm>
            <a:off x="838200" y="1710245"/>
            <a:ext cx="5181600" cy="4351338"/>
          </a:xfrm>
        </p:spPr>
        <p:txBody>
          <a:bodyPr>
            <a:normAutofit fontScale="40000" lnSpcReduction="20000"/>
          </a:bodyPr>
          <a:lstStyle/>
          <a:p>
            <a:pPr marL="0" indent="0" algn="l">
              <a:buNone/>
            </a:pPr>
            <a:r>
              <a:rPr lang="en-IN" b="1" i="0" dirty="0">
                <a:solidFill>
                  <a:srgbClr val="1F1F1F"/>
                </a:solidFill>
                <a:effectLst/>
                <a:highlight>
                  <a:srgbClr val="FFFFFF"/>
                </a:highlight>
                <a:latin typeface="Google Sans"/>
              </a:rPr>
              <a:t>Comprehensive Use Cases – Category A</a:t>
            </a:r>
            <a:endParaRPr lang="en-IN" b="0" i="0" dirty="0">
              <a:solidFill>
                <a:srgbClr val="1F1F1F"/>
              </a:solidFill>
              <a:effectLst/>
              <a:highlight>
                <a:srgbClr val="FFFFFF"/>
              </a:highlight>
              <a:latin typeface="Google Sans"/>
            </a:endParaRPr>
          </a:p>
          <a:p>
            <a:pPr algn="l">
              <a:buFont typeface="+mj-lt"/>
              <a:buAutoNum type="arabicPeriod"/>
            </a:pPr>
            <a:r>
              <a:rPr lang="en-IN" b="1" i="0" dirty="0">
                <a:solidFill>
                  <a:srgbClr val="1F1F1F"/>
                </a:solidFill>
                <a:effectLst/>
                <a:highlight>
                  <a:srgbClr val="FFFFFF"/>
                </a:highlight>
                <a:latin typeface="Google Sans"/>
              </a:rPr>
              <a:t>Network Performance Monitoring (NPM):</a:t>
            </a:r>
            <a:r>
              <a:rPr lang="en-IN" b="0" i="0" dirty="0">
                <a:solidFill>
                  <a:srgbClr val="1F1F1F"/>
                </a:solidFill>
                <a:effectLst/>
                <a:highlight>
                  <a:srgbClr val="FFFFFF"/>
                </a:highlight>
                <a:latin typeface="Google Sans"/>
              </a:rPr>
              <a:t> Real-time network visibility, traffic analysis, fault detection, bandwidth monitoring, hop-by-hop path analysis.</a:t>
            </a:r>
          </a:p>
          <a:p>
            <a:pPr algn="l">
              <a:buFont typeface="+mj-lt"/>
              <a:buAutoNum type="arabicPeriod"/>
            </a:pPr>
            <a:r>
              <a:rPr lang="en-IN" b="1" i="0" dirty="0">
                <a:solidFill>
                  <a:srgbClr val="1F1F1F"/>
                </a:solidFill>
                <a:effectLst/>
                <a:highlight>
                  <a:srgbClr val="FFFFFF"/>
                </a:highlight>
                <a:latin typeface="Google Sans"/>
              </a:rPr>
              <a:t>Server &amp; Application Monitoring (SAM):</a:t>
            </a:r>
            <a:r>
              <a:rPr lang="en-IN" b="0" i="0" dirty="0">
                <a:solidFill>
                  <a:srgbClr val="1F1F1F"/>
                </a:solidFill>
                <a:effectLst/>
                <a:highlight>
                  <a:srgbClr val="FFFFFF"/>
                </a:highlight>
                <a:latin typeface="Google Sans"/>
              </a:rPr>
              <a:t> Hardware health, operating system metrics, application performance &amp; uptime monitoring (physical and virtual servers).</a:t>
            </a:r>
          </a:p>
          <a:p>
            <a:pPr algn="l">
              <a:buFont typeface="+mj-lt"/>
              <a:buAutoNum type="arabicPeriod"/>
            </a:pPr>
            <a:r>
              <a:rPr lang="en-IN" b="1" i="0" dirty="0">
                <a:solidFill>
                  <a:srgbClr val="1F1F1F"/>
                </a:solidFill>
                <a:effectLst/>
                <a:highlight>
                  <a:srgbClr val="FFFFFF"/>
                </a:highlight>
                <a:latin typeface="Google Sans"/>
              </a:rPr>
              <a:t>Database Performance Monitoring (DPA):</a:t>
            </a:r>
            <a:r>
              <a:rPr lang="en-IN" b="0" i="0" dirty="0">
                <a:solidFill>
                  <a:srgbClr val="1F1F1F"/>
                </a:solidFill>
                <a:effectLst/>
                <a:highlight>
                  <a:srgbClr val="FFFFFF"/>
                </a:highlight>
                <a:latin typeface="Google Sans"/>
              </a:rPr>
              <a:t> Tracks database performance, identifies bottlenecks, optimizes queries across various database types (SQL Server, Oracle, MySQL, etc.)</a:t>
            </a:r>
          </a:p>
          <a:p>
            <a:pPr algn="l">
              <a:buFont typeface="+mj-lt"/>
              <a:buAutoNum type="arabicPeriod"/>
            </a:pPr>
            <a:r>
              <a:rPr lang="en-IN" b="1" i="0" dirty="0">
                <a:solidFill>
                  <a:srgbClr val="1F1F1F"/>
                </a:solidFill>
                <a:effectLst/>
                <a:highlight>
                  <a:srgbClr val="FFFFFF"/>
                </a:highlight>
                <a:latin typeface="Google Sans"/>
              </a:rPr>
              <a:t>Web Performance Monitoring (WPM):</a:t>
            </a:r>
            <a:r>
              <a:rPr lang="en-IN" b="0" i="0" dirty="0">
                <a:solidFill>
                  <a:srgbClr val="1F1F1F"/>
                </a:solidFill>
                <a:effectLst/>
                <a:highlight>
                  <a:srgbClr val="FFFFFF"/>
                </a:highlight>
                <a:latin typeface="Google Sans"/>
              </a:rPr>
              <a:t> End-user experience testing, website uptime checks, synthetic transactions simulating user actions on web applications.</a:t>
            </a:r>
          </a:p>
          <a:p>
            <a:pPr algn="l">
              <a:buFont typeface="+mj-lt"/>
              <a:buAutoNum type="arabicPeriod"/>
            </a:pPr>
            <a:r>
              <a:rPr lang="en-IN" b="1" i="0" dirty="0">
                <a:solidFill>
                  <a:srgbClr val="1F1F1F"/>
                </a:solidFill>
                <a:effectLst/>
                <a:highlight>
                  <a:srgbClr val="FFFFFF"/>
                </a:highlight>
                <a:latin typeface="Google Sans"/>
              </a:rPr>
              <a:t>Configuration Management (NCM):</a:t>
            </a:r>
            <a:r>
              <a:rPr lang="en-IN" b="0" i="0" dirty="0">
                <a:solidFill>
                  <a:srgbClr val="1F1F1F"/>
                </a:solidFill>
                <a:effectLst/>
                <a:highlight>
                  <a:srgbClr val="FFFFFF"/>
                </a:highlight>
                <a:latin typeface="Google Sans"/>
              </a:rPr>
              <a:t> Backup/restore network device configurations, compliance auditing, change detection.</a:t>
            </a:r>
          </a:p>
          <a:p>
            <a:pPr algn="l">
              <a:buFont typeface="+mj-lt"/>
              <a:buAutoNum type="arabicPeriod"/>
            </a:pPr>
            <a:r>
              <a:rPr lang="en-IN" b="1" i="0" dirty="0">
                <a:solidFill>
                  <a:srgbClr val="1F1F1F"/>
                </a:solidFill>
                <a:effectLst/>
                <a:highlight>
                  <a:srgbClr val="FFFFFF"/>
                </a:highlight>
                <a:latin typeface="Google Sans"/>
              </a:rPr>
              <a:t>IP Address Management (IPAM):</a:t>
            </a:r>
            <a:r>
              <a:rPr lang="en-IN" b="0" i="0" dirty="0">
                <a:solidFill>
                  <a:srgbClr val="1F1F1F"/>
                </a:solidFill>
                <a:effectLst/>
                <a:highlight>
                  <a:srgbClr val="FFFFFF"/>
                </a:highlight>
                <a:latin typeface="Google Sans"/>
              </a:rPr>
              <a:t> Centralized IP address tracking, subnet allocation, DHCP and DNS management.</a:t>
            </a:r>
          </a:p>
          <a:p>
            <a:pPr algn="l">
              <a:buFont typeface="+mj-lt"/>
              <a:buAutoNum type="arabicPeriod"/>
            </a:pPr>
            <a:r>
              <a:rPr lang="en-IN" b="1" i="0" dirty="0">
                <a:solidFill>
                  <a:srgbClr val="1F1F1F"/>
                </a:solidFill>
                <a:effectLst/>
                <a:highlight>
                  <a:srgbClr val="FFFFFF"/>
                </a:highlight>
                <a:latin typeface="Google Sans"/>
              </a:rPr>
              <a:t>Security Event Manager (SEM):</a:t>
            </a:r>
            <a:r>
              <a:rPr lang="en-IN" b="0" i="0" dirty="0">
                <a:solidFill>
                  <a:srgbClr val="1F1F1F"/>
                </a:solidFill>
                <a:effectLst/>
                <a:highlight>
                  <a:srgbClr val="FFFFFF"/>
                </a:highlight>
                <a:latin typeface="Google Sans"/>
              </a:rPr>
              <a:t> Log collection, correlation, threat detection, real-time security alerts.</a:t>
            </a:r>
          </a:p>
          <a:p>
            <a:pPr algn="l">
              <a:buFont typeface="+mj-lt"/>
              <a:buAutoNum type="arabicPeriod"/>
            </a:pPr>
            <a:r>
              <a:rPr lang="en-IN" b="1" i="0" dirty="0">
                <a:solidFill>
                  <a:srgbClr val="1F1F1F"/>
                </a:solidFill>
                <a:effectLst/>
                <a:highlight>
                  <a:srgbClr val="FFFFFF"/>
                </a:highlight>
                <a:latin typeface="Google Sans"/>
              </a:rPr>
              <a:t>NetFlow Traffic Analyzer (NTA):</a:t>
            </a:r>
            <a:r>
              <a:rPr lang="en-IN" b="0" i="0" dirty="0">
                <a:solidFill>
                  <a:srgbClr val="1F1F1F"/>
                </a:solidFill>
                <a:effectLst/>
                <a:highlight>
                  <a:srgbClr val="FFFFFF"/>
                </a:highlight>
                <a:latin typeface="Google Sans"/>
              </a:rPr>
              <a:t> Deep packet inspection, bandwidth usage analysis, identification of traffic anomalies.</a:t>
            </a:r>
          </a:p>
          <a:p>
            <a:pPr algn="l">
              <a:buFont typeface="+mj-lt"/>
              <a:buAutoNum type="arabicPeriod"/>
            </a:pPr>
            <a:r>
              <a:rPr lang="en-IN" b="1" i="0" dirty="0">
                <a:solidFill>
                  <a:srgbClr val="1F1F1F"/>
                </a:solidFill>
                <a:effectLst/>
                <a:highlight>
                  <a:srgbClr val="FFFFFF"/>
                </a:highlight>
                <a:latin typeface="Google Sans"/>
              </a:rPr>
              <a:t>Virtualization Monitoring (VMAN):</a:t>
            </a:r>
            <a:r>
              <a:rPr lang="en-IN" b="0" i="0" dirty="0">
                <a:solidFill>
                  <a:srgbClr val="1F1F1F"/>
                </a:solidFill>
                <a:effectLst/>
                <a:highlight>
                  <a:srgbClr val="FFFFFF"/>
                </a:highlight>
                <a:latin typeface="Google Sans"/>
              </a:rPr>
              <a:t> Visibility into virtualized environments (VMware, Hyper-V etc.), resource optimization, capacity planning.</a:t>
            </a:r>
          </a:p>
          <a:p>
            <a:pPr algn="l">
              <a:buFont typeface="+mj-lt"/>
              <a:buAutoNum type="arabicPeriod"/>
            </a:pPr>
            <a:r>
              <a:rPr lang="en-IN" b="1" i="0" dirty="0">
                <a:solidFill>
                  <a:srgbClr val="1F1F1F"/>
                </a:solidFill>
                <a:effectLst/>
                <a:highlight>
                  <a:srgbClr val="FFFFFF"/>
                </a:highlight>
                <a:latin typeface="Google Sans"/>
              </a:rPr>
              <a:t>Storage Resource Monitor (SRM):</a:t>
            </a:r>
            <a:r>
              <a:rPr lang="en-IN" b="0" i="0" dirty="0">
                <a:solidFill>
                  <a:srgbClr val="1F1F1F"/>
                </a:solidFill>
                <a:effectLst/>
                <a:highlight>
                  <a:srgbClr val="FFFFFF"/>
                </a:highlight>
                <a:latin typeface="Google Sans"/>
              </a:rPr>
              <a:t> Storage capacity and performance monitoring across storage arrays from various vendors.</a:t>
            </a:r>
          </a:p>
        </p:txBody>
      </p:sp>
      <p:sp>
        <p:nvSpPr>
          <p:cNvPr id="6" name="Content Placeholder 5">
            <a:extLst>
              <a:ext uri="{FF2B5EF4-FFF2-40B4-BE49-F238E27FC236}">
                <a16:creationId xmlns:a16="http://schemas.microsoft.com/office/drawing/2014/main" id="{C1740F58-3CD0-BA45-C8FE-124623283BEE}"/>
              </a:ext>
            </a:extLst>
          </p:cNvPr>
          <p:cNvSpPr>
            <a:spLocks noGrp="1"/>
          </p:cNvSpPr>
          <p:nvPr>
            <p:ph sz="half" idx="2"/>
          </p:nvPr>
        </p:nvSpPr>
        <p:spPr>
          <a:xfrm>
            <a:off x="6172202" y="1710245"/>
            <a:ext cx="5715000" cy="4827423"/>
          </a:xfrm>
        </p:spPr>
        <p:txBody>
          <a:bodyPr>
            <a:normAutofit fontScale="40000" lnSpcReduction="20000"/>
          </a:bodyPr>
          <a:lstStyle/>
          <a:p>
            <a:pPr marL="0" indent="0">
              <a:buNone/>
            </a:pPr>
            <a:r>
              <a:rPr lang="en-IN" b="1" i="0" dirty="0">
                <a:solidFill>
                  <a:srgbClr val="1F1F1F"/>
                </a:solidFill>
                <a:effectLst/>
                <a:highlight>
                  <a:srgbClr val="FFFFFF"/>
                </a:highlight>
                <a:latin typeface="Google Sans"/>
              </a:rPr>
              <a:t>Comprehensive Use Cases – Category B</a:t>
            </a:r>
          </a:p>
          <a:p>
            <a:pPr algn="l">
              <a:buFont typeface="+mj-lt"/>
              <a:buAutoNum type="arabicPeriod"/>
            </a:pPr>
            <a:r>
              <a:rPr lang="en-IN" b="1" i="0" dirty="0">
                <a:solidFill>
                  <a:srgbClr val="1F1F1F"/>
                </a:solidFill>
                <a:effectLst/>
                <a:highlight>
                  <a:srgbClr val="FFFFFF"/>
                </a:highlight>
                <a:latin typeface="Google Sans"/>
              </a:rPr>
              <a:t>Log &amp; Event Manager (LEM):</a:t>
            </a:r>
            <a:r>
              <a:rPr lang="en-IN" b="0" i="0" dirty="0">
                <a:solidFill>
                  <a:srgbClr val="1F1F1F"/>
                </a:solidFill>
                <a:effectLst/>
                <a:highlight>
                  <a:srgbClr val="FFFFFF"/>
                </a:highlight>
                <a:latin typeface="Google Sans"/>
              </a:rPr>
              <a:t> Comprehensive log management, event correlation, compliance reporting, and threat analysis</a:t>
            </a:r>
          </a:p>
          <a:p>
            <a:pPr algn="l">
              <a:buFont typeface="+mj-lt"/>
              <a:buAutoNum type="arabicPeriod"/>
            </a:pPr>
            <a:r>
              <a:rPr lang="en-IN" b="1" i="0" dirty="0">
                <a:solidFill>
                  <a:srgbClr val="1F1F1F"/>
                </a:solidFill>
                <a:effectLst/>
                <a:highlight>
                  <a:srgbClr val="FFFFFF"/>
                </a:highlight>
                <a:latin typeface="Google Sans"/>
              </a:rPr>
              <a:t>Service Desk:</a:t>
            </a:r>
            <a:r>
              <a:rPr lang="en-IN" b="0" i="0" dirty="0">
                <a:solidFill>
                  <a:srgbClr val="1F1F1F"/>
                </a:solidFill>
                <a:effectLst/>
                <a:highlight>
                  <a:srgbClr val="FFFFFF"/>
                </a:highlight>
                <a:latin typeface="Google Sans"/>
              </a:rPr>
              <a:t> ITIL-based Help Desk ticketing, asset inventory, knowledge base, problem and change management.</a:t>
            </a:r>
          </a:p>
          <a:p>
            <a:pPr algn="l">
              <a:buFont typeface="+mj-lt"/>
              <a:buAutoNum type="arabicPeriod"/>
            </a:pPr>
            <a:r>
              <a:rPr lang="en-IN" b="1" i="0" dirty="0">
                <a:solidFill>
                  <a:srgbClr val="1F1F1F"/>
                </a:solidFill>
                <a:effectLst/>
                <a:highlight>
                  <a:srgbClr val="FFFFFF"/>
                </a:highlight>
                <a:latin typeface="Google Sans"/>
              </a:rPr>
              <a:t>User Device Tracker (UDT):</a:t>
            </a:r>
            <a:r>
              <a:rPr lang="en-IN" b="0" i="0" dirty="0">
                <a:solidFill>
                  <a:srgbClr val="1F1F1F"/>
                </a:solidFill>
                <a:effectLst/>
                <a:highlight>
                  <a:srgbClr val="FFFFFF"/>
                </a:highlight>
                <a:latin typeface="Google Sans"/>
              </a:rPr>
              <a:t> Tracks and monitors endpoint devices (laptops, desktops, mobile) connected to your network.</a:t>
            </a:r>
          </a:p>
          <a:p>
            <a:pPr algn="l">
              <a:buFont typeface="+mj-lt"/>
              <a:buAutoNum type="arabicPeriod"/>
            </a:pPr>
            <a:r>
              <a:rPr lang="en-IN" b="1" i="0" dirty="0">
                <a:solidFill>
                  <a:srgbClr val="1F1F1F"/>
                </a:solidFill>
                <a:effectLst/>
                <a:highlight>
                  <a:srgbClr val="FFFFFF"/>
                </a:highlight>
                <a:latin typeface="Google Sans"/>
              </a:rPr>
              <a:t>Bandwidth Analyzer Pack (BAP):</a:t>
            </a:r>
            <a:r>
              <a:rPr lang="en-IN" b="0" i="0" dirty="0">
                <a:solidFill>
                  <a:srgbClr val="1F1F1F"/>
                </a:solidFill>
                <a:effectLst/>
                <a:highlight>
                  <a:srgbClr val="FFFFFF"/>
                </a:highlight>
                <a:latin typeface="Google Sans"/>
              </a:rPr>
              <a:t> Combines NPM and NTA for a complete picture of network bandwidth usage.</a:t>
            </a:r>
          </a:p>
          <a:p>
            <a:pPr algn="l">
              <a:buFont typeface="+mj-lt"/>
              <a:buAutoNum type="arabicPeriod"/>
            </a:pPr>
            <a:r>
              <a:rPr lang="en-IN" b="1" i="0" dirty="0">
                <a:solidFill>
                  <a:srgbClr val="1F1F1F"/>
                </a:solidFill>
                <a:effectLst/>
                <a:highlight>
                  <a:srgbClr val="FFFFFF"/>
                </a:highlight>
                <a:latin typeface="Google Sans"/>
              </a:rPr>
              <a:t>Voice Quality Manager (VQM):</a:t>
            </a:r>
            <a:r>
              <a:rPr lang="en-IN" b="0" i="0" dirty="0">
                <a:solidFill>
                  <a:srgbClr val="1F1F1F"/>
                </a:solidFill>
                <a:effectLst/>
                <a:highlight>
                  <a:srgbClr val="FFFFFF"/>
                </a:highlight>
                <a:latin typeface="Google Sans"/>
              </a:rPr>
              <a:t> Monitors VoIP call quality and troubleshoots performance issues.</a:t>
            </a:r>
          </a:p>
          <a:p>
            <a:pPr algn="l">
              <a:buFont typeface="+mj-lt"/>
              <a:buAutoNum type="arabicPeriod"/>
            </a:pPr>
            <a:r>
              <a:rPr lang="en-IN" b="1" i="0" dirty="0">
                <a:solidFill>
                  <a:srgbClr val="1F1F1F"/>
                </a:solidFill>
                <a:effectLst/>
                <a:highlight>
                  <a:srgbClr val="FFFFFF"/>
                </a:highlight>
                <a:latin typeface="Google Sans"/>
              </a:rPr>
              <a:t>Patch Manager:</a:t>
            </a:r>
            <a:r>
              <a:rPr lang="en-IN" b="0" i="0" dirty="0">
                <a:solidFill>
                  <a:srgbClr val="1F1F1F"/>
                </a:solidFill>
                <a:effectLst/>
                <a:highlight>
                  <a:srgbClr val="FFFFFF"/>
                </a:highlight>
                <a:latin typeface="Google Sans"/>
              </a:rPr>
              <a:t> Automated patching of Windows systems and third-party applications.</a:t>
            </a:r>
          </a:p>
          <a:p>
            <a:pPr algn="l">
              <a:buFont typeface="+mj-lt"/>
              <a:buAutoNum type="arabicPeriod"/>
            </a:pPr>
            <a:r>
              <a:rPr lang="en-IN" b="1" i="0" dirty="0">
                <a:solidFill>
                  <a:srgbClr val="1F1F1F"/>
                </a:solidFill>
                <a:effectLst/>
                <a:highlight>
                  <a:srgbClr val="FFFFFF"/>
                </a:highlight>
                <a:latin typeface="Google Sans"/>
              </a:rPr>
              <a:t>Network Topology Mapper (NTM):</a:t>
            </a:r>
            <a:r>
              <a:rPr lang="en-IN" b="0" i="0" dirty="0">
                <a:solidFill>
                  <a:srgbClr val="1F1F1F"/>
                </a:solidFill>
                <a:effectLst/>
                <a:highlight>
                  <a:srgbClr val="FFFFFF"/>
                </a:highlight>
                <a:latin typeface="Google Sans"/>
              </a:rPr>
              <a:t> Automatic network discovery and mapping.</a:t>
            </a:r>
          </a:p>
          <a:p>
            <a:pPr algn="l">
              <a:buFont typeface="+mj-lt"/>
              <a:buAutoNum type="arabicPeriod"/>
            </a:pPr>
            <a:r>
              <a:rPr lang="en-IN" b="1" i="0" dirty="0">
                <a:solidFill>
                  <a:srgbClr val="1F1F1F"/>
                </a:solidFill>
                <a:effectLst/>
                <a:highlight>
                  <a:srgbClr val="FFFFFF"/>
                </a:highlight>
                <a:latin typeface="Google Sans"/>
              </a:rPr>
              <a:t>Cloud Monitoring:</a:t>
            </a:r>
            <a:r>
              <a:rPr lang="en-IN" b="0" i="0" dirty="0">
                <a:solidFill>
                  <a:srgbClr val="1F1F1F"/>
                </a:solidFill>
                <a:effectLst/>
                <a:highlight>
                  <a:srgbClr val="FFFFFF"/>
                </a:highlight>
                <a:latin typeface="Google Sans"/>
              </a:rPr>
              <a:t> Monitoring of resources in Azure, AWS, and hybrid environments</a:t>
            </a:r>
          </a:p>
          <a:p>
            <a:pPr algn="l">
              <a:buFont typeface="+mj-lt"/>
              <a:buAutoNum type="arabicPeriod"/>
            </a:pPr>
            <a:r>
              <a:rPr lang="en-IN" b="1" i="0" dirty="0">
                <a:solidFill>
                  <a:srgbClr val="1F1F1F"/>
                </a:solidFill>
                <a:effectLst/>
                <a:highlight>
                  <a:srgbClr val="FFFFFF"/>
                </a:highlight>
                <a:latin typeface="Google Sans"/>
              </a:rPr>
              <a:t>Network Insight (for Cisco ASA, F5 BIG-IP, etc):</a:t>
            </a:r>
            <a:r>
              <a:rPr lang="en-IN" b="0" i="0" dirty="0">
                <a:solidFill>
                  <a:srgbClr val="1F1F1F"/>
                </a:solidFill>
                <a:effectLst/>
                <a:highlight>
                  <a:srgbClr val="FFFFFF"/>
                </a:highlight>
                <a:latin typeface="Google Sans"/>
              </a:rPr>
              <a:t> Deep visibility and performance insights into specific network devices</a:t>
            </a:r>
          </a:p>
          <a:p>
            <a:pPr algn="l">
              <a:buFont typeface="+mj-lt"/>
              <a:buAutoNum type="arabicPeriod"/>
            </a:pPr>
            <a:r>
              <a:rPr lang="en-IN" b="1" i="0" dirty="0">
                <a:solidFill>
                  <a:srgbClr val="1F1F1F"/>
                </a:solidFill>
                <a:effectLst/>
                <a:highlight>
                  <a:srgbClr val="FFFFFF"/>
                </a:highlight>
                <a:latin typeface="Google Sans"/>
              </a:rPr>
              <a:t>Access Rights Manager (ARM):</a:t>
            </a:r>
            <a:r>
              <a:rPr lang="en-IN" b="0" i="0" dirty="0">
                <a:solidFill>
                  <a:srgbClr val="1F1F1F"/>
                </a:solidFill>
                <a:effectLst/>
                <a:highlight>
                  <a:srgbClr val="FFFFFF"/>
                </a:highlight>
                <a:latin typeface="Google Sans"/>
              </a:rPr>
              <a:t> Monitors and controls user access permissions to files, folders, and critical systems. ... (there are many more modules, these are among the most common)</a:t>
            </a:r>
          </a:p>
          <a:p>
            <a:pPr algn="l"/>
            <a:endParaRPr lang="en-IN" b="1" i="0" dirty="0">
              <a:solidFill>
                <a:srgbClr val="1F1F1F"/>
              </a:solidFill>
              <a:effectLst/>
              <a:highlight>
                <a:srgbClr val="FFFFFF"/>
              </a:highlight>
              <a:latin typeface="Google Sans"/>
            </a:endParaRPr>
          </a:p>
          <a:p>
            <a:endParaRPr lang="en-US" dirty="0"/>
          </a:p>
        </p:txBody>
      </p:sp>
      <p:sp>
        <p:nvSpPr>
          <p:cNvPr id="8" name="TextBox 7">
            <a:extLst>
              <a:ext uri="{FF2B5EF4-FFF2-40B4-BE49-F238E27FC236}">
                <a16:creationId xmlns:a16="http://schemas.microsoft.com/office/drawing/2014/main" id="{9A007799-26B0-0292-09EA-2B6C5AFE0572}"/>
              </a:ext>
            </a:extLst>
          </p:cNvPr>
          <p:cNvSpPr txBox="1"/>
          <p:nvPr/>
        </p:nvSpPr>
        <p:spPr>
          <a:xfrm>
            <a:off x="838200" y="1065725"/>
            <a:ext cx="9903372" cy="461665"/>
          </a:xfrm>
          <a:prstGeom prst="rect">
            <a:avLst/>
          </a:prstGeom>
          <a:noFill/>
        </p:spPr>
        <p:txBody>
          <a:bodyPr wrap="square">
            <a:spAutoFit/>
          </a:bodyPr>
          <a:lstStyle/>
          <a:p>
            <a:r>
              <a:rPr kumimoji="0" lang="en-IN" sz="1200" b="0" i="0" u="none" strike="noStrike" kern="1200" cap="none" spc="0" normalizeH="0" baseline="0" noProof="0" dirty="0">
                <a:ln>
                  <a:noFill/>
                </a:ln>
                <a:solidFill>
                  <a:srgbClr val="1F1F1F"/>
                </a:solidFill>
                <a:effectLst/>
                <a:highlight>
                  <a:srgbClr val="FFFFFF"/>
                </a:highlight>
                <a:uLnTx/>
                <a:uFillTx/>
                <a:latin typeface="Google Sans"/>
                <a:ea typeface="+mn-ea"/>
                <a:cs typeface="+mn-cs"/>
              </a:rPr>
              <a:t>SolarWinds is a suite of network and IT infrastructure monitoring and management tools. It offers a wide array of modules within its Orion Platform. Here's a breakdown of key areas and use cases:</a:t>
            </a:r>
            <a:endParaRPr lang="en-US" sz="1200" dirty="0"/>
          </a:p>
        </p:txBody>
      </p:sp>
    </p:spTree>
    <p:extLst>
      <p:ext uri="{BB962C8B-B14F-4D97-AF65-F5344CB8AC3E}">
        <p14:creationId xmlns:p14="http://schemas.microsoft.com/office/powerpoint/2010/main" val="3568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EBF8514-CC0E-282D-10F8-D0A8BC802E98}"/>
              </a:ext>
            </a:extLst>
          </p:cNvPr>
          <p:cNvSpPr>
            <a:spLocks/>
          </p:cNvSpPr>
          <p:nvPr/>
        </p:nvSpPr>
        <p:spPr>
          <a:xfrm>
            <a:off x="1378167" y="1362414"/>
            <a:ext cx="4717833" cy="4746139"/>
          </a:xfrm>
          <a:prstGeom prst="rect">
            <a:avLst/>
          </a:prstGeom>
        </p:spPr>
        <p:txBody>
          <a:bodyPr>
            <a:noAutofit/>
          </a:bodyPr>
          <a:lstStyle/>
          <a:p>
            <a:pPr defTabSz="786384">
              <a:lnSpc>
                <a:spcPct val="90000"/>
              </a:lnSpc>
              <a:spcAft>
                <a:spcPts val="600"/>
              </a:spcAft>
              <a:buFont typeface="Arial" panose="020B0604020202020204" pitchFamily="34" charset="0"/>
              <a:buChar char="•"/>
            </a:pPr>
            <a:r>
              <a:rPr lang="en-IN" sz="1000" b="1" kern="1200" dirty="0">
                <a:solidFill>
                  <a:srgbClr val="1F1F1F"/>
                </a:solidFill>
                <a:highlight>
                  <a:srgbClr val="FFFFFF"/>
                </a:highlight>
                <a:latin typeface="Google Sans"/>
                <a:ea typeface="+mn-ea"/>
                <a:cs typeface="+mn-cs"/>
              </a:rPr>
              <a:t>Traffic Anomaly Detection:</a:t>
            </a:r>
            <a:r>
              <a:rPr lang="en-IN" sz="1000" kern="1200" dirty="0">
                <a:solidFill>
                  <a:srgbClr val="1F1F1F"/>
                </a:solidFill>
                <a:highlight>
                  <a:srgbClr val="FFFFFF"/>
                </a:highlight>
                <a:latin typeface="Google Sans"/>
                <a:ea typeface="+mn-ea"/>
                <a:cs typeface="+mn-cs"/>
              </a:rPr>
              <a:t> Identifying unusual traffic patterns potentially indicating security incidents or misconfigurations.</a:t>
            </a:r>
          </a:p>
          <a:p>
            <a:pPr defTabSz="786384">
              <a:lnSpc>
                <a:spcPct val="90000"/>
              </a:lnSpc>
              <a:spcAft>
                <a:spcPts val="600"/>
              </a:spcAft>
              <a:buFont typeface="Arial" panose="020B0604020202020204" pitchFamily="34" charset="0"/>
              <a:buChar char="•"/>
            </a:pPr>
            <a:r>
              <a:rPr lang="en-IN" sz="1000" b="1" kern="1200" dirty="0">
                <a:solidFill>
                  <a:srgbClr val="1F1F1F"/>
                </a:solidFill>
                <a:highlight>
                  <a:srgbClr val="FFFFFF"/>
                </a:highlight>
                <a:latin typeface="Google Sans"/>
                <a:ea typeface="+mn-ea"/>
                <a:cs typeface="+mn-cs"/>
              </a:rPr>
              <a:t>QoS Monitoring:</a:t>
            </a:r>
            <a:r>
              <a:rPr lang="en-IN" sz="1000" kern="1200" dirty="0">
                <a:solidFill>
                  <a:srgbClr val="1F1F1F"/>
                </a:solidFill>
                <a:highlight>
                  <a:srgbClr val="FFFFFF"/>
                </a:highlight>
                <a:latin typeface="Google Sans"/>
                <a:ea typeface="+mn-ea"/>
                <a:cs typeface="+mn-cs"/>
              </a:rPr>
              <a:t> Ensuring traffic prioritization for critical applications (voice, video, etc.).</a:t>
            </a:r>
          </a:p>
          <a:p>
            <a:pPr defTabSz="786384">
              <a:lnSpc>
                <a:spcPct val="90000"/>
              </a:lnSpc>
              <a:spcAft>
                <a:spcPts val="600"/>
              </a:spcAft>
              <a:buFont typeface="Arial" panose="020B0604020202020204" pitchFamily="34" charset="0"/>
              <a:buChar char="•"/>
            </a:pPr>
            <a:r>
              <a:rPr lang="en-IN" sz="1000" b="1" kern="1200" dirty="0">
                <a:solidFill>
                  <a:srgbClr val="1F1F1F"/>
                </a:solidFill>
                <a:highlight>
                  <a:srgbClr val="FFFFFF"/>
                </a:highlight>
                <a:latin typeface="Google Sans"/>
                <a:ea typeface="+mn-ea"/>
                <a:cs typeface="+mn-cs"/>
              </a:rPr>
              <a:t>BGP Route Monitoring:</a:t>
            </a:r>
            <a:r>
              <a:rPr lang="en-IN" sz="1000" kern="1200" dirty="0">
                <a:solidFill>
                  <a:srgbClr val="1F1F1F"/>
                </a:solidFill>
                <a:highlight>
                  <a:srgbClr val="FFFFFF"/>
                </a:highlight>
                <a:latin typeface="Google Sans"/>
                <a:ea typeface="+mn-ea"/>
                <a:cs typeface="+mn-cs"/>
              </a:rPr>
              <a:t> Tracking BGP routing changes and stability for internet connectivity.</a:t>
            </a:r>
          </a:p>
          <a:p>
            <a:pPr defTabSz="786384">
              <a:lnSpc>
                <a:spcPct val="90000"/>
              </a:lnSpc>
              <a:spcAft>
                <a:spcPts val="600"/>
              </a:spcAft>
              <a:buFont typeface="Arial" panose="020B0604020202020204" pitchFamily="34" charset="0"/>
              <a:buChar char="•"/>
            </a:pPr>
            <a:r>
              <a:rPr lang="en-IN" sz="1000" b="1" kern="1200" dirty="0">
                <a:solidFill>
                  <a:srgbClr val="1F1F1F"/>
                </a:solidFill>
                <a:highlight>
                  <a:srgbClr val="FFFFFF"/>
                </a:highlight>
                <a:latin typeface="Google Sans"/>
                <a:ea typeface="+mn-ea"/>
                <a:cs typeface="+mn-cs"/>
              </a:rPr>
              <a:t>WAN Link Optimization:</a:t>
            </a:r>
            <a:r>
              <a:rPr lang="en-IN" sz="1000" kern="1200" dirty="0">
                <a:solidFill>
                  <a:srgbClr val="1F1F1F"/>
                </a:solidFill>
                <a:highlight>
                  <a:srgbClr val="FFFFFF"/>
                </a:highlight>
                <a:latin typeface="Google Sans"/>
                <a:ea typeface="+mn-ea"/>
                <a:cs typeface="+mn-cs"/>
              </a:rPr>
              <a:t> Identifying underutilized WAN links to balance traffic.</a:t>
            </a:r>
          </a:p>
          <a:p>
            <a:pPr defTabSz="786384">
              <a:lnSpc>
                <a:spcPct val="90000"/>
              </a:lnSpc>
              <a:spcAft>
                <a:spcPts val="600"/>
              </a:spcAft>
              <a:buFont typeface="Arial" panose="020B0604020202020204" pitchFamily="34" charset="0"/>
              <a:buChar char="•"/>
            </a:pPr>
            <a:r>
              <a:rPr lang="en-IN" sz="1000" b="1" kern="1200" dirty="0">
                <a:solidFill>
                  <a:srgbClr val="1F1F1F"/>
                </a:solidFill>
                <a:highlight>
                  <a:srgbClr val="FFFFFF"/>
                </a:highlight>
                <a:latin typeface="Google Sans"/>
                <a:ea typeface="+mn-ea"/>
                <a:cs typeface="+mn-cs"/>
              </a:rPr>
              <a:t>Wireless Network Troubleshooting:</a:t>
            </a:r>
            <a:r>
              <a:rPr lang="en-IN" sz="1000" kern="1200" dirty="0">
                <a:solidFill>
                  <a:srgbClr val="1F1F1F"/>
                </a:solidFill>
                <a:highlight>
                  <a:srgbClr val="FFFFFF"/>
                </a:highlight>
                <a:latin typeface="Google Sans"/>
                <a:ea typeface="+mn-ea"/>
                <a:cs typeface="+mn-cs"/>
              </a:rPr>
              <a:t> Detailed analysis of Wi-Fi interference, channel overlaps, and rogue access points.</a:t>
            </a:r>
          </a:p>
          <a:p>
            <a:pPr defTabSz="786384">
              <a:lnSpc>
                <a:spcPct val="90000"/>
              </a:lnSpc>
              <a:spcAft>
                <a:spcPts val="600"/>
              </a:spcAft>
              <a:buFont typeface="Arial" panose="020B0604020202020204" pitchFamily="34" charset="0"/>
              <a:buChar char="•"/>
            </a:pPr>
            <a:r>
              <a:rPr lang="en-IN" sz="1000" b="1" kern="1200" dirty="0">
                <a:solidFill>
                  <a:srgbClr val="1F1F1F"/>
                </a:solidFill>
                <a:highlight>
                  <a:srgbClr val="FFFFFF"/>
                </a:highlight>
                <a:latin typeface="Google Sans"/>
                <a:ea typeface="+mn-ea"/>
                <a:cs typeface="+mn-cs"/>
              </a:rPr>
              <a:t>NetPath Analysis:</a:t>
            </a:r>
            <a:r>
              <a:rPr lang="en-IN" sz="1000" kern="1200" dirty="0">
                <a:solidFill>
                  <a:srgbClr val="1F1F1F"/>
                </a:solidFill>
                <a:highlight>
                  <a:srgbClr val="FFFFFF"/>
                </a:highlight>
                <a:latin typeface="Google Sans"/>
                <a:ea typeface="+mn-ea"/>
                <a:cs typeface="+mn-cs"/>
              </a:rPr>
              <a:t> Visualizing end-to-end network paths for applications, pinpointing bottlenecks beyond your own network (e.g., at ISPs).</a:t>
            </a:r>
          </a:p>
          <a:p>
            <a:pPr defTabSz="786384">
              <a:lnSpc>
                <a:spcPct val="90000"/>
              </a:lnSpc>
              <a:spcAft>
                <a:spcPts val="600"/>
              </a:spcAft>
              <a:buFont typeface="Arial" panose="020B0604020202020204" pitchFamily="34" charset="0"/>
              <a:buChar char="•"/>
            </a:pPr>
            <a:r>
              <a:rPr lang="en-IN" sz="1000" b="1" kern="1200" dirty="0">
                <a:solidFill>
                  <a:srgbClr val="1F1F1F"/>
                </a:solidFill>
                <a:highlight>
                  <a:srgbClr val="FFFFFF"/>
                </a:highlight>
                <a:latin typeface="Google Sans"/>
                <a:ea typeface="+mn-ea"/>
                <a:cs typeface="+mn-cs"/>
              </a:rPr>
              <a:t>Vendor-Specific Device Monitoring:</a:t>
            </a:r>
            <a:r>
              <a:rPr lang="en-IN" sz="1000" kern="1200" dirty="0">
                <a:solidFill>
                  <a:srgbClr val="1F1F1F"/>
                </a:solidFill>
                <a:highlight>
                  <a:srgbClr val="FFFFFF"/>
                </a:highlight>
                <a:latin typeface="Google Sans"/>
                <a:ea typeface="+mn-ea"/>
                <a:cs typeface="+mn-cs"/>
              </a:rPr>
              <a:t> Using Network Insights for deep visibility into Cisco, F5, Palo Alto, etc.</a:t>
            </a:r>
          </a:p>
          <a:p>
            <a:pPr defTabSz="786384">
              <a:lnSpc>
                <a:spcPct val="90000"/>
              </a:lnSpc>
              <a:spcAft>
                <a:spcPts val="600"/>
              </a:spcAft>
              <a:buFont typeface="Arial" panose="020B0604020202020204" pitchFamily="34" charset="0"/>
              <a:buChar char="•"/>
            </a:pPr>
            <a:r>
              <a:rPr lang="en-IN" sz="1000" b="1" kern="1200" dirty="0">
                <a:solidFill>
                  <a:srgbClr val="1F1F1F"/>
                </a:solidFill>
                <a:highlight>
                  <a:srgbClr val="FFFFFF"/>
                </a:highlight>
                <a:latin typeface="Google Sans"/>
                <a:ea typeface="+mn-ea"/>
                <a:cs typeface="+mn-cs"/>
              </a:rPr>
              <a:t>Bandwidth Hog Identification:</a:t>
            </a:r>
            <a:r>
              <a:rPr lang="en-IN" sz="1000" kern="1200" dirty="0">
                <a:solidFill>
                  <a:srgbClr val="1F1F1F"/>
                </a:solidFill>
                <a:highlight>
                  <a:srgbClr val="FFFFFF"/>
                </a:highlight>
                <a:latin typeface="Google Sans"/>
                <a:ea typeface="+mn-ea"/>
                <a:cs typeface="+mn-cs"/>
              </a:rPr>
              <a:t> Finding specific devices or users consuming excessive bandwidth.</a:t>
            </a:r>
          </a:p>
          <a:p>
            <a:pPr defTabSz="786384">
              <a:lnSpc>
                <a:spcPct val="90000"/>
              </a:lnSpc>
              <a:spcAft>
                <a:spcPts val="600"/>
              </a:spcAft>
              <a:buFont typeface="Arial" panose="020B0604020202020204" pitchFamily="34" charset="0"/>
              <a:buChar char="•"/>
            </a:pPr>
            <a:r>
              <a:rPr lang="en-IN" sz="1000" b="1" kern="1200" dirty="0">
                <a:solidFill>
                  <a:srgbClr val="1F1F1F"/>
                </a:solidFill>
                <a:highlight>
                  <a:srgbClr val="FFFFFF"/>
                </a:highlight>
                <a:latin typeface="Google Sans"/>
                <a:ea typeface="+mn-ea"/>
                <a:cs typeface="+mn-cs"/>
              </a:rPr>
              <a:t>Detailed Interface Error Tracking:</a:t>
            </a:r>
            <a:r>
              <a:rPr lang="en-IN" sz="1000" kern="1200" dirty="0">
                <a:solidFill>
                  <a:srgbClr val="1F1F1F"/>
                </a:solidFill>
                <a:highlight>
                  <a:srgbClr val="FFFFFF"/>
                </a:highlight>
                <a:latin typeface="Google Sans"/>
                <a:ea typeface="+mn-ea"/>
                <a:cs typeface="+mn-cs"/>
              </a:rPr>
              <a:t> Monitoring for discards, CRC errors, input/output queue drops on interfaces.</a:t>
            </a:r>
          </a:p>
          <a:p>
            <a:pPr defTabSz="786384">
              <a:lnSpc>
                <a:spcPct val="90000"/>
              </a:lnSpc>
              <a:spcAft>
                <a:spcPts val="600"/>
              </a:spcAft>
              <a:buFont typeface="Arial" panose="020B0604020202020204" pitchFamily="34" charset="0"/>
              <a:buChar char="•"/>
            </a:pPr>
            <a:r>
              <a:rPr lang="en-IN" sz="1000" b="1" kern="1200" dirty="0">
                <a:solidFill>
                  <a:srgbClr val="1F1F1F"/>
                </a:solidFill>
                <a:highlight>
                  <a:srgbClr val="FFFFFF"/>
                </a:highlight>
                <a:latin typeface="Google Sans"/>
                <a:ea typeface="+mn-ea"/>
                <a:cs typeface="+mn-cs"/>
              </a:rPr>
              <a:t>Microburst Detection:</a:t>
            </a:r>
            <a:r>
              <a:rPr lang="en-IN" sz="1000" kern="1200" dirty="0">
                <a:solidFill>
                  <a:srgbClr val="1F1F1F"/>
                </a:solidFill>
                <a:highlight>
                  <a:srgbClr val="FFFFFF"/>
                </a:highlight>
                <a:latin typeface="Google Sans"/>
                <a:ea typeface="+mn-ea"/>
                <a:cs typeface="+mn-cs"/>
              </a:rPr>
              <a:t> Catching short-lived traffic spikes that impact apps but might be missed by standard polling.</a:t>
            </a:r>
          </a:p>
          <a:p>
            <a:pPr defTabSz="786384">
              <a:lnSpc>
                <a:spcPct val="90000"/>
              </a:lnSpc>
              <a:spcAft>
                <a:spcPts val="600"/>
              </a:spcAft>
              <a:buFont typeface="Arial" panose="020B0604020202020204" pitchFamily="34" charset="0"/>
              <a:buChar char="•"/>
            </a:pPr>
            <a:r>
              <a:rPr lang="en-IN" sz="1000" b="1" kern="1200" dirty="0">
                <a:solidFill>
                  <a:srgbClr val="1F1F1F"/>
                </a:solidFill>
                <a:highlight>
                  <a:srgbClr val="FFFFFF"/>
                </a:highlight>
                <a:latin typeface="Google Sans"/>
                <a:ea typeface="+mn-ea"/>
                <a:cs typeface="+mn-cs"/>
              </a:rPr>
              <a:t>Capacity Forecasting:</a:t>
            </a:r>
            <a:r>
              <a:rPr lang="en-IN" sz="1000" kern="1200" dirty="0">
                <a:solidFill>
                  <a:srgbClr val="1F1F1F"/>
                </a:solidFill>
                <a:highlight>
                  <a:srgbClr val="FFFFFF"/>
                </a:highlight>
                <a:latin typeface="Google Sans"/>
                <a:ea typeface="+mn-ea"/>
                <a:cs typeface="+mn-cs"/>
              </a:rPr>
              <a:t> Baselining network usage to predict future bandwidth needs and prevent congestion.</a:t>
            </a:r>
          </a:p>
          <a:p>
            <a:pPr defTabSz="786384">
              <a:lnSpc>
                <a:spcPct val="90000"/>
              </a:lnSpc>
              <a:spcAft>
                <a:spcPts val="600"/>
              </a:spcAft>
              <a:buFont typeface="Arial" panose="020B0604020202020204" pitchFamily="34" charset="0"/>
              <a:buChar char="•"/>
            </a:pPr>
            <a:r>
              <a:rPr lang="en-IN" sz="1000" b="1" kern="1200" dirty="0">
                <a:solidFill>
                  <a:srgbClr val="1F1F1F"/>
                </a:solidFill>
                <a:highlight>
                  <a:srgbClr val="FFFFFF"/>
                </a:highlight>
                <a:latin typeface="Google Sans"/>
                <a:ea typeface="+mn-ea"/>
                <a:cs typeface="+mn-cs"/>
              </a:rPr>
              <a:t>Voice &amp; Video Performance:</a:t>
            </a:r>
            <a:r>
              <a:rPr lang="en-IN" sz="1000" kern="1200" dirty="0">
                <a:solidFill>
                  <a:srgbClr val="1F1F1F"/>
                </a:solidFill>
                <a:highlight>
                  <a:srgbClr val="FFFFFF"/>
                </a:highlight>
                <a:latin typeface="Google Sans"/>
                <a:ea typeface="+mn-ea"/>
                <a:cs typeface="+mn-cs"/>
              </a:rPr>
              <a:t> Monitoring jitter, packet loss, and MOS score for VoIP/video quality.</a:t>
            </a:r>
          </a:p>
          <a:p>
            <a:pPr defTabSz="786384">
              <a:lnSpc>
                <a:spcPct val="90000"/>
              </a:lnSpc>
              <a:spcAft>
                <a:spcPts val="600"/>
              </a:spcAft>
              <a:buFont typeface="Arial" panose="020B0604020202020204" pitchFamily="34" charset="0"/>
              <a:buChar char="•"/>
            </a:pPr>
            <a:r>
              <a:rPr lang="en-IN" sz="1000" b="1" kern="1200" dirty="0">
                <a:solidFill>
                  <a:srgbClr val="1F1F1F"/>
                </a:solidFill>
                <a:highlight>
                  <a:srgbClr val="FFFFFF"/>
                </a:highlight>
                <a:latin typeface="Google Sans"/>
                <a:ea typeface="+mn-ea"/>
                <a:cs typeface="+mn-cs"/>
              </a:rPr>
              <a:t>SD-WAN Monitoring:</a:t>
            </a:r>
            <a:r>
              <a:rPr lang="en-IN" sz="1000" kern="1200" dirty="0">
                <a:solidFill>
                  <a:srgbClr val="1F1F1F"/>
                </a:solidFill>
                <a:highlight>
                  <a:srgbClr val="FFFFFF"/>
                </a:highlight>
                <a:latin typeface="Google Sans"/>
                <a:ea typeface="+mn-ea"/>
                <a:cs typeface="+mn-cs"/>
              </a:rPr>
              <a:t> Visibility into performance and overlay paths in software-defined WAN setups</a:t>
            </a:r>
          </a:p>
          <a:p>
            <a:pPr defTabSz="786384">
              <a:lnSpc>
                <a:spcPct val="90000"/>
              </a:lnSpc>
              <a:spcAft>
                <a:spcPts val="600"/>
              </a:spcAft>
              <a:buFont typeface="Arial" panose="020B0604020202020204" pitchFamily="34" charset="0"/>
              <a:buChar char="•"/>
            </a:pPr>
            <a:r>
              <a:rPr lang="en-IN" sz="1000" b="1" kern="1200" dirty="0">
                <a:solidFill>
                  <a:srgbClr val="1F1F1F"/>
                </a:solidFill>
                <a:highlight>
                  <a:srgbClr val="FFFFFF"/>
                </a:highlight>
                <a:latin typeface="Google Sans"/>
                <a:ea typeface="+mn-ea"/>
                <a:cs typeface="+mn-cs"/>
              </a:rPr>
              <a:t>IP SLA Monitoring:</a:t>
            </a:r>
            <a:r>
              <a:rPr lang="en-IN" sz="1000" kern="1200" dirty="0">
                <a:solidFill>
                  <a:srgbClr val="1F1F1F"/>
                </a:solidFill>
                <a:highlight>
                  <a:srgbClr val="FFFFFF"/>
                </a:highlight>
                <a:latin typeface="Google Sans"/>
                <a:ea typeface="+mn-ea"/>
                <a:cs typeface="+mn-cs"/>
              </a:rPr>
              <a:t> End-to-end measurement of voice and network service quality.</a:t>
            </a:r>
            <a:endParaRPr lang="en-IN" sz="1000" b="0" i="0" dirty="0">
              <a:solidFill>
                <a:srgbClr val="1F1F1F"/>
              </a:solidFill>
              <a:effectLst/>
              <a:highlight>
                <a:srgbClr val="FFFFFF"/>
              </a:highlight>
              <a:latin typeface="Google Sans"/>
            </a:endParaRPr>
          </a:p>
        </p:txBody>
      </p:sp>
      <p:sp>
        <p:nvSpPr>
          <p:cNvPr id="4" name="Content Placeholder 3">
            <a:extLst>
              <a:ext uri="{FF2B5EF4-FFF2-40B4-BE49-F238E27FC236}">
                <a16:creationId xmlns:a16="http://schemas.microsoft.com/office/drawing/2014/main" id="{A525BBF2-2988-6271-B283-1B254629E253}"/>
              </a:ext>
            </a:extLst>
          </p:cNvPr>
          <p:cNvSpPr>
            <a:spLocks/>
          </p:cNvSpPr>
          <p:nvPr/>
        </p:nvSpPr>
        <p:spPr>
          <a:xfrm>
            <a:off x="6348570" y="1450428"/>
            <a:ext cx="4624230" cy="4470141"/>
          </a:xfrm>
          <a:prstGeom prst="rect">
            <a:avLst/>
          </a:prstGeom>
        </p:spPr>
        <p:txBody>
          <a:bodyPr>
            <a:normAutofit/>
          </a:bodyPr>
          <a:lstStyle/>
          <a:p>
            <a:pPr defTabSz="786384">
              <a:lnSpc>
                <a:spcPct val="90000"/>
              </a:lnSpc>
              <a:spcAft>
                <a:spcPts val="600"/>
              </a:spcAft>
              <a:buFont typeface="Arial" panose="020B0604020202020204" pitchFamily="34" charset="0"/>
              <a:buChar char="•"/>
            </a:pPr>
            <a:r>
              <a:rPr lang="en-IN" sz="1100" b="1" kern="1200" dirty="0">
                <a:solidFill>
                  <a:srgbClr val="1F1F1F"/>
                </a:solidFill>
                <a:highlight>
                  <a:srgbClr val="FFFFFF"/>
                </a:highlight>
                <a:latin typeface="Google Sans"/>
                <a:ea typeface="+mn-ea"/>
                <a:cs typeface="+mn-cs"/>
              </a:rPr>
              <a:t>Hardware Failure Prediction:</a:t>
            </a:r>
            <a:r>
              <a:rPr lang="en-IN" sz="1100" kern="1200" dirty="0">
                <a:solidFill>
                  <a:srgbClr val="1F1F1F"/>
                </a:solidFill>
                <a:highlight>
                  <a:srgbClr val="FFFFFF"/>
                </a:highlight>
                <a:latin typeface="Google Sans"/>
                <a:ea typeface="+mn-ea"/>
                <a:cs typeface="+mn-cs"/>
              </a:rPr>
              <a:t> Analysing SMART data on disks, predictive fan failures, etc.</a:t>
            </a:r>
          </a:p>
          <a:p>
            <a:pPr defTabSz="786384">
              <a:lnSpc>
                <a:spcPct val="90000"/>
              </a:lnSpc>
              <a:spcAft>
                <a:spcPts val="600"/>
              </a:spcAft>
              <a:buFont typeface="Arial" panose="020B0604020202020204" pitchFamily="34" charset="0"/>
              <a:buChar char="•"/>
            </a:pPr>
            <a:r>
              <a:rPr lang="en-IN" sz="1100" b="1" kern="1200" dirty="0">
                <a:solidFill>
                  <a:srgbClr val="1F1F1F"/>
                </a:solidFill>
                <a:highlight>
                  <a:srgbClr val="FFFFFF"/>
                </a:highlight>
                <a:latin typeface="Google Sans"/>
                <a:ea typeface="+mn-ea"/>
                <a:cs typeface="+mn-cs"/>
              </a:rPr>
              <a:t>Process Monitoring:</a:t>
            </a:r>
            <a:r>
              <a:rPr lang="en-IN" sz="1100" kern="1200" dirty="0">
                <a:solidFill>
                  <a:srgbClr val="1F1F1F"/>
                </a:solidFill>
                <a:highlight>
                  <a:srgbClr val="FFFFFF"/>
                </a:highlight>
                <a:latin typeface="Google Sans"/>
                <a:ea typeface="+mn-ea"/>
                <a:cs typeface="+mn-cs"/>
              </a:rPr>
              <a:t> Ensuring critical business processes are running, with restart capabilities.</a:t>
            </a:r>
          </a:p>
          <a:p>
            <a:pPr defTabSz="786384">
              <a:lnSpc>
                <a:spcPct val="90000"/>
              </a:lnSpc>
              <a:spcAft>
                <a:spcPts val="600"/>
              </a:spcAft>
              <a:buFont typeface="Arial" panose="020B0604020202020204" pitchFamily="34" charset="0"/>
              <a:buChar char="•"/>
            </a:pPr>
            <a:r>
              <a:rPr lang="en-IN" sz="1100" b="1" kern="1200" dirty="0">
                <a:solidFill>
                  <a:srgbClr val="1F1F1F"/>
                </a:solidFill>
                <a:highlight>
                  <a:srgbClr val="FFFFFF"/>
                </a:highlight>
                <a:latin typeface="Google Sans"/>
                <a:ea typeface="+mn-ea"/>
                <a:cs typeface="+mn-cs"/>
              </a:rPr>
              <a:t>Custom Application Monitoring:</a:t>
            </a:r>
            <a:r>
              <a:rPr lang="en-IN" sz="1100" kern="1200" dirty="0">
                <a:solidFill>
                  <a:srgbClr val="1F1F1F"/>
                </a:solidFill>
                <a:highlight>
                  <a:srgbClr val="FFFFFF"/>
                </a:highlight>
                <a:latin typeface="Google Sans"/>
                <a:ea typeface="+mn-ea"/>
                <a:cs typeface="+mn-cs"/>
              </a:rPr>
              <a:t> Creating monitors for in-house applications via scripting or templates.</a:t>
            </a:r>
          </a:p>
          <a:p>
            <a:pPr defTabSz="786384">
              <a:lnSpc>
                <a:spcPct val="90000"/>
              </a:lnSpc>
              <a:spcAft>
                <a:spcPts val="600"/>
              </a:spcAft>
              <a:buFont typeface="Arial" panose="020B0604020202020204" pitchFamily="34" charset="0"/>
              <a:buChar char="•"/>
            </a:pPr>
            <a:r>
              <a:rPr lang="en-IN" sz="1100" b="1" kern="1200" dirty="0">
                <a:solidFill>
                  <a:srgbClr val="1F1F1F"/>
                </a:solidFill>
                <a:highlight>
                  <a:srgbClr val="FFFFFF"/>
                </a:highlight>
                <a:latin typeface="Google Sans"/>
                <a:ea typeface="+mn-ea"/>
                <a:cs typeface="+mn-cs"/>
              </a:rPr>
              <a:t>Windows Service Monitoring:</a:t>
            </a:r>
            <a:r>
              <a:rPr lang="en-IN" sz="1100" kern="1200" dirty="0">
                <a:solidFill>
                  <a:srgbClr val="1F1F1F"/>
                </a:solidFill>
                <a:highlight>
                  <a:srgbClr val="FFFFFF"/>
                </a:highlight>
                <a:latin typeface="Google Sans"/>
                <a:ea typeface="+mn-ea"/>
                <a:cs typeface="+mn-cs"/>
              </a:rPr>
              <a:t> Tracking the state and availability of essential Windows services</a:t>
            </a:r>
          </a:p>
          <a:p>
            <a:pPr defTabSz="786384">
              <a:lnSpc>
                <a:spcPct val="90000"/>
              </a:lnSpc>
              <a:spcAft>
                <a:spcPts val="600"/>
              </a:spcAft>
              <a:buFont typeface="Arial" panose="020B0604020202020204" pitchFamily="34" charset="0"/>
              <a:buChar char="•"/>
            </a:pPr>
            <a:r>
              <a:rPr lang="en-IN" sz="1100" b="1" kern="1200" dirty="0">
                <a:solidFill>
                  <a:srgbClr val="1F1F1F"/>
                </a:solidFill>
                <a:highlight>
                  <a:srgbClr val="FFFFFF"/>
                </a:highlight>
                <a:latin typeface="Google Sans"/>
                <a:ea typeface="+mn-ea"/>
                <a:cs typeface="+mn-cs"/>
              </a:rPr>
              <a:t>Linux Daemon Monitoring:</a:t>
            </a:r>
            <a:r>
              <a:rPr lang="en-IN" sz="1100" kern="1200" dirty="0">
                <a:solidFill>
                  <a:srgbClr val="1F1F1F"/>
                </a:solidFill>
                <a:highlight>
                  <a:srgbClr val="FFFFFF"/>
                </a:highlight>
                <a:latin typeface="Google Sans"/>
                <a:ea typeface="+mn-ea"/>
                <a:cs typeface="+mn-cs"/>
              </a:rPr>
              <a:t> Ensuring the stability of background processes on Linux servers.</a:t>
            </a:r>
          </a:p>
          <a:p>
            <a:pPr defTabSz="786384">
              <a:lnSpc>
                <a:spcPct val="90000"/>
              </a:lnSpc>
              <a:spcAft>
                <a:spcPts val="600"/>
              </a:spcAft>
              <a:buFont typeface="Arial" panose="020B0604020202020204" pitchFamily="34" charset="0"/>
              <a:buChar char="•"/>
            </a:pPr>
            <a:r>
              <a:rPr lang="en-IN" sz="1100" b="1" kern="1200" dirty="0">
                <a:solidFill>
                  <a:srgbClr val="1F1F1F"/>
                </a:solidFill>
                <a:highlight>
                  <a:srgbClr val="FFFFFF"/>
                </a:highlight>
                <a:latin typeface="Google Sans"/>
                <a:ea typeface="+mn-ea"/>
                <a:cs typeface="+mn-cs"/>
              </a:rPr>
              <a:t>Certificate Expiration Monitoring:</a:t>
            </a:r>
            <a:r>
              <a:rPr lang="en-IN" sz="1100" kern="1200" dirty="0">
                <a:solidFill>
                  <a:srgbClr val="1F1F1F"/>
                </a:solidFill>
                <a:highlight>
                  <a:srgbClr val="FFFFFF"/>
                </a:highlight>
                <a:latin typeface="Google Sans"/>
                <a:ea typeface="+mn-ea"/>
                <a:cs typeface="+mn-cs"/>
              </a:rPr>
              <a:t> Alerts for certificates on servers and network devices.</a:t>
            </a:r>
          </a:p>
          <a:p>
            <a:pPr defTabSz="786384">
              <a:lnSpc>
                <a:spcPct val="90000"/>
              </a:lnSpc>
              <a:spcAft>
                <a:spcPts val="600"/>
              </a:spcAft>
              <a:buFont typeface="Arial" panose="020B0604020202020204" pitchFamily="34" charset="0"/>
              <a:buChar char="•"/>
            </a:pPr>
            <a:r>
              <a:rPr lang="en-IN" sz="1100" b="1" kern="1200" dirty="0">
                <a:solidFill>
                  <a:srgbClr val="1F1F1F"/>
                </a:solidFill>
                <a:highlight>
                  <a:srgbClr val="FFFFFF"/>
                </a:highlight>
                <a:latin typeface="Google Sans"/>
                <a:ea typeface="+mn-ea"/>
                <a:cs typeface="+mn-cs"/>
              </a:rPr>
              <a:t>Detailed Storage Metrics:</a:t>
            </a:r>
            <a:r>
              <a:rPr lang="en-IN" sz="1100" kern="1200" dirty="0">
                <a:solidFill>
                  <a:srgbClr val="1F1F1F"/>
                </a:solidFill>
                <a:highlight>
                  <a:srgbClr val="FFFFFF"/>
                </a:highlight>
                <a:latin typeface="Google Sans"/>
                <a:ea typeface="+mn-ea"/>
                <a:cs typeface="+mn-cs"/>
              </a:rPr>
              <a:t> IOPS, latency, array health on storage devices.</a:t>
            </a:r>
          </a:p>
          <a:p>
            <a:pPr defTabSz="786384">
              <a:lnSpc>
                <a:spcPct val="90000"/>
              </a:lnSpc>
              <a:spcAft>
                <a:spcPts val="600"/>
              </a:spcAft>
              <a:buFont typeface="Arial" panose="020B0604020202020204" pitchFamily="34" charset="0"/>
              <a:buChar char="•"/>
            </a:pPr>
            <a:r>
              <a:rPr lang="en-IN" sz="1100" b="1" kern="1200" dirty="0">
                <a:solidFill>
                  <a:srgbClr val="1F1F1F"/>
                </a:solidFill>
                <a:highlight>
                  <a:srgbClr val="FFFFFF"/>
                </a:highlight>
                <a:latin typeface="Google Sans"/>
                <a:ea typeface="+mn-ea"/>
                <a:cs typeface="+mn-cs"/>
              </a:rPr>
              <a:t>VM Sprawl Identification:</a:t>
            </a:r>
            <a:r>
              <a:rPr lang="en-IN" sz="1100" kern="1200" dirty="0">
                <a:solidFill>
                  <a:srgbClr val="1F1F1F"/>
                </a:solidFill>
                <a:highlight>
                  <a:srgbClr val="FFFFFF"/>
                </a:highlight>
                <a:latin typeface="Google Sans"/>
                <a:ea typeface="+mn-ea"/>
                <a:cs typeface="+mn-cs"/>
              </a:rPr>
              <a:t> Tracking unused or underutilized virtual machines for optimization.</a:t>
            </a:r>
          </a:p>
          <a:p>
            <a:pPr defTabSz="786384">
              <a:lnSpc>
                <a:spcPct val="90000"/>
              </a:lnSpc>
              <a:spcAft>
                <a:spcPts val="600"/>
              </a:spcAft>
              <a:buFont typeface="Arial" panose="020B0604020202020204" pitchFamily="34" charset="0"/>
              <a:buChar char="•"/>
            </a:pPr>
            <a:r>
              <a:rPr lang="en-IN" sz="1100" b="1" kern="1200" dirty="0">
                <a:solidFill>
                  <a:srgbClr val="1F1F1F"/>
                </a:solidFill>
                <a:highlight>
                  <a:srgbClr val="FFFFFF"/>
                </a:highlight>
                <a:latin typeface="Google Sans"/>
                <a:ea typeface="+mn-ea"/>
                <a:cs typeface="+mn-cs"/>
              </a:rPr>
              <a:t>Hardware/Software Inventory:</a:t>
            </a:r>
            <a:r>
              <a:rPr lang="en-IN" sz="1100" kern="1200" dirty="0">
                <a:solidFill>
                  <a:srgbClr val="1F1F1F"/>
                </a:solidFill>
                <a:highlight>
                  <a:srgbClr val="FFFFFF"/>
                </a:highlight>
                <a:latin typeface="Google Sans"/>
                <a:ea typeface="+mn-ea"/>
                <a:cs typeface="+mn-cs"/>
              </a:rPr>
              <a:t> Maintaining up-to-date information on assets across the environment.</a:t>
            </a:r>
          </a:p>
          <a:p>
            <a:pPr defTabSz="786384">
              <a:lnSpc>
                <a:spcPct val="90000"/>
              </a:lnSpc>
              <a:spcAft>
                <a:spcPts val="600"/>
              </a:spcAft>
              <a:buFont typeface="Arial" panose="020B0604020202020204" pitchFamily="34" charset="0"/>
              <a:buChar char="•"/>
            </a:pPr>
            <a:r>
              <a:rPr lang="en-IN" sz="1100" b="1" kern="1200" dirty="0">
                <a:solidFill>
                  <a:srgbClr val="1F1F1F"/>
                </a:solidFill>
                <a:highlight>
                  <a:srgbClr val="FFFFFF"/>
                </a:highlight>
                <a:latin typeface="Google Sans"/>
                <a:ea typeface="+mn-ea"/>
                <a:cs typeface="+mn-cs"/>
              </a:rPr>
              <a:t>Dependency Mapping:</a:t>
            </a:r>
            <a:r>
              <a:rPr lang="en-IN" sz="1100" kern="1200" dirty="0">
                <a:solidFill>
                  <a:srgbClr val="1F1F1F"/>
                </a:solidFill>
                <a:highlight>
                  <a:srgbClr val="FFFFFF"/>
                </a:highlight>
                <a:latin typeface="Google Sans"/>
                <a:ea typeface="+mn-ea"/>
                <a:cs typeface="+mn-cs"/>
              </a:rPr>
              <a:t> Understanding component relationships for applications, aiding change control.</a:t>
            </a:r>
          </a:p>
          <a:p>
            <a:pPr>
              <a:lnSpc>
                <a:spcPct val="90000"/>
              </a:lnSpc>
              <a:spcAft>
                <a:spcPts val="600"/>
              </a:spcAft>
            </a:pPr>
            <a:endParaRPr lang="en-US" sz="1100" dirty="0"/>
          </a:p>
        </p:txBody>
      </p:sp>
      <p:sp>
        <p:nvSpPr>
          <p:cNvPr id="10" name="TextBox 9">
            <a:extLst>
              <a:ext uri="{FF2B5EF4-FFF2-40B4-BE49-F238E27FC236}">
                <a16:creationId xmlns:a16="http://schemas.microsoft.com/office/drawing/2014/main" id="{177130EE-8FF7-7668-583F-504E1CFB7464}"/>
              </a:ext>
            </a:extLst>
          </p:cNvPr>
          <p:cNvSpPr txBox="1"/>
          <p:nvPr/>
        </p:nvSpPr>
        <p:spPr>
          <a:xfrm>
            <a:off x="1659949" y="749446"/>
            <a:ext cx="3550473" cy="330540"/>
          </a:xfrm>
          <a:prstGeom prst="rect">
            <a:avLst/>
          </a:prstGeom>
          <a:noFill/>
        </p:spPr>
        <p:txBody>
          <a:bodyPr wrap="square">
            <a:spAutoFit/>
          </a:bodyPr>
          <a:lstStyle/>
          <a:p>
            <a:pPr defTabSz="786384">
              <a:spcAft>
                <a:spcPts val="600"/>
              </a:spcAft>
            </a:pPr>
            <a:r>
              <a:rPr lang="en-IN" sz="1548" b="1" kern="1200" dirty="0">
                <a:solidFill>
                  <a:schemeClr val="accent4"/>
                </a:solidFill>
                <a:highlight>
                  <a:srgbClr val="FFFFFF"/>
                </a:highlight>
                <a:latin typeface="Google Sans"/>
                <a:ea typeface="+mn-ea"/>
                <a:cs typeface="+mn-cs"/>
              </a:rPr>
              <a:t>Network Performance Monitoring (NPM)</a:t>
            </a:r>
            <a:endParaRPr lang="en-IN" b="0" i="0" dirty="0">
              <a:solidFill>
                <a:schemeClr val="accent4"/>
              </a:solidFill>
              <a:effectLst/>
              <a:highlight>
                <a:srgbClr val="FFFFFF"/>
              </a:highlight>
              <a:latin typeface="Google Sans"/>
            </a:endParaRPr>
          </a:p>
        </p:txBody>
      </p:sp>
      <p:sp>
        <p:nvSpPr>
          <p:cNvPr id="13" name="TextBox 12">
            <a:extLst>
              <a:ext uri="{FF2B5EF4-FFF2-40B4-BE49-F238E27FC236}">
                <a16:creationId xmlns:a16="http://schemas.microsoft.com/office/drawing/2014/main" id="{361A382D-2B7F-F6BF-EAD7-D5F97755A96F}"/>
              </a:ext>
            </a:extLst>
          </p:cNvPr>
          <p:cNvSpPr txBox="1"/>
          <p:nvPr/>
        </p:nvSpPr>
        <p:spPr>
          <a:xfrm>
            <a:off x="6578774" y="772161"/>
            <a:ext cx="3586703" cy="330540"/>
          </a:xfrm>
          <a:prstGeom prst="rect">
            <a:avLst/>
          </a:prstGeom>
          <a:noFill/>
        </p:spPr>
        <p:txBody>
          <a:bodyPr wrap="square">
            <a:spAutoFit/>
          </a:bodyPr>
          <a:lstStyle/>
          <a:p>
            <a:pPr defTabSz="786384">
              <a:spcAft>
                <a:spcPts val="600"/>
              </a:spcAft>
            </a:pPr>
            <a:r>
              <a:rPr lang="en-IN" sz="1548" b="1" kern="1200" dirty="0">
                <a:solidFill>
                  <a:schemeClr val="accent4"/>
                </a:solidFill>
                <a:highlight>
                  <a:srgbClr val="FFFFFF"/>
                </a:highlight>
                <a:latin typeface="Google Sans"/>
                <a:ea typeface="+mn-ea"/>
                <a:cs typeface="+mn-cs"/>
              </a:rPr>
              <a:t>Server &amp; Application Monitoring (SAM)</a:t>
            </a:r>
            <a:endParaRPr lang="en-IN" b="0" i="0" dirty="0">
              <a:solidFill>
                <a:schemeClr val="accent4"/>
              </a:solidFill>
              <a:effectLst/>
              <a:highlight>
                <a:srgbClr val="FFFFFF"/>
              </a:highlight>
              <a:latin typeface="Google Sans"/>
            </a:endParaRPr>
          </a:p>
        </p:txBody>
      </p:sp>
    </p:spTree>
    <p:extLst>
      <p:ext uri="{BB962C8B-B14F-4D97-AF65-F5344CB8AC3E}">
        <p14:creationId xmlns:p14="http://schemas.microsoft.com/office/powerpoint/2010/main" val="19092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A94746-0370-5814-9CCA-FBAC8B5C59CF}"/>
              </a:ext>
            </a:extLst>
          </p:cNvPr>
          <p:cNvSpPr>
            <a:spLocks noGrp="1"/>
          </p:cNvSpPr>
          <p:nvPr>
            <p:ph sz="half" idx="1"/>
          </p:nvPr>
        </p:nvSpPr>
        <p:spPr>
          <a:xfrm>
            <a:off x="596462" y="816632"/>
            <a:ext cx="5181600" cy="4351338"/>
          </a:xfrm>
        </p:spPr>
        <p:txBody>
          <a:bodyPr>
            <a:normAutofit fontScale="55000" lnSpcReduction="20000"/>
          </a:bodyPr>
          <a:lstStyle/>
          <a:p>
            <a:pPr marL="0" indent="0" algn="l">
              <a:buNone/>
            </a:pPr>
            <a:r>
              <a:rPr lang="en-IN" b="1" i="0" dirty="0">
                <a:solidFill>
                  <a:schemeClr val="accent4"/>
                </a:solidFill>
                <a:effectLst/>
                <a:highlight>
                  <a:srgbClr val="FFFFFF"/>
                </a:highlight>
                <a:latin typeface="Google Sans"/>
              </a:rPr>
              <a:t>Database Performance Monitoring (DPA)</a:t>
            </a:r>
          </a:p>
          <a:p>
            <a:pPr algn="l">
              <a:buFont typeface="Arial" panose="020B0604020202020204" pitchFamily="34" charset="0"/>
              <a:buChar char="•"/>
            </a:pPr>
            <a:endParaRPr lang="en-IN" b="1"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Wait-Time Analysis:</a:t>
            </a:r>
            <a:r>
              <a:rPr lang="en-IN" b="0" i="0" dirty="0">
                <a:solidFill>
                  <a:srgbClr val="1F1F1F"/>
                </a:solidFill>
                <a:effectLst/>
                <a:highlight>
                  <a:srgbClr val="FFFFFF"/>
                </a:highlight>
                <a:latin typeface="Google Sans"/>
              </a:rPr>
              <a:t> Pinpointing the exact bottleneck in SQL queries (disk I/O, locking, CPU, etc.).</a:t>
            </a:r>
          </a:p>
          <a:p>
            <a:pPr algn="l">
              <a:buFont typeface="Arial" panose="020B0604020202020204" pitchFamily="34" charset="0"/>
              <a:buChar char="•"/>
            </a:pPr>
            <a:r>
              <a:rPr lang="en-IN" b="1" i="0" dirty="0">
                <a:solidFill>
                  <a:srgbClr val="1F1F1F"/>
                </a:solidFill>
                <a:effectLst/>
                <a:highlight>
                  <a:srgbClr val="FFFFFF"/>
                </a:highlight>
                <a:latin typeface="Google Sans"/>
              </a:rPr>
              <a:t>Index Advisor:</a:t>
            </a:r>
            <a:r>
              <a:rPr lang="en-IN" b="0" i="0" dirty="0">
                <a:solidFill>
                  <a:srgbClr val="1F1F1F"/>
                </a:solidFill>
                <a:effectLst/>
                <a:highlight>
                  <a:srgbClr val="FFFFFF"/>
                </a:highlight>
                <a:latin typeface="Google Sans"/>
              </a:rPr>
              <a:t> Recommendations for improving database performance by adding or changing indexes.</a:t>
            </a:r>
          </a:p>
          <a:p>
            <a:pPr algn="l">
              <a:buFont typeface="Arial" panose="020B0604020202020204" pitchFamily="34" charset="0"/>
              <a:buChar char="•"/>
            </a:pPr>
            <a:r>
              <a:rPr lang="en-IN" b="1" i="0" dirty="0">
                <a:solidFill>
                  <a:srgbClr val="1F1F1F"/>
                </a:solidFill>
                <a:effectLst/>
                <a:highlight>
                  <a:srgbClr val="FFFFFF"/>
                </a:highlight>
                <a:latin typeface="Google Sans"/>
              </a:rPr>
              <a:t>Blocking &amp; Deadlock Analysis:</a:t>
            </a:r>
            <a:r>
              <a:rPr lang="en-IN" b="0" i="0" dirty="0">
                <a:solidFill>
                  <a:srgbClr val="1F1F1F"/>
                </a:solidFill>
                <a:effectLst/>
                <a:highlight>
                  <a:srgbClr val="FFFFFF"/>
                </a:highlight>
                <a:latin typeface="Google Sans"/>
              </a:rPr>
              <a:t> Monitoring chains of locked processes that impact database performance.</a:t>
            </a:r>
          </a:p>
          <a:p>
            <a:pPr algn="l">
              <a:buFont typeface="Arial" panose="020B0604020202020204" pitchFamily="34" charset="0"/>
              <a:buChar char="•"/>
            </a:pPr>
            <a:r>
              <a:rPr lang="en-IN" b="1" i="0" dirty="0">
                <a:solidFill>
                  <a:srgbClr val="1F1F1F"/>
                </a:solidFill>
                <a:effectLst/>
                <a:highlight>
                  <a:srgbClr val="FFFFFF"/>
                </a:highlight>
                <a:latin typeface="Google Sans"/>
              </a:rPr>
              <a:t>Long-Running Query Identification:</a:t>
            </a:r>
            <a:r>
              <a:rPr lang="en-IN" b="0" i="0" dirty="0">
                <a:solidFill>
                  <a:srgbClr val="1F1F1F"/>
                </a:solidFill>
                <a:effectLst/>
                <a:highlight>
                  <a:srgbClr val="FFFFFF"/>
                </a:highlight>
                <a:latin typeface="Google Sans"/>
              </a:rPr>
              <a:t> Finding poorly optimized queries that hog database resources.</a:t>
            </a:r>
          </a:p>
          <a:p>
            <a:pPr algn="l">
              <a:buFont typeface="Arial" panose="020B0604020202020204" pitchFamily="34" charset="0"/>
              <a:buChar char="•"/>
            </a:pPr>
            <a:r>
              <a:rPr lang="en-IN" b="1" i="0" dirty="0">
                <a:solidFill>
                  <a:srgbClr val="1F1F1F"/>
                </a:solidFill>
                <a:effectLst/>
                <a:highlight>
                  <a:srgbClr val="FFFFFF"/>
                </a:highlight>
                <a:latin typeface="Google Sans"/>
              </a:rPr>
              <a:t>Table Tuning:</a:t>
            </a:r>
            <a:r>
              <a:rPr lang="en-IN" b="0" i="0" dirty="0">
                <a:solidFill>
                  <a:srgbClr val="1F1F1F"/>
                </a:solidFill>
                <a:effectLst/>
                <a:highlight>
                  <a:srgbClr val="FFFFFF"/>
                </a:highlight>
                <a:latin typeface="Google Sans"/>
              </a:rPr>
              <a:t> Identifying tables that need additional tuning, archiving, or partitioning.</a:t>
            </a:r>
          </a:p>
          <a:p>
            <a:pPr algn="l">
              <a:buFont typeface="Arial" panose="020B0604020202020204" pitchFamily="34" charset="0"/>
              <a:buChar char="•"/>
            </a:pPr>
            <a:r>
              <a:rPr lang="en-IN" b="1" i="0" dirty="0">
                <a:solidFill>
                  <a:srgbClr val="1F1F1F"/>
                </a:solidFill>
                <a:effectLst/>
                <a:highlight>
                  <a:srgbClr val="FFFFFF"/>
                </a:highlight>
                <a:latin typeface="Google Sans"/>
              </a:rPr>
              <a:t>Database Anomaly Detection:</a:t>
            </a:r>
            <a:r>
              <a:rPr lang="en-IN" b="0" i="0" dirty="0">
                <a:solidFill>
                  <a:srgbClr val="1F1F1F"/>
                </a:solidFill>
                <a:effectLst/>
                <a:highlight>
                  <a:srgbClr val="FFFFFF"/>
                </a:highlight>
                <a:latin typeface="Google Sans"/>
              </a:rPr>
              <a:t> Identifying performance patterns that deviate from the norm.</a:t>
            </a:r>
          </a:p>
          <a:p>
            <a:pPr algn="l">
              <a:buFont typeface="Arial" panose="020B0604020202020204" pitchFamily="34" charset="0"/>
              <a:buChar char="•"/>
            </a:pPr>
            <a:r>
              <a:rPr lang="en-IN" b="1" i="0" dirty="0">
                <a:solidFill>
                  <a:srgbClr val="1F1F1F"/>
                </a:solidFill>
                <a:effectLst/>
                <a:highlight>
                  <a:srgbClr val="FFFFFF"/>
                </a:highlight>
                <a:latin typeface="Google Sans"/>
              </a:rPr>
              <a:t>Cross-Platform Support:</a:t>
            </a:r>
            <a:r>
              <a:rPr lang="en-IN" b="0" i="0" dirty="0">
                <a:solidFill>
                  <a:srgbClr val="1F1F1F"/>
                </a:solidFill>
                <a:effectLst/>
                <a:highlight>
                  <a:srgbClr val="FFFFFF"/>
                </a:highlight>
                <a:latin typeface="Google Sans"/>
              </a:rPr>
              <a:t> Monitoring a mixture of database types (SQL Server, Oracle, MySQL, PostgreSQL, etc.).</a:t>
            </a:r>
          </a:p>
          <a:p>
            <a:endParaRPr lang="en-US" dirty="0"/>
          </a:p>
        </p:txBody>
      </p:sp>
      <p:sp>
        <p:nvSpPr>
          <p:cNvPr id="4" name="Content Placeholder 3">
            <a:extLst>
              <a:ext uri="{FF2B5EF4-FFF2-40B4-BE49-F238E27FC236}">
                <a16:creationId xmlns:a16="http://schemas.microsoft.com/office/drawing/2014/main" id="{51EA62A6-5E50-2B52-CD03-8C3480D73652}"/>
              </a:ext>
            </a:extLst>
          </p:cNvPr>
          <p:cNvSpPr>
            <a:spLocks noGrp="1"/>
          </p:cNvSpPr>
          <p:nvPr>
            <p:ph sz="half" idx="2"/>
          </p:nvPr>
        </p:nvSpPr>
        <p:spPr>
          <a:xfrm>
            <a:off x="6096000" y="816632"/>
            <a:ext cx="5181600" cy="4351338"/>
          </a:xfrm>
        </p:spPr>
        <p:txBody>
          <a:bodyPr>
            <a:normAutofit fontScale="55000" lnSpcReduction="20000"/>
          </a:bodyPr>
          <a:lstStyle/>
          <a:p>
            <a:pPr marL="0" indent="0" algn="l">
              <a:buNone/>
            </a:pPr>
            <a:r>
              <a:rPr lang="en-IN" b="1" i="0" dirty="0">
                <a:solidFill>
                  <a:schemeClr val="accent4"/>
                </a:solidFill>
                <a:effectLst/>
                <a:highlight>
                  <a:srgbClr val="FFFFFF"/>
                </a:highlight>
                <a:latin typeface="Google Sans"/>
              </a:rPr>
              <a:t>Web Performance Monitoring (WPM)</a:t>
            </a:r>
            <a:endParaRPr lang="en-IN" b="0" i="0" dirty="0">
              <a:solidFill>
                <a:schemeClr val="accent4"/>
              </a:solidFill>
              <a:effectLst/>
              <a:highlight>
                <a:srgbClr val="FFFFFF"/>
              </a:highlight>
              <a:latin typeface="Google Sans"/>
            </a:endParaRPr>
          </a:p>
          <a:p>
            <a:pPr algn="l">
              <a:buFont typeface="Arial" panose="020B0604020202020204" pitchFamily="34" charset="0"/>
              <a:buChar char="•"/>
            </a:pPr>
            <a:endParaRPr lang="en-IN" b="1" i="0" dirty="0">
              <a:solidFill>
                <a:srgbClr val="1F1F1F"/>
              </a:solidFill>
              <a:effectLst/>
              <a:highlight>
                <a:srgbClr val="FFFFFF"/>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Transaction Recording:</a:t>
            </a:r>
            <a:r>
              <a:rPr lang="en-IN" b="0" i="0" dirty="0">
                <a:solidFill>
                  <a:srgbClr val="1F1F1F"/>
                </a:solidFill>
                <a:effectLst/>
                <a:highlight>
                  <a:srgbClr val="FFFFFF"/>
                </a:highlight>
                <a:latin typeface="Google Sans"/>
              </a:rPr>
              <a:t> Script user actions (login, shopping cart) for ongoing performance testing.</a:t>
            </a:r>
          </a:p>
          <a:p>
            <a:pPr algn="l">
              <a:buFont typeface="Arial" panose="020B0604020202020204" pitchFamily="34" charset="0"/>
              <a:buChar char="•"/>
            </a:pPr>
            <a:r>
              <a:rPr lang="en-IN" b="1" i="0" dirty="0">
                <a:solidFill>
                  <a:srgbClr val="1F1F1F"/>
                </a:solidFill>
                <a:effectLst/>
                <a:highlight>
                  <a:srgbClr val="FFFFFF"/>
                </a:highlight>
                <a:latin typeface="Google Sans"/>
              </a:rPr>
              <a:t>Multi-Step Web Transactions:</a:t>
            </a:r>
            <a:r>
              <a:rPr lang="en-IN" b="0" i="0" dirty="0">
                <a:solidFill>
                  <a:srgbClr val="1F1F1F"/>
                </a:solidFill>
                <a:effectLst/>
                <a:highlight>
                  <a:srgbClr val="FFFFFF"/>
                </a:highlight>
                <a:latin typeface="Google Sans"/>
              </a:rPr>
              <a:t> Simulate complex user journeys across multiple pages of applications.</a:t>
            </a:r>
          </a:p>
          <a:p>
            <a:pPr algn="l">
              <a:buFont typeface="Arial" panose="020B0604020202020204" pitchFamily="34" charset="0"/>
              <a:buChar char="•"/>
            </a:pPr>
            <a:r>
              <a:rPr lang="en-IN" b="1" i="0" dirty="0">
                <a:solidFill>
                  <a:srgbClr val="1F1F1F"/>
                </a:solidFill>
                <a:effectLst/>
                <a:highlight>
                  <a:srgbClr val="FFFFFF"/>
                </a:highlight>
                <a:latin typeface="Google Sans"/>
              </a:rPr>
              <a:t>Global Monitoring:</a:t>
            </a:r>
            <a:r>
              <a:rPr lang="en-IN" b="0" i="0" dirty="0">
                <a:solidFill>
                  <a:srgbClr val="1F1F1F"/>
                </a:solidFill>
                <a:effectLst/>
                <a:highlight>
                  <a:srgbClr val="FFFFFF"/>
                </a:highlight>
                <a:latin typeface="Google Sans"/>
              </a:rPr>
              <a:t> Checking performance from various geographic locations to identify regional issues.</a:t>
            </a:r>
          </a:p>
          <a:p>
            <a:pPr algn="l">
              <a:buFont typeface="Arial" panose="020B0604020202020204" pitchFamily="34" charset="0"/>
              <a:buChar char="•"/>
            </a:pPr>
            <a:r>
              <a:rPr lang="en-IN" b="1" i="0" dirty="0">
                <a:solidFill>
                  <a:srgbClr val="1F1F1F"/>
                </a:solidFill>
                <a:effectLst/>
                <a:highlight>
                  <a:srgbClr val="FFFFFF"/>
                </a:highlight>
                <a:latin typeface="Google Sans"/>
              </a:rPr>
              <a:t>Content Validation:</a:t>
            </a:r>
            <a:r>
              <a:rPr lang="en-IN" b="0" i="0" dirty="0">
                <a:solidFill>
                  <a:srgbClr val="1F1F1F"/>
                </a:solidFill>
                <a:effectLst/>
                <a:highlight>
                  <a:srgbClr val="FFFFFF"/>
                </a:highlight>
                <a:latin typeface="Google Sans"/>
              </a:rPr>
              <a:t> Ensuring correct page elements and text are displayed to the end-user.</a:t>
            </a:r>
          </a:p>
          <a:p>
            <a:pPr algn="l">
              <a:buFont typeface="Arial" panose="020B0604020202020204" pitchFamily="34" charset="0"/>
              <a:buChar char="•"/>
            </a:pPr>
            <a:r>
              <a:rPr lang="en-IN" b="1" i="0" dirty="0">
                <a:solidFill>
                  <a:srgbClr val="1F1F1F"/>
                </a:solidFill>
                <a:effectLst/>
                <a:highlight>
                  <a:srgbClr val="FFFFFF"/>
                </a:highlight>
                <a:latin typeface="Google Sans"/>
              </a:rPr>
              <a:t>Real Browser Monitoring:</a:t>
            </a:r>
            <a:r>
              <a:rPr lang="en-IN" b="0" i="0" dirty="0">
                <a:solidFill>
                  <a:srgbClr val="1F1F1F"/>
                </a:solidFill>
                <a:effectLst/>
                <a:highlight>
                  <a:srgbClr val="FFFFFF"/>
                </a:highlight>
                <a:latin typeface="Google Sans"/>
              </a:rPr>
              <a:t> Testing performance on real browsers (Chrome, Firefox, etc.) rather than just emulations.</a:t>
            </a:r>
          </a:p>
          <a:p>
            <a:pPr algn="l">
              <a:buFont typeface="Arial" panose="020B0604020202020204" pitchFamily="34" charset="0"/>
              <a:buChar char="•"/>
            </a:pPr>
            <a:r>
              <a:rPr lang="en-IN" b="1" i="0" dirty="0">
                <a:solidFill>
                  <a:srgbClr val="1F1F1F"/>
                </a:solidFill>
                <a:effectLst/>
                <a:highlight>
                  <a:srgbClr val="FFFFFF"/>
                </a:highlight>
                <a:latin typeface="Google Sans"/>
              </a:rPr>
              <a:t>Third-Party Content Monitoring:</a:t>
            </a:r>
            <a:r>
              <a:rPr lang="en-IN" b="0" i="0" dirty="0">
                <a:solidFill>
                  <a:srgbClr val="1F1F1F"/>
                </a:solidFill>
                <a:effectLst/>
                <a:highlight>
                  <a:srgbClr val="FFFFFF"/>
                </a:highlight>
                <a:latin typeface="Google Sans"/>
              </a:rPr>
              <a:t> Identifying slow-loading external elements (ads, analytics) impacting the overall page experience</a:t>
            </a:r>
          </a:p>
          <a:p>
            <a:endParaRPr lang="en-US" dirty="0"/>
          </a:p>
        </p:txBody>
      </p:sp>
    </p:spTree>
    <p:extLst>
      <p:ext uri="{BB962C8B-B14F-4D97-AF65-F5344CB8AC3E}">
        <p14:creationId xmlns:p14="http://schemas.microsoft.com/office/powerpoint/2010/main" val="212669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A208-2702-D40C-6D1A-DCCE553F7396}"/>
              </a:ext>
            </a:extLst>
          </p:cNvPr>
          <p:cNvSpPr>
            <a:spLocks noGrp="1"/>
          </p:cNvSpPr>
          <p:nvPr>
            <p:ph type="title"/>
          </p:nvPr>
        </p:nvSpPr>
        <p:spPr/>
        <p:txBody>
          <a:bodyPr/>
          <a:lstStyle/>
          <a:p>
            <a:r>
              <a:rPr lang="en-US" dirty="0"/>
              <a:t>Detailed Use cases </a:t>
            </a:r>
          </a:p>
        </p:txBody>
      </p:sp>
      <p:sp>
        <p:nvSpPr>
          <p:cNvPr id="3" name="Content Placeholder 2">
            <a:extLst>
              <a:ext uri="{FF2B5EF4-FFF2-40B4-BE49-F238E27FC236}">
                <a16:creationId xmlns:a16="http://schemas.microsoft.com/office/drawing/2014/main" id="{2D3E5E99-5AE9-863A-A428-411E9CD55B33}"/>
              </a:ext>
            </a:extLst>
          </p:cNvPr>
          <p:cNvSpPr>
            <a:spLocks noGrp="1"/>
          </p:cNvSpPr>
          <p:nvPr>
            <p:ph sz="half" idx="1"/>
          </p:nvPr>
        </p:nvSpPr>
        <p:spPr/>
        <p:txBody>
          <a:bodyPr>
            <a:normAutofit fontScale="47500" lnSpcReduction="20000"/>
          </a:bodyPr>
          <a:lstStyle/>
          <a:p>
            <a:pPr marL="0" indent="0" algn="l">
              <a:buNone/>
            </a:pPr>
            <a:r>
              <a:rPr lang="en-IN" b="1" i="0" dirty="0">
                <a:solidFill>
                  <a:srgbClr val="1F1F1F"/>
                </a:solidFill>
                <a:effectLst/>
                <a:highlight>
                  <a:srgbClr val="00FF00"/>
                </a:highlight>
                <a:latin typeface="Google Sans"/>
              </a:rPr>
              <a:t>Network Configuration Manager (NCM)</a:t>
            </a:r>
            <a:endParaRPr lang="en-IN" b="0" i="0" dirty="0">
              <a:solidFill>
                <a:srgbClr val="1F1F1F"/>
              </a:solidFill>
              <a:effectLst/>
              <a:highlight>
                <a:srgbClr val="00FF00"/>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Automated Configuration Backups:</a:t>
            </a:r>
            <a:r>
              <a:rPr lang="en-IN" b="0" i="0" dirty="0">
                <a:solidFill>
                  <a:srgbClr val="1F1F1F"/>
                </a:solidFill>
                <a:effectLst/>
                <a:highlight>
                  <a:srgbClr val="FFFFFF"/>
                </a:highlight>
                <a:latin typeface="Google Sans"/>
              </a:rPr>
              <a:t> Regular backups of network device configurations for disaster recovery.</a:t>
            </a:r>
          </a:p>
          <a:p>
            <a:pPr algn="l">
              <a:buFont typeface="Arial" panose="020B0604020202020204" pitchFamily="34" charset="0"/>
              <a:buChar char="•"/>
            </a:pPr>
            <a:r>
              <a:rPr lang="en-IN" b="1" i="0" dirty="0">
                <a:solidFill>
                  <a:srgbClr val="1F1F1F"/>
                </a:solidFill>
                <a:effectLst/>
                <a:highlight>
                  <a:srgbClr val="FFFFFF"/>
                </a:highlight>
                <a:latin typeface="Google Sans"/>
              </a:rPr>
              <a:t>Bulk Configuration Changes:</a:t>
            </a:r>
            <a:r>
              <a:rPr lang="en-IN" b="0" i="0" dirty="0">
                <a:solidFill>
                  <a:srgbClr val="1F1F1F"/>
                </a:solidFill>
                <a:effectLst/>
                <a:highlight>
                  <a:srgbClr val="FFFFFF"/>
                </a:highlight>
                <a:latin typeface="Google Sans"/>
              </a:rPr>
              <a:t> Pushing changes to multiple devices simultaneously, saving time.</a:t>
            </a:r>
          </a:p>
          <a:p>
            <a:pPr algn="l">
              <a:buFont typeface="Arial" panose="020B0604020202020204" pitchFamily="34" charset="0"/>
              <a:buChar char="•"/>
            </a:pPr>
            <a:r>
              <a:rPr lang="en-IN" b="1" i="0" dirty="0">
                <a:solidFill>
                  <a:srgbClr val="1F1F1F"/>
                </a:solidFill>
                <a:effectLst/>
                <a:highlight>
                  <a:srgbClr val="FFFFFF"/>
                </a:highlight>
                <a:latin typeface="Google Sans"/>
              </a:rPr>
              <a:t>Configuration Change Auditing:</a:t>
            </a:r>
            <a:r>
              <a:rPr lang="en-IN" b="0" i="0" dirty="0">
                <a:solidFill>
                  <a:srgbClr val="1F1F1F"/>
                </a:solidFill>
                <a:effectLst/>
                <a:highlight>
                  <a:srgbClr val="FFFFFF"/>
                </a:highlight>
                <a:latin typeface="Google Sans"/>
              </a:rPr>
              <a:t> Tracking who made changes, when, and what the changes were.</a:t>
            </a:r>
          </a:p>
          <a:p>
            <a:pPr algn="l">
              <a:buFont typeface="Arial" panose="020B0604020202020204" pitchFamily="34" charset="0"/>
              <a:buChar char="•"/>
            </a:pPr>
            <a:r>
              <a:rPr lang="en-IN" b="1" i="0" dirty="0">
                <a:solidFill>
                  <a:srgbClr val="1F1F1F"/>
                </a:solidFill>
                <a:effectLst/>
                <a:highlight>
                  <a:srgbClr val="FFFFFF"/>
                </a:highlight>
                <a:latin typeface="Google Sans"/>
              </a:rPr>
              <a:t>Compliance Policy Enforcement:</a:t>
            </a:r>
            <a:r>
              <a:rPr lang="en-IN" b="0" i="0" dirty="0">
                <a:solidFill>
                  <a:srgbClr val="1F1F1F"/>
                </a:solidFill>
                <a:effectLst/>
                <a:highlight>
                  <a:srgbClr val="FFFFFF"/>
                </a:highlight>
                <a:latin typeface="Google Sans"/>
              </a:rPr>
              <a:t> Automated checks for configurations adhering to standards (PCI-DSS, HIPAA, etc.).</a:t>
            </a:r>
          </a:p>
          <a:p>
            <a:pPr algn="l">
              <a:buFont typeface="Arial" panose="020B0604020202020204" pitchFamily="34" charset="0"/>
              <a:buChar char="•"/>
            </a:pPr>
            <a:r>
              <a:rPr lang="en-IN" b="1" i="0" dirty="0">
                <a:solidFill>
                  <a:srgbClr val="1F1F1F"/>
                </a:solidFill>
                <a:effectLst/>
                <a:highlight>
                  <a:srgbClr val="FFFFFF"/>
                </a:highlight>
                <a:latin typeface="Google Sans"/>
              </a:rPr>
              <a:t>Firmware Rollout &amp; Vulnerability Tracking:</a:t>
            </a:r>
            <a:r>
              <a:rPr lang="en-IN" b="0" i="0" dirty="0">
                <a:solidFill>
                  <a:srgbClr val="1F1F1F"/>
                </a:solidFill>
                <a:effectLst/>
                <a:highlight>
                  <a:srgbClr val="FFFFFF"/>
                </a:highlight>
                <a:latin typeface="Google Sans"/>
              </a:rPr>
              <a:t> Manage firmware updates and identify vulnerable firmware versions</a:t>
            </a:r>
          </a:p>
          <a:p>
            <a:pPr algn="l">
              <a:buFont typeface="Arial" panose="020B0604020202020204" pitchFamily="34" charset="0"/>
              <a:buChar char="•"/>
            </a:pPr>
            <a:r>
              <a:rPr lang="en-IN" b="1" i="0" dirty="0">
                <a:solidFill>
                  <a:srgbClr val="1F1F1F"/>
                </a:solidFill>
                <a:effectLst/>
                <a:highlight>
                  <a:srgbClr val="FFFFFF"/>
                </a:highlight>
                <a:latin typeface="Google Sans"/>
              </a:rPr>
              <a:t>Network Inventory Reporting:</a:t>
            </a:r>
            <a:r>
              <a:rPr lang="en-IN" b="0" i="0" dirty="0">
                <a:solidFill>
                  <a:srgbClr val="1F1F1F"/>
                </a:solidFill>
                <a:effectLst/>
                <a:highlight>
                  <a:srgbClr val="FFFFFF"/>
                </a:highlight>
                <a:latin typeface="Google Sans"/>
              </a:rPr>
              <a:t> Detailed reports on network devices, firmware versions, and configurations</a:t>
            </a:r>
          </a:p>
          <a:p>
            <a:pPr algn="l">
              <a:buFont typeface="Arial" panose="020B0604020202020204" pitchFamily="34" charset="0"/>
              <a:buChar char="•"/>
            </a:pPr>
            <a:r>
              <a:rPr lang="en-IN" b="1" i="0" dirty="0">
                <a:solidFill>
                  <a:srgbClr val="1F1F1F"/>
                </a:solidFill>
                <a:effectLst/>
                <a:highlight>
                  <a:srgbClr val="FFFFFF"/>
                </a:highlight>
                <a:latin typeface="Google Sans"/>
              </a:rPr>
              <a:t>Script-Based Remediation:</a:t>
            </a:r>
            <a:r>
              <a:rPr lang="en-IN" b="0" i="0" dirty="0">
                <a:solidFill>
                  <a:srgbClr val="1F1F1F"/>
                </a:solidFill>
                <a:effectLst/>
                <a:highlight>
                  <a:srgbClr val="FFFFFF"/>
                </a:highlight>
                <a:latin typeface="Google Sans"/>
              </a:rPr>
              <a:t> Trigger scripts or actions based on detected configuration deviations</a:t>
            </a:r>
          </a:p>
          <a:p>
            <a:endParaRPr lang="en-US" dirty="0"/>
          </a:p>
        </p:txBody>
      </p:sp>
      <p:sp>
        <p:nvSpPr>
          <p:cNvPr id="4" name="Content Placeholder 3">
            <a:extLst>
              <a:ext uri="{FF2B5EF4-FFF2-40B4-BE49-F238E27FC236}">
                <a16:creationId xmlns:a16="http://schemas.microsoft.com/office/drawing/2014/main" id="{1595C909-E1D2-AA65-6E10-37F4D0553CED}"/>
              </a:ext>
            </a:extLst>
          </p:cNvPr>
          <p:cNvSpPr>
            <a:spLocks noGrp="1"/>
          </p:cNvSpPr>
          <p:nvPr>
            <p:ph sz="half" idx="2"/>
          </p:nvPr>
        </p:nvSpPr>
        <p:spPr>
          <a:xfrm>
            <a:off x="6172199" y="651640"/>
            <a:ext cx="5494283" cy="5990897"/>
          </a:xfrm>
        </p:spPr>
        <p:txBody>
          <a:bodyPr>
            <a:normAutofit fontScale="47500" lnSpcReduction="20000"/>
          </a:bodyPr>
          <a:lstStyle/>
          <a:p>
            <a:pPr marL="0" indent="0" algn="l">
              <a:buNone/>
            </a:pPr>
            <a:r>
              <a:rPr lang="en-IN" b="1" i="0" dirty="0">
                <a:solidFill>
                  <a:srgbClr val="7030A0"/>
                </a:solidFill>
                <a:effectLst/>
                <a:highlight>
                  <a:srgbClr val="00FF00"/>
                </a:highlight>
                <a:latin typeface="Google Sans"/>
              </a:rPr>
              <a:t>IP Address Manager (IPAM)</a:t>
            </a:r>
            <a:endParaRPr lang="en-IN" b="0" i="0" dirty="0">
              <a:solidFill>
                <a:srgbClr val="7030A0"/>
              </a:solidFill>
              <a:effectLst/>
              <a:highlight>
                <a:srgbClr val="00FF00"/>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IP Conflict Detection:</a:t>
            </a:r>
            <a:r>
              <a:rPr lang="en-IN" b="0" i="0" dirty="0">
                <a:solidFill>
                  <a:srgbClr val="1F1F1F"/>
                </a:solidFill>
                <a:effectLst/>
                <a:highlight>
                  <a:srgbClr val="FFFFFF"/>
                </a:highlight>
                <a:latin typeface="Google Sans"/>
              </a:rPr>
              <a:t> Alerts when duplicate IP addresses are assigned.</a:t>
            </a:r>
          </a:p>
          <a:p>
            <a:pPr algn="l">
              <a:buFont typeface="Arial" panose="020B0604020202020204" pitchFamily="34" charset="0"/>
              <a:buChar char="•"/>
            </a:pPr>
            <a:r>
              <a:rPr lang="en-IN" b="1" i="0" dirty="0">
                <a:solidFill>
                  <a:srgbClr val="1F1F1F"/>
                </a:solidFill>
                <a:effectLst/>
                <a:highlight>
                  <a:srgbClr val="FFFFFF"/>
                </a:highlight>
                <a:latin typeface="Google Sans"/>
              </a:rPr>
              <a:t>Subnet Utilization Tracking:</a:t>
            </a:r>
            <a:r>
              <a:rPr lang="en-IN" b="0" i="0" dirty="0">
                <a:solidFill>
                  <a:srgbClr val="1F1F1F"/>
                </a:solidFill>
                <a:effectLst/>
                <a:highlight>
                  <a:srgbClr val="FFFFFF"/>
                </a:highlight>
                <a:latin typeface="Google Sans"/>
              </a:rPr>
              <a:t> Visualizing free vs. used IP space to aid capacity planning.</a:t>
            </a:r>
          </a:p>
          <a:p>
            <a:pPr algn="l">
              <a:buFont typeface="Arial" panose="020B0604020202020204" pitchFamily="34" charset="0"/>
              <a:buChar char="•"/>
            </a:pPr>
            <a:r>
              <a:rPr lang="en-IN" b="1" i="0" dirty="0">
                <a:solidFill>
                  <a:srgbClr val="1F1F1F"/>
                </a:solidFill>
                <a:effectLst/>
                <a:highlight>
                  <a:srgbClr val="FFFFFF"/>
                </a:highlight>
                <a:latin typeface="Google Sans"/>
              </a:rPr>
              <a:t>Centralized DHCP &amp; DNS Management:</a:t>
            </a:r>
            <a:r>
              <a:rPr lang="en-IN" b="0" i="0" dirty="0">
                <a:solidFill>
                  <a:srgbClr val="1F1F1F"/>
                </a:solidFill>
                <a:effectLst/>
                <a:highlight>
                  <a:srgbClr val="FFFFFF"/>
                </a:highlight>
                <a:latin typeface="Google Sans"/>
              </a:rPr>
              <a:t> Managing these services from a single console for consistency.</a:t>
            </a:r>
          </a:p>
          <a:p>
            <a:pPr algn="l">
              <a:buFont typeface="Arial" panose="020B0604020202020204" pitchFamily="34" charset="0"/>
              <a:buChar char="•"/>
            </a:pPr>
            <a:r>
              <a:rPr lang="en-IN" b="1" i="0" dirty="0">
                <a:solidFill>
                  <a:srgbClr val="1F1F1F"/>
                </a:solidFill>
                <a:effectLst/>
                <a:highlight>
                  <a:srgbClr val="FFFFFF"/>
                </a:highlight>
                <a:latin typeface="Google Sans"/>
              </a:rPr>
              <a:t>Historical IP Tracking:</a:t>
            </a:r>
            <a:r>
              <a:rPr lang="en-IN" b="0" i="0" dirty="0">
                <a:solidFill>
                  <a:srgbClr val="1F1F1F"/>
                </a:solidFill>
                <a:effectLst/>
                <a:highlight>
                  <a:srgbClr val="FFFFFF"/>
                </a:highlight>
                <a:latin typeface="Google Sans"/>
              </a:rPr>
              <a:t> See which devices had specific IPs in the past, useful for audits and troubleshooting.</a:t>
            </a:r>
          </a:p>
          <a:p>
            <a:pPr algn="l">
              <a:buFont typeface="Arial" panose="020B0604020202020204" pitchFamily="34" charset="0"/>
              <a:buChar char="•"/>
            </a:pPr>
            <a:r>
              <a:rPr lang="en-IN" b="1" i="0" dirty="0">
                <a:solidFill>
                  <a:srgbClr val="1F1F1F"/>
                </a:solidFill>
                <a:effectLst/>
                <a:highlight>
                  <a:srgbClr val="FFFFFF"/>
                </a:highlight>
                <a:latin typeface="Google Sans"/>
              </a:rPr>
              <a:t>Integration with Virtualization:</a:t>
            </a:r>
            <a:r>
              <a:rPr lang="en-IN" b="0" i="0" dirty="0">
                <a:solidFill>
                  <a:srgbClr val="1F1F1F"/>
                </a:solidFill>
                <a:effectLst/>
                <a:highlight>
                  <a:srgbClr val="FFFFFF"/>
                </a:highlight>
                <a:latin typeface="Google Sans"/>
              </a:rPr>
              <a:t> Tracking IP allocation within virtual environments (VMware, Hyper-V).</a:t>
            </a:r>
          </a:p>
          <a:p>
            <a:pPr algn="l">
              <a:buFont typeface="Arial" panose="020B0604020202020204" pitchFamily="34" charset="0"/>
              <a:buChar char="•"/>
            </a:pPr>
            <a:r>
              <a:rPr lang="en-IN" b="1" i="0" dirty="0">
                <a:solidFill>
                  <a:srgbClr val="1F1F1F"/>
                </a:solidFill>
                <a:effectLst/>
                <a:highlight>
                  <a:srgbClr val="FFFFFF"/>
                </a:highlight>
                <a:latin typeface="Google Sans"/>
              </a:rPr>
              <a:t>IP Request Workflow:</a:t>
            </a:r>
            <a:r>
              <a:rPr lang="en-IN" b="0" i="0" dirty="0">
                <a:solidFill>
                  <a:srgbClr val="1F1F1F"/>
                </a:solidFill>
                <a:effectLst/>
                <a:highlight>
                  <a:srgbClr val="FFFFFF"/>
                </a:highlight>
                <a:latin typeface="Google Sans"/>
              </a:rPr>
              <a:t> Manage IP address requests and approvals with built-in processes.</a:t>
            </a:r>
          </a:p>
          <a:p>
            <a:pPr marL="0" indent="0" algn="l">
              <a:buNone/>
            </a:pPr>
            <a:r>
              <a:rPr lang="en-IN" b="1" i="0" dirty="0">
                <a:solidFill>
                  <a:srgbClr val="7030A0"/>
                </a:solidFill>
                <a:effectLst/>
                <a:highlight>
                  <a:srgbClr val="00FF00"/>
                </a:highlight>
                <a:latin typeface="Google Sans"/>
              </a:rPr>
              <a:t>Security Event Manager (SEM)</a:t>
            </a:r>
            <a:endParaRPr lang="en-IN" b="0" i="0" dirty="0">
              <a:solidFill>
                <a:srgbClr val="7030A0"/>
              </a:solidFill>
              <a:effectLst/>
              <a:highlight>
                <a:srgbClr val="00FF00"/>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Log Aggregation:</a:t>
            </a:r>
            <a:r>
              <a:rPr lang="en-IN" b="0" i="0" dirty="0">
                <a:solidFill>
                  <a:srgbClr val="1F1F1F"/>
                </a:solidFill>
                <a:effectLst/>
                <a:highlight>
                  <a:srgbClr val="FFFFFF"/>
                </a:highlight>
                <a:latin typeface="Google Sans"/>
              </a:rPr>
              <a:t> Centralized collection of logs from firewalls, servers, switches, etc.</a:t>
            </a:r>
          </a:p>
          <a:p>
            <a:pPr algn="l">
              <a:buFont typeface="Arial" panose="020B0604020202020204" pitchFamily="34" charset="0"/>
              <a:buChar char="•"/>
            </a:pPr>
            <a:r>
              <a:rPr lang="en-IN" b="1" i="0" dirty="0">
                <a:solidFill>
                  <a:srgbClr val="1F1F1F"/>
                </a:solidFill>
                <a:effectLst/>
                <a:highlight>
                  <a:srgbClr val="FFFFFF"/>
                </a:highlight>
                <a:latin typeface="Google Sans"/>
              </a:rPr>
              <a:t>Real-time Threat Detection:</a:t>
            </a:r>
            <a:r>
              <a:rPr lang="en-IN" b="0" i="0" dirty="0">
                <a:solidFill>
                  <a:srgbClr val="1F1F1F"/>
                </a:solidFill>
                <a:effectLst/>
                <a:highlight>
                  <a:srgbClr val="FFFFFF"/>
                </a:highlight>
                <a:latin typeface="Google Sans"/>
              </a:rPr>
              <a:t> Active correlation rules to identify security events as the logs come in.</a:t>
            </a:r>
          </a:p>
          <a:p>
            <a:pPr algn="l">
              <a:buFont typeface="Arial" panose="020B0604020202020204" pitchFamily="34" charset="0"/>
              <a:buChar char="•"/>
            </a:pPr>
            <a:r>
              <a:rPr lang="en-IN" b="1" i="0" dirty="0">
                <a:solidFill>
                  <a:srgbClr val="1F1F1F"/>
                </a:solidFill>
                <a:effectLst/>
                <a:highlight>
                  <a:srgbClr val="FFFFFF"/>
                </a:highlight>
                <a:latin typeface="Google Sans"/>
              </a:rPr>
              <a:t>User Activity Monitoring:</a:t>
            </a:r>
            <a:r>
              <a:rPr lang="en-IN" b="0" i="0" dirty="0">
                <a:solidFill>
                  <a:srgbClr val="1F1F1F"/>
                </a:solidFill>
                <a:effectLst/>
                <a:highlight>
                  <a:srgbClr val="FFFFFF"/>
                </a:highlight>
                <a:latin typeface="Google Sans"/>
              </a:rPr>
              <a:t> Tracking logons, file access, privilege changes, and other user </a:t>
            </a:r>
            <a:r>
              <a:rPr lang="en-IN" b="0" i="0" dirty="0" err="1">
                <a:solidFill>
                  <a:srgbClr val="1F1F1F"/>
                </a:solidFill>
                <a:effectLst/>
                <a:highlight>
                  <a:srgbClr val="FFFFFF"/>
                </a:highlight>
                <a:latin typeface="Google Sans"/>
              </a:rPr>
              <a:t>behavior</a:t>
            </a:r>
            <a:r>
              <a:rPr lang="en-IN" b="0" i="0" dirty="0">
                <a:solidFill>
                  <a:srgbClr val="1F1F1F"/>
                </a:solidFill>
                <a:effectLst/>
                <a:highlight>
                  <a:srgbClr val="FFFFFF"/>
                </a:highlight>
                <a:latin typeface="Google Sans"/>
              </a:rPr>
              <a:t> anomalies.</a:t>
            </a:r>
          </a:p>
          <a:p>
            <a:pPr algn="l">
              <a:buFont typeface="Arial" panose="020B0604020202020204" pitchFamily="34" charset="0"/>
              <a:buChar char="•"/>
            </a:pPr>
            <a:r>
              <a:rPr lang="en-IN" b="1" i="0" dirty="0">
                <a:solidFill>
                  <a:srgbClr val="1F1F1F"/>
                </a:solidFill>
                <a:effectLst/>
                <a:highlight>
                  <a:srgbClr val="FFFFFF"/>
                </a:highlight>
                <a:latin typeface="Google Sans"/>
              </a:rPr>
              <a:t>Forensic Analysis:</a:t>
            </a:r>
            <a:r>
              <a:rPr lang="en-IN" b="0" i="0" dirty="0">
                <a:solidFill>
                  <a:srgbClr val="1F1F1F"/>
                </a:solidFill>
                <a:effectLst/>
                <a:highlight>
                  <a:srgbClr val="FFFFFF"/>
                </a:highlight>
                <a:latin typeface="Google Sans"/>
              </a:rPr>
              <a:t> Detailed search and filtering of log data for investigations.</a:t>
            </a:r>
          </a:p>
          <a:p>
            <a:pPr algn="l">
              <a:buFont typeface="Arial" panose="020B0604020202020204" pitchFamily="34" charset="0"/>
              <a:buChar char="•"/>
            </a:pPr>
            <a:r>
              <a:rPr lang="en-IN" b="1" i="0" dirty="0">
                <a:solidFill>
                  <a:srgbClr val="1F1F1F"/>
                </a:solidFill>
                <a:effectLst/>
                <a:highlight>
                  <a:srgbClr val="FFFFFF"/>
                </a:highlight>
                <a:latin typeface="Google Sans"/>
              </a:rPr>
              <a:t>Compliance Reporting:</a:t>
            </a:r>
            <a:r>
              <a:rPr lang="en-IN" b="0" i="0" dirty="0">
                <a:solidFill>
                  <a:srgbClr val="1F1F1F"/>
                </a:solidFill>
                <a:effectLst/>
                <a:highlight>
                  <a:srgbClr val="FFFFFF"/>
                </a:highlight>
                <a:latin typeface="Google Sans"/>
              </a:rPr>
              <a:t> Pre-built reports for various regulations (PCI, HIPAA, SOX, etc.).</a:t>
            </a:r>
          </a:p>
          <a:p>
            <a:pPr algn="l">
              <a:buFont typeface="Arial" panose="020B0604020202020204" pitchFamily="34" charset="0"/>
              <a:buChar char="•"/>
            </a:pPr>
            <a:r>
              <a:rPr lang="en-IN" b="1" i="0" dirty="0">
                <a:solidFill>
                  <a:srgbClr val="1F1F1F"/>
                </a:solidFill>
                <a:effectLst/>
                <a:highlight>
                  <a:srgbClr val="FFFFFF"/>
                </a:highlight>
                <a:latin typeface="Google Sans"/>
              </a:rPr>
              <a:t>USB Device Monitoring:</a:t>
            </a:r>
            <a:r>
              <a:rPr lang="en-IN" b="0" i="0" dirty="0">
                <a:solidFill>
                  <a:srgbClr val="1F1F1F"/>
                </a:solidFill>
                <a:effectLst/>
                <a:highlight>
                  <a:srgbClr val="FFFFFF"/>
                </a:highlight>
                <a:latin typeface="Google Sans"/>
              </a:rPr>
              <a:t> Alerts and auditing on USB storage device usage.</a:t>
            </a:r>
          </a:p>
          <a:p>
            <a:pPr algn="l">
              <a:buFont typeface="Arial" panose="020B0604020202020204" pitchFamily="34" charset="0"/>
              <a:buChar char="•"/>
            </a:pPr>
            <a:r>
              <a:rPr lang="en-IN" b="1" i="0" dirty="0">
                <a:solidFill>
                  <a:srgbClr val="1F1F1F"/>
                </a:solidFill>
                <a:effectLst/>
                <a:highlight>
                  <a:srgbClr val="FFFFFF"/>
                </a:highlight>
                <a:latin typeface="Google Sans"/>
              </a:rPr>
              <a:t>Integration with Threat Intelligence Feeds:</a:t>
            </a:r>
            <a:r>
              <a:rPr lang="en-IN" b="0" i="0" dirty="0">
                <a:solidFill>
                  <a:srgbClr val="1F1F1F"/>
                </a:solidFill>
                <a:effectLst/>
                <a:highlight>
                  <a:srgbClr val="FFFFFF"/>
                </a:highlight>
                <a:latin typeface="Google Sans"/>
              </a:rPr>
              <a:t> Enriching log data with external threat information.</a:t>
            </a:r>
          </a:p>
        </p:txBody>
      </p:sp>
    </p:spTree>
    <p:extLst>
      <p:ext uri="{BB962C8B-B14F-4D97-AF65-F5344CB8AC3E}">
        <p14:creationId xmlns:p14="http://schemas.microsoft.com/office/powerpoint/2010/main" val="10773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DE1A-C1FF-C434-38AB-53D3730A135F}"/>
              </a:ext>
            </a:extLst>
          </p:cNvPr>
          <p:cNvSpPr>
            <a:spLocks noGrp="1"/>
          </p:cNvSpPr>
          <p:nvPr>
            <p:ph type="title"/>
          </p:nvPr>
        </p:nvSpPr>
        <p:spPr>
          <a:xfrm>
            <a:off x="838200" y="365125"/>
            <a:ext cx="5499538" cy="675399"/>
          </a:xfrm>
        </p:spPr>
        <p:txBody>
          <a:bodyPr>
            <a:normAutofit/>
          </a:bodyPr>
          <a:lstStyle/>
          <a:p>
            <a:r>
              <a:rPr lang="en-US" sz="3200" dirty="0"/>
              <a:t>Use Cases ( NTA. VMAN, SRM)</a:t>
            </a:r>
          </a:p>
        </p:txBody>
      </p:sp>
      <p:sp>
        <p:nvSpPr>
          <p:cNvPr id="3" name="Content Placeholder 2">
            <a:extLst>
              <a:ext uri="{FF2B5EF4-FFF2-40B4-BE49-F238E27FC236}">
                <a16:creationId xmlns:a16="http://schemas.microsoft.com/office/drawing/2014/main" id="{1185D932-6429-953F-0C24-549E194DC6A4}"/>
              </a:ext>
            </a:extLst>
          </p:cNvPr>
          <p:cNvSpPr>
            <a:spLocks noGrp="1"/>
          </p:cNvSpPr>
          <p:nvPr>
            <p:ph sz="half" idx="1"/>
          </p:nvPr>
        </p:nvSpPr>
        <p:spPr/>
        <p:txBody>
          <a:bodyPr>
            <a:normAutofit fontScale="47500" lnSpcReduction="20000"/>
          </a:bodyPr>
          <a:lstStyle/>
          <a:p>
            <a:pPr marL="0" indent="0" algn="l">
              <a:buNone/>
            </a:pPr>
            <a:r>
              <a:rPr lang="en-IN" b="1" i="0" dirty="0">
                <a:solidFill>
                  <a:srgbClr val="1F1F1F"/>
                </a:solidFill>
                <a:effectLst/>
                <a:highlight>
                  <a:srgbClr val="00FF00"/>
                </a:highlight>
                <a:latin typeface="Google Sans"/>
              </a:rPr>
              <a:t>NetFlow Traffic Analyzer (NTA)</a:t>
            </a:r>
            <a:endParaRPr lang="en-IN" b="0" i="0" dirty="0">
              <a:solidFill>
                <a:srgbClr val="1F1F1F"/>
              </a:solidFill>
              <a:effectLst/>
              <a:highlight>
                <a:srgbClr val="00FF00"/>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Distributed Denial of Service (DDoS) Attack Identification:</a:t>
            </a:r>
            <a:r>
              <a:rPr lang="en-IN" b="0" i="0" dirty="0">
                <a:solidFill>
                  <a:srgbClr val="1F1F1F"/>
                </a:solidFill>
                <a:effectLst/>
                <a:highlight>
                  <a:srgbClr val="FFFFFF"/>
                </a:highlight>
                <a:latin typeface="Google Sans"/>
              </a:rPr>
              <a:t> Detect abnormal traffic surges and source IPs.</a:t>
            </a:r>
          </a:p>
          <a:p>
            <a:pPr algn="l">
              <a:buFont typeface="Arial" panose="020B0604020202020204" pitchFamily="34" charset="0"/>
              <a:buChar char="•"/>
            </a:pPr>
            <a:r>
              <a:rPr lang="en-IN" b="1" i="0" dirty="0">
                <a:solidFill>
                  <a:srgbClr val="1F1F1F"/>
                </a:solidFill>
                <a:effectLst/>
                <a:highlight>
                  <a:srgbClr val="FFFFFF"/>
                </a:highlight>
                <a:latin typeface="Google Sans"/>
              </a:rPr>
              <a:t>Suspicious Conversation Tracking:</a:t>
            </a:r>
            <a:r>
              <a:rPr lang="en-IN" b="0" i="0" dirty="0">
                <a:solidFill>
                  <a:srgbClr val="1F1F1F"/>
                </a:solidFill>
                <a:effectLst/>
                <a:highlight>
                  <a:srgbClr val="FFFFFF"/>
                </a:highlight>
                <a:latin typeface="Google Sans"/>
              </a:rPr>
              <a:t> </a:t>
            </a:r>
            <a:r>
              <a:rPr lang="en-IN" b="0" i="0" dirty="0" err="1">
                <a:solidFill>
                  <a:srgbClr val="1F1F1F"/>
                </a:solidFill>
                <a:effectLst/>
                <a:highlight>
                  <a:srgbClr val="FFFFFF"/>
                </a:highlight>
                <a:latin typeface="Google Sans"/>
              </a:rPr>
              <a:t>Analyze</a:t>
            </a:r>
            <a:r>
              <a:rPr lang="en-IN" b="0" i="0" dirty="0">
                <a:solidFill>
                  <a:srgbClr val="1F1F1F"/>
                </a:solidFill>
                <a:effectLst/>
                <a:highlight>
                  <a:srgbClr val="FFFFFF"/>
                </a:highlight>
                <a:latin typeface="Google Sans"/>
              </a:rPr>
              <a:t> traffic patterns of internal IPs communicating excessively with external ones.</a:t>
            </a:r>
          </a:p>
          <a:p>
            <a:pPr algn="l">
              <a:buFont typeface="Arial" panose="020B0604020202020204" pitchFamily="34" charset="0"/>
              <a:buChar char="•"/>
            </a:pPr>
            <a:r>
              <a:rPr lang="en-IN" b="1" i="0" dirty="0">
                <a:solidFill>
                  <a:srgbClr val="1F1F1F"/>
                </a:solidFill>
                <a:effectLst/>
                <a:highlight>
                  <a:srgbClr val="FFFFFF"/>
                </a:highlight>
                <a:latin typeface="Google Sans"/>
              </a:rPr>
              <a:t>Peer-to-Peer Traffic Analysis:</a:t>
            </a:r>
            <a:r>
              <a:rPr lang="en-IN" b="0" i="0" dirty="0">
                <a:solidFill>
                  <a:srgbClr val="1F1F1F"/>
                </a:solidFill>
                <a:effectLst/>
                <a:highlight>
                  <a:srgbClr val="FFFFFF"/>
                </a:highlight>
                <a:latin typeface="Google Sans"/>
              </a:rPr>
              <a:t> Identify P2P file-sharing applications on your network.</a:t>
            </a:r>
          </a:p>
          <a:p>
            <a:pPr algn="l">
              <a:buFont typeface="Arial" panose="020B0604020202020204" pitchFamily="34" charset="0"/>
              <a:buChar char="•"/>
            </a:pPr>
            <a:r>
              <a:rPr lang="en-IN" b="1" i="0" dirty="0">
                <a:solidFill>
                  <a:srgbClr val="1F1F1F"/>
                </a:solidFill>
                <a:effectLst/>
                <a:highlight>
                  <a:srgbClr val="FFFFFF"/>
                </a:highlight>
                <a:latin typeface="Google Sans"/>
              </a:rPr>
              <a:t>NetFlow Export Monitoring:</a:t>
            </a:r>
            <a:r>
              <a:rPr lang="en-IN" b="0" i="0" dirty="0">
                <a:solidFill>
                  <a:srgbClr val="1F1F1F"/>
                </a:solidFill>
                <a:effectLst/>
                <a:highlight>
                  <a:srgbClr val="FFFFFF"/>
                </a:highlight>
                <a:latin typeface="Google Sans"/>
              </a:rPr>
              <a:t> Monitor devices sending NetFlow data to ensure proper collection.</a:t>
            </a:r>
          </a:p>
          <a:p>
            <a:pPr algn="l">
              <a:buFont typeface="Arial" panose="020B0604020202020204" pitchFamily="34" charset="0"/>
              <a:buChar char="•"/>
            </a:pPr>
            <a:r>
              <a:rPr lang="en-IN" b="1" i="0" dirty="0">
                <a:solidFill>
                  <a:srgbClr val="1F1F1F"/>
                </a:solidFill>
                <a:effectLst/>
                <a:highlight>
                  <a:srgbClr val="FFFFFF"/>
                </a:highlight>
                <a:latin typeface="Google Sans"/>
              </a:rPr>
              <a:t>Source/Destination AS (Autonomous Systems) Tracking:</a:t>
            </a:r>
            <a:r>
              <a:rPr lang="en-IN" b="0" i="0" dirty="0">
                <a:solidFill>
                  <a:srgbClr val="1F1F1F"/>
                </a:solidFill>
                <a:effectLst/>
                <a:highlight>
                  <a:srgbClr val="FFFFFF"/>
                </a:highlight>
                <a:latin typeface="Google Sans"/>
              </a:rPr>
              <a:t> Gain insights into traffic exchanged across internet providers.</a:t>
            </a:r>
          </a:p>
          <a:p>
            <a:pPr algn="l">
              <a:buFont typeface="Arial" panose="020B0604020202020204" pitchFamily="34" charset="0"/>
              <a:buChar char="•"/>
            </a:pPr>
            <a:r>
              <a:rPr lang="en-IN" b="1" i="0" dirty="0">
                <a:solidFill>
                  <a:srgbClr val="1F1F1F"/>
                </a:solidFill>
                <a:effectLst/>
                <a:highlight>
                  <a:srgbClr val="FFFFFF"/>
                </a:highlight>
                <a:latin typeface="Google Sans"/>
              </a:rPr>
              <a:t>Application Response Time Analysis:</a:t>
            </a:r>
            <a:r>
              <a:rPr lang="en-IN" b="0" i="0" dirty="0">
                <a:solidFill>
                  <a:srgbClr val="1F1F1F"/>
                </a:solidFill>
                <a:effectLst/>
                <a:highlight>
                  <a:srgbClr val="FFFFFF"/>
                </a:highlight>
                <a:latin typeface="Google Sans"/>
              </a:rPr>
              <a:t> Break down network time vs. server-side processing time for apps.</a:t>
            </a:r>
          </a:p>
          <a:p>
            <a:endParaRPr lang="en-US" dirty="0"/>
          </a:p>
        </p:txBody>
      </p:sp>
      <p:sp>
        <p:nvSpPr>
          <p:cNvPr id="4" name="Content Placeholder 3">
            <a:extLst>
              <a:ext uri="{FF2B5EF4-FFF2-40B4-BE49-F238E27FC236}">
                <a16:creationId xmlns:a16="http://schemas.microsoft.com/office/drawing/2014/main" id="{1D107445-1D33-E3AF-9E6B-090B658D98F6}"/>
              </a:ext>
            </a:extLst>
          </p:cNvPr>
          <p:cNvSpPr>
            <a:spLocks noGrp="1"/>
          </p:cNvSpPr>
          <p:nvPr>
            <p:ph sz="half" idx="2"/>
          </p:nvPr>
        </p:nvSpPr>
        <p:spPr>
          <a:xfrm>
            <a:off x="6172200" y="945932"/>
            <a:ext cx="5651938" cy="5812220"/>
          </a:xfrm>
        </p:spPr>
        <p:txBody>
          <a:bodyPr>
            <a:normAutofit fontScale="47500" lnSpcReduction="20000"/>
          </a:bodyPr>
          <a:lstStyle/>
          <a:p>
            <a:pPr marL="0" indent="0" algn="l">
              <a:buNone/>
            </a:pPr>
            <a:r>
              <a:rPr lang="en-IN" b="1" i="0" dirty="0">
                <a:solidFill>
                  <a:srgbClr val="7030A0"/>
                </a:solidFill>
                <a:effectLst/>
                <a:highlight>
                  <a:srgbClr val="00FF00"/>
                </a:highlight>
                <a:latin typeface="Google Sans"/>
              </a:rPr>
              <a:t>Virtualization Monitoring (VMAN)</a:t>
            </a:r>
            <a:endParaRPr lang="en-IN" b="0" i="0" dirty="0">
              <a:solidFill>
                <a:srgbClr val="7030A0"/>
              </a:solidFill>
              <a:effectLst/>
              <a:highlight>
                <a:srgbClr val="00FF00"/>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VM Right-Sizing Recommendations:</a:t>
            </a:r>
            <a:r>
              <a:rPr lang="en-IN" b="0" i="0" dirty="0">
                <a:solidFill>
                  <a:srgbClr val="1F1F1F"/>
                </a:solidFill>
                <a:effectLst/>
                <a:highlight>
                  <a:srgbClr val="FFFFFF"/>
                </a:highlight>
                <a:latin typeface="Google Sans"/>
              </a:rPr>
              <a:t> Identify over/under-provisioned VMs based on resource usage.</a:t>
            </a:r>
          </a:p>
          <a:p>
            <a:pPr algn="l">
              <a:buFont typeface="Arial" panose="020B0604020202020204" pitchFamily="34" charset="0"/>
              <a:buChar char="•"/>
            </a:pPr>
            <a:r>
              <a:rPr lang="en-IN" b="1" i="0" dirty="0">
                <a:solidFill>
                  <a:srgbClr val="1F1F1F"/>
                </a:solidFill>
                <a:effectLst/>
                <a:highlight>
                  <a:srgbClr val="FFFFFF"/>
                </a:highlight>
                <a:latin typeface="Google Sans"/>
              </a:rPr>
              <a:t>Sprawl Detection:</a:t>
            </a:r>
            <a:r>
              <a:rPr lang="en-IN" b="0" i="0" dirty="0">
                <a:solidFill>
                  <a:srgbClr val="1F1F1F"/>
                </a:solidFill>
                <a:effectLst/>
                <a:highlight>
                  <a:srgbClr val="FFFFFF"/>
                </a:highlight>
                <a:latin typeface="Google Sans"/>
              </a:rPr>
              <a:t> Find abandoned or rarely used VMs for </a:t>
            </a:r>
            <a:r>
              <a:rPr lang="en-IN" b="0" i="0" dirty="0" err="1">
                <a:solidFill>
                  <a:srgbClr val="1F1F1F"/>
                </a:solidFill>
                <a:effectLst/>
                <a:highlight>
                  <a:srgbClr val="FFFFFF"/>
                </a:highlight>
                <a:latin typeface="Google Sans"/>
              </a:rPr>
              <a:t>cleanup</a:t>
            </a:r>
            <a:r>
              <a:rPr lang="en-IN" b="0" i="0" dirty="0">
                <a:solidFill>
                  <a:srgbClr val="1F1F1F"/>
                </a:solidFill>
                <a:effectLst/>
                <a:highlight>
                  <a:srgbClr val="FFFFFF"/>
                </a:highlight>
                <a:latin typeface="Google Sans"/>
              </a:rPr>
              <a:t> and optimization.</a:t>
            </a:r>
          </a:p>
          <a:p>
            <a:pPr algn="l">
              <a:buFont typeface="Arial" panose="020B0604020202020204" pitchFamily="34" charset="0"/>
              <a:buChar char="•"/>
            </a:pPr>
            <a:r>
              <a:rPr lang="en-IN" b="1" i="0" dirty="0">
                <a:solidFill>
                  <a:srgbClr val="1F1F1F"/>
                </a:solidFill>
                <a:effectLst/>
                <a:highlight>
                  <a:srgbClr val="FFFFFF"/>
                </a:highlight>
                <a:latin typeface="Google Sans"/>
              </a:rPr>
              <a:t>Host Capacity Planning:</a:t>
            </a:r>
            <a:r>
              <a:rPr lang="en-IN" b="0" i="0" dirty="0">
                <a:solidFill>
                  <a:srgbClr val="1F1F1F"/>
                </a:solidFill>
                <a:effectLst/>
                <a:highlight>
                  <a:srgbClr val="FFFFFF"/>
                </a:highlight>
                <a:latin typeface="Google Sans"/>
              </a:rPr>
              <a:t> Project when physical hosts will reach capacity based on VM growth trends.</a:t>
            </a:r>
          </a:p>
          <a:p>
            <a:pPr algn="l">
              <a:buFont typeface="Arial" panose="020B0604020202020204" pitchFamily="34" charset="0"/>
              <a:buChar char="•"/>
            </a:pPr>
            <a:r>
              <a:rPr lang="en-IN" b="1" i="0" dirty="0">
                <a:solidFill>
                  <a:srgbClr val="1F1F1F"/>
                </a:solidFill>
                <a:effectLst/>
                <a:highlight>
                  <a:srgbClr val="FFFFFF"/>
                </a:highlight>
                <a:latin typeface="Google Sans"/>
              </a:rPr>
              <a:t>Cross-Vendor Support:</a:t>
            </a:r>
            <a:r>
              <a:rPr lang="en-IN" b="0" i="0" dirty="0">
                <a:solidFill>
                  <a:srgbClr val="1F1F1F"/>
                </a:solidFill>
                <a:effectLst/>
                <a:highlight>
                  <a:srgbClr val="FFFFFF"/>
                </a:highlight>
                <a:latin typeface="Google Sans"/>
              </a:rPr>
              <a:t> Monitor VMware vSphere, Hyper-V, and Nutanix environments in a single view.</a:t>
            </a:r>
          </a:p>
          <a:p>
            <a:pPr algn="l">
              <a:buFont typeface="Arial" panose="020B0604020202020204" pitchFamily="34" charset="0"/>
              <a:buChar char="•"/>
            </a:pPr>
            <a:r>
              <a:rPr lang="en-IN" b="1" i="0" dirty="0">
                <a:solidFill>
                  <a:srgbClr val="1F1F1F"/>
                </a:solidFill>
                <a:effectLst/>
                <a:highlight>
                  <a:srgbClr val="FFFFFF"/>
                </a:highlight>
                <a:latin typeface="Google Sans"/>
              </a:rPr>
              <a:t>Storage I/O Contention Tracking:</a:t>
            </a:r>
            <a:r>
              <a:rPr lang="en-IN" b="0" i="0" dirty="0">
                <a:solidFill>
                  <a:srgbClr val="1F1F1F"/>
                </a:solidFill>
                <a:effectLst/>
                <a:highlight>
                  <a:srgbClr val="FFFFFF"/>
                </a:highlight>
                <a:latin typeface="Google Sans"/>
              </a:rPr>
              <a:t> Identify VMs impacting datastore performance.</a:t>
            </a:r>
          </a:p>
          <a:p>
            <a:pPr algn="l">
              <a:buFont typeface="Arial" panose="020B0604020202020204" pitchFamily="34" charset="0"/>
              <a:buChar char="•"/>
            </a:pPr>
            <a:r>
              <a:rPr lang="en-IN" b="1" i="0" dirty="0">
                <a:solidFill>
                  <a:srgbClr val="1F1F1F"/>
                </a:solidFill>
                <a:effectLst/>
                <a:highlight>
                  <a:srgbClr val="FFFFFF"/>
                </a:highlight>
                <a:latin typeface="Google Sans"/>
              </a:rPr>
              <a:t>Snapshot Monitoring:</a:t>
            </a:r>
            <a:r>
              <a:rPr lang="en-IN" b="0" i="0" dirty="0">
                <a:solidFill>
                  <a:srgbClr val="1F1F1F"/>
                </a:solidFill>
                <a:effectLst/>
                <a:highlight>
                  <a:srgbClr val="FFFFFF"/>
                </a:highlight>
                <a:latin typeface="Google Sans"/>
              </a:rPr>
              <a:t> Track snapshot age, size, and impact on datastore capacity.</a:t>
            </a:r>
          </a:p>
          <a:p>
            <a:pPr algn="l">
              <a:buFont typeface="Arial" panose="020B0604020202020204" pitchFamily="34" charset="0"/>
              <a:buChar char="•"/>
            </a:pPr>
            <a:r>
              <a:rPr lang="en-IN" b="1" i="0" dirty="0">
                <a:solidFill>
                  <a:srgbClr val="1F1F1F"/>
                </a:solidFill>
                <a:effectLst/>
                <a:highlight>
                  <a:srgbClr val="FFFFFF"/>
                </a:highlight>
                <a:latin typeface="Google Sans"/>
              </a:rPr>
              <a:t>VM Migration Tracking:</a:t>
            </a:r>
            <a:r>
              <a:rPr lang="en-IN" b="0" i="0" dirty="0">
                <a:solidFill>
                  <a:srgbClr val="1F1F1F"/>
                </a:solidFill>
                <a:effectLst/>
                <a:highlight>
                  <a:srgbClr val="FFFFFF"/>
                </a:highlight>
                <a:latin typeface="Google Sans"/>
              </a:rPr>
              <a:t> Historical records of VM migrations across hosts.</a:t>
            </a:r>
          </a:p>
          <a:p>
            <a:pPr marL="0" indent="0" algn="l">
              <a:buNone/>
            </a:pPr>
            <a:r>
              <a:rPr lang="en-IN" b="1" i="0" dirty="0">
                <a:solidFill>
                  <a:srgbClr val="1F1F1F"/>
                </a:solidFill>
                <a:effectLst/>
                <a:highlight>
                  <a:srgbClr val="00FF00"/>
                </a:highlight>
                <a:latin typeface="Google Sans"/>
              </a:rPr>
              <a:t>Storage Resource Monitor (SRM)</a:t>
            </a:r>
            <a:endParaRPr lang="en-IN" b="0" i="0" dirty="0">
              <a:solidFill>
                <a:srgbClr val="1F1F1F"/>
              </a:solidFill>
              <a:effectLst/>
              <a:highlight>
                <a:srgbClr val="00FF00"/>
              </a:highlight>
              <a:latin typeface="Google Sans"/>
            </a:endParaRPr>
          </a:p>
          <a:p>
            <a:pPr algn="l">
              <a:buFont typeface="Arial" panose="020B0604020202020204" pitchFamily="34" charset="0"/>
              <a:buChar char="•"/>
            </a:pPr>
            <a:r>
              <a:rPr lang="en-IN" b="1" i="0" dirty="0">
                <a:solidFill>
                  <a:srgbClr val="1F1F1F"/>
                </a:solidFill>
                <a:effectLst/>
                <a:highlight>
                  <a:srgbClr val="FFFFFF"/>
                </a:highlight>
                <a:latin typeface="Google Sans"/>
              </a:rPr>
              <a:t>Vendor-Agnostic Monitoring:</a:t>
            </a:r>
            <a:r>
              <a:rPr lang="en-IN" b="0" i="0" dirty="0">
                <a:solidFill>
                  <a:srgbClr val="1F1F1F"/>
                </a:solidFill>
                <a:effectLst/>
                <a:highlight>
                  <a:srgbClr val="FFFFFF"/>
                </a:highlight>
                <a:latin typeface="Google Sans"/>
              </a:rPr>
              <a:t> Supports arrays from Dell EMC, NetApp, IBM, Pure Storage, and more.</a:t>
            </a:r>
          </a:p>
          <a:p>
            <a:pPr algn="l">
              <a:buFont typeface="Arial" panose="020B0604020202020204" pitchFamily="34" charset="0"/>
              <a:buChar char="•"/>
            </a:pPr>
            <a:r>
              <a:rPr lang="en-IN" b="1" i="0" dirty="0">
                <a:solidFill>
                  <a:srgbClr val="1F1F1F"/>
                </a:solidFill>
                <a:effectLst/>
                <a:highlight>
                  <a:srgbClr val="FFFFFF"/>
                </a:highlight>
                <a:latin typeface="Google Sans"/>
              </a:rPr>
              <a:t>Thin Provisioning Analysis:</a:t>
            </a:r>
            <a:r>
              <a:rPr lang="en-IN" b="0" i="0" dirty="0">
                <a:solidFill>
                  <a:srgbClr val="1F1F1F"/>
                </a:solidFill>
                <a:effectLst/>
                <a:highlight>
                  <a:srgbClr val="FFFFFF"/>
                </a:highlight>
                <a:latin typeface="Google Sans"/>
              </a:rPr>
              <a:t> Track over-allocation and potential space exhaustion on thin-provisioned volumes.</a:t>
            </a:r>
          </a:p>
          <a:p>
            <a:pPr algn="l">
              <a:buFont typeface="Arial" panose="020B0604020202020204" pitchFamily="34" charset="0"/>
              <a:buChar char="•"/>
            </a:pPr>
            <a:r>
              <a:rPr lang="en-IN" b="1" i="0" dirty="0">
                <a:solidFill>
                  <a:srgbClr val="1F1F1F"/>
                </a:solidFill>
                <a:effectLst/>
                <a:highlight>
                  <a:srgbClr val="FFFFFF"/>
                </a:highlight>
                <a:latin typeface="Google Sans"/>
              </a:rPr>
              <a:t>Predictive Capacity Alerts:</a:t>
            </a:r>
            <a:r>
              <a:rPr lang="en-IN" b="0" i="0" dirty="0">
                <a:solidFill>
                  <a:srgbClr val="1F1F1F"/>
                </a:solidFill>
                <a:effectLst/>
                <a:highlight>
                  <a:srgbClr val="FFFFFF"/>
                </a:highlight>
                <a:latin typeface="Google Sans"/>
              </a:rPr>
              <a:t> Estimate when storage pools or volumes will run out of space.</a:t>
            </a:r>
          </a:p>
          <a:p>
            <a:pPr algn="l">
              <a:buFont typeface="Arial" panose="020B0604020202020204" pitchFamily="34" charset="0"/>
              <a:buChar char="•"/>
            </a:pPr>
            <a:r>
              <a:rPr lang="en-IN" b="1" i="0" dirty="0">
                <a:solidFill>
                  <a:srgbClr val="1F1F1F"/>
                </a:solidFill>
                <a:effectLst/>
                <a:highlight>
                  <a:srgbClr val="FFFFFF"/>
                </a:highlight>
                <a:latin typeface="Google Sans"/>
              </a:rPr>
              <a:t>Performance Troubleshooting (LUNs, RAID groups):</a:t>
            </a:r>
            <a:r>
              <a:rPr lang="en-IN" b="0" i="0" dirty="0">
                <a:solidFill>
                  <a:srgbClr val="1F1F1F"/>
                </a:solidFill>
                <a:effectLst/>
                <a:highlight>
                  <a:srgbClr val="FFFFFF"/>
                </a:highlight>
                <a:latin typeface="Google Sans"/>
              </a:rPr>
              <a:t> Identify bottlenecks at different layers of the storage stack.</a:t>
            </a:r>
          </a:p>
          <a:p>
            <a:pPr algn="l">
              <a:buFont typeface="Arial" panose="020B0604020202020204" pitchFamily="34" charset="0"/>
              <a:buChar char="•"/>
            </a:pPr>
            <a:r>
              <a:rPr lang="en-IN" b="1" i="0" dirty="0">
                <a:solidFill>
                  <a:srgbClr val="1F1F1F"/>
                </a:solidFill>
                <a:effectLst/>
                <a:highlight>
                  <a:srgbClr val="FFFFFF"/>
                </a:highlight>
                <a:latin typeface="Google Sans"/>
              </a:rPr>
              <a:t>Historical Performance Trend Analysis</a:t>
            </a:r>
            <a:r>
              <a:rPr lang="en-IN" b="0" i="0" dirty="0">
                <a:solidFill>
                  <a:srgbClr val="1F1F1F"/>
                </a:solidFill>
                <a:effectLst/>
                <a:highlight>
                  <a:srgbClr val="FFFFFF"/>
                </a:highlight>
                <a:latin typeface="Google Sans"/>
              </a:rPr>
              <a:t> Helps with capacity planning and performance baselining.</a:t>
            </a:r>
          </a:p>
          <a:p>
            <a:endParaRPr lang="en-US" dirty="0"/>
          </a:p>
        </p:txBody>
      </p:sp>
    </p:spTree>
    <p:extLst>
      <p:ext uri="{BB962C8B-B14F-4D97-AF65-F5344CB8AC3E}">
        <p14:creationId xmlns:p14="http://schemas.microsoft.com/office/powerpoint/2010/main" val="415705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681FC-9B38-B877-BB49-84E1756D4C85}"/>
              </a:ext>
            </a:extLst>
          </p:cNvPr>
          <p:cNvSpPr>
            <a:spLocks noGrp="1"/>
          </p:cNvSpPr>
          <p:nvPr>
            <p:ph type="title"/>
          </p:nvPr>
        </p:nvSpPr>
        <p:spPr>
          <a:xfrm>
            <a:off x="838200" y="365125"/>
            <a:ext cx="10515600" cy="412641"/>
          </a:xfrm>
        </p:spPr>
        <p:txBody>
          <a:bodyPr>
            <a:normAutofit fontScale="90000"/>
          </a:bodyPr>
          <a:lstStyle/>
          <a:p>
            <a:r>
              <a:rPr lang="en-US" dirty="0"/>
              <a:t>Use cases…</a:t>
            </a:r>
          </a:p>
        </p:txBody>
      </p:sp>
      <p:sp>
        <p:nvSpPr>
          <p:cNvPr id="3" name="Content Placeholder 2">
            <a:extLst>
              <a:ext uri="{FF2B5EF4-FFF2-40B4-BE49-F238E27FC236}">
                <a16:creationId xmlns:a16="http://schemas.microsoft.com/office/drawing/2014/main" id="{7D277338-FE06-A592-0EC4-27CE3BBDBD87}"/>
              </a:ext>
            </a:extLst>
          </p:cNvPr>
          <p:cNvSpPr>
            <a:spLocks noGrp="1"/>
          </p:cNvSpPr>
          <p:nvPr>
            <p:ph sz="half" idx="1"/>
          </p:nvPr>
        </p:nvSpPr>
        <p:spPr>
          <a:xfrm>
            <a:off x="838200" y="1145628"/>
            <a:ext cx="5181600" cy="5031335"/>
          </a:xfrm>
        </p:spPr>
        <p:txBody>
          <a:bodyPr>
            <a:noAutofit/>
          </a:bodyPr>
          <a:lstStyle/>
          <a:p>
            <a:pPr marL="0" indent="0" algn="l">
              <a:buNone/>
            </a:pPr>
            <a:r>
              <a:rPr lang="en-IN" sz="1000" b="1" i="0" dirty="0">
                <a:solidFill>
                  <a:srgbClr val="1F1F1F"/>
                </a:solidFill>
                <a:effectLst/>
                <a:highlight>
                  <a:srgbClr val="00FF00"/>
                </a:highlight>
                <a:latin typeface="Google Sans"/>
              </a:rPr>
              <a:t>Voice Quality Manager (VQM)</a:t>
            </a:r>
            <a:endParaRPr lang="en-IN" sz="1000" b="0" i="0" dirty="0">
              <a:solidFill>
                <a:srgbClr val="1F1F1F"/>
              </a:solidFill>
              <a:effectLst/>
              <a:highlight>
                <a:srgbClr val="00FF00"/>
              </a:highlight>
              <a:latin typeface="Google Sans"/>
            </a:endParaRPr>
          </a:p>
          <a:p>
            <a:pPr algn="l">
              <a:buFont typeface="Arial" panose="020B0604020202020204" pitchFamily="34" charset="0"/>
              <a:buChar char="•"/>
            </a:pPr>
            <a:r>
              <a:rPr lang="en-IN" sz="1000" b="1" i="0" dirty="0">
                <a:solidFill>
                  <a:srgbClr val="1F1F1F"/>
                </a:solidFill>
                <a:effectLst/>
                <a:highlight>
                  <a:srgbClr val="FFFFFF"/>
                </a:highlight>
                <a:latin typeface="Google Sans"/>
              </a:rPr>
              <a:t>Call Path Analysis:</a:t>
            </a:r>
            <a:r>
              <a:rPr lang="en-IN" sz="1000" b="0" i="0" dirty="0">
                <a:solidFill>
                  <a:srgbClr val="1F1F1F"/>
                </a:solidFill>
                <a:effectLst/>
                <a:highlight>
                  <a:srgbClr val="FFFFFF"/>
                </a:highlight>
                <a:latin typeface="Google Sans"/>
              </a:rPr>
              <a:t> Visualize the network path traversed by specific VoIP calls.</a:t>
            </a:r>
          </a:p>
          <a:p>
            <a:pPr algn="l">
              <a:buFont typeface="Arial" panose="020B0604020202020204" pitchFamily="34" charset="0"/>
              <a:buChar char="•"/>
            </a:pPr>
            <a:r>
              <a:rPr lang="en-IN" sz="1000" b="1" i="0" dirty="0">
                <a:solidFill>
                  <a:srgbClr val="1F1F1F"/>
                </a:solidFill>
                <a:effectLst/>
                <a:highlight>
                  <a:srgbClr val="FFFFFF"/>
                </a:highlight>
                <a:latin typeface="Google Sans"/>
              </a:rPr>
              <a:t>Mean Opinion Score (MOS) Tracking:</a:t>
            </a:r>
            <a:r>
              <a:rPr lang="en-IN" sz="1000" b="0" i="0" dirty="0">
                <a:solidFill>
                  <a:srgbClr val="1F1F1F"/>
                </a:solidFill>
                <a:effectLst/>
                <a:highlight>
                  <a:srgbClr val="FFFFFF"/>
                </a:highlight>
                <a:latin typeface="Google Sans"/>
              </a:rPr>
              <a:t> Historical tracking to identify trends or problematic network locations.</a:t>
            </a:r>
          </a:p>
          <a:p>
            <a:pPr algn="l">
              <a:buFont typeface="Arial" panose="020B0604020202020204" pitchFamily="34" charset="0"/>
              <a:buChar char="•"/>
            </a:pPr>
            <a:r>
              <a:rPr lang="en-IN" sz="1000" b="1" i="0" dirty="0">
                <a:solidFill>
                  <a:srgbClr val="1F1F1F"/>
                </a:solidFill>
                <a:effectLst/>
                <a:highlight>
                  <a:srgbClr val="FFFFFF"/>
                </a:highlight>
                <a:latin typeface="Google Sans"/>
              </a:rPr>
              <a:t>Codec Analysis:</a:t>
            </a:r>
            <a:r>
              <a:rPr lang="en-IN" sz="1000" b="0" i="0" dirty="0">
                <a:solidFill>
                  <a:srgbClr val="1F1F1F"/>
                </a:solidFill>
                <a:effectLst/>
                <a:highlight>
                  <a:srgbClr val="FFFFFF"/>
                </a:highlight>
                <a:latin typeface="Google Sans"/>
              </a:rPr>
              <a:t> Determine the codecs used for calls and their impact on quality</a:t>
            </a:r>
          </a:p>
          <a:p>
            <a:pPr algn="l">
              <a:buFont typeface="Arial" panose="020B0604020202020204" pitchFamily="34" charset="0"/>
              <a:buChar char="•"/>
            </a:pPr>
            <a:r>
              <a:rPr lang="en-IN" sz="1000" b="1" i="0" dirty="0">
                <a:solidFill>
                  <a:srgbClr val="1F1F1F"/>
                </a:solidFill>
                <a:effectLst/>
                <a:highlight>
                  <a:srgbClr val="FFFFFF"/>
                </a:highlight>
                <a:latin typeface="Google Sans"/>
              </a:rPr>
              <a:t>SIP Call Monitoring:</a:t>
            </a:r>
            <a:r>
              <a:rPr lang="en-IN" sz="1000" b="0" i="0" dirty="0">
                <a:solidFill>
                  <a:srgbClr val="1F1F1F"/>
                </a:solidFill>
                <a:effectLst/>
                <a:highlight>
                  <a:srgbClr val="FFFFFF"/>
                </a:highlight>
                <a:latin typeface="Google Sans"/>
              </a:rPr>
              <a:t> </a:t>
            </a:r>
            <a:r>
              <a:rPr lang="en-IN" sz="1000" b="0" i="0" dirty="0" err="1">
                <a:solidFill>
                  <a:srgbClr val="1F1F1F"/>
                </a:solidFill>
                <a:effectLst/>
                <a:highlight>
                  <a:srgbClr val="FFFFFF"/>
                </a:highlight>
                <a:latin typeface="Google Sans"/>
              </a:rPr>
              <a:t>Analyze</a:t>
            </a:r>
            <a:r>
              <a:rPr lang="en-IN" sz="1000" b="0" i="0" dirty="0">
                <a:solidFill>
                  <a:srgbClr val="1F1F1F"/>
                </a:solidFill>
                <a:effectLst/>
                <a:highlight>
                  <a:srgbClr val="FFFFFF"/>
                </a:highlight>
                <a:latin typeface="Google Sans"/>
              </a:rPr>
              <a:t> SIP </a:t>
            </a:r>
            <a:r>
              <a:rPr lang="en-IN" sz="1000" b="0" i="0" dirty="0" err="1">
                <a:solidFill>
                  <a:srgbClr val="1F1F1F"/>
                </a:solidFill>
                <a:effectLst/>
                <a:highlight>
                  <a:srgbClr val="FFFFFF"/>
                </a:highlight>
                <a:latin typeface="Google Sans"/>
              </a:rPr>
              <a:t>signaling</a:t>
            </a:r>
            <a:r>
              <a:rPr lang="en-IN" sz="1000" b="0" i="0" dirty="0">
                <a:solidFill>
                  <a:srgbClr val="1F1F1F"/>
                </a:solidFill>
                <a:effectLst/>
                <a:highlight>
                  <a:srgbClr val="FFFFFF"/>
                </a:highlight>
                <a:latin typeface="Google Sans"/>
              </a:rPr>
              <a:t> to troubleshoot call setup and registration issues.</a:t>
            </a:r>
          </a:p>
          <a:p>
            <a:pPr algn="l">
              <a:buFont typeface="Arial" panose="020B0604020202020204" pitchFamily="34" charset="0"/>
              <a:buChar char="•"/>
            </a:pPr>
            <a:r>
              <a:rPr lang="en-IN" sz="1000" b="1" i="0" dirty="0">
                <a:solidFill>
                  <a:srgbClr val="1F1F1F"/>
                </a:solidFill>
                <a:effectLst/>
                <a:highlight>
                  <a:srgbClr val="FFFFFF"/>
                </a:highlight>
                <a:latin typeface="Google Sans"/>
              </a:rPr>
              <a:t>Voice Infrastructure Monitoring:</a:t>
            </a:r>
            <a:r>
              <a:rPr lang="en-IN" sz="1000" b="0" i="0" dirty="0">
                <a:solidFill>
                  <a:srgbClr val="1F1F1F"/>
                </a:solidFill>
                <a:effectLst/>
                <a:highlight>
                  <a:srgbClr val="FFFFFF"/>
                </a:highlight>
                <a:latin typeface="Google Sans"/>
              </a:rPr>
              <a:t> Monitor IP phones, VoIP gateways, and call manager servers for availability and errors.</a:t>
            </a:r>
          </a:p>
          <a:p>
            <a:pPr algn="l">
              <a:buFont typeface="Arial" panose="020B0604020202020204" pitchFamily="34" charset="0"/>
              <a:buChar char="•"/>
            </a:pPr>
            <a:r>
              <a:rPr lang="en-IN" sz="1000" b="1" i="0" dirty="0">
                <a:solidFill>
                  <a:srgbClr val="1F1F1F"/>
                </a:solidFill>
                <a:effectLst/>
                <a:highlight>
                  <a:srgbClr val="FFFFFF"/>
                </a:highlight>
                <a:latin typeface="Google Sans"/>
              </a:rPr>
              <a:t>Capacity Planning for VoIP:</a:t>
            </a:r>
            <a:r>
              <a:rPr lang="en-IN" sz="1000" b="0" i="0" dirty="0">
                <a:solidFill>
                  <a:srgbClr val="1F1F1F"/>
                </a:solidFill>
                <a:effectLst/>
                <a:highlight>
                  <a:srgbClr val="FFFFFF"/>
                </a:highlight>
                <a:latin typeface="Google Sans"/>
              </a:rPr>
              <a:t> Project bandwidth needs based on call volume and concurrent calls.</a:t>
            </a:r>
          </a:p>
          <a:p>
            <a:pPr algn="l">
              <a:buFont typeface="Arial" panose="020B0604020202020204" pitchFamily="34" charset="0"/>
              <a:buChar char="•"/>
            </a:pPr>
            <a:r>
              <a:rPr lang="en-IN" sz="1000" b="1" i="0" dirty="0">
                <a:solidFill>
                  <a:srgbClr val="1F1F1F"/>
                </a:solidFill>
                <a:effectLst/>
                <a:highlight>
                  <a:srgbClr val="FFFFFF"/>
                </a:highlight>
                <a:latin typeface="Google Sans"/>
              </a:rPr>
              <a:t>Troubleshooting Specific Calls:</a:t>
            </a:r>
            <a:r>
              <a:rPr lang="en-IN" sz="1000" b="0" i="0" dirty="0">
                <a:solidFill>
                  <a:srgbClr val="1F1F1F"/>
                </a:solidFill>
                <a:effectLst/>
                <a:highlight>
                  <a:srgbClr val="FFFFFF"/>
                </a:highlight>
                <a:latin typeface="Google Sans"/>
              </a:rPr>
              <a:t> Isolate and </a:t>
            </a:r>
            <a:r>
              <a:rPr lang="en-IN" sz="1000" b="0" i="0" dirty="0" err="1">
                <a:solidFill>
                  <a:srgbClr val="1F1F1F"/>
                </a:solidFill>
                <a:effectLst/>
                <a:highlight>
                  <a:srgbClr val="FFFFFF"/>
                </a:highlight>
                <a:latin typeface="Google Sans"/>
              </a:rPr>
              <a:t>analyze</a:t>
            </a:r>
            <a:r>
              <a:rPr lang="en-IN" sz="1000" b="0" i="0" dirty="0">
                <a:solidFill>
                  <a:srgbClr val="1F1F1F"/>
                </a:solidFill>
                <a:effectLst/>
                <a:highlight>
                  <a:srgbClr val="FFFFFF"/>
                </a:highlight>
                <a:latin typeface="Google Sans"/>
              </a:rPr>
              <a:t> performance metrics for single identified calls.</a:t>
            </a:r>
          </a:p>
          <a:p>
            <a:pPr marL="0" indent="0" algn="l">
              <a:buNone/>
            </a:pPr>
            <a:r>
              <a:rPr lang="en-IN" sz="1000" b="1" i="0" dirty="0">
                <a:solidFill>
                  <a:srgbClr val="1F1F1F"/>
                </a:solidFill>
                <a:effectLst/>
                <a:highlight>
                  <a:srgbClr val="00FF00"/>
                </a:highlight>
                <a:latin typeface="Google Sans"/>
              </a:rPr>
              <a:t>Patch Manager</a:t>
            </a:r>
            <a:endParaRPr lang="en-IN" sz="1000" b="0" i="0" dirty="0">
              <a:solidFill>
                <a:srgbClr val="1F1F1F"/>
              </a:solidFill>
              <a:effectLst/>
              <a:highlight>
                <a:srgbClr val="00FF00"/>
              </a:highlight>
              <a:latin typeface="Google Sans"/>
            </a:endParaRPr>
          </a:p>
          <a:p>
            <a:pPr algn="l">
              <a:buFont typeface="Arial" panose="020B0604020202020204" pitchFamily="34" charset="0"/>
              <a:buChar char="•"/>
            </a:pPr>
            <a:r>
              <a:rPr lang="en-IN" sz="1000" b="1" i="0" dirty="0">
                <a:solidFill>
                  <a:srgbClr val="1F1F1F"/>
                </a:solidFill>
                <a:effectLst/>
                <a:highlight>
                  <a:srgbClr val="FFFFFF"/>
                </a:highlight>
                <a:latin typeface="Google Sans"/>
              </a:rPr>
              <a:t>Pre-Deployment Testing:</a:t>
            </a:r>
            <a:r>
              <a:rPr lang="en-IN" sz="1000" b="0" i="0" dirty="0">
                <a:solidFill>
                  <a:srgbClr val="1F1F1F"/>
                </a:solidFill>
                <a:effectLst/>
                <a:highlight>
                  <a:srgbClr val="FFFFFF"/>
                </a:highlight>
                <a:latin typeface="Google Sans"/>
              </a:rPr>
              <a:t> Test patches in a staging environment before production rollout.</a:t>
            </a:r>
          </a:p>
          <a:p>
            <a:pPr algn="l">
              <a:buFont typeface="Arial" panose="020B0604020202020204" pitchFamily="34" charset="0"/>
              <a:buChar char="•"/>
            </a:pPr>
            <a:r>
              <a:rPr lang="en-IN" sz="1000" b="1" i="0" dirty="0">
                <a:solidFill>
                  <a:srgbClr val="1F1F1F"/>
                </a:solidFill>
                <a:effectLst/>
                <a:highlight>
                  <a:srgbClr val="FFFFFF"/>
                </a:highlight>
                <a:latin typeface="Google Sans"/>
              </a:rPr>
              <a:t>Custom Patch Creation:</a:t>
            </a:r>
            <a:r>
              <a:rPr lang="en-IN" sz="1000" b="0" i="0" dirty="0">
                <a:solidFill>
                  <a:srgbClr val="1F1F1F"/>
                </a:solidFill>
                <a:effectLst/>
                <a:highlight>
                  <a:srgbClr val="FFFFFF"/>
                </a:highlight>
                <a:latin typeface="Google Sans"/>
              </a:rPr>
              <a:t> Package and deploy patches not available in SolarWinds' built-in catalog.</a:t>
            </a:r>
          </a:p>
          <a:p>
            <a:pPr algn="l">
              <a:buFont typeface="Arial" panose="020B0604020202020204" pitchFamily="34" charset="0"/>
              <a:buChar char="•"/>
            </a:pPr>
            <a:r>
              <a:rPr lang="en-IN" sz="1000" b="1" i="0" dirty="0">
                <a:solidFill>
                  <a:srgbClr val="1F1F1F"/>
                </a:solidFill>
                <a:effectLst/>
                <a:highlight>
                  <a:srgbClr val="FFFFFF"/>
                </a:highlight>
                <a:latin typeface="Google Sans"/>
              </a:rPr>
              <a:t>Offline Patching:</a:t>
            </a:r>
            <a:r>
              <a:rPr lang="en-IN" sz="1000" b="0" i="0" dirty="0">
                <a:solidFill>
                  <a:srgbClr val="1F1F1F"/>
                </a:solidFill>
                <a:effectLst/>
                <a:highlight>
                  <a:srgbClr val="FFFFFF"/>
                </a:highlight>
                <a:latin typeface="Google Sans"/>
              </a:rPr>
              <a:t> Support for devices not always connected to the network.</a:t>
            </a:r>
          </a:p>
          <a:p>
            <a:pPr algn="l">
              <a:buFont typeface="Arial" panose="020B0604020202020204" pitchFamily="34" charset="0"/>
              <a:buChar char="•"/>
            </a:pPr>
            <a:r>
              <a:rPr lang="en-IN" sz="1000" b="1" i="0" dirty="0">
                <a:solidFill>
                  <a:srgbClr val="1F1F1F"/>
                </a:solidFill>
                <a:effectLst/>
                <a:highlight>
                  <a:srgbClr val="FFFFFF"/>
                </a:highlight>
                <a:latin typeface="Google Sans"/>
              </a:rPr>
              <a:t>Dependency Mapping:</a:t>
            </a:r>
            <a:r>
              <a:rPr lang="en-IN" sz="1000" b="0" i="0" dirty="0">
                <a:solidFill>
                  <a:srgbClr val="1F1F1F"/>
                </a:solidFill>
                <a:effectLst/>
                <a:highlight>
                  <a:srgbClr val="FFFFFF"/>
                </a:highlight>
                <a:latin typeface="Google Sans"/>
              </a:rPr>
              <a:t> Understand dependencies between patches for successful deployment order.</a:t>
            </a:r>
          </a:p>
          <a:p>
            <a:pPr algn="l">
              <a:buFont typeface="Arial" panose="020B0604020202020204" pitchFamily="34" charset="0"/>
              <a:buChar char="•"/>
            </a:pPr>
            <a:r>
              <a:rPr lang="en-IN" sz="1000" b="1" i="0" dirty="0">
                <a:solidFill>
                  <a:srgbClr val="1F1F1F"/>
                </a:solidFill>
                <a:effectLst/>
                <a:highlight>
                  <a:srgbClr val="FFFFFF"/>
                </a:highlight>
                <a:latin typeface="Google Sans"/>
              </a:rPr>
              <a:t>Rollback Planning:</a:t>
            </a:r>
            <a:r>
              <a:rPr lang="en-IN" sz="1000" b="0" i="0" dirty="0">
                <a:solidFill>
                  <a:srgbClr val="1F1F1F"/>
                </a:solidFill>
                <a:effectLst/>
                <a:highlight>
                  <a:srgbClr val="FFFFFF"/>
                </a:highlight>
                <a:latin typeface="Google Sans"/>
              </a:rPr>
              <a:t> Have rollback procedures in place if patches cause issues.</a:t>
            </a:r>
          </a:p>
          <a:p>
            <a:pPr algn="l">
              <a:buFont typeface="Arial" panose="020B0604020202020204" pitchFamily="34" charset="0"/>
              <a:buChar char="•"/>
            </a:pPr>
            <a:r>
              <a:rPr lang="en-IN" sz="1000" b="1" i="0" dirty="0">
                <a:solidFill>
                  <a:srgbClr val="1F1F1F"/>
                </a:solidFill>
                <a:effectLst/>
                <a:highlight>
                  <a:srgbClr val="FFFFFF"/>
                </a:highlight>
                <a:latin typeface="Google Sans"/>
              </a:rPr>
              <a:t>Third-Party Application Patching:</a:t>
            </a:r>
            <a:r>
              <a:rPr lang="en-IN" sz="1000" b="0" i="0" dirty="0">
                <a:solidFill>
                  <a:srgbClr val="1F1F1F"/>
                </a:solidFill>
                <a:effectLst/>
                <a:highlight>
                  <a:srgbClr val="FFFFFF"/>
                </a:highlight>
                <a:latin typeface="Google Sans"/>
              </a:rPr>
              <a:t> Extend patching beyond just Windows operating systems.</a:t>
            </a:r>
          </a:p>
          <a:p>
            <a:pPr algn="l">
              <a:buFont typeface="Arial" panose="020B0604020202020204" pitchFamily="34" charset="0"/>
              <a:buChar char="•"/>
            </a:pPr>
            <a:r>
              <a:rPr lang="en-IN" sz="1000" b="1" i="0" dirty="0">
                <a:solidFill>
                  <a:srgbClr val="1F1F1F"/>
                </a:solidFill>
                <a:effectLst/>
                <a:highlight>
                  <a:srgbClr val="FFFFFF"/>
                </a:highlight>
                <a:latin typeface="Google Sans"/>
              </a:rPr>
              <a:t>Security Patch Prioritization:</a:t>
            </a:r>
            <a:r>
              <a:rPr lang="en-IN" sz="1000" b="0" i="0" dirty="0">
                <a:solidFill>
                  <a:srgbClr val="1F1F1F"/>
                </a:solidFill>
                <a:effectLst/>
                <a:highlight>
                  <a:srgbClr val="FFFFFF"/>
                </a:highlight>
                <a:latin typeface="Google Sans"/>
              </a:rPr>
              <a:t> Prioritize patches based on severity scores (CVSS).</a:t>
            </a:r>
          </a:p>
          <a:p>
            <a:endParaRPr lang="en-US" sz="1000" dirty="0"/>
          </a:p>
        </p:txBody>
      </p:sp>
      <p:sp>
        <p:nvSpPr>
          <p:cNvPr id="4" name="Content Placeholder 3">
            <a:extLst>
              <a:ext uri="{FF2B5EF4-FFF2-40B4-BE49-F238E27FC236}">
                <a16:creationId xmlns:a16="http://schemas.microsoft.com/office/drawing/2014/main" id="{05E7CEBE-5BBF-C51E-DC34-22834FEA4929}"/>
              </a:ext>
            </a:extLst>
          </p:cNvPr>
          <p:cNvSpPr>
            <a:spLocks noGrp="1"/>
          </p:cNvSpPr>
          <p:nvPr>
            <p:ph sz="half" idx="2"/>
          </p:nvPr>
        </p:nvSpPr>
        <p:spPr>
          <a:xfrm>
            <a:off x="6172200" y="641131"/>
            <a:ext cx="5181600" cy="4550979"/>
          </a:xfrm>
        </p:spPr>
        <p:txBody>
          <a:bodyPr>
            <a:noAutofit/>
          </a:bodyPr>
          <a:lstStyle/>
          <a:p>
            <a:pPr marL="0" indent="0" algn="l">
              <a:buNone/>
            </a:pPr>
            <a:r>
              <a:rPr lang="en-IN" sz="1000" b="1" i="0" dirty="0">
                <a:solidFill>
                  <a:srgbClr val="1F1F1F"/>
                </a:solidFill>
                <a:effectLst/>
                <a:highlight>
                  <a:srgbClr val="00FF00"/>
                </a:highlight>
                <a:latin typeface="Google Sans"/>
              </a:rPr>
              <a:t>Network Topology Mapper (NTM)</a:t>
            </a:r>
            <a:endParaRPr lang="en-IN" sz="1000" b="0" i="0" dirty="0">
              <a:solidFill>
                <a:srgbClr val="1F1F1F"/>
              </a:solidFill>
              <a:effectLst/>
              <a:highlight>
                <a:srgbClr val="00FF00"/>
              </a:highlight>
              <a:latin typeface="Google Sans"/>
            </a:endParaRPr>
          </a:p>
          <a:p>
            <a:pPr algn="l">
              <a:buFont typeface="Arial" panose="020B0604020202020204" pitchFamily="34" charset="0"/>
              <a:buChar char="•"/>
            </a:pPr>
            <a:r>
              <a:rPr lang="en-IN" sz="1000" b="1" i="0" dirty="0">
                <a:solidFill>
                  <a:srgbClr val="1F1F1F"/>
                </a:solidFill>
                <a:effectLst/>
                <a:highlight>
                  <a:srgbClr val="FFFFFF"/>
                </a:highlight>
                <a:latin typeface="Google Sans"/>
              </a:rPr>
              <a:t>Scheduled Network Scans:</a:t>
            </a:r>
            <a:r>
              <a:rPr lang="en-IN" sz="1000" b="0" i="0" dirty="0">
                <a:solidFill>
                  <a:srgbClr val="1F1F1F"/>
                </a:solidFill>
                <a:effectLst/>
                <a:highlight>
                  <a:srgbClr val="FFFFFF"/>
                </a:highlight>
                <a:latin typeface="Google Sans"/>
              </a:rPr>
              <a:t> Regularly rediscover your network topology to capture changes.</a:t>
            </a:r>
          </a:p>
          <a:p>
            <a:pPr algn="l">
              <a:buFont typeface="Arial" panose="020B0604020202020204" pitchFamily="34" charset="0"/>
              <a:buChar char="•"/>
            </a:pPr>
            <a:r>
              <a:rPr lang="en-IN" sz="1000" b="1" i="0" dirty="0">
                <a:solidFill>
                  <a:srgbClr val="1F1F1F"/>
                </a:solidFill>
                <a:effectLst/>
                <a:highlight>
                  <a:srgbClr val="FFFFFF"/>
                </a:highlight>
                <a:latin typeface="Google Sans"/>
              </a:rPr>
              <a:t>Layer 2 and Layer 3 Mapping:</a:t>
            </a:r>
            <a:r>
              <a:rPr lang="en-IN" sz="1000" b="0" i="0" dirty="0">
                <a:solidFill>
                  <a:srgbClr val="1F1F1F"/>
                </a:solidFill>
                <a:effectLst/>
                <a:highlight>
                  <a:srgbClr val="FFFFFF"/>
                </a:highlight>
                <a:latin typeface="Google Sans"/>
              </a:rPr>
              <a:t> Map both switch port connections and routed connections.</a:t>
            </a:r>
          </a:p>
          <a:p>
            <a:pPr algn="l">
              <a:buFont typeface="Arial" panose="020B0604020202020204" pitchFamily="34" charset="0"/>
              <a:buChar char="•"/>
            </a:pPr>
            <a:r>
              <a:rPr lang="en-IN" sz="1000" b="1" i="0" dirty="0">
                <a:solidFill>
                  <a:srgbClr val="1F1F1F"/>
                </a:solidFill>
                <a:effectLst/>
                <a:highlight>
                  <a:srgbClr val="FFFFFF"/>
                </a:highlight>
                <a:latin typeface="Google Sans"/>
              </a:rPr>
              <a:t>Detailed Device Information:</a:t>
            </a:r>
            <a:r>
              <a:rPr lang="en-IN" sz="1000" b="0" i="0" dirty="0">
                <a:solidFill>
                  <a:srgbClr val="1F1F1F"/>
                </a:solidFill>
                <a:effectLst/>
                <a:highlight>
                  <a:srgbClr val="FFFFFF"/>
                </a:highlight>
                <a:latin typeface="Google Sans"/>
              </a:rPr>
              <a:t> Get hardware details, OS versions, and open ports for network devices.</a:t>
            </a:r>
          </a:p>
          <a:p>
            <a:pPr algn="l">
              <a:buFont typeface="Arial" panose="020B0604020202020204" pitchFamily="34" charset="0"/>
              <a:buChar char="•"/>
            </a:pPr>
            <a:r>
              <a:rPr lang="en-IN" sz="1000" b="1" i="0" dirty="0">
                <a:solidFill>
                  <a:srgbClr val="1F1F1F"/>
                </a:solidFill>
                <a:effectLst/>
                <a:highlight>
                  <a:srgbClr val="FFFFFF"/>
                </a:highlight>
                <a:latin typeface="Google Sans"/>
              </a:rPr>
              <a:t>Custom Icons and Backgrounds:</a:t>
            </a:r>
            <a:r>
              <a:rPr lang="en-IN" sz="1000" b="0" i="0" dirty="0">
                <a:solidFill>
                  <a:srgbClr val="1F1F1F"/>
                </a:solidFill>
                <a:effectLst/>
                <a:highlight>
                  <a:srgbClr val="FFFFFF"/>
                </a:highlight>
                <a:latin typeface="Google Sans"/>
              </a:rPr>
              <a:t> Upload your own icons for device types or floor plans for better visualizations.</a:t>
            </a:r>
          </a:p>
          <a:p>
            <a:pPr algn="l">
              <a:buFont typeface="Arial" panose="020B0604020202020204" pitchFamily="34" charset="0"/>
              <a:buChar char="•"/>
            </a:pPr>
            <a:r>
              <a:rPr lang="en-IN" sz="1000" b="1" i="0" dirty="0">
                <a:solidFill>
                  <a:srgbClr val="1F1F1F"/>
                </a:solidFill>
                <a:effectLst/>
                <a:highlight>
                  <a:srgbClr val="FFFFFF"/>
                </a:highlight>
                <a:latin typeface="Google Sans"/>
              </a:rPr>
              <a:t>Topology Export:</a:t>
            </a:r>
            <a:r>
              <a:rPr lang="en-IN" sz="1000" b="0" i="0" dirty="0">
                <a:solidFill>
                  <a:srgbClr val="1F1F1F"/>
                </a:solidFill>
                <a:effectLst/>
                <a:highlight>
                  <a:srgbClr val="FFFFFF"/>
                </a:highlight>
                <a:latin typeface="Google Sans"/>
              </a:rPr>
              <a:t> Export maps as images or Visio diagrams for documentation.</a:t>
            </a:r>
          </a:p>
          <a:p>
            <a:pPr algn="l">
              <a:buFont typeface="Arial" panose="020B0604020202020204" pitchFamily="34" charset="0"/>
              <a:buChar char="•"/>
            </a:pPr>
            <a:r>
              <a:rPr lang="en-IN" sz="1000" b="1" i="0" dirty="0">
                <a:solidFill>
                  <a:srgbClr val="1F1F1F"/>
                </a:solidFill>
                <a:effectLst/>
                <a:highlight>
                  <a:srgbClr val="FFFFFF"/>
                </a:highlight>
                <a:latin typeface="Google Sans"/>
              </a:rPr>
              <a:t>Dependency Visualization:</a:t>
            </a:r>
            <a:r>
              <a:rPr lang="en-IN" sz="1000" b="0" i="0" dirty="0">
                <a:solidFill>
                  <a:srgbClr val="1F1F1F"/>
                </a:solidFill>
                <a:effectLst/>
                <a:highlight>
                  <a:srgbClr val="FFFFFF"/>
                </a:highlight>
                <a:latin typeface="Google Sans"/>
              </a:rPr>
              <a:t> See how device outages might impact other connected systems.</a:t>
            </a:r>
          </a:p>
          <a:p>
            <a:pPr marL="0" indent="0" algn="l">
              <a:buNone/>
            </a:pPr>
            <a:r>
              <a:rPr lang="en-IN" sz="1000" b="1" i="0" dirty="0">
                <a:solidFill>
                  <a:srgbClr val="1F1F1F"/>
                </a:solidFill>
                <a:effectLst/>
                <a:highlight>
                  <a:srgbClr val="00FF00"/>
                </a:highlight>
                <a:latin typeface="Google Sans"/>
              </a:rPr>
              <a:t>Cloud Monitoring</a:t>
            </a:r>
            <a:endParaRPr lang="en-IN" sz="1000" b="0" i="0" dirty="0">
              <a:solidFill>
                <a:srgbClr val="1F1F1F"/>
              </a:solidFill>
              <a:effectLst/>
              <a:highlight>
                <a:srgbClr val="00FF00"/>
              </a:highlight>
              <a:latin typeface="Google Sans"/>
            </a:endParaRPr>
          </a:p>
          <a:p>
            <a:pPr algn="l">
              <a:buFont typeface="Arial" panose="020B0604020202020204" pitchFamily="34" charset="0"/>
              <a:buChar char="•"/>
            </a:pPr>
            <a:r>
              <a:rPr lang="en-IN" sz="1000" b="1" i="0" dirty="0">
                <a:solidFill>
                  <a:srgbClr val="1F1F1F"/>
                </a:solidFill>
                <a:effectLst/>
                <a:highlight>
                  <a:srgbClr val="FFFFFF"/>
                </a:highlight>
                <a:latin typeface="Google Sans"/>
              </a:rPr>
              <a:t>Cost Analysis:</a:t>
            </a:r>
            <a:r>
              <a:rPr lang="en-IN" sz="1000" b="0" i="0" dirty="0">
                <a:solidFill>
                  <a:srgbClr val="1F1F1F"/>
                </a:solidFill>
                <a:effectLst/>
                <a:highlight>
                  <a:srgbClr val="FFFFFF"/>
                </a:highlight>
                <a:latin typeface="Google Sans"/>
              </a:rPr>
              <a:t> Track resource usage costs across cloud providers (Azure, AWS).</a:t>
            </a:r>
          </a:p>
          <a:p>
            <a:pPr algn="l">
              <a:buFont typeface="Arial" panose="020B0604020202020204" pitchFamily="34" charset="0"/>
              <a:buChar char="•"/>
            </a:pPr>
            <a:r>
              <a:rPr lang="en-IN" sz="1000" b="1" i="0" dirty="0">
                <a:solidFill>
                  <a:srgbClr val="1F1F1F"/>
                </a:solidFill>
                <a:effectLst/>
                <a:highlight>
                  <a:srgbClr val="FFFFFF"/>
                </a:highlight>
                <a:latin typeface="Google Sans"/>
              </a:rPr>
              <a:t>Resource Tagging:</a:t>
            </a:r>
            <a:r>
              <a:rPr lang="en-IN" sz="1000" b="0" i="0" dirty="0">
                <a:solidFill>
                  <a:srgbClr val="1F1F1F"/>
                </a:solidFill>
                <a:effectLst/>
                <a:highlight>
                  <a:srgbClr val="FFFFFF"/>
                </a:highlight>
                <a:latin typeface="Google Sans"/>
              </a:rPr>
              <a:t> Monitor costs by department, project, or other custom tags.</a:t>
            </a:r>
          </a:p>
          <a:p>
            <a:pPr algn="l">
              <a:buFont typeface="Arial" panose="020B0604020202020204" pitchFamily="34" charset="0"/>
              <a:buChar char="•"/>
            </a:pPr>
            <a:r>
              <a:rPr lang="en-IN" sz="1000" b="1" i="0" dirty="0">
                <a:solidFill>
                  <a:srgbClr val="1F1F1F"/>
                </a:solidFill>
                <a:effectLst/>
                <a:highlight>
                  <a:srgbClr val="FFFFFF"/>
                </a:highlight>
                <a:latin typeface="Google Sans"/>
              </a:rPr>
              <a:t>Right-Sizing Recommendations:</a:t>
            </a:r>
            <a:r>
              <a:rPr lang="en-IN" sz="1000" b="0" i="0" dirty="0">
                <a:solidFill>
                  <a:srgbClr val="1F1F1F"/>
                </a:solidFill>
                <a:effectLst/>
                <a:highlight>
                  <a:srgbClr val="FFFFFF"/>
                </a:highlight>
                <a:latin typeface="Google Sans"/>
              </a:rPr>
              <a:t> Identify underutilized resources for cloud cost optimization.</a:t>
            </a:r>
          </a:p>
          <a:p>
            <a:pPr algn="l">
              <a:buFont typeface="Arial" panose="020B0604020202020204" pitchFamily="34" charset="0"/>
              <a:buChar char="•"/>
            </a:pPr>
            <a:r>
              <a:rPr lang="en-IN" sz="1000" b="1" i="0" dirty="0">
                <a:solidFill>
                  <a:srgbClr val="1F1F1F"/>
                </a:solidFill>
                <a:effectLst/>
                <a:highlight>
                  <a:srgbClr val="FFFFFF"/>
                </a:highlight>
                <a:latin typeface="Google Sans"/>
              </a:rPr>
              <a:t>Security Posture Checks:</a:t>
            </a:r>
            <a:r>
              <a:rPr lang="en-IN" sz="1000" b="0" i="0" dirty="0">
                <a:solidFill>
                  <a:srgbClr val="1F1F1F"/>
                </a:solidFill>
                <a:effectLst/>
                <a:highlight>
                  <a:srgbClr val="FFFFFF"/>
                </a:highlight>
                <a:latin typeface="Google Sans"/>
              </a:rPr>
              <a:t> Monitor cloud configurations against security best practices.</a:t>
            </a:r>
          </a:p>
          <a:p>
            <a:pPr algn="l">
              <a:buFont typeface="Arial" panose="020B0604020202020204" pitchFamily="34" charset="0"/>
              <a:buChar char="•"/>
            </a:pPr>
            <a:r>
              <a:rPr lang="en-IN" sz="1000" b="1" i="0" dirty="0">
                <a:solidFill>
                  <a:srgbClr val="1F1F1F"/>
                </a:solidFill>
                <a:effectLst/>
                <a:highlight>
                  <a:srgbClr val="FFFFFF"/>
                </a:highlight>
                <a:latin typeface="Google Sans"/>
              </a:rPr>
              <a:t>Hybrid Environment Visualization:</a:t>
            </a:r>
            <a:r>
              <a:rPr lang="en-IN" sz="1000" b="0" i="0" dirty="0">
                <a:solidFill>
                  <a:srgbClr val="1F1F1F"/>
                </a:solidFill>
                <a:effectLst/>
                <a:highlight>
                  <a:srgbClr val="FFFFFF"/>
                </a:highlight>
                <a:latin typeface="Google Sans"/>
              </a:rPr>
              <a:t> Visualize dependencies between on-premises and cloud resources.</a:t>
            </a:r>
          </a:p>
          <a:p>
            <a:pPr algn="l">
              <a:buFont typeface="Arial" panose="020B0604020202020204" pitchFamily="34" charset="0"/>
              <a:buChar char="•"/>
            </a:pPr>
            <a:r>
              <a:rPr lang="en-IN" sz="1000" b="1" i="0" dirty="0">
                <a:solidFill>
                  <a:srgbClr val="1F1F1F"/>
                </a:solidFill>
                <a:effectLst/>
                <a:highlight>
                  <a:srgbClr val="FFFFFF"/>
                </a:highlight>
                <a:latin typeface="Google Sans"/>
              </a:rPr>
              <a:t>Performance Anomaly Detection:</a:t>
            </a:r>
            <a:r>
              <a:rPr lang="en-IN" sz="1000" b="0" i="0" dirty="0">
                <a:solidFill>
                  <a:srgbClr val="1F1F1F"/>
                </a:solidFill>
                <a:effectLst/>
                <a:highlight>
                  <a:srgbClr val="FFFFFF"/>
                </a:highlight>
                <a:latin typeface="Google Sans"/>
              </a:rPr>
              <a:t> Baseline cloud resource usage and alert on deviations.</a:t>
            </a:r>
          </a:p>
          <a:p>
            <a:pPr marL="0" indent="0" algn="l">
              <a:buNone/>
            </a:pPr>
            <a:r>
              <a:rPr lang="en-IN" sz="1000" b="1" i="0" dirty="0">
                <a:solidFill>
                  <a:srgbClr val="1F1F1F"/>
                </a:solidFill>
                <a:effectLst/>
                <a:highlight>
                  <a:srgbClr val="00FF00"/>
                </a:highlight>
                <a:latin typeface="Google Sans"/>
              </a:rPr>
              <a:t>Network Insight (for F5, Cisco, etc.)</a:t>
            </a:r>
            <a:endParaRPr lang="en-IN" sz="1000" b="0" i="0" dirty="0">
              <a:solidFill>
                <a:srgbClr val="1F1F1F"/>
              </a:solidFill>
              <a:effectLst/>
              <a:highlight>
                <a:srgbClr val="00FF00"/>
              </a:highlight>
              <a:latin typeface="Google Sans"/>
            </a:endParaRPr>
          </a:p>
          <a:p>
            <a:pPr algn="l">
              <a:buFont typeface="Arial" panose="020B0604020202020204" pitchFamily="34" charset="0"/>
              <a:buChar char="•"/>
            </a:pPr>
            <a:r>
              <a:rPr lang="en-IN" sz="1000" b="1" i="0" dirty="0">
                <a:solidFill>
                  <a:srgbClr val="1F1F1F"/>
                </a:solidFill>
                <a:effectLst/>
                <a:highlight>
                  <a:srgbClr val="FFFFFF"/>
                </a:highlight>
                <a:latin typeface="Google Sans"/>
              </a:rPr>
              <a:t>F5 BIG-IP Deep Dives:</a:t>
            </a:r>
            <a:r>
              <a:rPr lang="en-IN" sz="1000" b="0" i="0" dirty="0">
                <a:solidFill>
                  <a:srgbClr val="1F1F1F"/>
                </a:solidFill>
                <a:effectLst/>
                <a:highlight>
                  <a:srgbClr val="FFFFFF"/>
                </a:highlight>
                <a:latin typeface="Google Sans"/>
              </a:rPr>
              <a:t> Performance metrics of virtual servers, pools, load balancer status, etc.</a:t>
            </a:r>
          </a:p>
          <a:p>
            <a:pPr algn="l">
              <a:buFont typeface="Arial" panose="020B0604020202020204" pitchFamily="34" charset="0"/>
              <a:buChar char="•"/>
            </a:pPr>
            <a:r>
              <a:rPr lang="en-IN" sz="1000" b="1" i="0" dirty="0">
                <a:solidFill>
                  <a:srgbClr val="1F1F1F"/>
                </a:solidFill>
                <a:effectLst/>
                <a:highlight>
                  <a:srgbClr val="FFFFFF"/>
                </a:highlight>
                <a:latin typeface="Google Sans"/>
              </a:rPr>
              <a:t>Cisco ASA Firewall Insights:</a:t>
            </a:r>
            <a:r>
              <a:rPr lang="en-IN" sz="1000" b="0" i="0" dirty="0">
                <a:solidFill>
                  <a:srgbClr val="1F1F1F"/>
                </a:solidFill>
                <a:effectLst/>
                <a:highlight>
                  <a:srgbClr val="FFFFFF"/>
                </a:highlight>
                <a:latin typeface="Google Sans"/>
              </a:rPr>
              <a:t> Firewall policy analysis, VPN tunnel monitoring, site-to-site connectivity checks.</a:t>
            </a:r>
          </a:p>
          <a:p>
            <a:pPr algn="l">
              <a:buFont typeface="Arial" panose="020B0604020202020204" pitchFamily="34" charset="0"/>
              <a:buChar char="•"/>
            </a:pPr>
            <a:r>
              <a:rPr lang="en-IN" sz="1000" b="1" i="0" dirty="0">
                <a:solidFill>
                  <a:srgbClr val="1F1F1F"/>
                </a:solidFill>
                <a:effectLst/>
                <a:highlight>
                  <a:srgbClr val="FFFFFF"/>
                </a:highlight>
                <a:latin typeface="Google Sans"/>
              </a:rPr>
              <a:t>Palo Alto Firewall Monitoring:</a:t>
            </a:r>
            <a:r>
              <a:rPr lang="en-IN" sz="1000" b="0" i="0" dirty="0">
                <a:solidFill>
                  <a:srgbClr val="1F1F1F"/>
                </a:solidFill>
                <a:effectLst/>
                <a:highlight>
                  <a:srgbClr val="FFFFFF"/>
                </a:highlight>
                <a:latin typeface="Google Sans"/>
              </a:rPr>
              <a:t> Security rule hit counts, session tracking, threat analysis.</a:t>
            </a:r>
          </a:p>
          <a:p>
            <a:pPr algn="l">
              <a:buFont typeface="Arial" panose="020B0604020202020204" pitchFamily="34" charset="0"/>
              <a:buChar char="•"/>
            </a:pPr>
            <a:r>
              <a:rPr lang="en-IN" sz="1000" b="1" i="0" dirty="0">
                <a:solidFill>
                  <a:srgbClr val="1F1F1F"/>
                </a:solidFill>
                <a:effectLst/>
                <a:highlight>
                  <a:srgbClr val="FFFFFF"/>
                </a:highlight>
                <a:latin typeface="Google Sans"/>
              </a:rPr>
              <a:t>Vendor-Specific Troubleshooting:</a:t>
            </a:r>
            <a:r>
              <a:rPr lang="en-IN" sz="1000" b="0" i="0" dirty="0">
                <a:solidFill>
                  <a:srgbClr val="1F1F1F"/>
                </a:solidFill>
                <a:effectLst/>
                <a:highlight>
                  <a:srgbClr val="FFFFFF"/>
                </a:highlight>
                <a:latin typeface="Google Sans"/>
              </a:rPr>
              <a:t> Get guided troubleshooting workflows based on the monitored device type.</a:t>
            </a:r>
          </a:p>
          <a:p>
            <a:endParaRPr lang="en-US" sz="1000" dirty="0"/>
          </a:p>
        </p:txBody>
      </p:sp>
    </p:spTree>
    <p:extLst>
      <p:ext uri="{BB962C8B-B14F-4D97-AF65-F5344CB8AC3E}">
        <p14:creationId xmlns:p14="http://schemas.microsoft.com/office/powerpoint/2010/main" val="358489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22F6-6466-EA6D-B1F8-52494AC8173C}"/>
              </a:ext>
            </a:extLst>
          </p:cNvPr>
          <p:cNvSpPr>
            <a:spLocks noGrp="1"/>
          </p:cNvSpPr>
          <p:nvPr>
            <p:ph type="title"/>
          </p:nvPr>
        </p:nvSpPr>
        <p:spPr>
          <a:xfrm>
            <a:off x="838200" y="365126"/>
            <a:ext cx="10515600" cy="748972"/>
          </a:xfrm>
        </p:spPr>
        <p:txBody>
          <a:bodyPr>
            <a:normAutofit/>
          </a:bodyPr>
          <a:lstStyle/>
          <a:p>
            <a:r>
              <a:rPr lang="en-US" sz="3200" dirty="0"/>
              <a:t>Use cases - Modules</a:t>
            </a:r>
          </a:p>
        </p:txBody>
      </p:sp>
      <p:sp>
        <p:nvSpPr>
          <p:cNvPr id="3" name="Content Placeholder 2">
            <a:extLst>
              <a:ext uri="{FF2B5EF4-FFF2-40B4-BE49-F238E27FC236}">
                <a16:creationId xmlns:a16="http://schemas.microsoft.com/office/drawing/2014/main" id="{5CA4CED2-FDF9-41CD-EB96-B645D416A097}"/>
              </a:ext>
            </a:extLst>
          </p:cNvPr>
          <p:cNvSpPr>
            <a:spLocks noGrp="1"/>
          </p:cNvSpPr>
          <p:nvPr>
            <p:ph sz="half" idx="1"/>
          </p:nvPr>
        </p:nvSpPr>
        <p:spPr/>
        <p:txBody>
          <a:bodyPr>
            <a:noAutofit/>
          </a:bodyPr>
          <a:lstStyle/>
          <a:p>
            <a:pPr marL="0" indent="0" algn="l">
              <a:buNone/>
            </a:pPr>
            <a:r>
              <a:rPr lang="en-IN" sz="1000" b="1" i="0" dirty="0">
                <a:solidFill>
                  <a:srgbClr val="1F1F1F"/>
                </a:solidFill>
                <a:effectLst/>
                <a:highlight>
                  <a:srgbClr val="00FF00"/>
                </a:highlight>
                <a:latin typeface="Google Sans"/>
              </a:rPr>
              <a:t>Access Rights Manager (ARM)</a:t>
            </a:r>
            <a:endParaRPr lang="en-IN" sz="1000" b="0" i="0" dirty="0">
              <a:solidFill>
                <a:srgbClr val="1F1F1F"/>
              </a:solidFill>
              <a:effectLst/>
              <a:highlight>
                <a:srgbClr val="00FF00"/>
              </a:highlight>
              <a:latin typeface="Google Sans"/>
            </a:endParaRPr>
          </a:p>
          <a:p>
            <a:pPr algn="l">
              <a:buFont typeface="Arial" panose="020B0604020202020204" pitchFamily="34" charset="0"/>
              <a:buChar char="•"/>
            </a:pPr>
            <a:r>
              <a:rPr lang="en-IN" sz="1000" b="1" i="0" dirty="0">
                <a:solidFill>
                  <a:srgbClr val="1F1F1F"/>
                </a:solidFill>
                <a:effectLst/>
                <a:highlight>
                  <a:srgbClr val="FFFFFF"/>
                </a:highlight>
                <a:latin typeface="Google Sans"/>
              </a:rPr>
              <a:t>Share Permission Auditing:</a:t>
            </a:r>
            <a:r>
              <a:rPr lang="en-IN" sz="1000" b="0" i="0" dirty="0">
                <a:solidFill>
                  <a:srgbClr val="1F1F1F"/>
                </a:solidFill>
                <a:effectLst/>
                <a:highlight>
                  <a:srgbClr val="FFFFFF"/>
                </a:highlight>
                <a:latin typeface="Google Sans"/>
              </a:rPr>
              <a:t> </a:t>
            </a:r>
            <a:r>
              <a:rPr lang="en-IN" sz="1000" b="0" i="0" dirty="0" err="1">
                <a:solidFill>
                  <a:srgbClr val="1F1F1F"/>
                </a:solidFill>
                <a:effectLst/>
                <a:highlight>
                  <a:srgbClr val="FFFFFF"/>
                </a:highlight>
                <a:latin typeface="Google Sans"/>
              </a:rPr>
              <a:t>Analyze</a:t>
            </a:r>
            <a:r>
              <a:rPr lang="en-IN" sz="1000" b="0" i="0" dirty="0">
                <a:solidFill>
                  <a:srgbClr val="1F1F1F"/>
                </a:solidFill>
                <a:effectLst/>
                <a:highlight>
                  <a:srgbClr val="FFFFFF"/>
                </a:highlight>
                <a:latin typeface="Google Sans"/>
              </a:rPr>
              <a:t> excessive or misconfigured permissions on file shares.</a:t>
            </a:r>
          </a:p>
          <a:p>
            <a:pPr algn="l">
              <a:buFont typeface="Arial" panose="020B0604020202020204" pitchFamily="34" charset="0"/>
              <a:buChar char="•"/>
            </a:pPr>
            <a:r>
              <a:rPr lang="en-IN" sz="1000" b="1" i="0" dirty="0">
                <a:solidFill>
                  <a:srgbClr val="1F1F1F"/>
                </a:solidFill>
                <a:effectLst/>
                <a:highlight>
                  <a:srgbClr val="FFFFFF"/>
                </a:highlight>
                <a:latin typeface="Google Sans"/>
              </a:rPr>
              <a:t>Active Directory Permissions Reporting:</a:t>
            </a:r>
            <a:r>
              <a:rPr lang="en-IN" sz="1000" b="0" i="0" dirty="0">
                <a:solidFill>
                  <a:srgbClr val="1F1F1F"/>
                </a:solidFill>
                <a:effectLst/>
                <a:highlight>
                  <a:srgbClr val="FFFFFF"/>
                </a:highlight>
                <a:latin typeface="Google Sans"/>
              </a:rPr>
              <a:t> Visualize group memberships and effective permissions of AD users.</a:t>
            </a:r>
          </a:p>
          <a:p>
            <a:pPr algn="l">
              <a:buFont typeface="Arial" panose="020B0604020202020204" pitchFamily="34" charset="0"/>
              <a:buChar char="•"/>
            </a:pPr>
            <a:r>
              <a:rPr lang="en-IN" sz="1000" b="1" i="0" dirty="0">
                <a:solidFill>
                  <a:srgbClr val="1F1F1F"/>
                </a:solidFill>
                <a:effectLst/>
                <a:highlight>
                  <a:srgbClr val="FFFFFF"/>
                </a:highlight>
                <a:latin typeface="Google Sans"/>
              </a:rPr>
              <a:t>Critical Data Access Monitoring:</a:t>
            </a:r>
            <a:r>
              <a:rPr lang="en-IN" sz="1000" b="0" i="0" dirty="0">
                <a:solidFill>
                  <a:srgbClr val="1F1F1F"/>
                </a:solidFill>
                <a:effectLst/>
                <a:highlight>
                  <a:srgbClr val="FFFFFF"/>
                </a:highlight>
                <a:latin typeface="Google Sans"/>
              </a:rPr>
              <a:t> Alert on changes in permissions to sensitive folders or files.</a:t>
            </a:r>
          </a:p>
          <a:p>
            <a:pPr algn="l">
              <a:buFont typeface="Arial" panose="020B0604020202020204" pitchFamily="34" charset="0"/>
              <a:buChar char="•"/>
            </a:pPr>
            <a:r>
              <a:rPr lang="en-IN" sz="1000" b="1" i="0" dirty="0">
                <a:solidFill>
                  <a:srgbClr val="1F1F1F"/>
                </a:solidFill>
                <a:effectLst/>
                <a:highlight>
                  <a:srgbClr val="FFFFFF"/>
                </a:highlight>
                <a:latin typeface="Google Sans"/>
              </a:rPr>
              <a:t>Permission Change Simulation:</a:t>
            </a:r>
            <a:r>
              <a:rPr lang="en-IN" sz="1000" b="0" i="0" dirty="0">
                <a:solidFill>
                  <a:srgbClr val="1F1F1F"/>
                </a:solidFill>
                <a:effectLst/>
                <a:highlight>
                  <a:srgbClr val="FFFFFF"/>
                </a:highlight>
                <a:latin typeface="Google Sans"/>
              </a:rPr>
              <a:t> Preview the impact of permission changes before applying them.</a:t>
            </a:r>
          </a:p>
          <a:p>
            <a:pPr algn="l">
              <a:buFont typeface="Arial" panose="020B0604020202020204" pitchFamily="34" charset="0"/>
              <a:buChar char="•"/>
            </a:pPr>
            <a:r>
              <a:rPr lang="en-IN" sz="1000" b="1" i="0" dirty="0">
                <a:solidFill>
                  <a:srgbClr val="1F1F1F"/>
                </a:solidFill>
                <a:effectLst/>
                <a:highlight>
                  <a:srgbClr val="FFFFFF"/>
                </a:highlight>
                <a:latin typeface="Google Sans"/>
              </a:rPr>
              <a:t>Ownerless Data Identification:</a:t>
            </a:r>
            <a:r>
              <a:rPr lang="en-IN" sz="1000" b="0" i="0" dirty="0">
                <a:solidFill>
                  <a:srgbClr val="1F1F1F"/>
                </a:solidFill>
                <a:effectLst/>
                <a:highlight>
                  <a:srgbClr val="FFFFFF"/>
                </a:highlight>
                <a:latin typeface="Google Sans"/>
              </a:rPr>
              <a:t> Find files and folders without clear ownership for risk assessment.</a:t>
            </a:r>
          </a:p>
          <a:p>
            <a:pPr algn="l">
              <a:buFont typeface="Arial" panose="020B0604020202020204" pitchFamily="34" charset="0"/>
              <a:buChar char="•"/>
            </a:pPr>
            <a:r>
              <a:rPr lang="en-IN" sz="1000" b="1" i="0" dirty="0">
                <a:solidFill>
                  <a:srgbClr val="1F1F1F"/>
                </a:solidFill>
                <a:effectLst/>
                <a:highlight>
                  <a:srgbClr val="FFFFFF"/>
                </a:highlight>
                <a:latin typeface="Google Sans"/>
              </a:rPr>
              <a:t>Remediation Workflow:</a:t>
            </a:r>
            <a:r>
              <a:rPr lang="en-IN" sz="1000" b="0" i="0" dirty="0">
                <a:solidFill>
                  <a:srgbClr val="1F1F1F"/>
                </a:solidFill>
                <a:effectLst/>
                <a:highlight>
                  <a:srgbClr val="FFFFFF"/>
                </a:highlight>
                <a:latin typeface="Google Sans"/>
              </a:rPr>
              <a:t> Create approval flows for permission changes requests.</a:t>
            </a:r>
          </a:p>
          <a:p>
            <a:endParaRPr lang="en-US" sz="1000" dirty="0"/>
          </a:p>
        </p:txBody>
      </p:sp>
      <p:sp>
        <p:nvSpPr>
          <p:cNvPr id="4" name="Content Placeholder 3">
            <a:extLst>
              <a:ext uri="{FF2B5EF4-FFF2-40B4-BE49-F238E27FC236}">
                <a16:creationId xmlns:a16="http://schemas.microsoft.com/office/drawing/2014/main" id="{9F8D4939-08AA-5B03-9681-E52881D3BA0F}"/>
              </a:ext>
            </a:extLst>
          </p:cNvPr>
          <p:cNvSpPr>
            <a:spLocks noGrp="1"/>
          </p:cNvSpPr>
          <p:nvPr>
            <p:ph sz="half" idx="2"/>
          </p:nvPr>
        </p:nvSpPr>
        <p:spPr>
          <a:xfrm>
            <a:off x="6655676" y="511230"/>
            <a:ext cx="5181600" cy="5665733"/>
          </a:xfrm>
        </p:spPr>
        <p:txBody>
          <a:bodyPr>
            <a:noAutofit/>
          </a:bodyPr>
          <a:lstStyle/>
          <a:p>
            <a:pPr marL="0" indent="0" algn="l">
              <a:buNone/>
            </a:pPr>
            <a:r>
              <a:rPr lang="en-IN" sz="1000" b="1" i="0" dirty="0">
                <a:solidFill>
                  <a:srgbClr val="1F1F1F"/>
                </a:solidFill>
                <a:effectLst/>
                <a:highlight>
                  <a:srgbClr val="00FF00"/>
                </a:highlight>
                <a:latin typeface="Google Sans"/>
              </a:rPr>
              <a:t>Log &amp; Event Manager (LEM)</a:t>
            </a:r>
            <a:endParaRPr lang="en-IN" sz="1000" b="0" i="0" dirty="0">
              <a:solidFill>
                <a:srgbClr val="1F1F1F"/>
              </a:solidFill>
              <a:effectLst/>
              <a:highlight>
                <a:srgbClr val="00FF00"/>
              </a:highlight>
              <a:latin typeface="Google Sans"/>
            </a:endParaRPr>
          </a:p>
          <a:p>
            <a:pPr algn="l">
              <a:buFont typeface="Arial" panose="020B0604020202020204" pitchFamily="34" charset="0"/>
              <a:buChar char="•"/>
            </a:pPr>
            <a:r>
              <a:rPr lang="en-IN" sz="1000" b="1" i="0" dirty="0">
                <a:solidFill>
                  <a:srgbClr val="1F1F1F"/>
                </a:solidFill>
                <a:effectLst/>
                <a:highlight>
                  <a:srgbClr val="FFFFFF"/>
                </a:highlight>
                <a:latin typeface="Google Sans"/>
              </a:rPr>
              <a:t>Windows Event Collection:</a:t>
            </a:r>
            <a:r>
              <a:rPr lang="en-IN" sz="1000" b="0" i="0" dirty="0">
                <a:solidFill>
                  <a:srgbClr val="1F1F1F"/>
                </a:solidFill>
                <a:effectLst/>
                <a:highlight>
                  <a:srgbClr val="FFFFFF"/>
                </a:highlight>
                <a:latin typeface="Google Sans"/>
              </a:rPr>
              <a:t> Centrally gather security, application, and system logs from Windows servers and workstations.</a:t>
            </a:r>
          </a:p>
          <a:p>
            <a:pPr algn="l">
              <a:buFont typeface="Arial" panose="020B0604020202020204" pitchFamily="34" charset="0"/>
              <a:buChar char="•"/>
            </a:pPr>
            <a:r>
              <a:rPr lang="en-IN" sz="1000" b="1" i="0" dirty="0">
                <a:solidFill>
                  <a:srgbClr val="1F1F1F"/>
                </a:solidFill>
                <a:effectLst/>
                <a:highlight>
                  <a:srgbClr val="FFFFFF"/>
                </a:highlight>
                <a:latin typeface="Google Sans"/>
              </a:rPr>
              <a:t>Log Collection from Syslog Sources:</a:t>
            </a:r>
            <a:r>
              <a:rPr lang="en-IN" sz="1000" b="0" i="0" dirty="0">
                <a:solidFill>
                  <a:srgbClr val="1F1F1F"/>
                </a:solidFill>
                <a:effectLst/>
                <a:highlight>
                  <a:srgbClr val="FFFFFF"/>
                </a:highlight>
                <a:latin typeface="Google Sans"/>
              </a:rPr>
              <a:t> Ingest Syslog messages from firewalls, routers, switches, Linux systems, etc.</a:t>
            </a:r>
          </a:p>
          <a:p>
            <a:pPr algn="l">
              <a:buFont typeface="Arial" panose="020B0604020202020204" pitchFamily="34" charset="0"/>
              <a:buChar char="•"/>
            </a:pPr>
            <a:r>
              <a:rPr lang="en-IN" sz="1000" b="1" i="0" dirty="0">
                <a:solidFill>
                  <a:srgbClr val="1F1F1F"/>
                </a:solidFill>
                <a:effectLst/>
                <a:highlight>
                  <a:srgbClr val="FFFFFF"/>
                </a:highlight>
                <a:latin typeface="Google Sans"/>
              </a:rPr>
              <a:t>Agentless Log Collection:</a:t>
            </a:r>
            <a:r>
              <a:rPr lang="en-IN" sz="1000" b="0" i="0" dirty="0">
                <a:solidFill>
                  <a:srgbClr val="1F1F1F"/>
                </a:solidFill>
                <a:effectLst/>
                <a:highlight>
                  <a:srgbClr val="FFFFFF"/>
                </a:highlight>
                <a:latin typeface="Google Sans"/>
              </a:rPr>
              <a:t> Gather logs via WMI or other protocols without installing software on monitored devices.</a:t>
            </a:r>
          </a:p>
          <a:p>
            <a:pPr algn="l">
              <a:buFont typeface="Arial" panose="020B0604020202020204" pitchFamily="34" charset="0"/>
              <a:buChar char="•"/>
            </a:pPr>
            <a:r>
              <a:rPr lang="en-IN" sz="1000" b="1" i="0" dirty="0">
                <a:solidFill>
                  <a:srgbClr val="1F1F1F"/>
                </a:solidFill>
                <a:effectLst/>
                <a:highlight>
                  <a:srgbClr val="FFFFFF"/>
                </a:highlight>
                <a:latin typeface="Google Sans"/>
              </a:rPr>
              <a:t>Custom Log Parsing:</a:t>
            </a:r>
            <a:r>
              <a:rPr lang="en-IN" sz="1000" b="0" i="0" dirty="0">
                <a:solidFill>
                  <a:srgbClr val="1F1F1F"/>
                </a:solidFill>
                <a:effectLst/>
                <a:highlight>
                  <a:srgbClr val="FFFFFF"/>
                </a:highlight>
                <a:latin typeface="Google Sans"/>
              </a:rPr>
              <a:t> Create rules to extract relevant data from non-standard log formats.</a:t>
            </a:r>
          </a:p>
          <a:p>
            <a:pPr algn="l">
              <a:buFont typeface="Arial" panose="020B0604020202020204" pitchFamily="34" charset="0"/>
              <a:buChar char="•"/>
            </a:pPr>
            <a:r>
              <a:rPr lang="en-IN" sz="1000" b="1" i="0" dirty="0">
                <a:solidFill>
                  <a:srgbClr val="1F1F1F"/>
                </a:solidFill>
                <a:effectLst/>
                <a:highlight>
                  <a:srgbClr val="FFFFFF"/>
                </a:highlight>
                <a:latin typeface="Google Sans"/>
              </a:rPr>
              <a:t>Active Response Triggers:</a:t>
            </a:r>
            <a:r>
              <a:rPr lang="en-IN" sz="1000" b="0" i="0" dirty="0">
                <a:solidFill>
                  <a:srgbClr val="1F1F1F"/>
                </a:solidFill>
                <a:effectLst/>
                <a:highlight>
                  <a:srgbClr val="FFFFFF"/>
                </a:highlight>
                <a:latin typeface="Google Sans"/>
              </a:rPr>
              <a:t> Initiate scripts, send emails, open tickets, or quarantine systems based on log events.</a:t>
            </a:r>
          </a:p>
          <a:p>
            <a:pPr algn="l">
              <a:buFont typeface="Arial" panose="020B0604020202020204" pitchFamily="34" charset="0"/>
              <a:buChar char="•"/>
            </a:pPr>
            <a:r>
              <a:rPr lang="en-IN" sz="1000" b="1" i="0" dirty="0">
                <a:solidFill>
                  <a:srgbClr val="1F1F1F"/>
                </a:solidFill>
                <a:effectLst/>
                <a:highlight>
                  <a:srgbClr val="FFFFFF"/>
                </a:highlight>
                <a:latin typeface="Google Sans"/>
              </a:rPr>
              <a:t>USB Device Usage Monitoring:</a:t>
            </a:r>
            <a:r>
              <a:rPr lang="en-IN" sz="1000" b="0" i="0" dirty="0">
                <a:solidFill>
                  <a:srgbClr val="1F1F1F"/>
                </a:solidFill>
                <a:effectLst/>
                <a:highlight>
                  <a:srgbClr val="FFFFFF"/>
                </a:highlight>
                <a:latin typeface="Google Sans"/>
              </a:rPr>
              <a:t> Track USB storage connection events and file transfers.</a:t>
            </a:r>
          </a:p>
          <a:p>
            <a:pPr algn="l">
              <a:buFont typeface="Arial" panose="020B0604020202020204" pitchFamily="34" charset="0"/>
              <a:buChar char="•"/>
            </a:pPr>
            <a:r>
              <a:rPr lang="en-IN" sz="1000" b="1" i="0" dirty="0">
                <a:solidFill>
                  <a:srgbClr val="1F1F1F"/>
                </a:solidFill>
                <a:effectLst/>
                <a:highlight>
                  <a:srgbClr val="FFFFFF"/>
                </a:highlight>
                <a:latin typeface="Google Sans"/>
              </a:rPr>
              <a:t>File Integrity Monitoring (FIM):</a:t>
            </a:r>
            <a:r>
              <a:rPr lang="en-IN" sz="1000" b="0" i="0" dirty="0">
                <a:solidFill>
                  <a:srgbClr val="1F1F1F"/>
                </a:solidFill>
                <a:effectLst/>
                <a:highlight>
                  <a:srgbClr val="FFFFFF"/>
                </a:highlight>
                <a:latin typeface="Google Sans"/>
              </a:rPr>
              <a:t> Detect critical file modifications on sensitive systems.</a:t>
            </a:r>
          </a:p>
          <a:p>
            <a:pPr algn="l">
              <a:buFont typeface="Arial" panose="020B0604020202020204" pitchFamily="34" charset="0"/>
              <a:buChar char="•"/>
            </a:pPr>
            <a:r>
              <a:rPr lang="en-IN" sz="1000" b="1" i="0" dirty="0">
                <a:solidFill>
                  <a:srgbClr val="1F1F1F"/>
                </a:solidFill>
                <a:effectLst/>
                <a:highlight>
                  <a:srgbClr val="FFFFFF"/>
                </a:highlight>
                <a:latin typeface="Google Sans"/>
              </a:rPr>
              <a:t>PCI DSS Compliance Reporting:</a:t>
            </a:r>
            <a:r>
              <a:rPr lang="en-IN" sz="1000" b="0" i="0" dirty="0">
                <a:solidFill>
                  <a:srgbClr val="1F1F1F"/>
                </a:solidFill>
                <a:effectLst/>
                <a:highlight>
                  <a:srgbClr val="FFFFFF"/>
                </a:highlight>
                <a:latin typeface="Google Sans"/>
              </a:rPr>
              <a:t> Pre-built reports tailored to PCI DSS log monitoring requirements.</a:t>
            </a:r>
          </a:p>
          <a:p>
            <a:pPr algn="l">
              <a:buFont typeface="Arial" panose="020B0604020202020204" pitchFamily="34" charset="0"/>
              <a:buChar char="•"/>
            </a:pPr>
            <a:r>
              <a:rPr lang="en-IN" sz="1000" b="1" i="0" dirty="0">
                <a:solidFill>
                  <a:srgbClr val="1F1F1F"/>
                </a:solidFill>
                <a:effectLst/>
                <a:highlight>
                  <a:srgbClr val="FFFFFF"/>
                </a:highlight>
                <a:latin typeface="Google Sans"/>
              </a:rPr>
              <a:t>HIPAA Compliance Reporting:</a:t>
            </a:r>
            <a:r>
              <a:rPr lang="en-IN" sz="1000" b="0" i="0" dirty="0">
                <a:solidFill>
                  <a:srgbClr val="1F1F1F"/>
                </a:solidFill>
                <a:effectLst/>
                <a:highlight>
                  <a:srgbClr val="FFFFFF"/>
                </a:highlight>
                <a:latin typeface="Google Sans"/>
              </a:rPr>
              <a:t> Reports demonstrating log collection, retention, and access controls for HIPAA audits.</a:t>
            </a:r>
          </a:p>
          <a:p>
            <a:pPr algn="l">
              <a:buFont typeface="Arial" panose="020B0604020202020204" pitchFamily="34" charset="0"/>
              <a:buChar char="•"/>
            </a:pPr>
            <a:r>
              <a:rPr lang="en-IN" sz="1000" b="1" i="0" dirty="0">
                <a:solidFill>
                  <a:srgbClr val="1F1F1F"/>
                </a:solidFill>
                <a:effectLst/>
                <a:highlight>
                  <a:srgbClr val="FFFFFF"/>
                </a:highlight>
                <a:latin typeface="Google Sans"/>
              </a:rPr>
              <a:t>GDPR Compliance Tracking:</a:t>
            </a:r>
            <a:r>
              <a:rPr lang="en-IN" sz="1000" b="0" i="0" dirty="0">
                <a:solidFill>
                  <a:srgbClr val="1F1F1F"/>
                </a:solidFill>
                <a:effectLst/>
                <a:highlight>
                  <a:srgbClr val="FFFFFF"/>
                </a:highlight>
                <a:latin typeface="Google Sans"/>
              </a:rPr>
              <a:t> Log access reports and user activity monitoring that supports GDPR needs.</a:t>
            </a:r>
          </a:p>
          <a:p>
            <a:pPr algn="l">
              <a:buFont typeface="Arial" panose="020B0604020202020204" pitchFamily="34" charset="0"/>
              <a:buChar char="•"/>
            </a:pPr>
            <a:r>
              <a:rPr lang="en-IN" sz="1000" b="1" i="0" dirty="0">
                <a:solidFill>
                  <a:srgbClr val="1F1F1F"/>
                </a:solidFill>
                <a:effectLst/>
                <a:highlight>
                  <a:srgbClr val="FFFFFF"/>
                </a:highlight>
                <a:latin typeface="Google Sans"/>
              </a:rPr>
              <a:t>NIST 800-53 Compliance Mapping:</a:t>
            </a:r>
            <a:r>
              <a:rPr lang="en-IN" sz="1000" b="0" i="0" dirty="0">
                <a:solidFill>
                  <a:srgbClr val="1F1F1F"/>
                </a:solidFill>
                <a:effectLst/>
                <a:highlight>
                  <a:srgbClr val="FFFFFF"/>
                </a:highlight>
                <a:latin typeface="Google Sans"/>
              </a:rPr>
              <a:t> Correlate log events to controls outlined in NIST security frameworks.</a:t>
            </a:r>
          </a:p>
          <a:p>
            <a:pPr algn="l">
              <a:buFont typeface="Arial" panose="020B0604020202020204" pitchFamily="34" charset="0"/>
              <a:buChar char="•"/>
            </a:pPr>
            <a:r>
              <a:rPr lang="en-IN" sz="1000" b="1" i="0" dirty="0">
                <a:solidFill>
                  <a:srgbClr val="1F1F1F"/>
                </a:solidFill>
                <a:effectLst/>
                <a:highlight>
                  <a:srgbClr val="FFFFFF"/>
                </a:highlight>
                <a:latin typeface="Google Sans"/>
              </a:rPr>
              <a:t>Log Retention &amp; Archiving:</a:t>
            </a:r>
            <a:r>
              <a:rPr lang="en-IN" sz="1000" b="0" i="0" dirty="0">
                <a:solidFill>
                  <a:srgbClr val="1F1F1F"/>
                </a:solidFill>
                <a:effectLst/>
                <a:highlight>
                  <a:srgbClr val="FFFFFF"/>
                </a:highlight>
                <a:latin typeface="Google Sans"/>
              </a:rPr>
              <a:t> Configurable retention periods, and archiving options for long-term storage.</a:t>
            </a:r>
          </a:p>
          <a:p>
            <a:pPr algn="l">
              <a:buFont typeface="Arial" panose="020B0604020202020204" pitchFamily="34" charset="0"/>
              <a:buChar char="•"/>
            </a:pPr>
            <a:r>
              <a:rPr lang="en-IN" sz="1000" b="1" i="0" dirty="0">
                <a:solidFill>
                  <a:srgbClr val="1F1F1F"/>
                </a:solidFill>
                <a:effectLst/>
                <a:highlight>
                  <a:srgbClr val="FFFFFF"/>
                </a:highlight>
                <a:latin typeface="Google Sans"/>
              </a:rPr>
              <a:t>Threat Feed Correlation:</a:t>
            </a:r>
            <a:r>
              <a:rPr lang="en-IN" sz="1000" b="0" i="0" dirty="0">
                <a:solidFill>
                  <a:srgbClr val="1F1F1F"/>
                </a:solidFill>
                <a:effectLst/>
                <a:highlight>
                  <a:srgbClr val="FFFFFF"/>
                </a:highlight>
                <a:latin typeface="Google Sans"/>
              </a:rPr>
              <a:t> Enrich log data with external threat intelligence to highlight potential malicious activity.</a:t>
            </a:r>
          </a:p>
          <a:p>
            <a:pPr algn="l">
              <a:buFont typeface="Arial" panose="020B0604020202020204" pitchFamily="34" charset="0"/>
              <a:buChar char="•"/>
            </a:pPr>
            <a:r>
              <a:rPr lang="en-IN" sz="1000" b="1" i="0" dirty="0">
                <a:solidFill>
                  <a:srgbClr val="1F1F1F"/>
                </a:solidFill>
                <a:effectLst/>
                <a:highlight>
                  <a:srgbClr val="FFFFFF"/>
                </a:highlight>
                <a:latin typeface="Google Sans"/>
              </a:rPr>
              <a:t>Forensic Investigations:</a:t>
            </a:r>
            <a:r>
              <a:rPr lang="en-IN" sz="1000" b="0" i="0" dirty="0">
                <a:solidFill>
                  <a:srgbClr val="1F1F1F"/>
                </a:solidFill>
                <a:effectLst/>
                <a:highlight>
                  <a:srgbClr val="FFFFFF"/>
                </a:highlight>
                <a:latin typeface="Google Sans"/>
              </a:rPr>
              <a:t> Powerful search and filtering to drill into historical logs for incident investigations.</a:t>
            </a:r>
          </a:p>
          <a:p>
            <a:pPr algn="l">
              <a:buFont typeface="Arial" panose="020B0604020202020204" pitchFamily="34" charset="0"/>
              <a:buChar char="•"/>
            </a:pPr>
            <a:r>
              <a:rPr lang="en-IN" sz="1000" b="1" i="0" dirty="0">
                <a:solidFill>
                  <a:srgbClr val="1F1F1F"/>
                </a:solidFill>
                <a:effectLst/>
                <a:highlight>
                  <a:srgbClr val="FFFFFF"/>
                </a:highlight>
                <a:latin typeface="Google Sans"/>
              </a:rPr>
              <a:t>Log Normalization:</a:t>
            </a:r>
            <a:r>
              <a:rPr lang="en-IN" sz="1000" b="0" i="0" dirty="0">
                <a:solidFill>
                  <a:srgbClr val="1F1F1F"/>
                </a:solidFill>
                <a:effectLst/>
                <a:highlight>
                  <a:srgbClr val="FFFFFF"/>
                </a:highlight>
                <a:latin typeface="Google Sans"/>
              </a:rPr>
              <a:t> Transform logs from various formats into a normalized structure for easier analysis.</a:t>
            </a:r>
          </a:p>
          <a:p>
            <a:pPr algn="l">
              <a:buFont typeface="Arial" panose="020B0604020202020204" pitchFamily="34" charset="0"/>
              <a:buChar char="•"/>
            </a:pPr>
            <a:r>
              <a:rPr lang="en-IN" sz="1000" b="1" i="0" dirty="0" err="1">
                <a:solidFill>
                  <a:srgbClr val="1F1F1F"/>
                </a:solidFill>
                <a:effectLst/>
                <a:highlight>
                  <a:srgbClr val="FFFFFF"/>
                </a:highlight>
                <a:latin typeface="Google Sans"/>
              </a:rPr>
              <a:t>Behavior</a:t>
            </a:r>
            <a:r>
              <a:rPr lang="en-IN" sz="1000" b="1" i="0" dirty="0">
                <a:solidFill>
                  <a:srgbClr val="1F1F1F"/>
                </a:solidFill>
                <a:effectLst/>
                <a:highlight>
                  <a:srgbClr val="FFFFFF"/>
                </a:highlight>
                <a:latin typeface="Google Sans"/>
              </a:rPr>
              <a:t>-Based Anomaly Detection:</a:t>
            </a:r>
            <a:r>
              <a:rPr lang="en-IN" sz="1000" b="0" i="0" dirty="0">
                <a:solidFill>
                  <a:srgbClr val="1F1F1F"/>
                </a:solidFill>
                <a:effectLst/>
                <a:highlight>
                  <a:srgbClr val="FFFFFF"/>
                </a:highlight>
                <a:latin typeface="Google Sans"/>
              </a:rPr>
              <a:t> Identify unusual user or system activity even without pre-defined rules.</a:t>
            </a:r>
          </a:p>
          <a:p>
            <a:endParaRPr lang="en-US" sz="1000" dirty="0"/>
          </a:p>
        </p:txBody>
      </p:sp>
    </p:spTree>
    <p:extLst>
      <p:ext uri="{BB962C8B-B14F-4D97-AF65-F5344CB8AC3E}">
        <p14:creationId xmlns:p14="http://schemas.microsoft.com/office/powerpoint/2010/main" val="2194590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274</TotalTime>
  <Words>5800</Words>
  <Application>Microsoft Macintosh PowerPoint</Application>
  <PresentationFormat>Widescreen</PresentationFormat>
  <Paragraphs>415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Calibri</vt:lpstr>
      <vt:lpstr>Google Sans</vt:lpstr>
      <vt:lpstr>Helvetica Neue</vt:lpstr>
      <vt:lpstr>Office Theme</vt:lpstr>
      <vt:lpstr>Monitoring Tool</vt:lpstr>
      <vt:lpstr>Understanding SolarWinds</vt:lpstr>
      <vt:lpstr>SolarWinds – Features</vt:lpstr>
      <vt:lpstr>PowerPoint Presentation</vt:lpstr>
      <vt:lpstr>PowerPoint Presentation</vt:lpstr>
      <vt:lpstr>Detailed Use cases </vt:lpstr>
      <vt:lpstr>Use Cases ( NTA. VMAN, SRM)</vt:lpstr>
      <vt:lpstr>Use cases…</vt:lpstr>
      <vt:lpstr>Use cases - Modules</vt:lpstr>
      <vt:lpstr>Use cases - Modules</vt:lpstr>
      <vt:lpstr>Use Cases</vt:lpstr>
      <vt:lpstr>Business Scenarios</vt:lpstr>
      <vt:lpstr>Business Scenarios</vt:lpstr>
      <vt:lpstr>Business Scenarios</vt:lpstr>
      <vt:lpstr>Business Scenarios</vt:lpstr>
      <vt:lpstr>Business Scenarios</vt:lpstr>
      <vt:lpstr>Industry – Case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S, Ramanujam (Cognizant)</dc:creator>
  <cp:lastModifiedBy>T S, Ramanujam (Cognizant)</cp:lastModifiedBy>
  <cp:revision>8</cp:revision>
  <dcterms:created xsi:type="dcterms:W3CDTF">2024-04-02T05:49:03Z</dcterms:created>
  <dcterms:modified xsi:type="dcterms:W3CDTF">2024-04-02T10:23:33Z</dcterms:modified>
</cp:coreProperties>
</file>