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5" r:id="rId11"/>
    <p:sldId id="266" r:id="rId12"/>
    <p:sldId id="26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4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60554-4B69-4E18-A285-44624E1A31BC}" type="datetimeFigureOut">
              <a:rPr lang="en-IN" smtClean="0"/>
              <a:t>24/12/21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2494A-E528-4CAE-8ABA-1B88AA717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9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F76C-FA0E-CC44-9070-A8D98900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E999E-FDCD-9F46-8A21-A403FA8B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043F-E37F-0047-A9A1-DFC756CD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DAB-B7A1-4105-9572-FF01D73CE679}" type="datetime1">
              <a:rPr lang="en-GB" smtClean="0"/>
              <a:t>24/12/2021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689D3-9602-F54A-89BF-39127EAF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33C5-1C1A-B546-BDF4-92F3757F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5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6DE-A663-A946-A608-DDD1690C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32A3-E8C7-8749-A024-AAB4D831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F21E-1DFC-A141-A449-F201A77C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AACA-80E2-4856-89F5-FD34171BCFD2}" type="datetime1">
              <a:rPr lang="en-GB" smtClean="0"/>
              <a:t>24/12/2021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8808-F42B-A74B-B2F4-B55D91EB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2BF6-6064-DB4F-BC06-06C3A4CB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4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00D6F-BE94-C340-BCAC-3CFB9D21A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FED7D-98EB-0346-92C9-8A0FFC42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55F0-46B3-FA44-92F0-75D0FD0E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9C27-842F-4C68-84DB-4B0BF962330E}" type="datetime1">
              <a:rPr lang="en-GB" smtClean="0"/>
              <a:t>24/12/2021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39F5-53BD-1D45-87A2-C74F247A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2756-E98F-E542-AB31-531C7524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2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A651-9CEC-F342-A10D-3C3A9CD6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29A6-F4BD-A744-8BF4-07BEAD59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C76F-8938-3E4A-B4E9-1929CF9A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CCF2-620D-4854-8C28-ECF38E2A241C}" type="datetime1">
              <a:rPr lang="en-GB" smtClean="0"/>
              <a:t>24/12/2021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27B4-3D2E-4E4B-AD1E-62BC3039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5E00C-FC14-0C4F-A0BC-F1628805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0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0BEA-BACA-9E41-83F0-C479E8C2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F1A4-D697-8C4C-8584-96A11E1B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6238-4394-B14F-B0A6-CF7DDE00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AB5E-6E58-40F7-B937-4B9E49A98767}" type="datetime1">
              <a:rPr lang="en-GB" smtClean="0"/>
              <a:t>24/12/2021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5463-3228-C84D-B967-409439BE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32EB-B3B9-6F4A-A43A-F2B46446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8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500F-FFCD-004C-970C-DB260D78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91E1-8553-6648-A564-2B5199032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3EA3A-A763-F343-8BDF-AB03F56A2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73D0-0F36-DA40-9356-ED35EBB6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8AB4-52F5-4F15-9E1F-3F58CB548786}" type="datetime1">
              <a:rPr lang="en-GB" smtClean="0"/>
              <a:t>24/12/2021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33E0B-23EA-EF4E-84D0-AE803C5D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5554A-70E1-624C-8499-8BB4754E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663F-2D5F-A14F-B63E-2280BB05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D93AA-0681-0B49-ADE1-75FCE4E6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5587-AB84-5C4E-A74D-B973EC4A2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DB4AC-0D9E-1342-9FA3-7B2825A0C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1C9DA-5CC4-394E-A6C6-82D82430C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CFD82-901B-9B48-8229-200FD37F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FA0-722E-4408-BF3C-638490765F94}" type="datetime1">
              <a:rPr lang="en-GB" smtClean="0"/>
              <a:t>24/12/2021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5CE9F-52EF-5543-96E6-6D74C2D1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55305-CBC4-AF4C-8CCE-E78231B5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6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0FE9-45B5-9144-ACED-48D3E63E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1D13B-91C7-3248-8866-9427BFE3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38B0-A45F-4A24-BE29-B3F0D9EDCCAB}" type="datetime1">
              <a:rPr lang="en-GB" smtClean="0"/>
              <a:t>24/12/2021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0D6F9-1B67-9B47-8144-EF610281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7E955-1A5B-6841-A690-FA06CAF3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7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AEA04-6056-574E-A8BB-C269DF84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4B56-7220-42AD-94C2-3A726139B481}" type="datetime1">
              <a:rPr lang="en-GB" smtClean="0"/>
              <a:t>24/12/2021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B7B8-D9C3-3241-9C8B-2B697EF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A057-8C61-884B-AC05-4D0B0814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0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42BC-DC3D-0D49-9392-1B97B5AE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1D4F-E120-1F45-AF7A-571FEBB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4E393-1454-4948-9902-A869F743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096B0-D8CC-5F4A-AFF2-D205E02C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F77-1764-4AB5-9EAC-77E8370D2F2C}" type="datetime1">
              <a:rPr lang="en-GB" smtClean="0"/>
              <a:t>24/12/2021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7BAEA-2DFD-4245-8FBB-29B70D6B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215AB-973C-094A-98DD-3A4945E9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02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B9EA-BDAE-374C-9DCF-C023B2A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86F43-99F3-C745-8015-7E3BA546E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226A1-FC81-2F4A-AA7C-3D8A4E87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16B7F-F967-F446-962D-3F7B2342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07DE-2E83-489B-B420-F21F41192602}" type="datetime1">
              <a:rPr lang="en-GB" smtClean="0"/>
              <a:t>24/12/2021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088A0-DFAD-1C4C-8416-91B38108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2A76-87CD-334C-A6E9-0B382F5E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4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8E211-F4E6-1941-B05C-48732B8C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B91A9-EDDB-B441-AF47-5EA863F1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1D4A-48C9-FC4E-AEE8-BEFBCB85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D47B7-B140-4E74-BAA1-7519DBA35128}" type="datetime1">
              <a:rPr lang="en-GB" smtClean="0"/>
              <a:t>24/12/2021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BE4B-4A9A-3D42-9CBE-7CE141EB0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Sundar and Gajanand | POMS India International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F486-3644-E74C-BADA-9084FCA7F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14F2-4931-9141-9B0D-155CE876D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6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bsjD_2aLHwhZft2zPUWWQ4zJw6pDoAeM2FOawhnf83kJwTiPPUA6b67tCmPklw-h2P5tzqKqID_fvENnsUoxHp95CjalIv4L7IPN7lK-JBhSzZjYdnQ-rpikhBir4E1POitXQUZ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2ED833-65A2-4EF3-8E05-D392DA065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5850"/>
            <a:ext cx="9144000" cy="217900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5400" b="1" dirty="0">
                <a:solidFill>
                  <a:schemeClr val="accent1"/>
                </a:solidFill>
                <a:latin typeface="+mn-lt"/>
              </a:rPr>
              <a:t>Travel during the pandemic: </a:t>
            </a:r>
            <a:br>
              <a:rPr lang="en-GB" sz="5400" b="1" dirty="0">
                <a:solidFill>
                  <a:schemeClr val="accent1"/>
                </a:solidFill>
                <a:latin typeface="+mn-lt"/>
              </a:rPr>
            </a:br>
            <a:r>
              <a:rPr lang="en-GB" sz="5400" b="1" dirty="0">
                <a:solidFill>
                  <a:schemeClr val="accent1"/>
                </a:solidFill>
                <a:latin typeface="+mn-lt"/>
              </a:rPr>
              <a:t>A case of Indian hotels</a:t>
            </a:r>
            <a:endParaRPr lang="en-IN" sz="5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1D24D6-5651-49D1-B781-B662F08A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726" y="4571904"/>
            <a:ext cx="5200650" cy="1655762"/>
          </a:xfrm>
        </p:spPr>
        <p:txBody>
          <a:bodyPr>
            <a:noAutofit/>
          </a:bodyPr>
          <a:lstStyle/>
          <a:p>
            <a:r>
              <a:rPr lang="en-IN" sz="2800" b="1" dirty="0"/>
              <a:t>Gajanand M. S.</a:t>
            </a:r>
          </a:p>
          <a:p>
            <a:r>
              <a:rPr lang="en-GB" sz="2000" dirty="0"/>
              <a:t>Faculty of Operations Management and Decision Sciences, </a:t>
            </a:r>
          </a:p>
          <a:p>
            <a:r>
              <a:rPr lang="en-IN" sz="2000" b="1" i="1" dirty="0"/>
              <a:t>Indian Institute of Management Tiruchirappalli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1D24D6-5651-49D1-B781-B662F08A3DB6}"/>
              </a:ext>
            </a:extLst>
          </p:cNvPr>
          <p:cNvSpPr txBox="1">
            <a:spLocks/>
          </p:cNvSpPr>
          <p:nvPr/>
        </p:nvSpPr>
        <p:spPr>
          <a:xfrm>
            <a:off x="428625" y="4581430"/>
            <a:ext cx="5229226" cy="187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err="1"/>
              <a:t>Sundar</a:t>
            </a:r>
            <a:r>
              <a:rPr lang="en-IN" sz="2800" b="1" dirty="0"/>
              <a:t> </a:t>
            </a:r>
            <a:r>
              <a:rPr lang="en-IN" sz="2800" b="1" dirty="0" err="1"/>
              <a:t>Raghavan</a:t>
            </a:r>
            <a:endParaRPr lang="en-IN" sz="2800" b="1" dirty="0"/>
          </a:p>
          <a:p>
            <a:r>
              <a:rPr lang="en-GB" sz="2000" dirty="0"/>
              <a:t>Undergraduate Student, Department of Instrumentation and Control Engineering</a:t>
            </a:r>
            <a:endParaRPr lang="en-IN" sz="2000" dirty="0"/>
          </a:p>
          <a:p>
            <a:r>
              <a:rPr lang="en-IN" sz="2000" b="1" i="1" dirty="0"/>
              <a:t>National Institute of Technology Tiruchirappalli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771900" y="6356350"/>
            <a:ext cx="46482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B71B-30C1-3740-A0C3-7BD41726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Topics vs Precautions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7E60-8A50-2F48-B31F-01A6435B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6074"/>
            <a:ext cx="10734675" cy="48418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It is interesting to observe the spread of topics across hotels taking different levels of precautionary measures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It is common for some hotels to give more priority for COVID safety precautions than other hotels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To gauge this, we introduce a variable that has the count of the precautions that each hotel has listed on their TripAdvisor page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We bin this variable into three buckets: [0,5], (5, 10], (10, 15]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7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62D4-73D6-464B-BDD9-1D1FDB61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55" y="157654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Topics vs Precautions Count - Observations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29BA-4245-8D43-8124-C8C5098C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9" y="1483218"/>
            <a:ext cx="11043745" cy="1130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Customers complain more during the pandemic when they stay in hotels that have listed lesser number of precautions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B3EDD1-4EC8-704C-88D0-3A20F5F8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331" y="2393182"/>
            <a:ext cx="14692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0" descr="Table&#10;&#10;Description automatically generated">
            <a:extLst>
              <a:ext uri="{FF2B5EF4-FFF2-40B4-BE49-F238E27FC236}">
                <a16:creationId xmlns:a16="http://schemas.microsoft.com/office/drawing/2014/main" id="{8F23A3E3-16A1-F449-A3DC-6D8F53BF2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14" y="2393182"/>
            <a:ext cx="8068192" cy="388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11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F729BA-4245-8D43-8124-C8C5098CE255}"/>
              </a:ext>
            </a:extLst>
          </p:cNvPr>
          <p:cNvSpPr txBox="1">
            <a:spLocks/>
          </p:cNvSpPr>
          <p:nvPr/>
        </p:nvSpPr>
        <p:spPr>
          <a:xfrm>
            <a:off x="412759" y="2633869"/>
            <a:ext cx="3284598" cy="2993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For the above hotels, the focus shifts to the ambience and the amenities offered by the hotel</a:t>
            </a:r>
            <a:br>
              <a:rPr lang="en-IN" sz="2400" dirty="0">
                <a:solidFill>
                  <a:schemeClr val="accent1">
                    <a:lumMod val="50000"/>
                  </a:schemeClr>
                </a:solidFill>
              </a:rPr>
            </a:b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There is a proportional decrease in hospitality and compliments to the staff</a:t>
            </a:r>
          </a:p>
        </p:txBody>
      </p:sp>
    </p:spTree>
    <p:extLst>
      <p:ext uri="{BB962C8B-B14F-4D97-AF65-F5344CB8AC3E}">
        <p14:creationId xmlns:p14="http://schemas.microsoft.com/office/powerpoint/2010/main" val="166494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7C9F-B8CA-1644-9ED9-3A214904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7461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Managerial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B1F3-E620-1741-A5D8-2395E45F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66826"/>
            <a:ext cx="11201400" cy="5089524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Increase precautions taken and listed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on the TripAdvisor page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This will give customers much </a:t>
            </a:r>
            <a:r>
              <a:rPr lang="en-IN" sz="2000" i="1" dirty="0">
                <a:solidFill>
                  <a:schemeClr val="accent1">
                    <a:lumMod val="50000"/>
                  </a:schemeClr>
                </a:solidFill>
              </a:rPr>
              <a:t>higher confidence about the safety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of their trip (Herrero et al., 2015)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IN" sz="2000" i="1" dirty="0">
                <a:solidFill>
                  <a:schemeClr val="accent1">
                    <a:lumMod val="50000"/>
                  </a:schemeClr>
                </a:solidFill>
              </a:rPr>
              <a:t>polarity score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of the reviews </a:t>
            </a:r>
            <a:r>
              <a:rPr lang="en-IN" sz="2000" i="1" dirty="0">
                <a:solidFill>
                  <a:schemeClr val="accent1">
                    <a:lumMod val="50000"/>
                  </a:schemeClr>
                </a:solidFill>
              </a:rPr>
              <a:t>drops significantly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for hotels that have not listed precautions compared to the ones that have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The share of reviews belonging to the “Concerns and Complaints” topic increases sharply for hotels that have not listed precautions </a:t>
            </a:r>
          </a:p>
          <a:p>
            <a:pPr lvl="0">
              <a:lnSpc>
                <a:spcPct val="100000"/>
              </a:lnSpc>
            </a:pP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Spotlight (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highlight)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reviews with positive feedback about precautions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To ensure a more positive electronic word of mouth (e-WOM) effect and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To give a positive impression of the hotel on prospective guests 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26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55C1-5834-6E4E-9368-128BBBA8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Implications for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E58A-7344-6D4C-AB0C-8FB78D29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5913"/>
            <a:ext cx="11010901" cy="456723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Any User Generated Content (UGC) based study in the context of tourism in the coming years must strongly consider the role of the pandemic including:</a:t>
            </a:r>
          </a:p>
          <a:p>
            <a:pPr marL="542925" lvl="1" indent="-27622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Analysing hotel precautions </a:t>
            </a:r>
          </a:p>
          <a:p>
            <a:pPr marL="542925" lvl="1" indent="-27622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Analysing reviews with COVID specific keywords and their e-WOM effect </a:t>
            </a:r>
          </a:p>
          <a:p>
            <a:pPr lvl="0">
              <a:lnSpc>
                <a:spcPct val="100000"/>
              </a:lnSpc>
            </a:pP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With the revival of international tourism looking gloomy, we recommend researchers to prioritise content generated by domestic tourists as:</a:t>
            </a:r>
          </a:p>
          <a:p>
            <a:pPr marL="542925" lvl="1" indent="-27622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Domestic tourism will be the main driver for tourism recovery around the world </a:t>
            </a:r>
          </a:p>
          <a:p>
            <a:pPr marL="542925" lvl="1" indent="-27622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International tourism may not return to pre-pandemic levels till 2023 in the Asia-Pacific region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4750" y="6356350"/>
            <a:ext cx="47625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6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CD80-D5A2-D840-B868-255C1CFA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Key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B324-65D1-5648-B401-68C13962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7061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Herrero,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Á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., San Martín, H., &amp; Hernández, J. M. (2015). How online search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behavior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is influenced by user-generated content on review websites and hotel interactive websites. International Journal of Contemporary Hospitality Management.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Taecharungroj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V., &amp;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Mathayomchan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B. (2019). Analysing TripAdvisor reviews of tourist attractions in Phuket, Thailand. Tourism Management, 75, 550-568.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Kirilenko, A. P.,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Stepchenkova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, S. O., &amp; Dai, X. (2021). Automated topic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modeling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of tourist reviews: does the Anna Karenina principle apply?. Tourism Management, 83, 104241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Guo, Y., Barnes, S. J., &amp; Jia, Q. (2017). Mining meaning from online ratings and reviews: Tourist satisfaction analysis using latent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dirichlet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allocation. Tourism Management, 59, 467-483.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5225" y="6356350"/>
            <a:ext cx="478155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5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2ED833-65A2-4EF3-8E05-D392DA065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3287"/>
            <a:ext cx="9144000" cy="2179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>
                <a:solidFill>
                  <a:schemeClr val="accent1"/>
                </a:solidFill>
                <a:latin typeface="+mn-lt"/>
              </a:rPr>
              <a:t>Thank You</a:t>
            </a:r>
            <a:endParaRPr lang="en-IN" sz="5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771900" y="6356350"/>
            <a:ext cx="46482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02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7BAF-1B30-D148-A0D5-4D4E6F486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306" y="389824"/>
            <a:ext cx="9144000" cy="995363"/>
          </a:xfrm>
        </p:spPr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A9A86-F39C-1B44-B4C9-0B657372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306" y="1847196"/>
            <a:ext cx="10666320" cy="4264492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COVID-19 pandemic has had a large impact on tourism and hospitality. 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Change in </a:t>
            </a:r>
            <a:r>
              <a:rPr lang="en-GB" b="1" i="1" dirty="0">
                <a:solidFill>
                  <a:schemeClr val="accent1">
                    <a:lumMod val="50000"/>
                  </a:schemeClr>
                </a:solidFill>
              </a:rPr>
              <a:t>travellers’ preferences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GB" b="1" i="1" dirty="0">
                <a:solidFill>
                  <a:schemeClr val="accent1">
                    <a:lumMod val="50000"/>
                  </a:schemeClr>
                </a:solidFill>
              </a:rPr>
              <a:t>expectations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as pandemic safety takes top priority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Change in day to day operations of hotels mainly due to varying protocols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 order to adapt to the new normal, hotel managers are required to </a:t>
            </a:r>
          </a:p>
          <a:p>
            <a:pPr marL="800100" lvl="1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Switch up internal management practices and</a:t>
            </a:r>
          </a:p>
          <a:p>
            <a:pPr marL="800100" lvl="1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Change marketing strategies to attract customers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8100" y="6356350"/>
            <a:ext cx="44958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FA5C-9BE5-274F-AC1D-B55D1DEC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33" y="211923"/>
            <a:ext cx="5800491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The pandemic in India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D093-6C58-084A-B817-4164296E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32" y="1487451"/>
            <a:ext cx="10934467" cy="15033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The pandemic in India unfolded as given in the figure. Following this, we collect user reviews from March 2020 - July 2021</a:t>
            </a: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75" y="6356350"/>
            <a:ext cx="481965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CD89C-61B0-9D47-BD70-A696F72E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3" y="2794471"/>
            <a:ext cx="10736001" cy="31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4219-714C-5349-BA42-6ECFB3C5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46469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FEFB-5367-2F46-804B-1B6B2283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3867544"/>
            <a:ext cx="3800475" cy="26666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We scrape hotel data including the list of precautions on the hotel’s TripAdvisor webpage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356350"/>
            <a:ext cx="47244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46" y="3946919"/>
            <a:ext cx="7457479" cy="23300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2D093-6C58-084A-B817-4164296E0007}"/>
              </a:ext>
            </a:extLst>
          </p:cNvPr>
          <p:cNvSpPr txBox="1">
            <a:spLocks/>
          </p:cNvSpPr>
          <p:nvPr/>
        </p:nvSpPr>
        <p:spPr>
          <a:xfrm>
            <a:off x="714375" y="1500362"/>
            <a:ext cx="11010666" cy="206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We use the data from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TripAdvisor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India’s website,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To capture customers’ perspectives about pandemic travel and stay, and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To gauge how well the hotels are keeping up with the times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04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B8AA-C6B3-444C-90DA-06B6DB3B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A06D-ACB5-F040-800B-B6752450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625454"/>
            <a:ext cx="10296525" cy="47308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Some data is bound to be missing as we collect data from both high end and low-end hotels all across the country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For user reviews, we:</a:t>
            </a:r>
          </a:p>
          <a:p>
            <a:pPr marL="809625" lvl="1" indent="-35242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expanded contractions in the text (didn’t -&gt; did not)</a:t>
            </a:r>
          </a:p>
          <a:p>
            <a:pPr marL="809625" lvl="1" indent="-35242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applied lemmatisation along with POS tagging</a:t>
            </a:r>
          </a:p>
          <a:p>
            <a:pPr marL="809625" lvl="1" indent="-35242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removed punctuations, stop words, extra spaces</a:t>
            </a:r>
          </a:p>
          <a:p>
            <a:pPr marL="809625" lvl="1" indent="-35242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converted all non-ASCII characters to ASCII characters </a:t>
            </a:r>
          </a:p>
          <a:p>
            <a:pPr marL="809625" lvl="1" indent="-35242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removed all words that do not exist in the English Dictionary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2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B803-A2BE-8845-8EF1-B2B7BC8C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Topic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3362-3A3B-EA47-BC52-245C09CA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77"/>
            <a:ext cx="10515600" cy="5020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Topic modelling is a technique to apply statistical models for discovering the abstract "topics" that occur in a collection of documents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With the cleaned reviews, we proceed to perform topic modelling using the Latent Dirichlet Allocation (LDA) algorithm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LDA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Introduced by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Blei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et al. (2003) as a generative probabilistic model of a corpus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Each review is assigned a set of topic probabilities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Each topic is given as a mixture of the most dominant words in that topic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Labelling of these topics is then done manually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75" y="6356350"/>
            <a:ext cx="481965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B098-CDA6-4840-8FB7-7ED81BE5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LDA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36B2-9791-BD4F-9C09-32A61BFB0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2"/>
            <a:ext cx="10515600" cy="46688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We found 9 unique topics and labelled them as follows: 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Food quality and compliance with COVID protocols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Staff service during the COVID pandemic 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Concerns and complaints 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Safety precautions during the hotel stay 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Hospitality and stay experience 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Ambience and amenities 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Overall experience 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Property location 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Compliments to staff </a:t>
            </a:r>
          </a:p>
          <a:p>
            <a:pPr>
              <a:spcBef>
                <a:spcPts val="1200"/>
              </a:spcBef>
            </a:pP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356350"/>
            <a:ext cx="48768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3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159E-04CF-0142-A612-D515A029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24" y="18130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C882-B1D0-0D41-AF59-2162B42C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24" y="1506866"/>
            <a:ext cx="11406352" cy="47441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We also analyse the sentiment of the reviews with the VADER (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Valence Aware Dictionary for Sentiment Reasoning)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framework in the Natural Language Toolkit (NLTK) in python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For each review, VADER returns a: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Neutrality score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Positivity score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Negativity score 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Aggregated compound score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All ranging from -1 to 1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77075" y="3579206"/>
            <a:ext cx="42100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We focus only on the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compound score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as the aim is to get a brief idea of the </a:t>
            </a:r>
            <a:r>
              <a:rPr lang="en-IN" sz="2400" i="1" dirty="0">
                <a:solidFill>
                  <a:schemeClr val="accent1">
                    <a:lumMod val="50000"/>
                  </a:schemeClr>
                </a:solidFill>
              </a:rPr>
              <a:t>spread of the polarities across the topics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EDC1-EED3-A74A-9F66-F0039C98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81" y="31531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Precautions listed vs Sentiment score 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D8E0-A5EA-A746-A8FC-764228F5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72" y="1641530"/>
            <a:ext cx="8187311" cy="443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We plot the sentiment scores corresponding to two categories of hotels: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Ones that have listed precautions on TripAdvisor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Ones that have not listed precautions on TripAdvisor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The average, 75%ile and 100%ile scores drop noticeably for hotels that have not listed precautions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8C39386-F50C-474E-8C84-E57EFD7E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817" y="315310"/>
            <a:ext cx="1926608" cy="6119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8CD08F-3631-7D43-A263-322B2C053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32"/>
          <a:stretch/>
        </p:blipFill>
        <p:spPr>
          <a:xfrm>
            <a:off x="9385948" y="361529"/>
            <a:ext cx="502800" cy="60735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GB" dirty="0" err="1"/>
              <a:t>Sundar</a:t>
            </a:r>
            <a:r>
              <a:rPr lang="en-GB" dirty="0"/>
              <a:t> and Gajanand | POMS India International Conference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4F2-4931-9141-9B0D-155CE876D98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1191</Words>
  <Application>Microsoft Macintosh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Travel during the pandemic:  A case of Indian hotels</vt:lpstr>
      <vt:lpstr>Introduction</vt:lpstr>
      <vt:lpstr>The pandemic in India </vt:lpstr>
      <vt:lpstr>Data Collection</vt:lpstr>
      <vt:lpstr>Data Cleaning</vt:lpstr>
      <vt:lpstr>Topic Modelling </vt:lpstr>
      <vt:lpstr>LDA Topics</vt:lpstr>
      <vt:lpstr>Sentiment Analysis </vt:lpstr>
      <vt:lpstr>Precautions listed vs Sentiment score   </vt:lpstr>
      <vt:lpstr>Topics vs Precautions Count</vt:lpstr>
      <vt:lpstr>Topics vs Precautions Count - Observations</vt:lpstr>
      <vt:lpstr>Managerial Implications</vt:lpstr>
      <vt:lpstr>Implications for Research</vt:lpstr>
      <vt:lpstr>Key 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Sundar Raghavan</dc:creator>
  <cp:lastModifiedBy>Sundar Raghavan</cp:lastModifiedBy>
  <cp:revision>32</cp:revision>
  <dcterms:created xsi:type="dcterms:W3CDTF">2021-12-17T04:49:24Z</dcterms:created>
  <dcterms:modified xsi:type="dcterms:W3CDTF">2021-12-24T07:57:17Z</dcterms:modified>
</cp:coreProperties>
</file>