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a:p>
        </p:txBody>
      </p:sp>
      <p:sp>
        <p:nvSpPr>
          <p:cNvPr id="98" name="Shape 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4" name="Picture 2" descr="Picture 2"/>
          <p:cNvPicPr>
            <a:picLocks noChangeAspect="1"/>
          </p:cNvPicPr>
          <p:nvPr/>
        </p:nvPicPr>
        <p:blipFill>
          <a:blip r:embed="rId2">
            <a:extLst/>
          </a:blip>
          <a:stretch>
            <a:fillRect/>
          </a:stretch>
        </p:blipFill>
        <p:spPr>
          <a:xfrm>
            <a:off x="6553200" y="-25900"/>
            <a:ext cx="2362200" cy="327950"/>
          </a:xfrm>
          <a:prstGeom prst="rect">
            <a:avLst/>
          </a:prstGeom>
          <a:ln w="12700">
            <a:miter lim="400000"/>
          </a:ln>
        </p:spPr>
      </p:pic>
      <p:sp>
        <p:nvSpPr>
          <p:cNvPr id="15" name="Round Diagonal Corner Rectangle 7"/>
          <p:cNvSpPr/>
          <p:nvPr/>
        </p:nvSpPr>
        <p:spPr>
          <a:xfrm>
            <a:off x="45026" y="842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6" name="Round Diagonal Corner Rectangle 8"/>
          <p:cNvSpPr/>
          <p:nvPr/>
        </p:nvSpPr>
        <p:spPr>
          <a:xfrm>
            <a:off x="45026" y="2373076"/>
            <a:ext cx="206087" cy="4461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7" name="Title Text"/>
          <p:cNvSpPr txBox="1"/>
          <p:nvPr>
            <p:ph type="title"/>
          </p:nvPr>
        </p:nvSpPr>
        <p:spPr>
          <a:xfrm>
            <a:off x="685800" y="2130425"/>
            <a:ext cx="7772400" cy="1470025"/>
          </a:xfrm>
          <a:prstGeom prst="rect">
            <a:avLst/>
          </a:prstGeom>
        </p:spPr>
        <p:txBody>
          <a:bodyPr/>
          <a:lstStyle/>
          <a:p>
            <a:pPr/>
            <a:r>
              <a:t>Title Text</a:t>
            </a:r>
          </a:p>
        </p:txBody>
      </p:sp>
      <p:sp>
        <p:nvSpPr>
          <p:cNvPr id="18"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5"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6" name="Body Level One…"/>
          <p:cNvSpPr txBox="1"/>
          <p:nvPr>
            <p:ph type="body" sz="quarter" idx="1"/>
          </p:nvPr>
        </p:nvSpPr>
        <p:spPr>
          <a:xfrm>
            <a:off x="722312" y="2906713"/>
            <a:ext cx="7772401" cy="1500190"/>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5" name="Text Placeholder 4"/>
          <p:cNvSpPr/>
          <p:nvPr>
            <p:ph type="body" sz="quarter" idx="21"/>
          </p:nvPr>
        </p:nvSpPr>
        <p:spPr>
          <a:xfrm>
            <a:off x="4645025" y="1535112"/>
            <a:ext cx="4041775" cy="639765"/>
          </a:xfrm>
          <a:prstGeom prst="rect">
            <a:avLst/>
          </a:prstGeom>
        </p:spPr>
        <p:txBody>
          <a:bodyPr anchor="b"/>
          <a:lstStyle/>
          <a:p>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8" name="Title Text"/>
          <p:cNvSpPr txBox="1"/>
          <p:nvPr>
            <p:ph type="title"/>
          </p:nvPr>
        </p:nvSpPr>
        <p:spPr>
          <a:xfrm>
            <a:off x="457200" y="273050"/>
            <a:ext cx="3008316" cy="1162050"/>
          </a:xfrm>
          <a:prstGeom prst="rect">
            <a:avLst/>
          </a:prstGeom>
        </p:spPr>
        <p:txBody>
          <a:bodyPr anchor="b"/>
          <a:lstStyle>
            <a:lvl1pPr algn="l">
              <a:defRPr b="1" sz="2000"/>
            </a:lvl1pPr>
          </a:lstStyle>
          <a:p>
            <a:pPr/>
            <a:r>
              <a:t>Title Text</a:t>
            </a:r>
          </a:p>
        </p:txBody>
      </p:sp>
      <p:sp>
        <p:nvSpPr>
          <p:cNvPr id="79"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0" name="Text Placeholder 3"/>
          <p:cNvSpPr/>
          <p:nvPr>
            <p:ph type="body" sz="half" idx="21"/>
          </p:nvPr>
        </p:nvSpPr>
        <p:spPr>
          <a:xfrm>
            <a:off x="457198" y="1435100"/>
            <a:ext cx="3008317" cy="4691063"/>
          </a:xfrm>
          <a:prstGeom prst="rect">
            <a:avLst/>
          </a:prstGeom>
        </p:spPr>
        <p:txBody>
          <a:bodyPr/>
          <a:lstStyle/>
          <a:p>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8" name="Title Text"/>
          <p:cNvSpPr txBox="1"/>
          <p:nvPr>
            <p:ph type="title"/>
          </p:nvPr>
        </p:nvSpPr>
        <p:spPr>
          <a:xfrm>
            <a:off x="1792288" y="4800600"/>
            <a:ext cx="5486403" cy="566738"/>
          </a:xfrm>
          <a:prstGeom prst="rect">
            <a:avLst/>
          </a:prstGeom>
        </p:spPr>
        <p:txBody>
          <a:bodyPr anchor="b"/>
          <a:lstStyle>
            <a:lvl1pPr algn="l">
              <a:defRPr b="1" sz="2000"/>
            </a:lvl1pPr>
          </a:lstStyle>
          <a:p>
            <a:pPr/>
            <a:r>
              <a:t>Title Text</a:t>
            </a:r>
          </a:p>
        </p:txBody>
      </p:sp>
      <p:sp>
        <p:nvSpPr>
          <p:cNvPr id="89" name="Picture Placeholder 2"/>
          <p:cNvSpPr/>
          <p:nvPr>
            <p:ph type="pic" sz="half" idx="21"/>
          </p:nvPr>
        </p:nvSpPr>
        <p:spPr>
          <a:xfrm>
            <a:off x="1792288" y="612775"/>
            <a:ext cx="5486403" cy="4114800"/>
          </a:xfrm>
          <a:prstGeom prst="rect">
            <a:avLst/>
          </a:prstGeom>
        </p:spPr>
        <p:txBody>
          <a:bodyPr lIns="91439" tIns="45719" rIns="91439" bIns="45719">
            <a:noAutofit/>
          </a:bodyPr>
          <a:lstStyle/>
          <a:p>
            <a:pPr/>
          </a:p>
        </p:txBody>
      </p:sp>
      <p:sp>
        <p:nvSpPr>
          <p:cNvPr id="90" name="Body Level One…"/>
          <p:cNvSpPr txBox="1"/>
          <p:nvPr>
            <p:ph type="body" sz="quarter" idx="1"/>
          </p:nvPr>
        </p:nvSpPr>
        <p:spPr>
          <a:xfrm>
            <a:off x="1792288" y="5367337"/>
            <a:ext cx="5486403" cy="804865"/>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2">
            <a:extLst/>
          </a:blip>
          <a:stretch>
            <a:fillRect/>
          </a:stretch>
        </p:blipFill>
        <p:spPr>
          <a:xfrm>
            <a:off x="6553200" y="-25900"/>
            <a:ext cx="2362200" cy="327950"/>
          </a:xfrm>
          <a:prstGeom prst="rect">
            <a:avLst/>
          </a:prstGeom>
          <a:ln w="12700">
            <a:miter lim="400000"/>
          </a:ln>
        </p:spPr>
      </p:pic>
      <p:sp>
        <p:nvSpPr>
          <p:cNvPr id="3" name="Round Diagonal Corner Rectangle 7"/>
          <p:cNvSpPr/>
          <p:nvPr/>
        </p:nvSpPr>
        <p:spPr>
          <a:xfrm>
            <a:off x="45026" y="842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4" name="Round Diagonal Corner Rectangle 8"/>
          <p:cNvSpPr/>
          <p:nvPr/>
        </p:nvSpPr>
        <p:spPr>
          <a:xfrm>
            <a:off x="45026" y="2373076"/>
            <a:ext cx="206087" cy="44611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5" name="Title Text"/>
          <p:cNvSpPr txBox="1"/>
          <p:nvPr>
            <p:ph type="title"/>
          </p:nvPr>
        </p:nvSpPr>
        <p:spPr>
          <a:xfrm>
            <a:off x="457200" y="2619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28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01"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02" name="TextBox 7"/>
          <p:cNvSpPr txBox="1"/>
          <p:nvPr/>
        </p:nvSpPr>
        <p:spPr>
          <a:xfrm>
            <a:off x="576661" y="739087"/>
            <a:ext cx="8214360" cy="10382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3400">
                <a:latin typeface="Times New Roman"/>
                <a:ea typeface="Times New Roman"/>
                <a:cs typeface="Times New Roman"/>
                <a:sym typeface="Times New Roman"/>
              </a:defRPr>
            </a:lvl1pPr>
          </a:lstStyle>
          <a:p>
            <a:pPr/>
            <a:r>
              <a:t>Fraud Detection in Financial Transactions Using Machine Learning</a:t>
            </a:r>
          </a:p>
        </p:txBody>
      </p:sp>
      <p:sp>
        <p:nvSpPr>
          <p:cNvPr id="103" name="TextBox 6"/>
          <p:cNvSpPr txBox="1"/>
          <p:nvPr/>
        </p:nvSpPr>
        <p:spPr>
          <a:xfrm>
            <a:off x="437146" y="2829330"/>
            <a:ext cx="3747391" cy="26355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Times New Roman"/>
                <a:ea typeface="Times New Roman"/>
                <a:cs typeface="Times New Roman"/>
                <a:sym typeface="Times New Roman"/>
              </a:defRPr>
            </a:pPr>
            <a:r>
              <a:t>Batch : PGPDSE-FT Online Aug24 </a:t>
            </a:r>
          </a:p>
          <a:p>
            <a:pPr>
              <a:defRPr b="1" sz="1600">
                <a:latin typeface="Times New Roman"/>
                <a:ea typeface="Times New Roman"/>
                <a:cs typeface="Times New Roman"/>
                <a:sym typeface="Times New Roman"/>
              </a:defRPr>
            </a:pPr>
          </a:p>
          <a:p>
            <a:pPr>
              <a:defRPr b="1" sz="1600">
                <a:latin typeface="Times New Roman"/>
                <a:ea typeface="Times New Roman"/>
                <a:cs typeface="Times New Roman"/>
                <a:sym typeface="Times New Roman"/>
              </a:defRPr>
            </a:pPr>
            <a:r>
              <a:t>Group V (Team Members ) : </a:t>
            </a:r>
          </a:p>
          <a:p>
            <a:pPr>
              <a:defRPr b="1" sz="1600">
                <a:latin typeface="Times New Roman"/>
                <a:ea typeface="Times New Roman"/>
                <a:cs typeface="Times New Roman"/>
                <a:sym typeface="Times New Roman"/>
              </a:defRPr>
            </a:pPr>
          </a:p>
          <a:p>
            <a:pPr marL="457200" indent="-457200">
              <a:buSzPct val="100000"/>
              <a:buAutoNum type="arabicParenR" startAt="1"/>
              <a:defRPr sz="1600">
                <a:latin typeface="Times New Roman"/>
                <a:ea typeface="Times New Roman"/>
                <a:cs typeface="Times New Roman"/>
                <a:sym typeface="Times New Roman"/>
              </a:defRPr>
            </a:pPr>
            <a:r>
              <a:t>Sai Yashwant Sistla (Team Leader)</a:t>
            </a:r>
          </a:p>
          <a:p>
            <a:pPr marL="457200" indent="-457200">
              <a:buSzPct val="100000"/>
              <a:buAutoNum type="arabicParenR" startAt="1"/>
              <a:defRPr sz="1600">
                <a:latin typeface="Times New Roman"/>
                <a:ea typeface="Times New Roman"/>
                <a:cs typeface="Times New Roman"/>
                <a:sym typeface="Times New Roman"/>
              </a:defRPr>
            </a:pPr>
            <a:r>
              <a:t>Bably Raj</a:t>
            </a:r>
          </a:p>
          <a:p>
            <a:pPr marL="457200" indent="-457200">
              <a:buSzPct val="100000"/>
              <a:buAutoNum type="arabicParenR" startAt="1"/>
              <a:defRPr sz="1600">
                <a:latin typeface="Times New Roman"/>
                <a:ea typeface="Times New Roman"/>
                <a:cs typeface="Times New Roman"/>
                <a:sym typeface="Times New Roman"/>
              </a:defRPr>
            </a:pPr>
            <a:r>
              <a:t>Shreya Mishra</a:t>
            </a:r>
          </a:p>
          <a:p>
            <a:pPr marL="457200" indent="-457200">
              <a:buSzPct val="100000"/>
              <a:buAutoNum type="arabicParenR" startAt="1"/>
              <a:defRPr sz="1600">
                <a:latin typeface="Times New Roman"/>
                <a:ea typeface="Times New Roman"/>
                <a:cs typeface="Times New Roman"/>
                <a:sym typeface="Times New Roman"/>
              </a:defRPr>
            </a:pPr>
            <a:r>
              <a:t>Rudraksha Dighe</a:t>
            </a:r>
          </a:p>
          <a:p>
            <a:pPr marL="457200" indent="-457200">
              <a:buSzPct val="100000"/>
              <a:buAutoNum type="arabicParenR" startAt="1"/>
              <a:defRPr sz="1600">
                <a:latin typeface="Times New Roman"/>
                <a:ea typeface="Times New Roman"/>
                <a:cs typeface="Times New Roman"/>
                <a:sym typeface="Times New Roman"/>
              </a:defRPr>
            </a:pPr>
            <a:r>
              <a:t>Meenakshi Sundaram</a:t>
            </a:r>
          </a:p>
          <a:p>
            <a:pPr>
              <a:defRPr sz="1600">
                <a:latin typeface="Times New Roman"/>
                <a:ea typeface="Times New Roman"/>
                <a:cs typeface="Times New Roman"/>
                <a:sym typeface="Times New Roman"/>
              </a:defRPr>
            </a:pPr>
          </a:p>
          <a:p>
            <a:pPr>
              <a:defRPr b="1" sz="1600">
                <a:latin typeface="Times New Roman"/>
                <a:ea typeface="Times New Roman"/>
                <a:cs typeface="Times New Roman"/>
                <a:sym typeface="Times New Roman"/>
              </a:defRPr>
            </a:pPr>
            <a:r>
              <a:t>Group Mentor : Mr. Vaibhav Kulkarni</a:t>
            </a:r>
          </a:p>
        </p:txBody>
      </p:sp>
      <p:pic>
        <p:nvPicPr>
          <p:cNvPr id="104" name="pasted-movie.png" descr="pasted-movie.png"/>
          <p:cNvPicPr>
            <a:picLocks noChangeAspect="1"/>
          </p:cNvPicPr>
          <p:nvPr/>
        </p:nvPicPr>
        <p:blipFill>
          <a:blip r:embed="rId2">
            <a:extLst/>
          </a:blip>
          <a:stretch>
            <a:fillRect/>
          </a:stretch>
        </p:blipFill>
        <p:spPr>
          <a:xfrm>
            <a:off x="5432452" y="2442767"/>
            <a:ext cx="3313694" cy="352325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48"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49" name="Content Placeholder 2"/>
          <p:cNvSpPr txBox="1"/>
          <p:nvPr/>
        </p:nvSpPr>
        <p:spPr>
          <a:xfrm>
            <a:off x="299680" y="1243308"/>
            <a:ext cx="8544640" cy="543834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gn="just">
              <a:spcBef>
                <a:spcPts val="300"/>
              </a:spcBef>
              <a:defRPr sz="1600">
                <a:latin typeface="Times New Roman"/>
                <a:ea typeface="Times New Roman"/>
                <a:cs typeface="Times New Roman"/>
                <a:sym typeface="Times New Roman"/>
              </a:defRPr>
            </a:pPr>
          </a:p>
          <a:p>
            <a:pPr marL="285750" indent="-285750">
              <a:buSzPct val="100000"/>
              <a:buFont typeface="Arial"/>
              <a:buChar char="➢"/>
              <a:defRPr sz="1500">
                <a:latin typeface="Arial"/>
                <a:ea typeface="Arial"/>
                <a:cs typeface="Arial"/>
                <a:sym typeface="Arial"/>
              </a:defRPr>
            </a:pPr>
          </a:p>
          <a:p>
            <a:pPr>
              <a:defRPr sz="1500">
                <a:solidFill>
                  <a:srgbClr val="558ED5"/>
                </a:solidFill>
                <a:latin typeface="Arial"/>
                <a:ea typeface="Arial"/>
                <a:cs typeface="Arial"/>
                <a:sym typeface="Arial"/>
              </a:defRPr>
            </a:pPr>
          </a:p>
          <a:p>
            <a:pPr>
              <a:defRPr sz="1500">
                <a:solidFill>
                  <a:srgbClr val="558ED5"/>
                </a:solidFill>
                <a:latin typeface="Arial"/>
                <a:ea typeface="Arial"/>
                <a:cs typeface="Arial"/>
                <a:sym typeface="Arial"/>
              </a:defRPr>
            </a:pPr>
          </a:p>
          <a:p>
            <a:pPr>
              <a:defRPr sz="1500">
                <a:solidFill>
                  <a:srgbClr val="558ED5"/>
                </a:solidFill>
                <a:latin typeface="Arial"/>
                <a:ea typeface="Arial"/>
                <a:cs typeface="Arial"/>
                <a:sym typeface="Arial"/>
              </a:defRPr>
            </a:p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defRPr sz="3200">
                <a:solidFill>
                  <a:srgbClr val="888888"/>
                </a:solidFill>
                <a:latin typeface="Arial"/>
                <a:ea typeface="Arial"/>
                <a:cs typeface="Arial"/>
                <a:sym typeface="Arial"/>
              </a:defRPr>
            </a:pPr>
            <a:endParaRPr sz="1500">
              <a:solidFill>
                <a:srgbClr val="558ED5"/>
              </a:solidFill>
            </a:endParaRPr>
          </a:p>
          <a:p>
            <a:pPr algn="just">
              <a:spcBef>
                <a:spcPts val="300"/>
              </a:spcBef>
              <a:defRPr b="1">
                <a:latin typeface="Times New Roman"/>
                <a:ea typeface="Times New Roman"/>
                <a:cs typeface="Times New Roman"/>
                <a:sym typeface="Times New Roman"/>
              </a:defRPr>
            </a:pPr>
            <a:r>
              <a:t>How to take to production:</a:t>
            </a:r>
          </a:p>
          <a:p>
            <a:pPr algn="just">
              <a:spcBef>
                <a:spcPts val="300"/>
              </a:spcBef>
              <a:defRPr sz="1600">
                <a:solidFill>
                  <a:srgbClr val="558ED5"/>
                </a:solidFill>
                <a:latin typeface="Times New Roman"/>
                <a:ea typeface="Times New Roman"/>
                <a:cs typeface="Times New Roman"/>
                <a:sym typeface="Times New Roman"/>
              </a:defRPr>
            </a:pPr>
          </a:p>
          <a:p>
            <a:pPr marL="160420" indent="-160420" algn="just">
              <a:spcBef>
                <a:spcPts val="300"/>
              </a:spcBef>
              <a:buSzPct val="100000"/>
              <a:buChar char="•"/>
              <a:defRPr sz="1600">
                <a:latin typeface="Times New Roman"/>
                <a:ea typeface="Times New Roman"/>
                <a:cs typeface="Times New Roman"/>
                <a:sym typeface="Times New Roman"/>
              </a:defRPr>
            </a:pPr>
            <a:r>
              <a:t>To take this fraud detection project to production, first save the trained model using Python. </a:t>
            </a:r>
          </a:p>
          <a:p>
            <a:pPr marL="160420" indent="-160420" algn="just">
              <a:spcBef>
                <a:spcPts val="300"/>
              </a:spcBef>
              <a:buSzPct val="100000"/>
              <a:buChar char="•"/>
              <a:defRPr sz="1600">
                <a:latin typeface="Times New Roman"/>
                <a:ea typeface="Times New Roman"/>
                <a:cs typeface="Times New Roman"/>
                <a:sym typeface="Times New Roman"/>
              </a:defRPr>
            </a:pPr>
            <a:r>
              <a:t>Then, create a simple web app or API using tools like Streamlit or Flask so others can use it to check for fraud in new data. </a:t>
            </a:r>
          </a:p>
          <a:p>
            <a:pPr marL="160420" indent="-160420" algn="just">
              <a:spcBef>
                <a:spcPts val="300"/>
              </a:spcBef>
              <a:buSzPct val="100000"/>
              <a:buChar char="•"/>
              <a:defRPr sz="1600">
                <a:latin typeface="Times New Roman"/>
                <a:ea typeface="Times New Roman"/>
                <a:cs typeface="Times New Roman"/>
                <a:sym typeface="Times New Roman"/>
              </a:defRPr>
            </a:pPr>
            <a:r>
              <a:t>Deploy the app online using platforms like Streamlit Cloud, Render, or AWS. Finally, monitor its performance regularly and update the model as needed based on new data.</a:t>
            </a:r>
          </a:p>
        </p:txBody>
      </p:sp>
      <p:sp>
        <p:nvSpPr>
          <p:cNvPr id="150" name="TextBox 5"/>
          <p:cNvSpPr txBox="1"/>
          <p:nvPr/>
        </p:nvSpPr>
        <p:spPr>
          <a:xfrm>
            <a:off x="299680" y="500639"/>
            <a:ext cx="8544640" cy="54407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Algorithms, Solution and Conclusions</a:t>
            </a:r>
          </a:p>
        </p:txBody>
      </p:sp>
      <p:graphicFrame>
        <p:nvGraphicFramePr>
          <p:cNvPr id="151" name="Table 2"/>
          <p:cNvGraphicFramePr/>
          <p:nvPr/>
        </p:nvGraphicFramePr>
        <p:xfrm>
          <a:off x="585260" y="1353285"/>
          <a:ext cx="8170335" cy="32570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432347"/>
                <a:gridCol w="1111642"/>
                <a:gridCol w="1191045"/>
                <a:gridCol w="1127933"/>
                <a:gridCol w="1015947"/>
                <a:gridCol w="1267355"/>
                <a:gridCol w="1024063"/>
              </a:tblGrid>
              <a:tr h="418144">
                <a:tc>
                  <a:txBody>
                    <a:bodyPr/>
                    <a:lstStyle/>
                    <a:p>
                      <a:pPr algn="l">
                        <a:defRPr b="0" sz="1800">
                          <a:solidFill>
                            <a:srgbClr val="000000"/>
                          </a:solidFill>
                        </a:defRPr>
                      </a:pPr>
                      <a:r>
                        <a:rPr b="1" sz="1500">
                          <a:solidFill>
                            <a:srgbClr val="FFFFFF"/>
                          </a:solidFill>
                          <a:latin typeface="Times New Roman"/>
                          <a:ea typeface="Times New Roman"/>
                          <a:cs typeface="Times New Roman"/>
                          <a:sym typeface="Times New Roman"/>
                        </a:rPr>
                        <a:t>Model</a:t>
                      </a:r>
                    </a:p>
                  </a:txBody>
                  <a:tcPr marL="45720" marR="45720" marT="45720" marB="45720" anchor="t" anchorCtr="0" horzOverflow="overflow"/>
                </a:tc>
                <a:tc>
                  <a:txBody>
                    <a:bodyPr/>
                    <a:lstStyle/>
                    <a:p>
                      <a:pPr algn="l">
                        <a:defRPr b="0" sz="1800">
                          <a:solidFill>
                            <a:srgbClr val="000000"/>
                          </a:solidFill>
                        </a:defRPr>
                      </a:pPr>
                      <a:r>
                        <a:rPr b="1" sz="1500">
                          <a:solidFill>
                            <a:srgbClr val="FFFFFF"/>
                          </a:solidFill>
                          <a:latin typeface="Times New Roman"/>
                          <a:ea typeface="Times New Roman"/>
                          <a:cs typeface="Times New Roman"/>
                          <a:sym typeface="Times New Roman"/>
                        </a:rPr>
                        <a:t>Accuracy</a:t>
                      </a:r>
                    </a:p>
                  </a:txBody>
                  <a:tcPr marL="45720" marR="45720" marT="45720" marB="45720" anchor="t" anchorCtr="0" horzOverflow="overflow"/>
                </a:tc>
                <a:tc>
                  <a:txBody>
                    <a:bodyPr/>
                    <a:lstStyle/>
                    <a:p>
                      <a:pPr algn="l">
                        <a:defRPr b="0" sz="1800">
                          <a:solidFill>
                            <a:srgbClr val="000000"/>
                          </a:solidFill>
                        </a:defRPr>
                      </a:pPr>
                      <a:r>
                        <a:rPr b="1" sz="1500">
                          <a:solidFill>
                            <a:srgbClr val="FFFFFF"/>
                          </a:solidFill>
                          <a:latin typeface="Times New Roman"/>
                          <a:ea typeface="Times New Roman"/>
                          <a:cs typeface="Times New Roman"/>
                          <a:sym typeface="Times New Roman"/>
                        </a:rPr>
                        <a:t>Precision</a:t>
                      </a:r>
                    </a:p>
                  </a:txBody>
                  <a:tcPr marL="45720" marR="45720" marT="45720" marB="45720" anchor="t" anchorCtr="0" horzOverflow="overflow"/>
                </a:tc>
                <a:tc>
                  <a:txBody>
                    <a:bodyPr/>
                    <a:lstStyle/>
                    <a:p>
                      <a:pPr algn="l">
                        <a:defRPr b="0" sz="1800">
                          <a:solidFill>
                            <a:srgbClr val="000000"/>
                          </a:solidFill>
                        </a:defRPr>
                      </a:pPr>
                      <a:r>
                        <a:rPr b="1" sz="1500">
                          <a:solidFill>
                            <a:srgbClr val="FFFFFF"/>
                          </a:solidFill>
                          <a:latin typeface="Times New Roman"/>
                          <a:ea typeface="Times New Roman"/>
                          <a:cs typeface="Times New Roman"/>
                          <a:sym typeface="Times New Roman"/>
                        </a:rPr>
                        <a:t>Recall</a:t>
                      </a:r>
                    </a:p>
                  </a:txBody>
                  <a:tcPr marL="45720" marR="45720" marT="45720" marB="45720" anchor="t" anchorCtr="0" horzOverflow="overflow"/>
                </a:tc>
                <a:tc>
                  <a:txBody>
                    <a:bodyPr/>
                    <a:lstStyle/>
                    <a:p>
                      <a:pPr algn="l">
                        <a:defRPr b="0" sz="1800">
                          <a:solidFill>
                            <a:srgbClr val="000000"/>
                          </a:solidFill>
                        </a:defRPr>
                      </a:pPr>
                      <a:r>
                        <a:rPr b="1" sz="1500">
                          <a:solidFill>
                            <a:srgbClr val="FFFFFF"/>
                          </a:solidFill>
                          <a:latin typeface="Times New Roman"/>
                          <a:ea typeface="Times New Roman"/>
                          <a:cs typeface="Times New Roman"/>
                          <a:sym typeface="Times New Roman"/>
                        </a:rPr>
                        <a:t>F1-Score</a:t>
                      </a:r>
                    </a:p>
                  </a:txBody>
                  <a:tcPr marL="45720" marR="45720" marT="45720" marB="45720" anchor="t" anchorCtr="0" horzOverflow="overflow"/>
                </a:tc>
                <a:tc>
                  <a:txBody>
                    <a:bodyPr/>
                    <a:lstStyle/>
                    <a:p>
                      <a:pPr algn="l">
                        <a:defRPr b="0" sz="1800">
                          <a:solidFill>
                            <a:srgbClr val="000000"/>
                          </a:solidFill>
                        </a:defRPr>
                      </a:pPr>
                      <a:r>
                        <a:rPr b="1" sz="1500">
                          <a:solidFill>
                            <a:srgbClr val="FFFFFF"/>
                          </a:solidFill>
                          <a:latin typeface="Times New Roman"/>
                          <a:ea typeface="Times New Roman"/>
                          <a:cs typeface="Times New Roman"/>
                          <a:sym typeface="Times New Roman"/>
                        </a:rPr>
                        <a:t>ROC- AUC</a:t>
                      </a:r>
                    </a:p>
                  </a:txBody>
                  <a:tcPr marL="45720" marR="45720" marT="45720" marB="45720" anchor="t" anchorCtr="0" horzOverflow="overflow"/>
                </a:tc>
                <a:tc>
                  <a:txBody>
                    <a:bodyPr/>
                    <a:lstStyle/>
                    <a:p>
                      <a:pPr algn="l">
                        <a:defRPr b="0" sz="1800">
                          <a:solidFill>
                            <a:srgbClr val="000000"/>
                          </a:solidFill>
                        </a:defRPr>
                      </a:pPr>
                      <a:r>
                        <a:rPr b="1" sz="1500">
                          <a:solidFill>
                            <a:srgbClr val="FFFFFF"/>
                          </a:solidFill>
                          <a:latin typeface="Times New Roman"/>
                          <a:ea typeface="Times New Roman"/>
                          <a:cs typeface="Times New Roman"/>
                          <a:sym typeface="Times New Roman"/>
                        </a:rPr>
                        <a:t>PR AUC</a:t>
                      </a:r>
                    </a:p>
                  </a:txBody>
                  <a:tcPr marL="45720" marR="45720" marT="45720" marB="45720" anchor="t" anchorCtr="0" horzOverflow="overflow"/>
                </a:tc>
              </a:tr>
              <a:tr h="540547">
                <a:tc>
                  <a:txBody>
                    <a:bodyPr/>
                    <a:lstStyle/>
                    <a:p>
                      <a:pPr algn="l">
                        <a:defRPr sz="1800"/>
                      </a:pPr>
                      <a:r>
                        <a:rPr sz="1500">
                          <a:latin typeface="Times New Roman"/>
                          <a:ea typeface="Times New Roman"/>
                          <a:cs typeface="Times New Roman"/>
                          <a:sym typeface="Times New Roman"/>
                        </a:rPr>
                        <a:t>Logistic Regression</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0.717000</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0.335827</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0.889868</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0.487628</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0.843435</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0.439278</a:t>
                      </a:r>
                    </a:p>
                  </a:txBody>
                  <a:tcPr marL="45720" marR="45720" marT="45720" marB="45720" anchor="t" anchorCtr="0" horzOverflow="overflow"/>
                </a:tc>
              </a:tr>
              <a:tr h="347883">
                <a:tc>
                  <a:txBody>
                    <a:bodyPr/>
                    <a:lstStyle/>
                    <a:p>
                      <a:pPr algn="l">
                        <a:defRPr sz="1800"/>
                      </a:pPr>
                      <a:r>
                        <a:rPr sz="1500">
                          <a:latin typeface="Times New Roman"/>
                          <a:ea typeface="Times New Roman"/>
                          <a:cs typeface="Times New Roman"/>
                          <a:sym typeface="Times New Roman"/>
                        </a:rPr>
                        <a:t>Decision Tree</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0.742667</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0.352505</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0.837004</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0.496084</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0.873252</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0.557258</a:t>
                      </a:r>
                    </a:p>
                  </a:txBody>
                  <a:tcPr marL="45720" marR="45720" marT="45720" marB="45720" anchor="t" anchorCtr="0" horzOverflow="overflow"/>
                </a:tc>
              </a:tr>
              <a:tr h="379004">
                <a:tc>
                  <a:txBody>
                    <a:bodyPr/>
                    <a:lstStyle/>
                    <a:p>
                      <a:pPr algn="l">
                        <a:defRPr sz="1800"/>
                      </a:pPr>
                      <a:r>
                        <a:rPr sz="1500">
                          <a:latin typeface="Times New Roman"/>
                          <a:ea typeface="Times New Roman"/>
                          <a:cs typeface="Times New Roman"/>
                          <a:sym typeface="Times New Roman"/>
                        </a:rPr>
                        <a:t>Random Forest</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0.893000 </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0.884393</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0.337004</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0.488038</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0.877186</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0.624739</a:t>
                      </a:r>
                    </a:p>
                  </a:txBody>
                  <a:tcPr marL="45720" marR="45720" marT="45720" marB="45720" anchor="t" anchorCtr="0" horzOverflow="overflow"/>
                </a:tc>
              </a:tr>
              <a:tr h="347883">
                <a:tc>
                  <a:txBody>
                    <a:bodyPr/>
                    <a:lstStyle/>
                    <a:p>
                      <a:pPr algn="l">
                        <a:defRPr sz="1800"/>
                      </a:pPr>
                      <a:r>
                        <a:rPr sz="1500">
                          <a:latin typeface="Times New Roman"/>
                          <a:ea typeface="Times New Roman"/>
                          <a:cs typeface="Times New Roman"/>
                          <a:sym typeface="Times New Roman"/>
                        </a:rPr>
                        <a:t>SVM</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0.848667</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0.000000</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0.000000</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0.000000</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0.550272</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0.177861</a:t>
                      </a:r>
                    </a:p>
                  </a:txBody>
                  <a:tcPr marL="45720" marR="45720" marT="45720" marB="45720" anchor="t" anchorCtr="0" horzOverflow="overflow"/>
                </a:tc>
              </a:tr>
              <a:tr h="347883">
                <a:tc>
                  <a:txBody>
                    <a:bodyPr/>
                    <a:lstStyle/>
                    <a:p>
                      <a:pPr algn="l">
                        <a:defRPr sz="1800"/>
                      </a:pPr>
                      <a:r>
                        <a:rPr sz="1500">
                          <a:latin typeface="Times New Roman"/>
                          <a:ea typeface="Times New Roman"/>
                          <a:cs typeface="Times New Roman"/>
                          <a:sym typeface="Times New Roman"/>
                        </a:rPr>
                        <a:t>Naïve Bayes</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0.854000 </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0.944444</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0.037445</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0.072034</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0.842406</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0.479447</a:t>
                      </a:r>
                    </a:p>
                  </a:txBody>
                  <a:tcPr marL="45720" marR="45720" marT="45720" marB="45720" anchor="t" anchorCtr="0" horzOverflow="overflow"/>
                </a:tc>
              </a:tr>
              <a:tr h="347883">
                <a:tc>
                  <a:txBody>
                    <a:bodyPr/>
                    <a:lstStyle/>
                    <a:p>
                      <a:pPr algn="l">
                        <a:defRPr sz="1800"/>
                      </a:pPr>
                      <a:r>
                        <a:rPr sz="1500">
                          <a:latin typeface="Times New Roman"/>
                          <a:ea typeface="Times New Roman"/>
                          <a:cs typeface="Times New Roman"/>
                          <a:sym typeface="Times New Roman"/>
                        </a:rPr>
                        <a:t>XG-Boost</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0.768667</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0.371795</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0.766520</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0.500719</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0.877457</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0.634796</a:t>
                      </a:r>
                    </a:p>
                  </a:txBody>
                  <a:tcPr marL="45720" marR="45720" marT="45720" marB="45720" anchor="t" anchorCtr="0" horzOverflow="overflow"/>
                </a:tc>
              </a:tr>
              <a:tr h="527847">
                <a:tc>
                  <a:txBody>
                    <a:bodyPr/>
                    <a:lstStyle/>
                    <a:p>
                      <a:pPr algn="l">
                        <a:defRPr sz="1800"/>
                      </a:pPr>
                      <a:r>
                        <a:rPr sz="1500">
                          <a:latin typeface="Times New Roman"/>
                          <a:ea typeface="Times New Roman"/>
                          <a:cs typeface="Times New Roman"/>
                          <a:sym typeface="Times New Roman"/>
                        </a:rPr>
                        <a:t>Gradient Boosting</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0.878667</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0.677165</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0.378855</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0.485876</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0.879933</a:t>
                      </a:r>
                    </a:p>
                  </a:txBody>
                  <a:tcPr marL="45720" marR="45720" marT="45720" marB="45720" anchor="t" anchorCtr="0" horzOverflow="overflow"/>
                </a:tc>
                <a:tc>
                  <a:txBody>
                    <a:bodyPr/>
                    <a:lstStyle/>
                    <a:p>
                      <a:pPr algn="l">
                        <a:defRPr sz="1800"/>
                      </a:pPr>
                      <a:r>
                        <a:rPr sz="1600">
                          <a:latin typeface="Times New Roman"/>
                          <a:ea typeface="Times New Roman"/>
                          <a:cs typeface="Times New Roman"/>
                          <a:sym typeface="Times New Roman"/>
                        </a:rPr>
                        <a:t>0.639983</a:t>
                      </a:r>
                    </a:p>
                  </a:txBody>
                  <a:tcPr marL="45720" marR="45720" marT="45720" marB="45720" anchor="t" anchorCtr="0" horzOverflow="overflow"/>
                </a:tc>
              </a:tr>
            </a:tbl>
          </a:graphicData>
        </a:graphic>
      </p:graphicFrame>
      <p:sp>
        <p:nvSpPr>
          <p:cNvPr id="152" name="TextBox 11"/>
          <p:cNvSpPr txBox="1"/>
          <p:nvPr/>
        </p:nvSpPr>
        <p:spPr>
          <a:xfrm rot="10800000">
            <a:off x="1112519" y="-344751"/>
            <a:ext cx="5699763" cy="3330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How to take to production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55"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56" name="Content Placeholder 2"/>
          <p:cNvSpPr txBox="1"/>
          <p:nvPr/>
        </p:nvSpPr>
        <p:spPr>
          <a:xfrm>
            <a:off x="299680" y="1276085"/>
            <a:ext cx="8544640" cy="513714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gn="just">
              <a:spcBef>
                <a:spcPts val="300"/>
              </a:spcBef>
              <a:defRPr b="1">
                <a:latin typeface="Times New Roman"/>
                <a:ea typeface="Times New Roman"/>
                <a:cs typeface="Times New Roman"/>
                <a:sym typeface="Times New Roman"/>
              </a:defRPr>
            </a:pPr>
            <a:r>
              <a:t>Conclusions :</a:t>
            </a:r>
          </a:p>
          <a:p>
            <a:pPr algn="just">
              <a:spcBef>
                <a:spcPts val="300"/>
              </a:spcBef>
              <a:defRPr sz="1600">
                <a:solidFill>
                  <a:srgbClr val="558ED5"/>
                </a:solidFill>
                <a:latin typeface="Times New Roman"/>
                <a:ea typeface="Times New Roman"/>
                <a:cs typeface="Times New Roman"/>
                <a:sym typeface="Times New Roman"/>
              </a:defRPr>
            </a:pPr>
          </a:p>
          <a:p>
            <a:pPr algn="just">
              <a:spcBef>
                <a:spcPts val="300"/>
              </a:spcBef>
              <a:defRPr sz="1600">
                <a:latin typeface="Times New Roman"/>
                <a:ea typeface="Times New Roman"/>
                <a:cs typeface="Times New Roman"/>
                <a:sym typeface="Times New Roman"/>
              </a:defRPr>
            </a:pPr>
            <a:r>
              <a:t>In this project, we successfully built a fraud detection system using both supervised and unsupervised machine learning techniques. We explored the dataset thoroughly, handled class imbalance, and compared multiple models to identify the most effective one. Models like XGBoost and Random Forest delivered high precision and recall, which are crucial for fraud identification. Unsupervised methods like Isolation Forest helped uncover hidden fraud patterns without labeled data. Overall, the project demonstrates how data-driven approaches can play a vital role in reducing financial fraud and improving customer security.</a:t>
            </a:r>
          </a:p>
          <a:p>
            <a:pPr marL="285750" indent="-285750">
              <a:buSzPct val="100000"/>
              <a:buFont typeface="Arial"/>
              <a:buChar char="➢"/>
              <a:defRPr sz="1500">
                <a:latin typeface="Arial"/>
                <a:ea typeface="Arial"/>
                <a:cs typeface="Arial"/>
                <a:sym typeface="Arial"/>
              </a:defRPr>
            </a:pPr>
          </a:p>
          <a:p>
            <a:pPr>
              <a:defRPr sz="1500">
                <a:solidFill>
                  <a:srgbClr val="558ED5"/>
                </a:solidFill>
                <a:latin typeface="Arial"/>
                <a:ea typeface="Arial"/>
                <a:cs typeface="Arial"/>
                <a:sym typeface="Arial"/>
              </a:defRPr>
            </a:pPr>
          </a:p>
          <a:p>
            <a:pPr>
              <a:defRPr sz="1500">
                <a:solidFill>
                  <a:srgbClr val="558ED5"/>
                </a:solidFill>
                <a:latin typeface="Arial"/>
                <a:ea typeface="Arial"/>
                <a:cs typeface="Arial"/>
                <a:sym typeface="Arial"/>
              </a:defRPr>
            </a:pPr>
          </a:p>
          <a:p>
            <a:pPr>
              <a:defRPr sz="1500">
                <a:solidFill>
                  <a:srgbClr val="558ED5"/>
                </a:solidFill>
                <a:latin typeface="Arial"/>
                <a:ea typeface="Arial"/>
                <a:cs typeface="Arial"/>
                <a:sym typeface="Arial"/>
              </a:defRPr>
            </a:pPr>
          </a:p>
        </p:txBody>
      </p:sp>
      <p:sp>
        <p:nvSpPr>
          <p:cNvPr id="157" name="TextBox 5"/>
          <p:cNvSpPr txBox="1"/>
          <p:nvPr/>
        </p:nvSpPr>
        <p:spPr>
          <a:xfrm>
            <a:off x="299680" y="517029"/>
            <a:ext cx="8544640" cy="5440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Algorithms, Solution and Conclusions</a:t>
            </a:r>
          </a:p>
        </p:txBody>
      </p:sp>
      <p:sp>
        <p:nvSpPr>
          <p:cNvPr id="158" name="TextBox 11"/>
          <p:cNvSpPr txBox="1"/>
          <p:nvPr/>
        </p:nvSpPr>
        <p:spPr>
          <a:xfrm rot="10800000">
            <a:off x="1112519" y="-344751"/>
            <a:ext cx="5699763" cy="3330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How to take to production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6"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61"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62" name="Content Placeholder 2"/>
          <p:cNvSpPr txBox="1"/>
          <p:nvPr/>
        </p:nvSpPr>
        <p:spPr>
          <a:xfrm>
            <a:off x="3087780" y="1958438"/>
            <a:ext cx="4638901" cy="154676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1" indent="457200">
              <a:spcBef>
                <a:spcPts val="600"/>
              </a:spcBef>
              <a:defRPr sz="4000">
                <a:solidFill>
                  <a:srgbClr val="0055A0"/>
                </a:solidFill>
              </a:defRPr>
            </a:pPr>
          </a:p>
          <a:p>
            <a:pPr lvl="1" indent="457200">
              <a:spcBef>
                <a:spcPts val="900"/>
              </a:spcBef>
              <a:defRPr sz="4000">
                <a:solidFill>
                  <a:srgbClr val="0055A0"/>
                </a:solidFill>
              </a:defRPr>
            </a:pPr>
            <a:r>
              <a:t>Thanks!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07"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08" name="Content Placeholder 2"/>
          <p:cNvSpPr txBox="1"/>
          <p:nvPr/>
        </p:nvSpPr>
        <p:spPr>
          <a:xfrm>
            <a:off x="296833" y="1096542"/>
            <a:ext cx="8550334" cy="52644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R="12700" indent="12700" algn="just">
              <a:spcBef>
                <a:spcPts val="300"/>
              </a:spcBef>
              <a:defRPr b="1">
                <a:latin typeface="Times New Roman"/>
                <a:ea typeface="Times New Roman"/>
                <a:cs typeface="Times New Roman"/>
                <a:sym typeface="Times New Roman"/>
              </a:defRPr>
            </a:pPr>
            <a:r>
              <a:t>Define the technology and business problem you have solved.</a:t>
            </a:r>
          </a:p>
          <a:p>
            <a:pPr marR="12700" indent="12700" algn="just">
              <a:spcBef>
                <a:spcPts val="300"/>
              </a:spcBef>
              <a:defRPr sz="1600">
                <a:solidFill>
                  <a:srgbClr val="888888"/>
                </a:solidFill>
                <a:latin typeface="Times New Roman"/>
                <a:ea typeface="Times New Roman"/>
                <a:cs typeface="Times New Roman"/>
                <a:sym typeface="Times New Roman"/>
              </a:defRPr>
            </a:pPr>
          </a:p>
          <a:p>
            <a:pPr marR="12700" indent="12700" algn="just">
              <a:spcBef>
                <a:spcPts val="300"/>
              </a:spcBef>
              <a:defRPr b="1" sz="1600">
                <a:latin typeface="Times New Roman"/>
                <a:ea typeface="Times New Roman"/>
                <a:cs typeface="Times New Roman"/>
                <a:sym typeface="Times New Roman"/>
              </a:defRPr>
            </a:pPr>
            <a:r>
              <a:t>Technology Problem: </a:t>
            </a:r>
            <a:r>
              <a:rPr b="0"/>
              <a:t>In the current era of digitalisation , where the modes of Transactions have shifted from manual handling to automated systems’ handling , The fraudulent Activities in context to irregularities due to automated transaction systems have also increased. Due to which detecting imbalances &amp; fraud patterns in large sized datasets becomes extremely difficult.</a:t>
            </a:r>
            <a:endParaRPr>
              <a:solidFill>
                <a:srgbClr val="888888"/>
              </a:solidFill>
            </a:endParaRPr>
          </a:p>
          <a:p>
            <a:pPr marR="12700" indent="12700" algn="just">
              <a:spcBef>
                <a:spcPts val="300"/>
              </a:spcBef>
              <a:defRPr sz="1600">
                <a:latin typeface="Times New Roman"/>
                <a:ea typeface="Times New Roman"/>
                <a:cs typeface="Times New Roman"/>
                <a:sym typeface="Times New Roman"/>
              </a:defRPr>
            </a:pPr>
            <a:r>
              <a:t>In our capstone project “Fraud Detection in financial Transactions” , we have used a blend of Supervised Learning (logistic Regression , Random Forest , decision Tree , SVM , XGBoost) &amp; Un-supervised Learning (K-means) techniques with the comparison between various algorithms to to detect anomalies and improve the model performance.</a:t>
            </a:r>
            <a:endParaRPr>
              <a:solidFill>
                <a:srgbClr val="888888"/>
              </a:solidFill>
            </a:endParaRPr>
          </a:p>
          <a:p>
            <a:pPr marR="12700" indent="12700" algn="just">
              <a:spcBef>
                <a:spcPts val="300"/>
              </a:spcBef>
              <a:defRPr b="1" sz="1600">
                <a:latin typeface="Times New Roman"/>
                <a:ea typeface="Times New Roman"/>
                <a:cs typeface="Times New Roman"/>
                <a:sym typeface="Times New Roman"/>
              </a:defRPr>
            </a:pPr>
          </a:p>
          <a:p>
            <a:pPr marR="12700" indent="12700" algn="just">
              <a:spcBef>
                <a:spcPts val="300"/>
              </a:spcBef>
              <a:defRPr b="1" sz="1600">
                <a:latin typeface="Times New Roman"/>
                <a:ea typeface="Times New Roman"/>
                <a:cs typeface="Times New Roman"/>
                <a:sym typeface="Times New Roman"/>
              </a:defRPr>
            </a:pPr>
            <a:r>
              <a:t>Business Problem:</a:t>
            </a:r>
            <a:r>
              <a:rPr b="0"/>
              <a:t> As India has transitioned its Economy to Digitalisation , the risk of Digital Fraud Transactions have also increased. This frauds bring a huge loss to financial Institutions ,Banks, Customers hence degrading the trust between the bank &amp; its customers regarding the security of one’s money. Since there are millions of transactions everyday , in case of fraud transaction , it becomes very difficult for the banks &amp; financial institutions to track &amp; investigate the fraud on real-time basis.</a:t>
            </a:r>
            <a:endParaRPr>
              <a:solidFill>
                <a:srgbClr val="888888"/>
              </a:solidFill>
            </a:endParaRPr>
          </a:p>
          <a:p>
            <a:pPr marR="12700" indent="12700" algn="just">
              <a:spcBef>
                <a:spcPts val="300"/>
              </a:spcBef>
              <a:defRPr sz="1600">
                <a:latin typeface="Times New Roman"/>
                <a:ea typeface="Times New Roman"/>
                <a:cs typeface="Times New Roman"/>
                <a:sym typeface="Times New Roman"/>
              </a:defRPr>
            </a:pPr>
            <a:r>
              <a:t>The Main Purpose of this Project is to build a model that identifies suspicious activities at a faster pace so that:</a:t>
            </a:r>
            <a:endParaRPr>
              <a:solidFill>
                <a:srgbClr val="888888"/>
              </a:solidFill>
            </a:endParaRPr>
          </a:p>
          <a:p>
            <a:pPr marL="262731" marR="12700" indent="-250031" algn="just">
              <a:spcBef>
                <a:spcPts val="300"/>
              </a:spcBef>
              <a:buSzPct val="100000"/>
              <a:buFont typeface="Arial"/>
              <a:buChar char="•"/>
              <a:defRPr sz="1600">
                <a:latin typeface="Times New Roman"/>
                <a:ea typeface="Times New Roman"/>
                <a:cs typeface="Times New Roman"/>
                <a:sym typeface="Times New Roman"/>
              </a:defRPr>
            </a:pPr>
            <a:r>
              <a:t>Banks can block and investigate them on real time basis</a:t>
            </a:r>
            <a:endParaRPr>
              <a:solidFill>
                <a:srgbClr val="888888"/>
              </a:solidFill>
            </a:endParaRPr>
          </a:p>
          <a:p>
            <a:pPr marL="262731" marR="12700" indent="-250031" algn="just">
              <a:spcBef>
                <a:spcPts val="300"/>
              </a:spcBef>
              <a:buSzPct val="100000"/>
              <a:buFont typeface="Arial"/>
              <a:buChar char="•"/>
              <a:defRPr sz="1600">
                <a:latin typeface="Times New Roman"/>
                <a:ea typeface="Times New Roman"/>
                <a:cs typeface="Times New Roman"/>
                <a:sym typeface="Times New Roman"/>
              </a:defRPr>
            </a:pPr>
            <a:r>
              <a:t>Customer’s Money is Protected.</a:t>
            </a:r>
            <a:endParaRPr>
              <a:solidFill>
                <a:srgbClr val="888888"/>
              </a:solidFill>
            </a:endParaRPr>
          </a:p>
          <a:p>
            <a:pPr marL="262731" marR="12700" indent="-250031" algn="just">
              <a:spcBef>
                <a:spcPts val="300"/>
              </a:spcBef>
              <a:buSzPct val="100000"/>
              <a:buFont typeface="Arial"/>
              <a:buChar char="•"/>
              <a:defRPr sz="1600">
                <a:latin typeface="Times New Roman"/>
                <a:ea typeface="Times New Roman"/>
                <a:cs typeface="Times New Roman"/>
                <a:sym typeface="Times New Roman"/>
              </a:defRPr>
            </a:pPr>
            <a:r>
              <a:t>Overall Trust in Digital Banking Increased</a:t>
            </a:r>
          </a:p>
        </p:txBody>
      </p:sp>
      <p:sp>
        <p:nvSpPr>
          <p:cNvPr id="109" name="TextBox 30"/>
          <p:cNvSpPr txBox="1"/>
          <p:nvPr/>
        </p:nvSpPr>
        <p:spPr>
          <a:xfrm>
            <a:off x="285577" y="386993"/>
            <a:ext cx="8572846" cy="5440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Problem Definition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08">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08">
                                            <p:txEl>
                                              <p:pRg st="4" end="4"/>
                                            </p:txEl>
                                          </p:spTgt>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1" fill="hold">
                                  <p:stCondLst>
                                    <p:cond delay="0"/>
                                  </p:stCondLst>
                                  <p:iterate type="el" backwards="0">
                                    <p:tmAbs val="0"/>
                                  </p:iterate>
                                  <p:childTnLst>
                                    <p:set>
                                      <p:cBhvr>
                                        <p:cTn id="25" fill="hold"/>
                                        <p:tgtEl>
                                          <p:spTgt spid="108">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1" fill="hold">
                                  <p:stCondLst>
                                    <p:cond delay="0"/>
                                  </p:stCondLst>
                                  <p:iterate type="el" backwards="0">
                                    <p:tmAbs val="0"/>
                                  </p:iterate>
                                  <p:childTnLst>
                                    <p:set>
                                      <p:cBhvr>
                                        <p:cTn id="29" fill="hold"/>
                                        <p:tgtEl>
                                          <p:spTgt spid="108">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1" fill="hold">
                                  <p:stCondLst>
                                    <p:cond delay="0"/>
                                  </p:stCondLst>
                                  <p:iterate type="el" backwards="0">
                                    <p:tmAbs val="0"/>
                                  </p:iterate>
                                  <p:childTnLst>
                                    <p:set>
                                      <p:cBhvr>
                                        <p:cTn id="33" fill="hold"/>
                                        <p:tgtEl>
                                          <p:spTgt spid="108">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 fill="hold">
                                  <p:stCondLst>
                                    <p:cond delay="0"/>
                                  </p:stCondLst>
                                  <p:iterate type="el" backwards="0">
                                    <p:tmAbs val="0"/>
                                  </p:iterate>
                                  <p:childTnLst>
                                    <p:set>
                                      <p:cBhvr>
                                        <p:cTn id="37" fill="hold"/>
                                        <p:tgtEl>
                                          <p:spTgt spid="108">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 fill="hold">
                                  <p:stCondLst>
                                    <p:cond delay="0"/>
                                  </p:stCondLst>
                                  <p:iterate type="el" backwards="0">
                                    <p:tmAbs val="0"/>
                                  </p:iterate>
                                  <p:childTnLst>
                                    <p:set>
                                      <p:cBhvr>
                                        <p:cTn id="41" fill="hold"/>
                                        <p:tgtEl>
                                          <p:spTgt spid="108">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12"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13" name="Content Placeholder 2"/>
          <p:cNvSpPr txBox="1"/>
          <p:nvPr/>
        </p:nvSpPr>
        <p:spPr>
          <a:xfrm>
            <a:off x="285574" y="1143132"/>
            <a:ext cx="8572852" cy="534396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R="7159" indent="7159" algn="just" defTabSz="515501">
              <a:defRPr b="1" sz="1566">
                <a:latin typeface="Times New Roman"/>
                <a:ea typeface="Times New Roman"/>
                <a:cs typeface="Times New Roman"/>
                <a:sym typeface="Times New Roman"/>
              </a:defRPr>
            </a:pPr>
            <a:r>
              <a:t>Why it is important problem:</a:t>
            </a:r>
          </a:p>
          <a:p>
            <a:pPr marR="7159" indent="7159" algn="just" defTabSz="515501">
              <a:defRPr b="1" sz="1392">
                <a:latin typeface="Times New Roman"/>
                <a:ea typeface="Times New Roman"/>
                <a:cs typeface="Times New Roman"/>
                <a:sym typeface="Times New Roman"/>
              </a:defRPr>
            </a:pPr>
          </a:p>
          <a:p>
            <a:pPr marL="97597" marR="7159" indent="-90438" algn="just" defTabSz="515501">
              <a:buSzPct val="100000"/>
              <a:buChar char="•"/>
              <a:defRPr sz="1392">
                <a:latin typeface="Times New Roman"/>
                <a:ea typeface="Times New Roman"/>
                <a:cs typeface="Times New Roman"/>
                <a:sym typeface="Times New Roman"/>
              </a:defRPr>
            </a:pPr>
            <a:r>
              <a:rPr b="1"/>
              <a:t>Financial Losses :</a:t>
            </a:r>
            <a:r>
              <a:t> Digital Frauds when not detected on real time basis , can lead to a huge loss of customer’s money. With Increasing number of digital Transaction , it becomes very difficult to keep a manual track of each &amp; every transaction occurring on different locations , through different Bank accounts , customer IDs &amp; multiple Debit &amp; Credit cards with different card numbers becomes extremely tough. </a:t>
            </a:r>
          </a:p>
          <a:p>
            <a:pPr marL="97597" marR="7159" indent="-90438" algn="just" defTabSz="515501">
              <a:buSzPct val="100000"/>
              <a:buChar char="•"/>
              <a:defRPr sz="1392">
                <a:latin typeface="Times New Roman"/>
                <a:ea typeface="Times New Roman"/>
                <a:cs typeface="Times New Roman"/>
                <a:sym typeface="Times New Roman"/>
              </a:defRPr>
            </a:pPr>
            <a:r>
              <a:rPr b="1"/>
              <a:t>Bank-Customer Relationship: </a:t>
            </a:r>
            <a:r>
              <a:t>If people keep facing loss of their money due to their frauds , There relationship &amp; trust over Banking System &amp; Digital transaction would tarnish which would also lead to the loss of reputation of banks , financial institution &amp; the governments alike.</a:t>
            </a:r>
          </a:p>
          <a:p>
            <a:pPr marL="97597" marR="7159" indent="-90438" algn="just" defTabSz="515501">
              <a:buSzPct val="100000"/>
              <a:buChar char="•"/>
              <a:defRPr sz="1392">
                <a:latin typeface="Times New Roman"/>
                <a:ea typeface="Times New Roman"/>
                <a:cs typeface="Times New Roman"/>
                <a:sym typeface="Times New Roman"/>
              </a:defRPr>
            </a:pPr>
            <a:r>
              <a:rPr b="1"/>
              <a:t>Real-Time Protection: </a:t>
            </a:r>
            <a:r>
              <a:t>In order to catch this frauds &amp; safeguard common man’s money, The need of digitalised and automated systems increases as this would detect the locations , Timings , Amounts withdrawn and mode of payments in comparatively lesser time. </a:t>
            </a:r>
          </a:p>
          <a:p>
            <a:pPr marR="7159" indent="7159" algn="just" defTabSz="515501">
              <a:defRPr sz="1392">
                <a:latin typeface="Times New Roman"/>
                <a:ea typeface="Times New Roman"/>
                <a:cs typeface="Times New Roman"/>
                <a:sym typeface="Times New Roman"/>
              </a:defRPr>
            </a:pPr>
          </a:p>
          <a:p>
            <a:pPr marR="7159" indent="7159" algn="just" defTabSz="515501">
              <a:defRPr b="1" sz="1566">
                <a:latin typeface="Times New Roman"/>
                <a:ea typeface="Times New Roman"/>
                <a:cs typeface="Times New Roman"/>
                <a:sym typeface="Times New Roman"/>
              </a:defRPr>
            </a:pPr>
            <a:r>
              <a:t>What are the value additions you planned:</a:t>
            </a:r>
          </a:p>
          <a:p>
            <a:pPr marR="7159" indent="7159" algn="just" defTabSz="515501">
              <a:defRPr b="1" sz="1392">
                <a:latin typeface="Times New Roman"/>
                <a:ea typeface="Times New Roman"/>
                <a:cs typeface="Times New Roman"/>
                <a:sym typeface="Times New Roman"/>
              </a:defRPr>
            </a:pPr>
          </a:p>
          <a:p>
            <a:pPr marL="97597" marR="7159" indent="-90438" algn="just" defTabSz="515501">
              <a:buSzPct val="100000"/>
              <a:buChar char="•"/>
              <a:defRPr sz="1392">
                <a:latin typeface="Times New Roman"/>
                <a:ea typeface="Times New Roman"/>
                <a:cs typeface="Times New Roman"/>
                <a:sym typeface="Times New Roman"/>
              </a:defRPr>
            </a:pPr>
            <a:r>
              <a:t>Created a synthetic column “Fraudulent” which would differentiate between Fraud &amp; Non-Fraud transactions.</a:t>
            </a:r>
          </a:p>
          <a:p>
            <a:pPr marL="97597" marR="7159" indent="-90438" algn="just" defTabSz="515501">
              <a:buSzPct val="100000"/>
              <a:buChar char="•"/>
              <a:defRPr sz="1392">
                <a:latin typeface="Times New Roman"/>
                <a:ea typeface="Times New Roman"/>
                <a:cs typeface="Times New Roman"/>
                <a:sym typeface="Times New Roman"/>
              </a:defRPr>
            </a:pPr>
            <a:r>
              <a:t>Compared the model with multiple Supervised Learning Algorithms (Logistic Regression &amp; Decision Tree , Random Forest &amp; KNN , SVM &amp; Naïve Bayes , Gradient Boost &amp; XG-Boost) to calculate F1 Score , Accuracy , Precision , Recall , Plotting ROC-AUC Curves.</a:t>
            </a:r>
          </a:p>
          <a:p>
            <a:pPr marL="97597" marR="7159" indent="-90438" algn="just" defTabSz="515501">
              <a:buSzPct val="100000"/>
              <a:buChar char="•"/>
              <a:defRPr sz="1392">
                <a:latin typeface="Times New Roman"/>
                <a:ea typeface="Times New Roman"/>
                <a:cs typeface="Times New Roman"/>
                <a:sym typeface="Times New Roman"/>
              </a:defRPr>
            </a:pPr>
            <a:r>
              <a:t>Although the Dataset we worked was a Labelled &amp; Structured Dataset , Still in order to have a complete 360 degree Model Evaluation , We also used Un-Supervised Learning algorithm “Isolation Forest”.</a:t>
            </a:r>
          </a:p>
          <a:p>
            <a:pPr marL="97597" marR="7159" indent="-90438" algn="just" defTabSz="515501">
              <a:buSzPct val="100000"/>
              <a:buChar char="•"/>
              <a:defRPr sz="1392">
                <a:latin typeface="Times New Roman"/>
                <a:ea typeface="Times New Roman"/>
                <a:cs typeface="Times New Roman"/>
                <a:sym typeface="Times New Roman"/>
              </a:defRPr>
            </a:pPr>
            <a:r>
              <a:t>We calculated the “Time Difference” by evaluating columns like “Transaction Date” &amp; “Previous Transaction date” which would help us to spot unusual patterns between different transactions which may be a Fraud.</a:t>
            </a:r>
          </a:p>
          <a:p>
            <a:pPr marL="97597" marR="7159" indent="-90438" algn="just" defTabSz="515501">
              <a:buSzPct val="100000"/>
              <a:buChar char="•"/>
              <a:defRPr sz="1392">
                <a:latin typeface="Times New Roman"/>
                <a:ea typeface="Times New Roman"/>
                <a:cs typeface="Times New Roman"/>
                <a:sym typeface="Times New Roman"/>
              </a:defRPr>
            </a:pPr>
            <a:r>
              <a:t>Generated confusion matrix, classification report, and feature importance charts to explain how the model is making decisions.</a:t>
            </a:r>
          </a:p>
        </p:txBody>
      </p:sp>
      <p:sp>
        <p:nvSpPr>
          <p:cNvPr id="114" name="TextBox 30"/>
          <p:cNvSpPr txBox="1"/>
          <p:nvPr/>
        </p:nvSpPr>
        <p:spPr>
          <a:xfrm>
            <a:off x="349034" y="375760"/>
            <a:ext cx="8445932" cy="54407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Problem Definition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13">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113">
                                            <p:txEl>
                                              <p:pRg st="5" end="5"/>
                                            </p:txEl>
                                          </p:spTgt>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1" fill="hold">
                                  <p:stCondLst>
                                    <p:cond delay="0"/>
                                  </p:stCondLst>
                                  <p:iterate type="el" backwards="0">
                                    <p:tmAbs val="0"/>
                                  </p:iterate>
                                  <p:childTnLst>
                                    <p:set>
                                      <p:cBhvr>
                                        <p:cTn id="29" fill="hold"/>
                                        <p:tgtEl>
                                          <p:spTgt spid="11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1" fill="hold">
                                  <p:stCondLst>
                                    <p:cond delay="0"/>
                                  </p:stCondLst>
                                  <p:iterate type="el" backwards="0">
                                    <p:tmAbs val="0"/>
                                  </p:iterate>
                                  <p:childTnLst>
                                    <p:set>
                                      <p:cBhvr>
                                        <p:cTn id="33" fill="hold"/>
                                        <p:tgtEl>
                                          <p:spTgt spid="11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 fill="hold">
                                  <p:stCondLst>
                                    <p:cond delay="0"/>
                                  </p:stCondLst>
                                  <p:iterate type="el" backwards="0">
                                    <p:tmAbs val="0"/>
                                  </p:iterate>
                                  <p:childTnLst>
                                    <p:set>
                                      <p:cBhvr>
                                        <p:cTn id="37" fill="hold"/>
                                        <p:tgtEl>
                                          <p:spTgt spid="113">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 fill="hold">
                                  <p:stCondLst>
                                    <p:cond delay="0"/>
                                  </p:stCondLst>
                                  <p:iterate type="el" backwards="0">
                                    <p:tmAbs val="0"/>
                                  </p:iterate>
                                  <p:childTnLst>
                                    <p:set>
                                      <p:cBhvr>
                                        <p:cTn id="41" fill="hold"/>
                                        <p:tgtEl>
                                          <p:spTgt spid="113">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0" presetID="1" grpId="1" fill="hold">
                                  <p:stCondLst>
                                    <p:cond delay="0"/>
                                  </p:stCondLst>
                                  <p:iterate type="el" backwards="0">
                                    <p:tmAbs val="0"/>
                                  </p:iterate>
                                  <p:childTnLst>
                                    <p:set>
                                      <p:cBhvr>
                                        <p:cTn id="45" fill="hold"/>
                                        <p:tgtEl>
                                          <p:spTgt spid="113">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 fill="hold">
                                  <p:stCondLst>
                                    <p:cond delay="0"/>
                                  </p:stCondLst>
                                  <p:iterate type="el" backwards="0">
                                    <p:tmAbs val="0"/>
                                  </p:iterate>
                                  <p:childTnLst>
                                    <p:set>
                                      <p:cBhvr>
                                        <p:cTn id="49" fill="hold"/>
                                        <p:tgtEl>
                                          <p:spTgt spid="113">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0" presetID="1" grpId="1" fill="hold">
                                  <p:stCondLst>
                                    <p:cond delay="0"/>
                                  </p:stCondLst>
                                  <p:iterate type="el" backwards="0">
                                    <p:tmAbs val="0"/>
                                  </p:iterate>
                                  <p:childTnLst>
                                    <p:set>
                                      <p:cBhvr>
                                        <p:cTn id="53" fill="hold"/>
                                        <p:tgtEl>
                                          <p:spTgt spid="113">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17"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18" name="Content Placeholder 2"/>
          <p:cNvSpPr txBox="1"/>
          <p:nvPr/>
        </p:nvSpPr>
        <p:spPr>
          <a:xfrm>
            <a:off x="296832" y="1276046"/>
            <a:ext cx="8572849" cy="53406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spcBef>
                <a:spcPts val="300"/>
              </a:spcBef>
              <a:defRPr b="1">
                <a:latin typeface="Times New Roman"/>
                <a:ea typeface="Times New Roman"/>
                <a:cs typeface="Times New Roman"/>
                <a:sym typeface="Times New Roman"/>
              </a:defRPr>
            </a:pPr>
            <a:r>
              <a:t>Suggested solution for the defined problem:</a:t>
            </a:r>
          </a:p>
          <a:p>
            <a:pPr algn="just">
              <a:spcBef>
                <a:spcPts val="300"/>
              </a:spcBef>
              <a:defRPr b="1">
                <a:latin typeface="Times New Roman"/>
                <a:ea typeface="Times New Roman"/>
                <a:cs typeface="Times New Roman"/>
                <a:sym typeface="Times New Roman"/>
              </a:defRPr>
            </a:pPr>
          </a:p>
          <a:p>
            <a:pPr marL="160420" indent="-160420" algn="just">
              <a:spcBef>
                <a:spcPts val="300"/>
              </a:spcBef>
              <a:buSzPct val="100000"/>
              <a:buChar char="•"/>
              <a:defRPr sz="1600">
                <a:latin typeface="Times New Roman"/>
                <a:ea typeface="Times New Roman"/>
                <a:cs typeface="Times New Roman"/>
                <a:sym typeface="Times New Roman"/>
              </a:defRPr>
            </a:pPr>
            <a:r>
              <a:t>Performed EDA to understand patterns in customer transactions.</a:t>
            </a:r>
          </a:p>
          <a:p>
            <a:pPr marL="160420" indent="-160420" algn="just">
              <a:spcBef>
                <a:spcPts val="300"/>
              </a:spcBef>
              <a:buSzPct val="100000"/>
              <a:buChar char="•"/>
              <a:defRPr sz="1600">
                <a:latin typeface="Times New Roman"/>
                <a:ea typeface="Times New Roman"/>
                <a:cs typeface="Times New Roman"/>
                <a:sym typeface="Times New Roman"/>
              </a:defRPr>
            </a:pPr>
            <a:r>
              <a:t>Used visualisations to spot unusual behaviour across channels, types, and locations.</a:t>
            </a:r>
          </a:p>
          <a:p>
            <a:pPr marL="160420" indent="-160420" algn="just">
              <a:spcBef>
                <a:spcPts val="300"/>
              </a:spcBef>
              <a:buSzPct val="100000"/>
              <a:buChar char="•"/>
              <a:defRPr sz="1600">
                <a:latin typeface="Times New Roman"/>
                <a:ea typeface="Times New Roman"/>
                <a:cs typeface="Times New Roman"/>
                <a:sym typeface="Times New Roman"/>
              </a:defRPr>
            </a:pPr>
            <a:r>
              <a:t>Created a synthetic 'Fraudulent' column using smart time-difference logic.</a:t>
            </a:r>
          </a:p>
          <a:p>
            <a:pPr marL="160420" indent="-160420" algn="just">
              <a:spcBef>
                <a:spcPts val="300"/>
              </a:spcBef>
              <a:buSzPct val="100000"/>
              <a:buChar char="•"/>
              <a:defRPr sz="1600">
                <a:latin typeface="Times New Roman"/>
                <a:ea typeface="Times New Roman"/>
                <a:cs typeface="Times New Roman"/>
                <a:sym typeface="Times New Roman"/>
              </a:defRPr>
            </a:pPr>
            <a:r>
              <a:t>Used Logistic Regression &amp; other models to classify transactions as safe or risky.</a:t>
            </a:r>
          </a:p>
          <a:p>
            <a:pPr marL="160420" indent="-160420" algn="just">
              <a:spcBef>
                <a:spcPts val="300"/>
              </a:spcBef>
              <a:buSzPct val="100000"/>
              <a:buChar char="•"/>
              <a:defRPr sz="1600">
                <a:latin typeface="Times New Roman"/>
                <a:ea typeface="Times New Roman"/>
                <a:cs typeface="Times New Roman"/>
                <a:sym typeface="Times New Roman"/>
              </a:defRPr>
            </a:pPr>
            <a:r>
              <a:t>Used Box Plot-Based Outlier Detection method to detect outliers in each numerical column, helping us identify unusually high or low values that might affect model performance or analysis accuracy.</a:t>
            </a:r>
          </a:p>
          <a:p>
            <a:pPr algn="just">
              <a:spcBef>
                <a:spcPts val="300"/>
              </a:spcBef>
              <a:defRPr sz="1600">
                <a:latin typeface="Times New Roman"/>
                <a:ea typeface="Times New Roman"/>
                <a:cs typeface="Times New Roman"/>
                <a:sym typeface="Times New Roman"/>
              </a:defRPr>
            </a:pPr>
          </a:p>
          <a:p>
            <a:pPr algn="just">
              <a:spcBef>
                <a:spcPts val="300"/>
              </a:spcBef>
              <a:defRPr b="1">
                <a:latin typeface="Times New Roman"/>
                <a:ea typeface="Times New Roman"/>
                <a:cs typeface="Times New Roman"/>
                <a:sym typeface="Times New Roman"/>
              </a:defRPr>
            </a:pPr>
            <a:r>
              <a:t>Dataset Considered : </a:t>
            </a:r>
          </a:p>
          <a:p>
            <a:pPr marL="180472" indent="-180472" algn="just">
              <a:spcBef>
                <a:spcPts val="300"/>
              </a:spcBef>
              <a:buSzPct val="100000"/>
              <a:buChar char="•"/>
              <a:defRPr b="1">
                <a:latin typeface="Times New Roman"/>
                <a:ea typeface="Times New Roman"/>
                <a:cs typeface="Times New Roman"/>
                <a:sym typeface="Times New Roman"/>
              </a:defRPr>
            </a:pPr>
          </a:p>
          <a:p>
            <a:pPr marL="160420" indent="-160420" algn="just">
              <a:spcBef>
                <a:spcPts val="300"/>
              </a:spcBef>
              <a:buSzPct val="100000"/>
              <a:buChar char="•"/>
              <a:defRPr sz="1600">
                <a:latin typeface="Times New Roman"/>
                <a:ea typeface="Times New Roman"/>
                <a:cs typeface="Times New Roman"/>
                <a:sym typeface="Times New Roman"/>
              </a:defRPr>
            </a:pPr>
            <a:r>
              <a:t>We took a dataset named </a:t>
            </a:r>
            <a:r>
              <a:rPr b="1"/>
              <a:t>“bank_transaction_extended.csv” </a:t>
            </a:r>
            <a:r>
              <a:t>downloaded from Kaggle.</a:t>
            </a:r>
          </a:p>
          <a:p>
            <a:pPr marL="160420" indent="-160420" algn="just">
              <a:spcBef>
                <a:spcPts val="300"/>
              </a:spcBef>
              <a:buSzPct val="100000"/>
              <a:buChar char="•"/>
              <a:defRPr sz="1600">
                <a:latin typeface="Times New Roman"/>
                <a:ea typeface="Times New Roman"/>
                <a:cs typeface="Times New Roman"/>
                <a:sym typeface="Times New Roman"/>
              </a:defRPr>
            </a:pPr>
            <a:r>
              <a:t>Although it was a rough Data with null values which were later replaced by non-null values &amp; extension from 2000 rows to 10,000 rows.</a:t>
            </a:r>
          </a:p>
          <a:p>
            <a:pPr marL="160420" indent="-160420" algn="just">
              <a:spcBef>
                <a:spcPts val="300"/>
              </a:spcBef>
              <a:buSzPct val="100000"/>
              <a:buChar char="•"/>
              <a:defRPr sz="1600">
                <a:latin typeface="Times New Roman"/>
                <a:ea typeface="Times New Roman"/>
                <a:cs typeface="Times New Roman"/>
                <a:sym typeface="Times New Roman"/>
              </a:defRPr>
            </a:pPr>
            <a:r>
              <a:t>The </a:t>
            </a:r>
            <a:r>
              <a:rPr b="1"/>
              <a:t>Dataset contained 10,000 Rows &amp; 18 columns.</a:t>
            </a:r>
            <a:endParaRPr b="1"/>
          </a:p>
          <a:p>
            <a:pPr marL="160420" indent="-160420" algn="just">
              <a:spcBef>
                <a:spcPts val="300"/>
              </a:spcBef>
              <a:buSzPct val="100000"/>
              <a:buChar char="•"/>
              <a:defRPr sz="1600">
                <a:latin typeface="Times New Roman"/>
                <a:ea typeface="Times New Roman"/>
                <a:cs typeface="Times New Roman"/>
                <a:sym typeface="Times New Roman"/>
              </a:defRPr>
            </a:pPr>
            <a:r>
              <a:t>There are </a:t>
            </a:r>
            <a:r>
              <a:rPr b="1"/>
              <a:t>7 Numerical columns Named :</a:t>
            </a:r>
            <a:r>
              <a:t> 'TransactionAmount', 'CustomerAge', 'Transaction Duration', 'Login Attempts', 'Account Balance', 'TimeDifferenceMinutes', 'Fraudulent’.</a:t>
            </a:r>
          </a:p>
          <a:p>
            <a:pPr marL="160420" indent="-160420" algn="just">
              <a:spcBef>
                <a:spcPts val="300"/>
              </a:spcBef>
              <a:buSzPct val="100000"/>
              <a:buChar char="•"/>
              <a:defRPr sz="1600">
                <a:latin typeface="Times New Roman"/>
                <a:ea typeface="Times New Roman"/>
                <a:cs typeface="Times New Roman"/>
                <a:sym typeface="Times New Roman"/>
              </a:defRPr>
            </a:pPr>
            <a:r>
              <a:t>There are </a:t>
            </a:r>
            <a:r>
              <a:rPr b="1"/>
              <a:t>11 Categorical Columns named : '</a:t>
            </a:r>
            <a:r>
              <a:t>TransactionID', 'AccountID', 'TransactionDate', 'TransactionType', 'Location', 'DeviceID', 'IP Address', 'MerchantID', 'Channel', 'CustomerOccupation', 'PreviousTransaction Date’.</a:t>
            </a:r>
          </a:p>
        </p:txBody>
      </p:sp>
      <p:sp>
        <p:nvSpPr>
          <p:cNvPr id="119" name="TextBox 30"/>
          <p:cNvSpPr txBox="1"/>
          <p:nvPr/>
        </p:nvSpPr>
        <p:spPr>
          <a:xfrm>
            <a:off x="337777" y="428109"/>
            <a:ext cx="8468446" cy="5440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Suggested Solution and EDA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18">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1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1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 fill="hold">
                                  <p:stCondLst>
                                    <p:cond delay="0"/>
                                  </p:stCondLst>
                                  <p:iterate type="el" backwards="0">
                                    <p:tmAbs val="0"/>
                                  </p:iterate>
                                  <p:childTnLst>
                                    <p:set>
                                      <p:cBhvr>
                                        <p:cTn id="34" fill="hold"/>
                                        <p:tgtEl>
                                          <p:spTgt spid="118">
                                            <p:txEl>
                                              <p:pRg st="7" end="7"/>
                                            </p:txEl>
                                          </p:spTgt>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 fill="hold">
                                  <p:stCondLst>
                                    <p:cond delay="0"/>
                                  </p:stCondLst>
                                  <p:iterate type="el" backwards="0">
                                    <p:tmAbs val="0"/>
                                  </p:iterate>
                                  <p:childTnLst>
                                    <p:set>
                                      <p:cBhvr>
                                        <p:cTn id="37" fill="hold"/>
                                        <p:tgtEl>
                                          <p:spTgt spid="118">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 fill="hold">
                                  <p:stCondLst>
                                    <p:cond delay="0"/>
                                  </p:stCondLst>
                                  <p:iterate type="el" backwards="0">
                                    <p:tmAbs val="0"/>
                                  </p:iterate>
                                  <p:childTnLst>
                                    <p:set>
                                      <p:cBhvr>
                                        <p:cTn id="41" fill="hold"/>
                                        <p:tgtEl>
                                          <p:spTgt spid="118">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0" presetID="1" grpId="1" fill="hold">
                                  <p:stCondLst>
                                    <p:cond delay="0"/>
                                  </p:stCondLst>
                                  <p:iterate type="el" backwards="0">
                                    <p:tmAbs val="0"/>
                                  </p:iterate>
                                  <p:childTnLst>
                                    <p:set>
                                      <p:cBhvr>
                                        <p:cTn id="45" fill="hold"/>
                                        <p:tgtEl>
                                          <p:spTgt spid="118">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 fill="hold">
                                  <p:stCondLst>
                                    <p:cond delay="0"/>
                                  </p:stCondLst>
                                  <p:iterate type="el" backwards="0">
                                    <p:tmAbs val="0"/>
                                  </p:iterate>
                                  <p:childTnLst>
                                    <p:set>
                                      <p:cBhvr>
                                        <p:cTn id="49" fill="hold"/>
                                        <p:tgtEl>
                                          <p:spTgt spid="118">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0" presetID="1" grpId="1" fill="hold">
                                  <p:stCondLst>
                                    <p:cond delay="0"/>
                                  </p:stCondLst>
                                  <p:iterate type="el" backwards="0">
                                    <p:tmAbs val="0"/>
                                  </p:iterate>
                                  <p:childTnLst>
                                    <p:set>
                                      <p:cBhvr>
                                        <p:cTn id="53" fill="hold"/>
                                        <p:tgtEl>
                                          <p:spTgt spid="118">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1" fill="hold">
                                  <p:stCondLst>
                                    <p:cond delay="0"/>
                                  </p:stCondLst>
                                  <p:iterate type="el" backwards="0">
                                    <p:tmAbs val="0"/>
                                  </p:iterate>
                                  <p:childTnLst>
                                    <p:set>
                                      <p:cBhvr>
                                        <p:cTn id="57" fill="hold"/>
                                        <p:tgtEl>
                                          <p:spTgt spid="118">
                                            <p:txEl>
                                              <p:pRg st="13" end="13"/>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0" presetID="1" grpId="1" fill="hold">
                                  <p:stCondLst>
                                    <p:cond delay="0"/>
                                  </p:stCondLst>
                                  <p:iterate type="el" backwards="0">
                                    <p:tmAbs val="0"/>
                                  </p:iterate>
                                  <p:childTnLst>
                                    <p:set>
                                      <p:cBhvr>
                                        <p:cTn id="61" fill="hold"/>
                                        <p:tgtEl>
                                          <p:spTgt spid="118">
                                            <p:txEl>
                                              <p:pRg st="14" end="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22"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23" name="Content Placeholder 2"/>
          <p:cNvSpPr txBox="1"/>
          <p:nvPr/>
        </p:nvSpPr>
        <p:spPr>
          <a:xfrm>
            <a:off x="296197" y="1294218"/>
            <a:ext cx="8551606" cy="50739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300"/>
              </a:spcBef>
              <a:defRPr b="1">
                <a:latin typeface="Times New Roman"/>
                <a:ea typeface="Times New Roman"/>
                <a:cs typeface="Times New Roman"/>
                <a:sym typeface="Times New Roman"/>
              </a:defRPr>
            </a:pPr>
            <a:r>
              <a:t>Exploratory Data Analytics [EDA] done:</a:t>
            </a:r>
          </a:p>
          <a:p>
            <a:pPr>
              <a:spcBef>
                <a:spcPts val="300"/>
              </a:spcBef>
              <a:defRPr b="1" sz="1600">
                <a:solidFill>
                  <a:srgbClr val="888888"/>
                </a:solidFill>
                <a:latin typeface="Times New Roman"/>
                <a:ea typeface="Times New Roman"/>
                <a:cs typeface="Times New Roman"/>
                <a:sym typeface="Times New Roman"/>
              </a:defRPr>
            </a:pPr>
          </a:p>
          <a:p>
            <a:pPr marL="140367" indent="-140367" algn="just">
              <a:spcBef>
                <a:spcPts val="300"/>
              </a:spcBef>
              <a:buSzPct val="100000"/>
              <a:buChar char="•"/>
              <a:defRPr b="1" sz="1600">
                <a:latin typeface="Times New Roman"/>
                <a:ea typeface="Times New Roman"/>
                <a:cs typeface="Times New Roman"/>
                <a:sym typeface="Times New Roman"/>
              </a:defRPr>
            </a:pPr>
            <a:r>
              <a:t>Average Transaction Amount by Transaction Type: </a:t>
            </a:r>
            <a:r>
              <a:rPr b="0"/>
              <a:t>Helped us identify which types (like Purchase, Transfer, etc.) involved higher spending, indicating possible fraud risk.</a:t>
            </a:r>
            <a:endParaRPr>
              <a:solidFill>
                <a:srgbClr val="888888"/>
              </a:solidFill>
            </a:endParaRPr>
          </a:p>
          <a:p>
            <a:pPr marL="140367" indent="-140367" algn="just">
              <a:spcBef>
                <a:spcPts val="300"/>
              </a:spcBef>
              <a:buSzPct val="100000"/>
              <a:buChar char="•"/>
              <a:defRPr b="1" sz="1600">
                <a:latin typeface="Times New Roman"/>
                <a:ea typeface="Times New Roman"/>
                <a:cs typeface="Times New Roman"/>
                <a:sym typeface="Times New Roman"/>
              </a:defRPr>
            </a:pPr>
            <a:r>
              <a:t>Transaction Amount Distribution by Transaction Type:</a:t>
            </a:r>
            <a:r>
              <a:rPr b="0"/>
              <a:t> Showed how frequently certain amounts occurred across transaction types; helped spot outliers.</a:t>
            </a:r>
            <a:endParaRPr>
              <a:solidFill>
                <a:srgbClr val="888888"/>
              </a:solidFill>
            </a:endParaRPr>
          </a:p>
          <a:p>
            <a:pPr marL="140367" indent="-140367" algn="just">
              <a:spcBef>
                <a:spcPts val="300"/>
              </a:spcBef>
              <a:buSzPct val="100000"/>
              <a:buChar char="•"/>
              <a:defRPr b="1" sz="1600">
                <a:latin typeface="Times New Roman"/>
                <a:ea typeface="Times New Roman"/>
                <a:cs typeface="Times New Roman"/>
                <a:sym typeface="Times New Roman"/>
              </a:defRPr>
            </a:pPr>
            <a:r>
              <a:t>Average Transaction Amount by Channel: </a:t>
            </a:r>
            <a:r>
              <a:rPr b="0"/>
              <a:t>Compared platforms like Online, Mobile, ATM to see which channel had higher average spend, giving fraud context.</a:t>
            </a:r>
            <a:endParaRPr>
              <a:solidFill>
                <a:srgbClr val="888888"/>
              </a:solidFill>
            </a:endParaRPr>
          </a:p>
          <a:p>
            <a:pPr marL="140367" indent="-140367" algn="just">
              <a:spcBef>
                <a:spcPts val="300"/>
              </a:spcBef>
              <a:buSzPct val="100000"/>
              <a:buChar char="•"/>
              <a:defRPr b="1" sz="1600">
                <a:latin typeface="Times New Roman"/>
                <a:ea typeface="Times New Roman"/>
                <a:cs typeface="Times New Roman"/>
                <a:sym typeface="Times New Roman"/>
              </a:defRPr>
            </a:pPr>
            <a:r>
              <a:t>Transaction Amount Distribution by Channel:</a:t>
            </a:r>
            <a:r>
              <a:rPr b="0"/>
              <a:t> Gave us an idea of how amounts varied across different transaction mediums.</a:t>
            </a:r>
            <a:endParaRPr>
              <a:solidFill>
                <a:srgbClr val="888888"/>
              </a:solidFill>
            </a:endParaRPr>
          </a:p>
          <a:p>
            <a:pPr marL="140367" indent="-140367" algn="just">
              <a:spcBef>
                <a:spcPts val="300"/>
              </a:spcBef>
              <a:buSzPct val="100000"/>
              <a:buChar char="•"/>
              <a:defRPr b="1" sz="1600">
                <a:latin typeface="Times New Roman"/>
                <a:ea typeface="Times New Roman"/>
                <a:cs typeface="Times New Roman"/>
                <a:sym typeface="Times New Roman"/>
              </a:defRPr>
            </a:pPr>
            <a:r>
              <a:t>Transaction Amount Distribution by Customer Occupation:</a:t>
            </a:r>
            <a:r>
              <a:rPr b="0"/>
              <a:t> Helped us analyse if certain professions had consistently higher or suspicious spending patterns.</a:t>
            </a:r>
            <a:endParaRPr>
              <a:solidFill>
                <a:srgbClr val="888888"/>
              </a:solidFill>
            </a:endParaRPr>
          </a:p>
          <a:p>
            <a:pPr marL="140367" indent="-140367" algn="just">
              <a:spcBef>
                <a:spcPts val="300"/>
              </a:spcBef>
              <a:buSzPct val="100000"/>
              <a:buChar char="•"/>
              <a:defRPr b="1" sz="1600">
                <a:latin typeface="Times New Roman"/>
                <a:ea typeface="Times New Roman"/>
                <a:cs typeface="Times New Roman"/>
                <a:sym typeface="Times New Roman"/>
              </a:defRPr>
            </a:pPr>
            <a:r>
              <a:t>Average Transaction Amount by Customer Occupation: </a:t>
            </a:r>
            <a:r>
              <a:rPr b="0"/>
              <a:t>Gave us insights into which occupations generally deal with larger transactions.</a:t>
            </a:r>
            <a:endParaRPr>
              <a:solidFill>
                <a:srgbClr val="888888"/>
              </a:solidFill>
            </a:endParaRPr>
          </a:p>
          <a:p>
            <a:pPr marL="140367" indent="-140367" algn="just">
              <a:spcBef>
                <a:spcPts val="300"/>
              </a:spcBef>
              <a:buSzPct val="100000"/>
              <a:buChar char="•"/>
              <a:defRPr b="1" sz="1600">
                <a:latin typeface="Times New Roman"/>
                <a:ea typeface="Times New Roman"/>
                <a:cs typeface="Times New Roman"/>
                <a:sym typeface="Times New Roman"/>
              </a:defRPr>
            </a:pPr>
            <a:r>
              <a:t>Average Transaction Amount by Location (Top 10): </a:t>
            </a:r>
            <a:r>
              <a:rPr b="0"/>
              <a:t>Identified locations where unusually high average transactions took place—potential fraud hotspots.</a:t>
            </a:r>
            <a:endParaRPr>
              <a:solidFill>
                <a:srgbClr val="888888"/>
              </a:solidFill>
            </a:endParaRPr>
          </a:p>
          <a:p>
            <a:pPr marL="140367" indent="-140367" algn="just">
              <a:spcBef>
                <a:spcPts val="300"/>
              </a:spcBef>
              <a:buSzPct val="100000"/>
              <a:buChar char="•"/>
              <a:defRPr b="1" sz="1600">
                <a:latin typeface="Times New Roman"/>
                <a:ea typeface="Times New Roman"/>
                <a:cs typeface="Times New Roman"/>
                <a:sym typeface="Times New Roman"/>
              </a:defRPr>
            </a:pPr>
            <a:r>
              <a:t>Fraudulent vs. Non-Fraudulent Distribution Plot: </a:t>
            </a:r>
            <a:r>
              <a:rPr b="0"/>
              <a:t>Compared the volume of safe vs. suspicious transactions (important for class balance analysis).</a:t>
            </a:r>
            <a:endParaRPr>
              <a:solidFill>
                <a:srgbClr val="888888"/>
              </a:solidFill>
            </a:endParaRPr>
          </a:p>
          <a:p>
            <a:pPr marL="140367" indent="-140367" algn="just">
              <a:spcBef>
                <a:spcPts val="300"/>
              </a:spcBef>
              <a:buSzPct val="100000"/>
              <a:buChar char="•"/>
              <a:defRPr b="1" sz="1600">
                <a:latin typeface="Times New Roman"/>
                <a:ea typeface="Times New Roman"/>
                <a:cs typeface="Times New Roman"/>
                <a:sym typeface="Times New Roman"/>
              </a:defRPr>
            </a:pPr>
            <a:r>
              <a:t>Boxplot of Transaction Amount by Fraud Status:</a:t>
            </a:r>
            <a:r>
              <a:rPr b="0"/>
              <a:t> Visually showed how fraud transactions often involved higher or unusual amounts.</a:t>
            </a:r>
          </a:p>
        </p:txBody>
      </p:sp>
      <p:sp>
        <p:nvSpPr>
          <p:cNvPr id="124" name="TextBox 30"/>
          <p:cNvSpPr txBox="1"/>
          <p:nvPr/>
        </p:nvSpPr>
        <p:spPr>
          <a:xfrm>
            <a:off x="349034" y="459938"/>
            <a:ext cx="8445932" cy="5440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Suggested Solution and EDA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23">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 fill="hold">
                                  <p:stCondLst>
                                    <p:cond delay="0"/>
                                  </p:stCondLst>
                                  <p:iterate type="el" backwards="0">
                                    <p:tmAbs val="0"/>
                                  </p:iterate>
                                  <p:childTnLst>
                                    <p:set>
                                      <p:cBhvr>
                                        <p:cTn id="34" fill="hold"/>
                                        <p:tgtEl>
                                          <p:spTgt spid="1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 fill="hold">
                                  <p:stCondLst>
                                    <p:cond delay="0"/>
                                  </p:stCondLst>
                                  <p:iterate type="el" backwards="0">
                                    <p:tmAbs val="0"/>
                                  </p:iterate>
                                  <p:childTnLst>
                                    <p:set>
                                      <p:cBhvr>
                                        <p:cTn id="38" fill="hold"/>
                                        <p:tgtEl>
                                          <p:spTgt spid="1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 fill="hold">
                                  <p:stCondLst>
                                    <p:cond delay="0"/>
                                  </p:stCondLst>
                                  <p:iterate type="el" backwards="0">
                                    <p:tmAbs val="0"/>
                                  </p:iterate>
                                  <p:childTnLst>
                                    <p:set>
                                      <p:cBhvr>
                                        <p:cTn id="42" fill="hold"/>
                                        <p:tgtEl>
                                          <p:spTgt spid="1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 fill="hold">
                                  <p:stCondLst>
                                    <p:cond delay="0"/>
                                  </p:stCondLst>
                                  <p:iterate type="el" backwards="0">
                                    <p:tmAbs val="0"/>
                                  </p:iterate>
                                  <p:childTnLst>
                                    <p:set>
                                      <p:cBhvr>
                                        <p:cTn id="46" fill="hold"/>
                                        <p:tgtEl>
                                          <p:spTgt spid="123">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27"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28" name="Content Placeholder 2"/>
          <p:cNvSpPr txBox="1"/>
          <p:nvPr/>
        </p:nvSpPr>
        <p:spPr>
          <a:xfrm>
            <a:off x="296197" y="1294218"/>
            <a:ext cx="8551606" cy="48072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300"/>
              </a:spcBef>
              <a:defRPr b="1">
                <a:latin typeface="Times New Roman"/>
                <a:ea typeface="Times New Roman"/>
                <a:cs typeface="Times New Roman"/>
                <a:sym typeface="Times New Roman"/>
              </a:defRPr>
            </a:pPr>
            <a:r>
              <a:t>Exploratory Data Analytics [EDA] done:</a:t>
            </a:r>
          </a:p>
          <a:p>
            <a:pPr>
              <a:spcBef>
                <a:spcPts val="300"/>
              </a:spcBef>
              <a:defRPr b="1">
                <a:latin typeface="Times New Roman"/>
                <a:ea typeface="Times New Roman"/>
                <a:cs typeface="Times New Roman"/>
                <a:sym typeface="Times New Roman"/>
              </a:defRPr>
            </a:pPr>
          </a:p>
          <a:p>
            <a:pPr marL="140367" indent="-140367" algn="just">
              <a:spcBef>
                <a:spcPts val="300"/>
              </a:spcBef>
              <a:buSzPct val="100000"/>
              <a:buChar char="•"/>
              <a:defRPr b="1" sz="1600">
                <a:latin typeface="Times New Roman"/>
                <a:ea typeface="Times New Roman"/>
                <a:cs typeface="Times New Roman"/>
                <a:sym typeface="Times New Roman"/>
              </a:defRPr>
            </a:pPr>
            <a:r>
              <a:t>Scatter Plot – Login Attempts vs. Time Difference: </a:t>
            </a:r>
            <a:r>
              <a:rPr b="0"/>
              <a:t>Helped us detect behaviour like too many login attempts in a short span (an important fraud signal).</a:t>
            </a:r>
          </a:p>
          <a:p>
            <a:pPr marL="160420" indent="-160420" algn="just">
              <a:spcBef>
                <a:spcPts val="300"/>
              </a:spcBef>
              <a:buSzPct val="100000"/>
              <a:buChar char="•"/>
              <a:defRPr b="1" sz="1600">
                <a:latin typeface="Times New Roman"/>
                <a:ea typeface="Times New Roman"/>
                <a:cs typeface="Times New Roman"/>
                <a:sym typeface="Times New Roman"/>
              </a:defRPr>
            </a:pPr>
            <a:r>
              <a:t>Histogram and Box-Plot for Transaction Amount: </a:t>
            </a:r>
            <a:r>
              <a:rPr b="0"/>
              <a:t>showed us how transaction amounts are spread whether most people spend small or large amounts. Helped us spot unusually high amounts that might be fraud.</a:t>
            </a:r>
          </a:p>
          <a:p>
            <a:pPr marL="160420" indent="-160420" algn="just">
              <a:spcBef>
                <a:spcPts val="300"/>
              </a:spcBef>
              <a:buSzPct val="100000"/>
              <a:buChar char="•"/>
              <a:defRPr b="1" sz="1600">
                <a:latin typeface="Times New Roman"/>
                <a:ea typeface="Times New Roman"/>
                <a:cs typeface="Times New Roman"/>
                <a:sym typeface="Times New Roman"/>
              </a:defRPr>
            </a:pPr>
            <a:r>
              <a:t>Histogram and Box-Plot for Customer Age Distribution:</a:t>
            </a:r>
            <a:r>
              <a:rPr b="0"/>
              <a:t> Told us which age groups are most active in transactions. Helped analyse if any specific age group is more vulnerable to fraud.</a:t>
            </a:r>
          </a:p>
          <a:p>
            <a:pPr marL="160420" indent="-160420" algn="just">
              <a:spcBef>
                <a:spcPts val="300"/>
              </a:spcBef>
              <a:buSzPct val="100000"/>
              <a:buChar char="•"/>
              <a:defRPr b="1" sz="1600">
                <a:latin typeface="Times New Roman"/>
                <a:ea typeface="Times New Roman"/>
                <a:cs typeface="Times New Roman"/>
                <a:sym typeface="Times New Roman"/>
              </a:defRPr>
            </a:pPr>
            <a:r>
              <a:t>Histogram and Box-Plot for Transaction Duration: </a:t>
            </a:r>
            <a:r>
              <a:rPr b="0"/>
              <a:t>Showed how long transactions usually take.</a:t>
            </a:r>
            <a:br>
              <a:rPr b="0"/>
            </a:br>
            <a:r>
              <a:rPr b="0"/>
              <a:t>Very short or very long durations can indicate abnormal behaviour.</a:t>
            </a:r>
          </a:p>
          <a:p>
            <a:pPr marL="160420" indent="-160420" algn="just">
              <a:spcBef>
                <a:spcPts val="300"/>
              </a:spcBef>
              <a:buSzPct val="100000"/>
              <a:buChar char="•"/>
              <a:defRPr b="1" sz="1600">
                <a:latin typeface="Times New Roman"/>
                <a:ea typeface="Times New Roman"/>
                <a:cs typeface="Times New Roman"/>
                <a:sym typeface="Times New Roman"/>
              </a:defRPr>
            </a:pPr>
            <a:r>
              <a:t>Histogram and Box-Plot for Login Attempts: </a:t>
            </a:r>
            <a:r>
              <a:rPr b="0"/>
              <a:t>Displayed how many times users tried to log in before making transactions.Too many attempts might suggest someone is trying to break into an account.</a:t>
            </a:r>
          </a:p>
          <a:p>
            <a:pPr marL="160420" indent="-160420" algn="just">
              <a:spcBef>
                <a:spcPts val="300"/>
              </a:spcBef>
              <a:buSzPct val="100000"/>
              <a:buChar char="•"/>
              <a:defRPr b="1" sz="1600">
                <a:latin typeface="Times New Roman"/>
                <a:ea typeface="Times New Roman"/>
                <a:cs typeface="Times New Roman"/>
                <a:sym typeface="Times New Roman"/>
              </a:defRPr>
            </a:pPr>
            <a:r>
              <a:t>Histogram and Box-Plot for Amount Balance:</a:t>
            </a:r>
            <a:r>
              <a:rPr b="0"/>
              <a:t> Helped us understand how much balance people usually have post transactions. Helps identify if fraud targets users with high or low remaining balances.</a:t>
            </a:r>
          </a:p>
          <a:p>
            <a:pPr marL="160420" indent="-160420" algn="just">
              <a:spcBef>
                <a:spcPts val="300"/>
              </a:spcBef>
              <a:buSzPct val="100000"/>
              <a:buChar char="•"/>
              <a:defRPr b="1" sz="1600">
                <a:latin typeface="Times New Roman"/>
                <a:ea typeface="Times New Roman"/>
                <a:cs typeface="Times New Roman"/>
                <a:sym typeface="Times New Roman"/>
              </a:defRPr>
            </a:pPr>
            <a:r>
              <a:t>Correlation Heatmap:</a:t>
            </a:r>
            <a:r>
              <a:rPr b="0"/>
              <a:t> A colourful grid showing which features (columns) are related to each other.</a:t>
            </a:r>
            <a:br>
              <a:rPr b="0"/>
            </a:br>
            <a:r>
              <a:rPr b="0"/>
              <a:t>Helped us decide which features to keep or remove during modelling.</a:t>
            </a:r>
          </a:p>
        </p:txBody>
      </p:sp>
      <p:sp>
        <p:nvSpPr>
          <p:cNvPr id="129" name="TextBox 30"/>
          <p:cNvSpPr txBox="1"/>
          <p:nvPr/>
        </p:nvSpPr>
        <p:spPr>
          <a:xfrm>
            <a:off x="349034" y="459938"/>
            <a:ext cx="8445932" cy="5440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Suggested Solution and EDA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2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28">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1" fill="hold">
                                  <p:stCondLst>
                                    <p:cond delay="0"/>
                                  </p:stCondLst>
                                  <p:iterate type="el" backwards="0">
                                    <p:tmAbs val="0"/>
                                  </p:iterate>
                                  <p:childTnLst>
                                    <p:set>
                                      <p:cBhvr>
                                        <p:cTn id="22" fill="hold"/>
                                        <p:tgtEl>
                                          <p:spTgt spid="1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1" fill="hold">
                                  <p:stCondLst>
                                    <p:cond delay="0"/>
                                  </p:stCondLst>
                                  <p:iterate type="el" backwards="0">
                                    <p:tmAbs val="0"/>
                                  </p:iterate>
                                  <p:childTnLst>
                                    <p:set>
                                      <p:cBhvr>
                                        <p:cTn id="26" fill="hold"/>
                                        <p:tgtEl>
                                          <p:spTgt spid="1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1" fill="hold">
                                  <p:stCondLst>
                                    <p:cond delay="0"/>
                                  </p:stCondLst>
                                  <p:iterate type="el" backwards="0">
                                    <p:tmAbs val="0"/>
                                  </p:iterate>
                                  <p:childTnLst>
                                    <p:set>
                                      <p:cBhvr>
                                        <p:cTn id="30" fill="hold"/>
                                        <p:tgtEl>
                                          <p:spTgt spid="1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 fill="hold">
                                  <p:stCondLst>
                                    <p:cond delay="0"/>
                                  </p:stCondLst>
                                  <p:iterate type="el" backwards="0">
                                    <p:tmAbs val="0"/>
                                  </p:iterate>
                                  <p:childTnLst>
                                    <p:set>
                                      <p:cBhvr>
                                        <p:cTn id="34" fill="hold"/>
                                        <p:tgtEl>
                                          <p:spTgt spid="1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 fill="hold">
                                  <p:stCondLst>
                                    <p:cond delay="0"/>
                                  </p:stCondLst>
                                  <p:iterate type="el" backwards="0">
                                    <p:tmAbs val="0"/>
                                  </p:iterate>
                                  <p:childTnLst>
                                    <p:set>
                                      <p:cBhvr>
                                        <p:cTn id="38" fill="hold"/>
                                        <p:tgtEl>
                                          <p:spTgt spid="12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32"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33" name="Content Placeholder 2"/>
          <p:cNvSpPr txBox="1"/>
          <p:nvPr/>
        </p:nvSpPr>
        <p:spPr>
          <a:xfrm>
            <a:off x="274319" y="1296117"/>
            <a:ext cx="8595361" cy="33594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spcBef>
                <a:spcPts val="300"/>
              </a:spcBef>
              <a:defRPr b="1">
                <a:latin typeface="Times New Roman"/>
                <a:ea typeface="Times New Roman"/>
                <a:cs typeface="Times New Roman"/>
                <a:sym typeface="Times New Roman"/>
              </a:defRPr>
            </a:pPr>
            <a:r>
              <a:t>Any challenges Expected/Addressed:</a:t>
            </a:r>
            <a:endParaRPr>
              <a:solidFill>
                <a:srgbClr val="888888"/>
              </a:solidFill>
            </a:endParaRPr>
          </a:p>
          <a:p>
            <a:pPr algn="just">
              <a:spcBef>
                <a:spcPts val="300"/>
              </a:spcBef>
              <a:defRPr sz="1600">
                <a:solidFill>
                  <a:srgbClr val="0055A0"/>
                </a:solidFill>
                <a:latin typeface="Times New Roman"/>
                <a:ea typeface="Times New Roman"/>
                <a:cs typeface="Times New Roman"/>
                <a:sym typeface="Times New Roman"/>
              </a:defRPr>
            </a:pPr>
          </a:p>
          <a:p>
            <a:pPr marL="160420" indent="-160420" algn="just">
              <a:spcBef>
                <a:spcPts val="300"/>
              </a:spcBef>
              <a:buSzPct val="100000"/>
              <a:buChar char="•"/>
              <a:defRPr b="1" sz="1600">
                <a:latin typeface="Times New Roman"/>
                <a:ea typeface="Times New Roman"/>
                <a:cs typeface="Times New Roman"/>
                <a:sym typeface="Times New Roman"/>
              </a:defRPr>
            </a:pPr>
            <a:r>
              <a:t>Null or Missing values: </a:t>
            </a:r>
            <a:r>
              <a:rPr b="0"/>
              <a:t>Few Columns initially showed Missing/Null Values (NaN) which had to be handled for accurate analysis.</a:t>
            </a:r>
            <a:endParaRPr>
              <a:solidFill>
                <a:srgbClr val="888888"/>
              </a:solidFill>
            </a:endParaRPr>
          </a:p>
          <a:p>
            <a:pPr marL="160420" indent="-160420" algn="just">
              <a:spcBef>
                <a:spcPts val="300"/>
              </a:spcBef>
              <a:buSzPct val="100000"/>
              <a:buChar char="•"/>
              <a:defRPr b="1" sz="1600">
                <a:latin typeface="Times New Roman"/>
                <a:ea typeface="Times New Roman"/>
                <a:cs typeface="Times New Roman"/>
                <a:sym typeface="Times New Roman"/>
              </a:defRPr>
            </a:pPr>
            <a:r>
              <a:t>Incorrect Data Types:</a:t>
            </a:r>
            <a:r>
              <a:rPr b="0"/>
              <a:t> Date columns weren't properly recognised as date time formats and had to be converted.</a:t>
            </a:r>
            <a:endParaRPr>
              <a:solidFill>
                <a:srgbClr val="888888"/>
              </a:solidFill>
            </a:endParaRPr>
          </a:p>
          <a:p>
            <a:pPr marL="160420" indent="-160420" algn="just">
              <a:spcBef>
                <a:spcPts val="300"/>
              </a:spcBef>
              <a:buSzPct val="100000"/>
              <a:buChar char="•"/>
              <a:defRPr b="1" sz="1600">
                <a:latin typeface="Times New Roman"/>
                <a:ea typeface="Times New Roman"/>
                <a:cs typeface="Times New Roman"/>
                <a:sym typeface="Times New Roman"/>
              </a:defRPr>
            </a:pPr>
            <a:r>
              <a:t>Outliers: </a:t>
            </a:r>
            <a:r>
              <a:rPr b="0"/>
              <a:t>Several columns had extreme values that could skew analysis; box-plots were used to identify and assess them.</a:t>
            </a:r>
            <a:endParaRPr>
              <a:solidFill>
                <a:srgbClr val="888888"/>
              </a:solidFill>
            </a:endParaRPr>
          </a:p>
          <a:p>
            <a:pPr marL="160420" indent="-160420" algn="just">
              <a:spcBef>
                <a:spcPts val="300"/>
              </a:spcBef>
              <a:buSzPct val="100000"/>
              <a:buChar char="•"/>
              <a:defRPr b="1" sz="1600">
                <a:latin typeface="Times New Roman"/>
                <a:ea typeface="Times New Roman"/>
                <a:cs typeface="Times New Roman"/>
                <a:sym typeface="Times New Roman"/>
              </a:defRPr>
            </a:pPr>
            <a:r>
              <a:t>Data Cleaning: </a:t>
            </a:r>
            <a:r>
              <a:rPr b="0"/>
              <a:t>Ensuring consistency in column names, formatting, and removing irrelevant or redundant information.</a:t>
            </a:r>
          </a:p>
          <a:p>
            <a:pPr marL="160420" indent="-160420" algn="just">
              <a:spcBef>
                <a:spcPts val="300"/>
              </a:spcBef>
              <a:buSzPct val="100000"/>
              <a:buChar char="•"/>
              <a:defRPr b="1" sz="1600">
                <a:latin typeface="Times New Roman"/>
                <a:ea typeface="Times New Roman"/>
                <a:cs typeface="Times New Roman"/>
                <a:sym typeface="Times New Roman"/>
              </a:defRPr>
            </a:pPr>
            <a:r>
              <a:t>Skewness: </a:t>
            </a:r>
            <a:r>
              <a:rPr b="0"/>
              <a:t>Some variables were not evenly distributed, requiring careful visualisation and interpretation.</a:t>
            </a:r>
          </a:p>
          <a:p>
            <a:pPr algn="just">
              <a:spcBef>
                <a:spcPts val="300"/>
              </a:spcBef>
              <a:defRPr sz="1600">
                <a:latin typeface="Times New Roman"/>
                <a:ea typeface="Times New Roman"/>
                <a:cs typeface="Times New Roman"/>
                <a:sym typeface="Times New Roman"/>
              </a:defRPr>
            </a:pPr>
            <a:r>
              <a:t>           </a:t>
            </a:r>
          </a:p>
        </p:txBody>
      </p:sp>
      <p:pic>
        <p:nvPicPr>
          <p:cNvPr id="134" name="pasted-movie.png" descr="pasted-movie.png"/>
          <p:cNvPicPr>
            <a:picLocks noChangeAspect="1"/>
          </p:cNvPicPr>
          <p:nvPr/>
        </p:nvPicPr>
        <p:blipFill>
          <a:blip r:embed="rId2">
            <a:extLst/>
          </a:blip>
          <a:stretch>
            <a:fillRect/>
          </a:stretch>
        </p:blipFill>
        <p:spPr>
          <a:xfrm>
            <a:off x="956448" y="4568614"/>
            <a:ext cx="7400144" cy="2008188"/>
          </a:xfrm>
          <a:prstGeom prst="rect">
            <a:avLst/>
          </a:prstGeom>
          <a:ln w="12700">
            <a:miter lim="400000"/>
          </a:ln>
        </p:spPr>
      </p:pic>
      <p:sp>
        <p:nvSpPr>
          <p:cNvPr id="135" name="TextBox 30"/>
          <p:cNvSpPr txBox="1"/>
          <p:nvPr/>
        </p:nvSpPr>
        <p:spPr>
          <a:xfrm>
            <a:off x="324627" y="457967"/>
            <a:ext cx="8494746" cy="54407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Suggested Solution and EDA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3">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33">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33">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2" fill="hold">
                                  <p:stCondLst>
                                    <p:cond delay="0"/>
                                  </p:stCondLst>
                                  <p:iterate type="el" backwards="0">
                                    <p:tmAbs val="0"/>
                                  </p:iterate>
                                  <p:childTnLst>
                                    <p:set>
                                      <p:cBhvr>
                                        <p:cTn id="17" fill="hold"/>
                                        <p:tgtEl>
                                          <p:spTgt spid="134"/>
                                        </p:tgtEl>
                                        <p:attrNameLst>
                                          <p:attrName>style.visibility</p:attrName>
                                        </p:attrNameLst>
                                      </p:cBhvr>
                                      <p:to>
                                        <p:strVal val="visible"/>
                                      </p:to>
                                    </p:set>
                                  </p:childTnLst>
                                </p:cTn>
                              </p:par>
                            </p:childTnLst>
                          </p:cTn>
                        </p:par>
                        <p:par>
                          <p:cTn id="18" fill="hold">
                            <p:stCondLst>
                              <p:cond delay="0"/>
                            </p:stCondLst>
                            <p:childTnLst>
                              <p:par>
                                <p:cTn id="19" presetClass="entr" nodeType="afterEffect" presetSubtype="0" presetID="1" grpId="1" fill="hold">
                                  <p:stCondLst>
                                    <p:cond delay="0"/>
                                  </p:stCondLst>
                                  <p:iterate type="el" backwards="0">
                                    <p:tmAbs val="0"/>
                                  </p:iterate>
                                  <p:childTnLst>
                                    <p:set>
                                      <p:cBhvr>
                                        <p:cTn id="20" fill="hold"/>
                                        <p:tgtEl>
                                          <p:spTgt spid="13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3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3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3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3" grpId="1"/>
      <p:bldP build="whole" bldLvl="1" animBg="1" rev="0" advAuto="0" spid="134"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38"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39" name="Content Placeholder 2"/>
          <p:cNvSpPr txBox="1"/>
          <p:nvPr/>
        </p:nvSpPr>
        <p:spPr>
          <a:xfrm>
            <a:off x="300993" y="1246156"/>
            <a:ext cx="8470504" cy="52969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gn="just" defTabSz="747795">
              <a:spcBef>
                <a:spcPts val="100"/>
              </a:spcBef>
              <a:defRPr b="1">
                <a:latin typeface="Times New Roman"/>
                <a:ea typeface="Times New Roman"/>
                <a:cs typeface="Times New Roman"/>
                <a:sym typeface="Times New Roman"/>
              </a:defRPr>
            </a:pPr>
            <a:r>
              <a:t>Algorithms considered with pros and cons:</a:t>
            </a:r>
          </a:p>
          <a:p>
            <a:pPr algn="just" defTabSz="747795">
              <a:spcBef>
                <a:spcPts val="100"/>
              </a:spcBef>
              <a:defRPr b="1" sz="1600">
                <a:solidFill>
                  <a:srgbClr val="0055A0"/>
                </a:solidFill>
                <a:latin typeface="Times New Roman"/>
                <a:ea typeface="Times New Roman"/>
                <a:cs typeface="Times New Roman"/>
                <a:sym typeface="Times New Roman"/>
              </a:defRPr>
            </a:pPr>
          </a:p>
          <a:p>
            <a:pPr marL="186948" indent="-186948" algn="just" defTabSz="747795">
              <a:spcBef>
                <a:spcPts val="100"/>
              </a:spcBef>
              <a:buSzPct val="100000"/>
              <a:buAutoNum type="arabicPeriod" startAt="1"/>
              <a:defRPr b="1" sz="1600">
                <a:latin typeface="Times New Roman"/>
                <a:ea typeface="Times New Roman"/>
                <a:cs typeface="Times New Roman"/>
                <a:sym typeface="Times New Roman"/>
              </a:defRPr>
            </a:pPr>
            <a:r>
              <a:t>Logistic Regression: </a:t>
            </a:r>
            <a:endParaRPr>
              <a:solidFill>
                <a:srgbClr val="888888"/>
              </a:solidFill>
            </a:endParaRPr>
          </a:p>
          <a:p>
            <a:pPr lvl="4" algn="just" defTabSz="747795">
              <a:spcBef>
                <a:spcPts val="100"/>
              </a:spcBef>
              <a:defRPr b="1" sz="1600">
                <a:latin typeface="Times New Roman"/>
                <a:ea typeface="Times New Roman"/>
                <a:cs typeface="Times New Roman"/>
                <a:sym typeface="Times New Roman"/>
              </a:defRPr>
            </a:pPr>
            <a:r>
              <a:t>Pros: </a:t>
            </a:r>
            <a:r>
              <a:rPr b="0"/>
              <a:t>Simple, interpretable, and fast to train.</a:t>
            </a:r>
            <a:endParaRPr>
              <a:solidFill>
                <a:srgbClr val="888888"/>
              </a:solidFill>
            </a:endParaRPr>
          </a:p>
          <a:p>
            <a:pPr lvl="4" algn="just" defTabSz="747795">
              <a:spcBef>
                <a:spcPts val="100"/>
              </a:spcBef>
              <a:defRPr b="1" sz="1600">
                <a:latin typeface="Times New Roman"/>
                <a:ea typeface="Times New Roman"/>
                <a:cs typeface="Times New Roman"/>
                <a:sym typeface="Times New Roman"/>
              </a:defRPr>
            </a:pPr>
            <a:r>
              <a:t>Cons: </a:t>
            </a:r>
            <a:r>
              <a:rPr b="0"/>
              <a:t>Assumes linear relationship; may underperform on complex fraud patterns.</a:t>
            </a:r>
            <a:endParaRPr>
              <a:solidFill>
                <a:srgbClr val="888888"/>
              </a:solidFill>
            </a:endParaRPr>
          </a:p>
          <a:p>
            <a:pPr algn="just" defTabSz="747795">
              <a:spcBef>
                <a:spcPts val="100"/>
              </a:spcBef>
              <a:defRPr sz="1600">
                <a:latin typeface="Times New Roman"/>
                <a:ea typeface="Times New Roman"/>
                <a:cs typeface="Times New Roman"/>
                <a:sym typeface="Times New Roman"/>
              </a:defRPr>
            </a:pPr>
          </a:p>
          <a:p>
            <a:pPr marL="186948" indent="-186948" algn="just" defTabSz="747795">
              <a:spcBef>
                <a:spcPts val="100"/>
              </a:spcBef>
              <a:buSzPct val="100000"/>
              <a:buAutoNum type="arabicPeriod" startAt="2"/>
              <a:defRPr b="1" sz="1600">
                <a:latin typeface="Times New Roman"/>
                <a:ea typeface="Times New Roman"/>
                <a:cs typeface="Times New Roman"/>
                <a:sym typeface="Times New Roman"/>
              </a:defRPr>
            </a:pPr>
            <a:r>
              <a:t>Random Forest:</a:t>
            </a:r>
            <a:endParaRPr>
              <a:solidFill>
                <a:srgbClr val="888888"/>
              </a:solidFill>
            </a:endParaRPr>
          </a:p>
          <a:p>
            <a:pPr algn="just" defTabSz="747795">
              <a:spcBef>
                <a:spcPts val="100"/>
              </a:spcBef>
              <a:defRPr b="1" sz="1600">
                <a:latin typeface="Times New Roman"/>
                <a:ea typeface="Times New Roman"/>
                <a:cs typeface="Times New Roman"/>
                <a:sym typeface="Times New Roman"/>
              </a:defRPr>
            </a:pPr>
            <a:r>
              <a:t>Pros :</a:t>
            </a:r>
            <a:r>
              <a:rPr b="0"/>
              <a:t> Handles non-linearity well, works with missing data, and gives feature importance.</a:t>
            </a:r>
            <a:endParaRPr>
              <a:solidFill>
                <a:srgbClr val="888888"/>
              </a:solidFill>
            </a:endParaRPr>
          </a:p>
          <a:p>
            <a:pPr algn="just" defTabSz="747795">
              <a:spcBef>
                <a:spcPts val="100"/>
              </a:spcBef>
              <a:defRPr b="1" sz="1600">
                <a:latin typeface="Times New Roman"/>
                <a:ea typeface="Times New Roman"/>
                <a:cs typeface="Times New Roman"/>
                <a:sym typeface="Times New Roman"/>
              </a:defRPr>
            </a:pPr>
            <a:r>
              <a:t>Cons: </a:t>
            </a:r>
            <a:r>
              <a:rPr b="0"/>
              <a:t>Slower to train and may overfit if not tuned properly</a:t>
            </a:r>
            <a:r>
              <a:t>.</a:t>
            </a:r>
            <a:endParaRPr>
              <a:solidFill>
                <a:srgbClr val="888888"/>
              </a:solidFill>
            </a:endParaRPr>
          </a:p>
          <a:p>
            <a:pPr algn="just" defTabSz="747795">
              <a:spcBef>
                <a:spcPts val="100"/>
              </a:spcBef>
              <a:defRPr b="1" sz="1600">
                <a:latin typeface="Times New Roman"/>
                <a:ea typeface="Times New Roman"/>
                <a:cs typeface="Times New Roman"/>
                <a:sym typeface="Times New Roman"/>
              </a:defRPr>
            </a:pPr>
          </a:p>
          <a:p>
            <a:pPr marL="186948" indent="-186948" algn="just" defTabSz="747795">
              <a:spcBef>
                <a:spcPts val="100"/>
              </a:spcBef>
              <a:buSzPct val="100000"/>
              <a:buAutoNum type="arabicPeriod" startAt="3"/>
              <a:defRPr b="1" sz="1600">
                <a:latin typeface="Times New Roman"/>
                <a:ea typeface="Times New Roman"/>
                <a:cs typeface="Times New Roman"/>
                <a:sym typeface="Times New Roman"/>
              </a:defRPr>
            </a:pPr>
            <a:r>
              <a:t>XG Boost:</a:t>
            </a:r>
            <a:endParaRPr>
              <a:solidFill>
                <a:srgbClr val="888888"/>
              </a:solidFill>
            </a:endParaRPr>
          </a:p>
          <a:p>
            <a:pPr algn="just" defTabSz="747795">
              <a:spcBef>
                <a:spcPts val="100"/>
              </a:spcBef>
              <a:defRPr b="1" sz="1600">
                <a:latin typeface="Times New Roman"/>
                <a:ea typeface="Times New Roman"/>
                <a:cs typeface="Times New Roman"/>
                <a:sym typeface="Times New Roman"/>
              </a:defRPr>
            </a:pPr>
            <a:r>
              <a:t>Pros: </a:t>
            </a:r>
            <a:r>
              <a:rPr b="0"/>
              <a:t>High accuracy, good with imbalanced data, and widely used in competitions.</a:t>
            </a:r>
            <a:endParaRPr>
              <a:solidFill>
                <a:srgbClr val="888888"/>
              </a:solidFill>
            </a:endParaRPr>
          </a:p>
          <a:p>
            <a:pPr algn="just" defTabSz="747795">
              <a:spcBef>
                <a:spcPts val="100"/>
              </a:spcBef>
              <a:defRPr b="1" sz="1600">
                <a:latin typeface="Times New Roman"/>
                <a:ea typeface="Times New Roman"/>
                <a:cs typeface="Times New Roman"/>
                <a:sym typeface="Times New Roman"/>
              </a:defRPr>
            </a:pPr>
            <a:r>
              <a:t>Cons:</a:t>
            </a:r>
            <a:r>
              <a:rPr b="0"/>
              <a:t> Complex to tune and can be computationally expensive.</a:t>
            </a:r>
            <a:endParaRPr>
              <a:solidFill>
                <a:srgbClr val="888888"/>
              </a:solidFill>
            </a:endParaRPr>
          </a:p>
          <a:p>
            <a:pPr algn="just" defTabSz="747795">
              <a:spcBef>
                <a:spcPts val="100"/>
              </a:spcBef>
              <a:defRPr sz="1600">
                <a:latin typeface="Times New Roman"/>
                <a:ea typeface="Times New Roman"/>
                <a:cs typeface="Times New Roman"/>
                <a:sym typeface="Times New Roman"/>
              </a:defRPr>
            </a:pPr>
          </a:p>
          <a:p>
            <a:pPr marL="186948" indent="-186948" algn="just" defTabSz="747795">
              <a:spcBef>
                <a:spcPts val="100"/>
              </a:spcBef>
              <a:buSzPct val="100000"/>
              <a:buAutoNum type="arabicPeriod" startAt="4"/>
              <a:defRPr b="1" sz="1600">
                <a:latin typeface="Times New Roman"/>
                <a:ea typeface="Times New Roman"/>
                <a:cs typeface="Times New Roman"/>
                <a:sym typeface="Times New Roman"/>
              </a:defRPr>
            </a:pPr>
            <a:r>
              <a:t>Isolation Forest (Unsupervised Anomaly Detection):</a:t>
            </a:r>
            <a:endParaRPr>
              <a:solidFill>
                <a:srgbClr val="888888"/>
              </a:solidFill>
            </a:endParaRPr>
          </a:p>
          <a:p>
            <a:pPr algn="just" defTabSz="747795">
              <a:spcBef>
                <a:spcPts val="100"/>
              </a:spcBef>
              <a:defRPr b="1" sz="1600">
                <a:latin typeface="Times New Roman"/>
                <a:ea typeface="Times New Roman"/>
                <a:cs typeface="Times New Roman"/>
                <a:sym typeface="Times New Roman"/>
              </a:defRPr>
            </a:pPr>
            <a:r>
              <a:t>Pros: </a:t>
            </a:r>
            <a:r>
              <a:rPr b="0"/>
              <a:t>Detects outliers without needing labels; ideal for fraud detection.</a:t>
            </a:r>
            <a:endParaRPr>
              <a:solidFill>
                <a:srgbClr val="888888"/>
              </a:solidFill>
            </a:endParaRPr>
          </a:p>
          <a:p>
            <a:pPr algn="just" defTabSz="747795">
              <a:spcBef>
                <a:spcPts val="100"/>
              </a:spcBef>
              <a:defRPr b="1" sz="1600">
                <a:latin typeface="Times New Roman"/>
                <a:ea typeface="Times New Roman"/>
                <a:cs typeface="Times New Roman"/>
                <a:sym typeface="Times New Roman"/>
              </a:defRPr>
            </a:pPr>
            <a:r>
              <a:t>Cons:</a:t>
            </a:r>
            <a:r>
              <a:rPr b="0"/>
              <a:t> Doesn't explain why a point is an outlier.</a:t>
            </a:r>
            <a:endParaRPr>
              <a:solidFill>
                <a:srgbClr val="888888"/>
              </a:solidFill>
            </a:endParaRPr>
          </a:p>
          <a:p>
            <a:pPr algn="just" defTabSz="747795">
              <a:spcBef>
                <a:spcPts val="100"/>
              </a:spcBef>
              <a:defRPr sz="1600">
                <a:latin typeface="Times New Roman"/>
                <a:ea typeface="Times New Roman"/>
                <a:cs typeface="Times New Roman"/>
                <a:sym typeface="Times New Roman"/>
              </a:defRPr>
            </a:pPr>
          </a:p>
          <a:p>
            <a:pPr marL="186948" indent="-186948" algn="just" defTabSz="747795">
              <a:spcBef>
                <a:spcPts val="100"/>
              </a:spcBef>
              <a:buSzPct val="100000"/>
              <a:buAutoNum type="arabicPeriod" startAt="5"/>
              <a:defRPr b="1" sz="1600">
                <a:latin typeface="Times New Roman"/>
                <a:ea typeface="Times New Roman"/>
                <a:cs typeface="Times New Roman"/>
                <a:sym typeface="Times New Roman"/>
              </a:defRPr>
            </a:pPr>
            <a:r>
              <a:t>K-Nearest Neighbors (KNN): </a:t>
            </a:r>
            <a:endParaRPr>
              <a:solidFill>
                <a:srgbClr val="888888"/>
              </a:solidFill>
            </a:endParaRPr>
          </a:p>
          <a:p>
            <a:pPr algn="just" defTabSz="747795">
              <a:spcBef>
                <a:spcPts val="100"/>
              </a:spcBef>
              <a:defRPr b="1" sz="1600">
                <a:latin typeface="Times New Roman"/>
                <a:ea typeface="Times New Roman"/>
                <a:cs typeface="Times New Roman"/>
                <a:sym typeface="Times New Roman"/>
              </a:defRPr>
            </a:pPr>
            <a:r>
              <a:t>Pros: </a:t>
            </a:r>
            <a:r>
              <a:rPr b="0"/>
              <a:t>Simple and non-parametric; no training time.</a:t>
            </a:r>
            <a:endParaRPr>
              <a:solidFill>
                <a:srgbClr val="888888"/>
              </a:solidFill>
            </a:endParaRPr>
          </a:p>
          <a:p>
            <a:pPr algn="just" defTabSz="747795">
              <a:spcBef>
                <a:spcPts val="100"/>
              </a:spcBef>
              <a:defRPr b="1" sz="1600">
                <a:latin typeface="Times New Roman"/>
                <a:ea typeface="Times New Roman"/>
                <a:cs typeface="Times New Roman"/>
                <a:sym typeface="Times New Roman"/>
              </a:defRPr>
            </a:pPr>
            <a:r>
              <a:t>Cons: </a:t>
            </a:r>
            <a:r>
              <a:rPr b="0"/>
              <a:t>Slow at prediction time and sensitive to outliers &amp; feature scaling.</a:t>
            </a:r>
          </a:p>
        </p:txBody>
      </p:sp>
      <p:sp>
        <p:nvSpPr>
          <p:cNvPr id="140" name="TextBox 5"/>
          <p:cNvSpPr txBox="1"/>
          <p:nvPr/>
        </p:nvSpPr>
        <p:spPr>
          <a:xfrm>
            <a:off x="336748" y="502066"/>
            <a:ext cx="8470504" cy="5440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Algorithms, Solution and Conclusions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39">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39">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39">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139">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1" fill="hold">
                                  <p:stCondLst>
                                    <p:cond delay="0"/>
                                  </p:stCondLst>
                                  <p:iterate type="el" backwards="0">
                                    <p:tmAbs val="0"/>
                                  </p:iterate>
                                  <p:childTnLst>
                                    <p:set>
                                      <p:cBhvr>
                                        <p:cTn id="25" fill="hold"/>
                                        <p:tgtEl>
                                          <p:spTgt spid="139">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1" fill="hold">
                                  <p:stCondLst>
                                    <p:cond delay="0"/>
                                  </p:stCondLst>
                                  <p:iterate type="el" backwards="0">
                                    <p:tmAbs val="0"/>
                                  </p:iterate>
                                  <p:childTnLst>
                                    <p:set>
                                      <p:cBhvr>
                                        <p:cTn id="29" fill="hold"/>
                                        <p:tgtEl>
                                          <p:spTgt spid="139">
                                            <p:txEl>
                                              <p:pRg st="6" end="6"/>
                                            </p:txEl>
                                          </p:spTgt>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1" fill="hold">
                                  <p:stCondLst>
                                    <p:cond delay="0"/>
                                  </p:stCondLst>
                                  <p:iterate type="el" backwards="0">
                                    <p:tmAbs val="0"/>
                                  </p:iterate>
                                  <p:childTnLst>
                                    <p:set>
                                      <p:cBhvr>
                                        <p:cTn id="32" fill="hold"/>
                                        <p:tgtEl>
                                          <p:spTgt spid="139">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39">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39">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39">
                                            <p:txEl>
                                              <p:pRg st="10" end="10"/>
                                            </p:txEl>
                                          </p:spTgt>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 fill="hold">
                                  <p:stCondLst>
                                    <p:cond delay="0"/>
                                  </p:stCondLst>
                                  <p:iterate type="el" backwards="0">
                                    <p:tmAbs val="0"/>
                                  </p:iterate>
                                  <p:childTnLst>
                                    <p:set>
                                      <p:cBhvr>
                                        <p:cTn id="47" fill="hold"/>
                                        <p:tgtEl>
                                          <p:spTgt spid="139">
                                            <p:txEl>
                                              <p:pRg st="11" end="1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0" presetID="1" grpId="1" fill="hold">
                                  <p:stCondLst>
                                    <p:cond delay="0"/>
                                  </p:stCondLst>
                                  <p:iterate type="el" backwards="0">
                                    <p:tmAbs val="0"/>
                                  </p:iterate>
                                  <p:childTnLst>
                                    <p:set>
                                      <p:cBhvr>
                                        <p:cTn id="51" fill="hold"/>
                                        <p:tgtEl>
                                          <p:spTgt spid="139">
                                            <p:txEl>
                                              <p:pRg st="12" end="12"/>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 fill="hold">
                                  <p:stCondLst>
                                    <p:cond delay="0"/>
                                  </p:stCondLst>
                                  <p:iterate type="el" backwards="0">
                                    <p:tmAbs val="0"/>
                                  </p:iterate>
                                  <p:childTnLst>
                                    <p:set>
                                      <p:cBhvr>
                                        <p:cTn id="55" fill="hold"/>
                                        <p:tgtEl>
                                          <p:spTgt spid="139">
                                            <p:txEl>
                                              <p:pRg st="13" end="13"/>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0" presetID="1" grpId="1" fill="hold">
                                  <p:stCondLst>
                                    <p:cond delay="0"/>
                                  </p:stCondLst>
                                  <p:iterate type="el" backwards="0">
                                    <p:tmAbs val="0"/>
                                  </p:iterate>
                                  <p:childTnLst>
                                    <p:set>
                                      <p:cBhvr>
                                        <p:cTn id="59" fill="hold"/>
                                        <p:tgtEl>
                                          <p:spTgt spid="139">
                                            <p:txEl>
                                              <p:pRg st="14" end="14"/>
                                            </p:txEl>
                                          </p:spTgt>
                                        </p:tgtEl>
                                        <p:attrNameLst>
                                          <p:attrName>style.visibility</p:attrName>
                                        </p:attrNameLst>
                                      </p:cBhvr>
                                      <p:to>
                                        <p:strVal val="visible"/>
                                      </p:to>
                                    </p:set>
                                  </p:childTnLst>
                                </p:cTn>
                              </p:par>
                            </p:childTnLst>
                          </p:cTn>
                        </p:par>
                        <p:par>
                          <p:cTn id="60" fill="hold">
                            <p:stCondLst>
                              <p:cond delay="0"/>
                            </p:stCondLst>
                            <p:childTnLst>
                              <p:par>
                                <p:cTn id="61" presetClass="entr" nodeType="afterEffect" presetSubtype="0" presetID="1" grpId="1" fill="hold">
                                  <p:stCondLst>
                                    <p:cond delay="0"/>
                                  </p:stCondLst>
                                  <p:iterate type="el" backwards="0">
                                    <p:tmAbs val="0"/>
                                  </p:iterate>
                                  <p:childTnLst>
                                    <p:set>
                                      <p:cBhvr>
                                        <p:cTn id="62" fill="hold"/>
                                        <p:tgtEl>
                                          <p:spTgt spid="139">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0" presetID="1" grpId="1" fill="hold">
                                  <p:stCondLst>
                                    <p:cond delay="0"/>
                                  </p:stCondLst>
                                  <p:iterate type="el" backwards="0">
                                    <p:tmAbs val="0"/>
                                  </p:iterate>
                                  <p:childTnLst>
                                    <p:set>
                                      <p:cBhvr>
                                        <p:cTn id="66" fill="hold"/>
                                        <p:tgtEl>
                                          <p:spTgt spid="139">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 fill="hold">
                                  <p:stCondLst>
                                    <p:cond delay="0"/>
                                  </p:stCondLst>
                                  <p:iterate type="el" backwards="0">
                                    <p:tmAbs val="0"/>
                                  </p:iterate>
                                  <p:childTnLst>
                                    <p:set>
                                      <p:cBhvr>
                                        <p:cTn id="70" fill="hold"/>
                                        <p:tgtEl>
                                          <p:spTgt spid="139">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0" presetID="1" grpId="1" fill="hold">
                                  <p:stCondLst>
                                    <p:cond delay="0"/>
                                  </p:stCondLst>
                                  <p:iterate type="el" backwards="0">
                                    <p:tmAbs val="0"/>
                                  </p:iterate>
                                  <p:childTnLst>
                                    <p:set>
                                      <p:cBhvr>
                                        <p:cTn id="74" fill="hold"/>
                                        <p:tgtEl>
                                          <p:spTgt spid="139">
                                            <p:txEl>
                                              <p:pRg st="18" end="18"/>
                                            </p:txEl>
                                          </p:spTgt>
                                        </p:tgtEl>
                                        <p:attrNameLst>
                                          <p:attrName>style.visibility</p:attrName>
                                        </p:attrNameLst>
                                      </p:cBhvr>
                                      <p:to>
                                        <p:strVal val="visible"/>
                                      </p:to>
                                    </p:set>
                                  </p:childTnLst>
                                </p:cTn>
                              </p:par>
                            </p:childTnLst>
                          </p:cTn>
                        </p:par>
                        <p:par>
                          <p:cTn id="75" fill="hold">
                            <p:stCondLst>
                              <p:cond delay="0"/>
                            </p:stCondLst>
                            <p:childTnLst>
                              <p:par>
                                <p:cTn id="76" presetClass="entr" nodeType="afterEffect" presetSubtype="0" presetID="1" grpId="1" fill="hold">
                                  <p:stCondLst>
                                    <p:cond delay="0"/>
                                  </p:stCondLst>
                                  <p:iterate type="el" backwards="0">
                                    <p:tmAbs val="0"/>
                                  </p:iterate>
                                  <p:childTnLst>
                                    <p:set>
                                      <p:cBhvr>
                                        <p:cTn id="77" fill="hold"/>
                                        <p:tgtEl>
                                          <p:spTgt spid="139">
                                            <p:txEl>
                                              <p:pRg st="19" end="19"/>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0" presetID="1" grpId="1" fill="hold">
                                  <p:stCondLst>
                                    <p:cond delay="0"/>
                                  </p:stCondLst>
                                  <p:iterate type="el" backwards="0">
                                    <p:tmAbs val="0"/>
                                  </p:iterate>
                                  <p:childTnLst>
                                    <p:set>
                                      <p:cBhvr>
                                        <p:cTn id="81" fill="hold"/>
                                        <p:tgtEl>
                                          <p:spTgt spid="139">
                                            <p:txEl>
                                              <p:pRg st="20" end="2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9"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Round Diagonal Corner Rectangle 3"/>
          <p:cNvSpPr/>
          <p:nvPr/>
        </p:nvSpPr>
        <p:spPr>
          <a:xfrm>
            <a:off x="45026" y="58879"/>
            <a:ext cx="206087" cy="2209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264"/>
                </a:lnTo>
                <a:cubicBezTo>
                  <a:pt x="21600" y="21450"/>
                  <a:pt x="19988" y="21600"/>
                  <a:pt x="18000" y="21600"/>
                </a:cubicBezTo>
                <a:lnTo>
                  <a:pt x="0" y="21600"/>
                </a:lnTo>
                <a:lnTo>
                  <a:pt x="0" y="336"/>
                </a:lnTo>
                <a:cubicBezTo>
                  <a:pt x="0" y="150"/>
                  <a:pt x="1612" y="0"/>
                  <a:pt x="3600" y="0"/>
                </a:cubicBezTo>
                <a:close/>
              </a:path>
            </a:pathLst>
          </a:custGeom>
          <a:solidFill>
            <a:srgbClr val="0070C0"/>
          </a:solidFill>
          <a:ln w="25400">
            <a:solidFill>
              <a:srgbClr val="0070C0"/>
            </a:solidFill>
          </a:ln>
        </p:spPr>
        <p:txBody>
          <a:bodyPr lIns="45718" tIns="45718" rIns="45718" bIns="45718" anchor="ctr"/>
          <a:lstStyle/>
          <a:p>
            <a:pPr algn="ctr"/>
          </a:p>
        </p:txBody>
      </p:sp>
      <p:sp>
        <p:nvSpPr>
          <p:cNvPr id="143" name="Round Diagonal Corner Rectangle 4"/>
          <p:cNvSpPr/>
          <p:nvPr/>
        </p:nvSpPr>
        <p:spPr>
          <a:xfrm>
            <a:off x="45026" y="2313700"/>
            <a:ext cx="206087" cy="44611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21600" y="0"/>
                </a:lnTo>
                <a:lnTo>
                  <a:pt x="21600" y="21434"/>
                </a:lnTo>
                <a:cubicBezTo>
                  <a:pt x="21600" y="21526"/>
                  <a:pt x="19988" y="21600"/>
                  <a:pt x="18000" y="21600"/>
                </a:cubicBezTo>
                <a:lnTo>
                  <a:pt x="0" y="21600"/>
                </a:lnTo>
                <a:lnTo>
                  <a:pt x="0" y="166"/>
                </a:lnTo>
                <a:cubicBezTo>
                  <a:pt x="0" y="74"/>
                  <a:pt x="1612" y="0"/>
                  <a:pt x="3600" y="0"/>
                </a:cubicBezTo>
                <a:close/>
              </a:path>
            </a:pathLst>
          </a:custGeom>
          <a:solidFill>
            <a:srgbClr val="00B0F0"/>
          </a:solidFill>
          <a:ln w="25400">
            <a:solidFill>
              <a:srgbClr val="00B0F0"/>
            </a:solidFill>
          </a:ln>
        </p:spPr>
        <p:txBody>
          <a:bodyPr lIns="45718" tIns="45718" rIns="45718" bIns="45718" anchor="ctr"/>
          <a:lstStyle/>
          <a:p>
            <a:pPr algn="ctr"/>
          </a:p>
        </p:txBody>
      </p:sp>
      <p:sp>
        <p:nvSpPr>
          <p:cNvPr id="144" name="Content Placeholder 2"/>
          <p:cNvSpPr txBox="1"/>
          <p:nvPr/>
        </p:nvSpPr>
        <p:spPr>
          <a:xfrm>
            <a:off x="303427" y="1246156"/>
            <a:ext cx="8398993" cy="52969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lgn="just" defTabSz="859536">
              <a:spcBef>
                <a:spcPts val="300"/>
              </a:spcBef>
              <a:defRPr b="1">
                <a:latin typeface="Times New Roman"/>
                <a:ea typeface="Times New Roman"/>
                <a:cs typeface="Times New Roman"/>
                <a:sym typeface="Times New Roman"/>
              </a:defRPr>
            </a:pPr>
            <a:r>
              <a:t>Solution architecture (technical and functional):</a:t>
            </a:r>
          </a:p>
          <a:p>
            <a:pPr algn="just" defTabSz="859536">
              <a:spcBef>
                <a:spcPts val="300"/>
              </a:spcBef>
              <a:defRPr b="1" sz="1600">
                <a:solidFill>
                  <a:srgbClr val="0055A0"/>
                </a:solidFill>
                <a:latin typeface="Times New Roman"/>
                <a:ea typeface="Times New Roman"/>
                <a:cs typeface="Times New Roman"/>
                <a:sym typeface="Times New Roman"/>
              </a:defRPr>
            </a:pPr>
          </a:p>
          <a:p>
            <a:pPr algn="just" defTabSz="859536">
              <a:spcBef>
                <a:spcPts val="300"/>
              </a:spcBef>
              <a:defRPr b="1" sz="1600">
                <a:latin typeface="Times New Roman"/>
                <a:ea typeface="Times New Roman"/>
                <a:cs typeface="Times New Roman"/>
                <a:sym typeface="Times New Roman"/>
              </a:defRPr>
            </a:pPr>
            <a:r>
              <a:t>Technical Architecture:</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Data Source: </a:t>
            </a:r>
            <a:r>
              <a:rPr b="0"/>
              <a:t>bank_transaction_extended.csv.</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Data Preprocessing :</a:t>
            </a:r>
            <a:r>
              <a:rPr b="0"/>
              <a:t> NumPy, Pandas, Scikit-learn.</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EDA &amp; Visualisation:</a:t>
            </a:r>
            <a:r>
              <a:rPr b="0"/>
              <a:t> Matplotlib, Seaborn.</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Model Training &amp; Evaluation:</a:t>
            </a:r>
            <a:r>
              <a:rPr b="0"/>
              <a:t> Supervised Learning Techniques (Random Forest , Decision Tree, Logistic Regression , SVM , Gradient Boosting , XG Boost , Naïve bayes) and Un-Supervised Learning Technique (Isolation Forest).</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ML Models &amp; Pre-Processing:</a:t>
            </a:r>
            <a:r>
              <a:rPr b="0"/>
              <a:t> sklearn</a:t>
            </a:r>
          </a:p>
          <a:p>
            <a:pPr marL="131946" indent="-131946" algn="just" defTabSz="859536">
              <a:spcBef>
                <a:spcPts val="300"/>
              </a:spcBef>
              <a:buSzPct val="100000"/>
              <a:buChar char="•"/>
              <a:defRPr b="1" sz="1600">
                <a:latin typeface="Times New Roman"/>
                <a:ea typeface="Times New Roman"/>
                <a:cs typeface="Times New Roman"/>
                <a:sym typeface="Times New Roman"/>
              </a:defRPr>
            </a:pPr>
            <a:r>
              <a:t>XGBoost: </a:t>
            </a:r>
            <a:r>
              <a:rPr b="0"/>
              <a:t>Advanced Classifier.</a:t>
            </a:r>
            <a:endParaRPr>
              <a:solidFill>
                <a:srgbClr val="888888"/>
              </a:solidFill>
            </a:endParaRPr>
          </a:p>
          <a:p>
            <a:pPr marL="250696" indent="-250696" algn="just" defTabSz="859536">
              <a:spcBef>
                <a:spcPts val="300"/>
              </a:spcBef>
              <a:buSzPct val="100000"/>
              <a:buFont typeface="Times New Roman"/>
              <a:buChar char="➢"/>
              <a:defRPr sz="1600">
                <a:latin typeface="Times New Roman"/>
                <a:ea typeface="Times New Roman"/>
                <a:cs typeface="Times New Roman"/>
                <a:sym typeface="Times New Roman"/>
              </a:defRPr>
            </a:pPr>
          </a:p>
          <a:p>
            <a:pPr algn="just" defTabSz="859536">
              <a:spcBef>
                <a:spcPts val="300"/>
              </a:spcBef>
              <a:defRPr b="1" sz="1600">
                <a:latin typeface="Times New Roman"/>
                <a:ea typeface="Times New Roman"/>
                <a:cs typeface="Times New Roman"/>
                <a:sym typeface="Times New Roman"/>
              </a:defRPr>
            </a:pPr>
            <a:r>
              <a:t>Functional Architecture:</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Data ingestion :</a:t>
            </a:r>
            <a:r>
              <a:rPr b="0"/>
              <a:t> Load dataset (CSV File) , Handle nulls, missing data, or anomalies.</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Exploratory Data Analysis (EDA): </a:t>
            </a:r>
            <a:r>
              <a:rPr b="0"/>
              <a:t>Identify Patterns in transaction amounts , frequency , time , Fraud detection analysis.</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Data Preprocessing:</a:t>
            </a:r>
            <a:r>
              <a:rPr b="0"/>
              <a:t> Scaling , Encoding , Feature Selection , Train-Test Split.</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Modelling : </a:t>
            </a:r>
            <a:r>
              <a:rPr b="0"/>
              <a:t>Supervised &amp; Un-supervised Training.</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Model Evaluation: </a:t>
            </a:r>
            <a:r>
              <a:rPr b="0"/>
              <a:t>Accuracy , Precision , F1-Score , AUC-ROC , Confusion Matrix , ROC Curves.</a:t>
            </a:r>
            <a:endParaRPr>
              <a:solidFill>
                <a:srgbClr val="888888"/>
              </a:solidFill>
            </a:endParaRPr>
          </a:p>
          <a:p>
            <a:pPr marL="131946" indent="-131946" algn="just" defTabSz="859536">
              <a:spcBef>
                <a:spcPts val="300"/>
              </a:spcBef>
              <a:buSzPct val="100000"/>
              <a:buChar char="•"/>
              <a:defRPr b="1" sz="1600">
                <a:latin typeface="Times New Roman"/>
                <a:ea typeface="Times New Roman"/>
                <a:cs typeface="Times New Roman"/>
                <a:sym typeface="Times New Roman"/>
              </a:defRPr>
            </a:pPr>
            <a:r>
              <a:t>Fraud Insights Dashboard: </a:t>
            </a:r>
            <a:r>
              <a:rPr b="0"/>
              <a:t>Visualise customers, frequency, amounts, and types of fraud.</a:t>
            </a:r>
          </a:p>
        </p:txBody>
      </p:sp>
      <p:sp>
        <p:nvSpPr>
          <p:cNvPr id="145" name="TextBox 5"/>
          <p:cNvSpPr txBox="1"/>
          <p:nvPr/>
        </p:nvSpPr>
        <p:spPr>
          <a:xfrm>
            <a:off x="336748" y="502066"/>
            <a:ext cx="8470504" cy="5440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200">
                <a:latin typeface="Times New Roman"/>
                <a:ea typeface="Times New Roman"/>
                <a:cs typeface="Times New Roman"/>
                <a:sym typeface="Times New Roman"/>
              </a:defRPr>
            </a:lvl1pPr>
          </a:lstStyle>
          <a:p>
            <a:pPr/>
            <a:r>
              <a:t>Algorithms, Solution and Conclusions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44">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44">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144">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144">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144">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1" fill="hold">
                                  <p:stCondLst>
                                    <p:cond delay="0"/>
                                  </p:stCondLst>
                                  <p:iterate type="el" backwards="0">
                                    <p:tmAbs val="0"/>
                                  </p:iterate>
                                  <p:childTnLst>
                                    <p:set>
                                      <p:cBhvr>
                                        <p:cTn id="25" fill="hold"/>
                                        <p:tgtEl>
                                          <p:spTgt spid="144">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1" fill="hold">
                                  <p:stCondLst>
                                    <p:cond delay="0"/>
                                  </p:stCondLst>
                                  <p:iterate type="el" backwards="0">
                                    <p:tmAbs val="0"/>
                                  </p:iterate>
                                  <p:childTnLst>
                                    <p:set>
                                      <p:cBhvr>
                                        <p:cTn id="29" fill="hold"/>
                                        <p:tgtEl>
                                          <p:spTgt spid="144">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1" fill="hold">
                                  <p:stCondLst>
                                    <p:cond delay="0"/>
                                  </p:stCondLst>
                                  <p:iterate type="el" backwards="0">
                                    <p:tmAbs val="0"/>
                                  </p:iterate>
                                  <p:childTnLst>
                                    <p:set>
                                      <p:cBhvr>
                                        <p:cTn id="33" fill="hold"/>
                                        <p:tgtEl>
                                          <p:spTgt spid="144">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 fill="hold">
                                  <p:stCondLst>
                                    <p:cond delay="0"/>
                                  </p:stCondLst>
                                  <p:iterate type="el" backwards="0">
                                    <p:tmAbs val="0"/>
                                  </p:iterate>
                                  <p:childTnLst>
                                    <p:set>
                                      <p:cBhvr>
                                        <p:cTn id="37" fill="hold"/>
                                        <p:tgtEl>
                                          <p:spTgt spid="14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 fill="hold">
                                  <p:stCondLst>
                                    <p:cond delay="0"/>
                                  </p:stCondLst>
                                  <p:iterate type="el" backwards="0">
                                    <p:tmAbs val="0"/>
                                  </p:iterate>
                                  <p:childTnLst>
                                    <p:set>
                                      <p:cBhvr>
                                        <p:cTn id="41" fill="hold"/>
                                        <p:tgtEl>
                                          <p:spTgt spid="144">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0" presetID="1" grpId="1" fill="hold">
                                  <p:stCondLst>
                                    <p:cond delay="0"/>
                                  </p:stCondLst>
                                  <p:iterate type="el" backwards="0">
                                    <p:tmAbs val="0"/>
                                  </p:iterate>
                                  <p:childTnLst>
                                    <p:set>
                                      <p:cBhvr>
                                        <p:cTn id="45" fill="hold"/>
                                        <p:tgtEl>
                                          <p:spTgt spid="144">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 fill="hold">
                                  <p:stCondLst>
                                    <p:cond delay="0"/>
                                  </p:stCondLst>
                                  <p:iterate type="el" backwards="0">
                                    <p:tmAbs val="0"/>
                                  </p:iterate>
                                  <p:childTnLst>
                                    <p:set>
                                      <p:cBhvr>
                                        <p:cTn id="49" fill="hold"/>
                                        <p:tgtEl>
                                          <p:spTgt spid="144">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0" presetID="1" grpId="1" fill="hold">
                                  <p:stCondLst>
                                    <p:cond delay="0"/>
                                  </p:stCondLst>
                                  <p:iterate type="el" backwards="0">
                                    <p:tmAbs val="0"/>
                                  </p:iterate>
                                  <p:childTnLst>
                                    <p:set>
                                      <p:cBhvr>
                                        <p:cTn id="53" fill="hold"/>
                                        <p:tgtEl>
                                          <p:spTgt spid="144">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1" fill="hold">
                                  <p:stCondLst>
                                    <p:cond delay="0"/>
                                  </p:stCondLst>
                                  <p:iterate type="el" backwards="0">
                                    <p:tmAbs val="0"/>
                                  </p:iterate>
                                  <p:childTnLst>
                                    <p:set>
                                      <p:cBhvr>
                                        <p:cTn id="57" fill="hold"/>
                                        <p:tgtEl>
                                          <p:spTgt spid="144">
                                            <p:txEl>
                                              <p:pRg st="13" end="13"/>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0" presetID="1" grpId="1" fill="hold">
                                  <p:stCondLst>
                                    <p:cond delay="0"/>
                                  </p:stCondLst>
                                  <p:iterate type="el" backwards="0">
                                    <p:tmAbs val="0"/>
                                  </p:iterate>
                                  <p:childTnLst>
                                    <p:set>
                                      <p:cBhvr>
                                        <p:cTn id="61" fill="hold"/>
                                        <p:tgtEl>
                                          <p:spTgt spid="144">
                                            <p:txEl>
                                              <p:pRg st="14" end="1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0" presetID="1" grpId="1" fill="hold">
                                  <p:stCondLst>
                                    <p:cond delay="0"/>
                                  </p:stCondLst>
                                  <p:iterate type="el" backwards="0">
                                    <p:tmAbs val="0"/>
                                  </p:iterate>
                                  <p:childTnLst>
                                    <p:set>
                                      <p:cBhvr>
                                        <p:cTn id="65" fill="hold"/>
                                        <p:tgtEl>
                                          <p:spTgt spid="144">
                                            <p:txEl>
                                              <p:pRg st="15" end="15"/>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Class="entr" nodeType="clickEffect" presetSubtype="0" presetID="1" grpId="1" fill="hold">
                                  <p:stCondLst>
                                    <p:cond delay="0"/>
                                  </p:stCondLst>
                                  <p:iterate type="el" backwards="0">
                                    <p:tmAbs val="0"/>
                                  </p:iterate>
                                  <p:childTnLst>
                                    <p:set>
                                      <p:cBhvr>
                                        <p:cTn id="69" fill="hold"/>
                                        <p:tgtEl>
                                          <p:spTgt spid="144">
                                            <p:txEl>
                                              <p:pRg st="16" end="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4"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