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AB6F-E17F-E11C-7904-444466EF9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6983C8-EA82-6015-5404-0664A0C65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E90E8F-C905-4492-3E3C-68C7A18CF3EB}"/>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D4F47175-CDBF-EC03-9F6A-F0CBE7EBE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1BE0D-7B2C-6CD7-9061-4BF555B51C9C}"/>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237416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3D59-1725-551E-F9EE-1045E9C66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9780E6-E464-2BE0-C3B1-7ADC8C1A3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88686-1D65-93A4-D36D-A21A3E3E639D}"/>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B10C4B72-8B54-DAEE-FB67-09F19A7B3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3E9D2-8D5C-893A-C58B-343628AF5137}"/>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124211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229BE-7831-7A53-9982-8A402FBB3D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9F631-A668-7DE4-59EA-920539E0E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2A58E-CD66-4D2C-9B56-D52FFEF3EF50}"/>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6064927C-A13D-9A07-ED05-DEC53C7D1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1B438-8B5E-E22D-9697-6A23CC1B194C}"/>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389256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8E6F-8528-8C89-057F-8A4D49651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E373CC-ACB6-745B-7098-F11F999EA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494CA-6D40-5753-9D18-CD0A05B87FC6}"/>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9204805B-8755-F16B-EA38-B26FEE603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7BE51-46A2-8ECA-17CC-68499488FB38}"/>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174212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14D4-05E3-12CA-42B9-BCC775280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121C9F-7048-59ED-1E8A-CA1BD6D3D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786AC-E471-F87F-1082-C505827235D1}"/>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31FB612F-85C5-D1BE-5103-3EB82764D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17344-3330-3D4A-9AD6-946BEB95369D}"/>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292899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EFE3-476B-6ACA-9C5A-FAB3FDE0DB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234CAB-00A7-A7B1-E62A-4C52DC839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1220F1-9ABB-B7DB-9F7F-796C759B1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1C15A-72CB-31D7-4A4A-737899941608}"/>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6" name="Footer Placeholder 5">
            <a:extLst>
              <a:ext uri="{FF2B5EF4-FFF2-40B4-BE49-F238E27FC236}">
                <a16:creationId xmlns:a16="http://schemas.microsoft.com/office/drawing/2014/main" id="{112C5885-BE29-706D-AB5D-ECF48D6D4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95EF8A-DC28-28C5-8E38-C0A3D56693D9}"/>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13346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2333-C94E-B8CB-D8B6-649D0A2858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ED80C-5D6F-9C07-8D28-BB7E41D70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842D2-9612-5B67-BD61-938EA23D4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BE9082-EDF9-1FAA-984C-35A7A85F8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A84B6-8FDD-4A8C-3C5A-CA400D16D9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343B7A-7884-3223-68E3-C8D96DADFE71}"/>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8" name="Footer Placeholder 7">
            <a:extLst>
              <a:ext uri="{FF2B5EF4-FFF2-40B4-BE49-F238E27FC236}">
                <a16:creationId xmlns:a16="http://schemas.microsoft.com/office/drawing/2014/main" id="{9FB1EAB2-3DBB-2A66-2B72-30F456BA1F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40200E-A529-0378-7AEC-7A8C0A81669D}"/>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134962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E721-4AF4-4FE9-53DF-DB36866A4B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05833F-6838-7FD0-2355-CB5027018635}"/>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4" name="Footer Placeholder 3">
            <a:extLst>
              <a:ext uri="{FF2B5EF4-FFF2-40B4-BE49-F238E27FC236}">
                <a16:creationId xmlns:a16="http://schemas.microsoft.com/office/drawing/2014/main" id="{1D4918CB-064B-0A30-4082-0343B0811F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CC649A-7A07-5D00-C553-071E9AEB7886}"/>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120576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679B9-8103-B10C-832C-34C1750EE3DD}"/>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3" name="Footer Placeholder 2">
            <a:extLst>
              <a:ext uri="{FF2B5EF4-FFF2-40B4-BE49-F238E27FC236}">
                <a16:creationId xmlns:a16="http://schemas.microsoft.com/office/drawing/2014/main" id="{94A05FDB-4C34-7EC7-855C-9E4C45481C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C4A4EF-9A19-A4A2-9FB9-41A1E1B3D97F}"/>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21245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42C9-28D6-6E7C-4520-9A029670A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4012DF-5FC2-5690-5710-E3657323F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2FB90B-FE0A-C73F-D797-5BF3F5E0E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9CADD-6E9A-6725-5499-4296015C0DEE}"/>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6" name="Footer Placeholder 5">
            <a:extLst>
              <a:ext uri="{FF2B5EF4-FFF2-40B4-BE49-F238E27FC236}">
                <a16:creationId xmlns:a16="http://schemas.microsoft.com/office/drawing/2014/main" id="{3121E14B-7FD1-203A-0ABD-8AD98AF5C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6A41A-6DB9-F7F1-5CC5-40A5CD754287}"/>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390273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C03B-7683-554B-183F-583ECAE93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B0CFC2-1A0F-0653-C2BF-60CD7018D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E8F683-4576-26C0-FA13-274601F32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A8C27-0298-5AF8-8661-661E89BDB5FF}"/>
              </a:ext>
            </a:extLst>
          </p:cNvPr>
          <p:cNvSpPr>
            <a:spLocks noGrp="1"/>
          </p:cNvSpPr>
          <p:nvPr>
            <p:ph type="dt" sz="half" idx="10"/>
          </p:nvPr>
        </p:nvSpPr>
        <p:spPr/>
        <p:txBody>
          <a:bodyPr/>
          <a:lstStyle/>
          <a:p>
            <a:fld id="{F479072D-F081-4D98-9E05-8CF2C61192C5}" type="datetimeFigureOut">
              <a:rPr lang="en-IN" smtClean="0"/>
              <a:t>30-12-2024</a:t>
            </a:fld>
            <a:endParaRPr lang="en-IN"/>
          </a:p>
        </p:txBody>
      </p:sp>
      <p:sp>
        <p:nvSpPr>
          <p:cNvPr id="6" name="Footer Placeholder 5">
            <a:extLst>
              <a:ext uri="{FF2B5EF4-FFF2-40B4-BE49-F238E27FC236}">
                <a16:creationId xmlns:a16="http://schemas.microsoft.com/office/drawing/2014/main" id="{C70660ED-5C29-A247-E057-320E83CC1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7B3C5-6A58-77DE-8D73-642624E08666}"/>
              </a:ext>
            </a:extLst>
          </p:cNvPr>
          <p:cNvSpPr>
            <a:spLocks noGrp="1"/>
          </p:cNvSpPr>
          <p:nvPr>
            <p:ph type="sldNum" sz="quarter" idx="12"/>
          </p:nvPr>
        </p:nvSpPr>
        <p:spPr/>
        <p:txBody>
          <a:bodyPr/>
          <a:lstStyle/>
          <a:p>
            <a:fld id="{3072BE97-25CE-49F5-A443-BA3D78B46FCC}" type="slidenum">
              <a:rPr lang="en-IN" smtClean="0"/>
              <a:t>‹#›</a:t>
            </a:fld>
            <a:endParaRPr lang="en-IN"/>
          </a:p>
        </p:txBody>
      </p:sp>
    </p:spTree>
    <p:extLst>
      <p:ext uri="{BB962C8B-B14F-4D97-AF65-F5344CB8AC3E}">
        <p14:creationId xmlns:p14="http://schemas.microsoft.com/office/powerpoint/2010/main" val="80045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6AD36-A40D-4565-7340-8D36E3BF7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4997F-DCBA-2184-13C4-AAC7655E8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92620-3E6D-8972-7DAB-760C15C82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9072D-F081-4D98-9E05-8CF2C61192C5}" type="datetimeFigureOut">
              <a:rPr lang="en-IN" smtClean="0"/>
              <a:t>30-12-2024</a:t>
            </a:fld>
            <a:endParaRPr lang="en-IN"/>
          </a:p>
        </p:txBody>
      </p:sp>
      <p:sp>
        <p:nvSpPr>
          <p:cNvPr id="5" name="Footer Placeholder 4">
            <a:extLst>
              <a:ext uri="{FF2B5EF4-FFF2-40B4-BE49-F238E27FC236}">
                <a16:creationId xmlns:a16="http://schemas.microsoft.com/office/drawing/2014/main" id="{FF398ED9-CDBF-E561-3838-895C3C868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1187E4-0698-C63E-1D5F-B9EDA3EF5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2BE97-25CE-49F5-A443-BA3D78B46FCC}" type="slidenum">
              <a:rPr lang="en-IN" smtClean="0"/>
              <a:t>‹#›</a:t>
            </a:fld>
            <a:endParaRPr lang="en-IN"/>
          </a:p>
        </p:txBody>
      </p:sp>
    </p:spTree>
    <p:extLst>
      <p:ext uri="{BB962C8B-B14F-4D97-AF65-F5344CB8AC3E}">
        <p14:creationId xmlns:p14="http://schemas.microsoft.com/office/powerpoint/2010/main" val="165189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docker-containers-hos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7553-47E2-ABE3-9344-FE5DC3E62714}"/>
              </a:ext>
            </a:extLst>
          </p:cNvPr>
          <p:cNvSpPr>
            <a:spLocks noGrp="1"/>
          </p:cNvSpPr>
          <p:nvPr>
            <p:ph type="ctrTitle"/>
          </p:nvPr>
        </p:nvSpPr>
        <p:spPr/>
        <p:txBody>
          <a:bodyPr/>
          <a:lstStyle/>
          <a:p>
            <a:r>
              <a:rPr lang="en-IN" dirty="0"/>
              <a:t>Containerization</a:t>
            </a:r>
          </a:p>
        </p:txBody>
      </p:sp>
      <p:sp>
        <p:nvSpPr>
          <p:cNvPr id="3" name="Subtitle 2">
            <a:extLst>
              <a:ext uri="{FF2B5EF4-FFF2-40B4-BE49-F238E27FC236}">
                <a16:creationId xmlns:a16="http://schemas.microsoft.com/office/drawing/2014/main" id="{91CA6BEE-9324-5314-E28B-966BC6E6D74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3080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7CDE-A20C-CC85-5889-9265B4FA3AFE}"/>
              </a:ext>
            </a:extLst>
          </p:cNvPr>
          <p:cNvSpPr>
            <a:spLocks noGrp="1"/>
          </p:cNvSpPr>
          <p:nvPr>
            <p:ph type="title"/>
          </p:nvPr>
        </p:nvSpPr>
        <p:spPr/>
        <p:txBody>
          <a:bodyPr/>
          <a:lstStyle/>
          <a:p>
            <a:r>
              <a:rPr lang="en-GB" dirty="0"/>
              <a:t>Docker Network Drivers</a:t>
            </a:r>
            <a:endParaRPr lang="en-IN" dirty="0"/>
          </a:p>
        </p:txBody>
      </p:sp>
      <p:sp>
        <p:nvSpPr>
          <p:cNvPr id="3" name="Content Placeholder 2">
            <a:extLst>
              <a:ext uri="{FF2B5EF4-FFF2-40B4-BE49-F238E27FC236}">
                <a16:creationId xmlns:a16="http://schemas.microsoft.com/office/drawing/2014/main" id="{99E62080-5E30-872A-FBB1-9B7D9A0688CB}"/>
              </a:ext>
            </a:extLst>
          </p:cNvPr>
          <p:cNvSpPr>
            <a:spLocks noGrp="1"/>
          </p:cNvSpPr>
          <p:nvPr>
            <p:ph idx="1"/>
          </p:nvPr>
        </p:nvSpPr>
        <p:spPr/>
        <p:txBody>
          <a:bodyPr>
            <a:normAutofit fontScale="70000" lnSpcReduction="20000"/>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several default network drivers available in Docker and some can be installed with the help of plugins, Command to see the list of containers in Docker mentioned below.</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#docker network ls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Types of Network Drivers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bridge: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you build a container without specifying the kind of driver, the container will only be created in the bridge network, which is the default network. </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host: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Containers will not have any IP address they will be directly created in the system network which will remove isolation between the docker host and containers. </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none: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IP addresses won’t be assigned to containers. These containments are not accessible to us from the outside or from any other container.</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overlay: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overlay network will enable the connection between multiple Docker demons and make different Docker swarm services communicate with each other.</a:t>
            </a:r>
          </a:p>
          <a:p>
            <a:pPr marL="342900" lvl="0" indent="-342900">
              <a:lnSpc>
                <a:spcPct val="107000"/>
              </a:lnSpc>
              <a:spcAft>
                <a:spcPts val="800"/>
              </a:spcAft>
              <a:buFont typeface="+mj-lt"/>
              <a:buAutoNum type="arabicPeriod"/>
              <a:tabLst>
                <a:tab pos="4572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ipvlan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Users have complete control over both IPv4 and IPv6 addressing by using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IPvlan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driver.</a:t>
            </a:r>
          </a:p>
          <a:p>
            <a:pPr marL="342900" lvl="0" indent="-342900">
              <a:lnSpc>
                <a:spcPct val="107000"/>
              </a:lnSpc>
              <a:spcAft>
                <a:spcPts val="800"/>
              </a:spcAft>
              <a:buFont typeface="+mj-lt"/>
              <a:buAutoNum type="arabicPeriod"/>
              <a:tabLst>
                <a:tab pos="4572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macvlan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macvlan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driver makes it possible to assign MAC addresses to a container. </a:t>
            </a:r>
          </a:p>
          <a:p>
            <a:endParaRPr lang="en-IN" dirty="0"/>
          </a:p>
        </p:txBody>
      </p:sp>
    </p:spTree>
    <p:extLst>
      <p:ext uri="{BB962C8B-B14F-4D97-AF65-F5344CB8AC3E}">
        <p14:creationId xmlns:p14="http://schemas.microsoft.com/office/powerpoint/2010/main" val="54304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7E2-FB6C-CC0E-98E6-C71A5BFFF679}"/>
              </a:ext>
            </a:extLst>
          </p:cNvPr>
          <p:cNvSpPr>
            <a:spLocks noGrp="1"/>
          </p:cNvSpPr>
          <p:nvPr>
            <p:ph type="title"/>
          </p:nvPr>
        </p:nvSpPr>
        <p:spPr/>
        <p:txBody>
          <a:bodyPr/>
          <a:lstStyle/>
          <a:p>
            <a:r>
              <a:rPr lang="en-GB" dirty="0"/>
              <a:t>Docker volumes</a:t>
            </a:r>
            <a:endParaRPr lang="en-IN" dirty="0"/>
          </a:p>
        </p:txBody>
      </p:sp>
      <p:sp>
        <p:nvSpPr>
          <p:cNvPr id="3" name="Content Placeholder 2">
            <a:extLst>
              <a:ext uri="{FF2B5EF4-FFF2-40B4-BE49-F238E27FC236}">
                <a16:creationId xmlns:a16="http://schemas.microsoft.com/office/drawing/2014/main" id="{CD090663-09F7-E796-A477-E0F630C9E7FE}"/>
              </a:ext>
            </a:extLst>
          </p:cNvPr>
          <p:cNvSpPr>
            <a:spLocks noGrp="1"/>
          </p:cNvSpPr>
          <p:nvPr>
            <p:ph idx="1"/>
          </p:nvPr>
        </p:nvSpPr>
        <p:spPr/>
        <p:txBody>
          <a:bodyPr>
            <a:normAutofit fontScale="47500" lnSpcReduction="20000"/>
          </a:bodyPr>
          <a:lstStyle/>
          <a:p>
            <a:pPr marL="0" indent="0">
              <a:buNone/>
            </a:pPr>
            <a:r>
              <a:rPr lang="en-IN" sz="3400" kern="100" dirty="0">
                <a:effectLst/>
                <a:ea typeface="Calibri" panose="020F0502020204030204" pitchFamily="34" charset="0"/>
                <a:cs typeface="Times New Roman" panose="02020603050405020304" pitchFamily="18" charset="0"/>
              </a:rPr>
              <a:t>Docker containers enable apps to execute in an isolated environment. All modifications made inside the container are lost by default when it ends. Docker volumes and bind mounts can be useful for storing data in between runs</a:t>
            </a:r>
            <a:r>
              <a:rPr lang="en-IN" sz="3400" b="1" kern="100" dirty="0">
                <a:effectLst/>
                <a:ea typeface="Calibri" panose="020F0502020204030204" pitchFamily="34" charset="0"/>
                <a:cs typeface="Times New Roman" panose="02020603050405020304" pitchFamily="18" charset="0"/>
              </a:rPr>
              <a:t>. </a:t>
            </a:r>
            <a:r>
              <a:rPr lang="en-IN" sz="3400" kern="100" dirty="0">
                <a:effectLst/>
                <a:ea typeface="Calibri" panose="020F0502020204030204" pitchFamily="34" charset="0"/>
                <a:cs typeface="Times New Roman" panose="02020603050405020304" pitchFamily="18" charset="0"/>
              </a:rPr>
              <a:t>One way to store data outside of containers is with volumes. All volumes are kept in a specific directory on your host, typically /var/lib/docker/volumes for Linux systems, and are controlled by Docker</a:t>
            </a:r>
          </a:p>
          <a:p>
            <a:pPr marL="0" indent="0">
              <a:buNone/>
            </a:pPr>
            <a:r>
              <a:rPr lang="en-IN" sz="3400" b="1" u="sng" dirty="0"/>
              <a:t>Docker volume types</a:t>
            </a:r>
          </a:p>
          <a:p>
            <a:pPr algn="l" fontAlgn="base">
              <a:spcAft>
                <a:spcPts val="1800"/>
              </a:spcAft>
              <a:buFont typeface="Arial" panose="020B0604020202020204" pitchFamily="34" charset="0"/>
              <a:buChar char="•"/>
            </a:pPr>
            <a:r>
              <a:rPr lang="en-GB" sz="3400" b="1" i="0" dirty="0">
                <a:solidFill>
                  <a:srgbClr val="273239"/>
                </a:solidFill>
                <a:effectLst/>
              </a:rPr>
              <a:t>Volumes:</a:t>
            </a:r>
            <a:r>
              <a:rPr lang="en-GB" sz="3400" b="0" i="0" dirty="0">
                <a:solidFill>
                  <a:srgbClr val="273239"/>
                </a:solidFill>
                <a:effectLst/>
              </a:rPr>
              <a:t> Docker manages volumes kept in a section of the host filesystem (/var/lib/docker/volumes on Linux). This portion of the filesystem shouldn't be altered by non-Docker processes. In Docker, volumes are the most effective way to store data. Using the docker volume create command, we may directly create a volume, or Docker can do it for us when it creates a container or service.</a:t>
            </a:r>
          </a:p>
          <a:p>
            <a:pPr algn="l" fontAlgn="base">
              <a:spcAft>
                <a:spcPts val="1800"/>
              </a:spcAft>
              <a:buFont typeface="Arial" panose="020B0604020202020204" pitchFamily="34" charset="0"/>
              <a:buChar char="•"/>
            </a:pPr>
            <a:r>
              <a:rPr lang="en-GB" sz="3400" b="1" i="0" dirty="0">
                <a:solidFill>
                  <a:srgbClr val="273239"/>
                </a:solidFill>
                <a:effectLst/>
              </a:rPr>
              <a:t>Bind Mounts:</a:t>
            </a:r>
            <a:r>
              <a:rPr lang="en-GB" sz="3400" b="0" i="0" dirty="0">
                <a:solidFill>
                  <a:srgbClr val="273239"/>
                </a:solidFill>
                <a:effectLst/>
              </a:rPr>
              <a:t> On the host system, bind mounts can be kept anywhere. These might be crucial system folders or files. They are always modifiable by non-Docker processes running on a</a:t>
            </a:r>
            <a:r>
              <a:rPr lang="en-GB" sz="3400" b="0" i="0" u="sng" dirty="0">
                <a:solidFill>
                  <a:srgbClr val="273239"/>
                </a:solidFill>
                <a:effectLst/>
                <a:hlinkClick r:id="rId2"/>
              </a:rPr>
              <a:t> Docker host </a:t>
            </a:r>
            <a:r>
              <a:rPr lang="en-GB" sz="3400" b="0" i="0" dirty="0">
                <a:solidFill>
                  <a:srgbClr val="273239"/>
                </a:solidFill>
                <a:effectLst/>
              </a:rPr>
              <a:t>or in a Docker container. Comparatively speaking, bind mounts are less useful than volumes.</a:t>
            </a:r>
          </a:p>
          <a:p>
            <a:pPr algn="l" fontAlgn="base">
              <a:spcAft>
                <a:spcPts val="1800"/>
              </a:spcAft>
              <a:buFont typeface="Arial" panose="020B0604020202020204" pitchFamily="34" charset="0"/>
              <a:buChar char="•"/>
            </a:pPr>
            <a:r>
              <a:rPr lang="en-GB" sz="3400" b="1" i="0" dirty="0" err="1">
                <a:solidFill>
                  <a:srgbClr val="273239"/>
                </a:solidFill>
                <a:effectLst/>
              </a:rPr>
              <a:t>Tmpfs</a:t>
            </a:r>
            <a:r>
              <a:rPr lang="en-GB" sz="3400" b="1" i="0" dirty="0">
                <a:solidFill>
                  <a:srgbClr val="273239"/>
                </a:solidFill>
                <a:effectLst/>
              </a:rPr>
              <a:t> Mounts:</a:t>
            </a:r>
            <a:r>
              <a:rPr lang="en-GB" sz="3400" b="0" i="0" dirty="0">
                <a:solidFill>
                  <a:srgbClr val="273239"/>
                </a:solidFill>
                <a:effectLst/>
              </a:rPr>
              <a:t> These mounts are never written to the host system's filesystem; instead, they are kept solely in the memory of the host system. Neither on the Docker host nor in a container is it stored on a disc. Sensitive or non-persistent state data can be stored on the </a:t>
            </a:r>
            <a:r>
              <a:rPr lang="en-GB" sz="3400" b="0" i="0" dirty="0" err="1">
                <a:solidFill>
                  <a:srgbClr val="273239"/>
                </a:solidFill>
                <a:effectLst/>
              </a:rPr>
              <a:t>tmpfs</a:t>
            </a:r>
            <a:r>
              <a:rPr lang="en-GB" sz="3400" b="0" i="0" dirty="0">
                <a:solidFill>
                  <a:srgbClr val="273239"/>
                </a:solidFill>
                <a:effectLst/>
              </a:rPr>
              <a:t> mount for the duration of the container.</a:t>
            </a:r>
            <a:endParaRPr lang="en-IN" sz="3400"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21230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F304-0036-2735-606D-B6A3C6B60861}"/>
              </a:ext>
            </a:extLst>
          </p:cNvPr>
          <p:cNvSpPr>
            <a:spLocks noGrp="1"/>
          </p:cNvSpPr>
          <p:nvPr>
            <p:ph type="title"/>
          </p:nvPr>
        </p:nvSpPr>
        <p:spPr/>
        <p:txBody>
          <a:bodyPr/>
          <a:lstStyle/>
          <a:p>
            <a:r>
              <a:rPr lang="en-GB" dirty="0"/>
              <a:t>Docker compose</a:t>
            </a:r>
            <a:endParaRPr lang="en-IN" dirty="0"/>
          </a:p>
        </p:txBody>
      </p:sp>
      <p:sp>
        <p:nvSpPr>
          <p:cNvPr id="3" name="Content Placeholder 2">
            <a:extLst>
              <a:ext uri="{FF2B5EF4-FFF2-40B4-BE49-F238E27FC236}">
                <a16:creationId xmlns:a16="http://schemas.microsoft.com/office/drawing/2014/main" id="{70ED7DBA-0584-FDD2-A9E5-B7893960C1B4}"/>
              </a:ext>
            </a:extLst>
          </p:cNvPr>
          <p:cNvSpPr>
            <a:spLocks noGrp="1"/>
          </p:cNvSpPr>
          <p:nvPr>
            <p:ph idx="1"/>
          </p:nvPr>
        </p:nvSpPr>
        <p:spPr/>
        <p:txBody>
          <a:bodyPr>
            <a:normAutofit fontScale="85000" lnSpcReduction="10000"/>
          </a:bodyPr>
          <a:lstStyle/>
          <a:p>
            <a:pPr algn="l"/>
            <a:r>
              <a:rPr lang="en-GB" sz="2600" b="0" i="0" dirty="0">
                <a:solidFill>
                  <a:srgbClr val="000000"/>
                </a:solidFill>
                <a:effectLst/>
              </a:rPr>
              <a:t>Docker Compose is a tool for defining and running multi-container applications. It is the key to unlocking a streamlined and efficient development and deployment experience.</a:t>
            </a:r>
          </a:p>
          <a:p>
            <a:pPr algn="l"/>
            <a:r>
              <a:rPr lang="en-GB" sz="2600" b="0" i="0" dirty="0">
                <a:solidFill>
                  <a:srgbClr val="000000"/>
                </a:solidFill>
                <a:effectLst/>
              </a:rPr>
              <a:t>Compose simplifies the control of your entire application stack, making it easy to manage services, networks, and volumes in a single, comprehensible YAML configuration file. Then, with a single command, you create and start all the services from your configuration file.</a:t>
            </a:r>
          </a:p>
          <a:p>
            <a:pPr algn="l"/>
            <a:r>
              <a:rPr lang="en-GB" sz="2600" b="0" i="0" dirty="0">
                <a:solidFill>
                  <a:srgbClr val="000000"/>
                </a:solidFill>
                <a:effectLst/>
              </a:rPr>
              <a:t>Compose works in all environments; production, staging, development, testing, as well as CI workflows. It also has commands for managing the whole lifecycle of your application:</a:t>
            </a:r>
          </a:p>
          <a:p>
            <a:pPr algn="l">
              <a:buFont typeface="Arial" panose="020B0604020202020204" pitchFamily="34" charset="0"/>
              <a:buChar char="•"/>
            </a:pPr>
            <a:r>
              <a:rPr lang="en-GB" sz="2600" b="0" i="0" dirty="0">
                <a:solidFill>
                  <a:srgbClr val="000000"/>
                </a:solidFill>
                <a:effectLst/>
              </a:rPr>
              <a:t>Start, stop, and rebuild services</a:t>
            </a:r>
          </a:p>
          <a:p>
            <a:pPr algn="l">
              <a:buFont typeface="Arial" panose="020B0604020202020204" pitchFamily="34" charset="0"/>
              <a:buChar char="•"/>
            </a:pPr>
            <a:r>
              <a:rPr lang="en-GB" sz="2600" b="0" i="0" dirty="0">
                <a:solidFill>
                  <a:srgbClr val="000000"/>
                </a:solidFill>
                <a:effectLst/>
              </a:rPr>
              <a:t>View the status of running services</a:t>
            </a:r>
          </a:p>
          <a:p>
            <a:pPr algn="l">
              <a:buFont typeface="Arial" panose="020B0604020202020204" pitchFamily="34" charset="0"/>
              <a:buChar char="•"/>
            </a:pPr>
            <a:r>
              <a:rPr lang="en-GB" sz="2600" b="0" i="0" dirty="0">
                <a:solidFill>
                  <a:srgbClr val="000000"/>
                </a:solidFill>
                <a:effectLst/>
              </a:rPr>
              <a:t>Stream the log output of running services</a:t>
            </a:r>
          </a:p>
          <a:p>
            <a:pPr algn="l">
              <a:buFont typeface="Arial" panose="020B0604020202020204" pitchFamily="34" charset="0"/>
              <a:buChar char="•"/>
            </a:pPr>
            <a:r>
              <a:rPr lang="en-GB" sz="2600" b="0" i="0" dirty="0">
                <a:solidFill>
                  <a:srgbClr val="000000"/>
                </a:solidFill>
                <a:effectLst/>
              </a:rPr>
              <a:t>Run a one-off command on a service</a:t>
            </a:r>
          </a:p>
          <a:p>
            <a:endParaRPr lang="en-IN" dirty="0"/>
          </a:p>
        </p:txBody>
      </p:sp>
    </p:spTree>
    <p:extLst>
      <p:ext uri="{BB962C8B-B14F-4D97-AF65-F5344CB8AC3E}">
        <p14:creationId xmlns:p14="http://schemas.microsoft.com/office/powerpoint/2010/main" val="275968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6E41-2F19-EE40-C4E4-EBC8F67FF40C}"/>
              </a:ext>
            </a:extLst>
          </p:cNvPr>
          <p:cNvSpPr>
            <a:spLocks noGrp="1"/>
          </p:cNvSpPr>
          <p:nvPr>
            <p:ph type="title"/>
          </p:nvPr>
        </p:nvSpPr>
        <p:spPr/>
        <p:txBody>
          <a:bodyPr/>
          <a:lstStyle/>
          <a:p>
            <a:r>
              <a:rPr lang="en-GB" dirty="0"/>
              <a:t>Docker compose command</a:t>
            </a:r>
            <a:endParaRPr lang="en-IN" dirty="0"/>
          </a:p>
        </p:txBody>
      </p:sp>
      <p:sp>
        <p:nvSpPr>
          <p:cNvPr id="3" name="Content Placeholder 2">
            <a:extLst>
              <a:ext uri="{FF2B5EF4-FFF2-40B4-BE49-F238E27FC236}">
                <a16:creationId xmlns:a16="http://schemas.microsoft.com/office/drawing/2014/main" id="{A6F63196-265E-564E-9D83-CB748D1A8591}"/>
              </a:ext>
            </a:extLst>
          </p:cNvPr>
          <p:cNvSpPr>
            <a:spLocks noGrp="1"/>
          </p:cNvSpPr>
          <p:nvPr>
            <p:ph idx="1"/>
          </p:nvPr>
        </p:nvSpPr>
        <p:spPr/>
        <p:txBody>
          <a:bodyPr/>
          <a:lstStyle/>
          <a:p>
            <a:r>
              <a:rPr lang="en-IN" b="0" i="0" dirty="0">
                <a:solidFill>
                  <a:srgbClr val="000000"/>
                </a:solidFill>
                <a:effectLst/>
                <a:latin typeface="Roboto Mono" panose="00000009000000000000" pitchFamily="49" charset="0"/>
              </a:rPr>
              <a:t>docker compose up –d (deploy the docker compose)</a:t>
            </a:r>
          </a:p>
          <a:p>
            <a:r>
              <a:rPr lang="en-IN" dirty="0">
                <a:solidFill>
                  <a:srgbClr val="000000"/>
                </a:solidFill>
                <a:latin typeface="Roboto Mono" panose="00000009000000000000" pitchFamily="49" charset="0"/>
              </a:rPr>
              <a:t>docker compose down (delete the docker compose)</a:t>
            </a:r>
          </a:p>
          <a:p>
            <a:r>
              <a:rPr lang="en-IN" dirty="0">
                <a:solidFill>
                  <a:srgbClr val="000000"/>
                </a:solidFill>
                <a:latin typeface="Roboto Mono" panose="00000009000000000000" pitchFamily="49" charset="0"/>
              </a:rPr>
              <a:t>docker compose logs </a:t>
            </a:r>
            <a:r>
              <a:rPr lang="en-IN" dirty="0" err="1">
                <a:solidFill>
                  <a:srgbClr val="000000"/>
                </a:solidFill>
                <a:latin typeface="Roboto Mono" panose="00000009000000000000" pitchFamily="49" charset="0"/>
              </a:rPr>
              <a:t>postgres</a:t>
            </a:r>
            <a:r>
              <a:rPr lang="en-IN" dirty="0">
                <a:solidFill>
                  <a:srgbClr val="000000"/>
                </a:solidFill>
                <a:latin typeface="Roboto Mono" panose="00000009000000000000" pitchFamily="49" charset="0"/>
              </a:rPr>
              <a:t>&lt;</a:t>
            </a:r>
            <a:r>
              <a:rPr lang="en-IN" dirty="0" err="1">
                <a:solidFill>
                  <a:srgbClr val="000000"/>
                </a:solidFill>
                <a:latin typeface="Roboto Mono" panose="00000009000000000000" pitchFamily="49" charset="0"/>
              </a:rPr>
              <a:t>service_name</a:t>
            </a:r>
            <a:r>
              <a:rPr lang="en-IN" dirty="0">
                <a:solidFill>
                  <a:srgbClr val="000000"/>
                </a:solidFill>
                <a:latin typeface="Roboto Mono" panose="00000009000000000000" pitchFamily="49" charset="0"/>
              </a:rPr>
              <a:t>&gt;</a:t>
            </a:r>
          </a:p>
          <a:p>
            <a:r>
              <a:rPr lang="en-IN" dirty="0">
                <a:solidFill>
                  <a:srgbClr val="000000"/>
                </a:solidFill>
                <a:latin typeface="Roboto Mono" panose="00000009000000000000" pitchFamily="49" charset="0"/>
              </a:rPr>
              <a:t>docker compose </a:t>
            </a:r>
            <a:r>
              <a:rPr lang="en-IN" dirty="0" err="1">
                <a:solidFill>
                  <a:srgbClr val="000000"/>
                </a:solidFill>
                <a:latin typeface="Roboto Mono" panose="00000009000000000000" pitchFamily="49" charset="0"/>
              </a:rPr>
              <a:t>ps</a:t>
            </a:r>
            <a:r>
              <a:rPr lang="en-IN" dirty="0">
                <a:solidFill>
                  <a:srgbClr val="000000"/>
                </a:solidFill>
                <a:latin typeface="Roboto Mono" panose="00000009000000000000" pitchFamily="49" charset="0"/>
              </a:rPr>
              <a:t> (list </a:t>
            </a:r>
            <a:r>
              <a:rPr lang="en-IN">
                <a:solidFill>
                  <a:srgbClr val="000000"/>
                </a:solidFill>
                <a:latin typeface="Roboto Mono" panose="00000009000000000000" pitchFamily="49" charset="0"/>
              </a:rPr>
              <a:t>all services)</a:t>
            </a:r>
            <a:endParaRPr lang="en-IN" dirty="0"/>
          </a:p>
        </p:txBody>
      </p:sp>
    </p:spTree>
    <p:extLst>
      <p:ext uri="{BB962C8B-B14F-4D97-AF65-F5344CB8AC3E}">
        <p14:creationId xmlns:p14="http://schemas.microsoft.com/office/powerpoint/2010/main" val="334859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0766-6716-7019-0D3F-210E97651E18}"/>
              </a:ext>
            </a:extLst>
          </p:cNvPr>
          <p:cNvSpPr>
            <a:spLocks noGrp="1"/>
          </p:cNvSpPr>
          <p:nvPr>
            <p:ph type="title"/>
          </p:nvPr>
        </p:nvSpPr>
        <p:spPr/>
        <p:txBody>
          <a:bodyPr/>
          <a:lstStyle/>
          <a:p>
            <a:r>
              <a:rPr lang="en-GB" dirty="0"/>
              <a:t>What is Containerization?</a:t>
            </a:r>
            <a:endParaRPr lang="en-IN" dirty="0"/>
          </a:p>
        </p:txBody>
      </p:sp>
      <p:sp>
        <p:nvSpPr>
          <p:cNvPr id="3" name="Content Placeholder 2">
            <a:extLst>
              <a:ext uri="{FF2B5EF4-FFF2-40B4-BE49-F238E27FC236}">
                <a16:creationId xmlns:a16="http://schemas.microsoft.com/office/drawing/2014/main" id="{0DA5362C-DE55-94F6-027F-91F55B538D51}"/>
              </a:ext>
            </a:extLst>
          </p:cNvPr>
          <p:cNvSpPr>
            <a:spLocks noGrp="1"/>
          </p:cNvSpPr>
          <p:nvPr>
            <p:ph idx="1"/>
          </p:nvPr>
        </p:nvSpPr>
        <p:spPr/>
        <p:txBody>
          <a:bodyPr>
            <a:normAutofit/>
          </a:bodyPr>
          <a:lstStyle/>
          <a:p>
            <a:r>
              <a:rPr lang="en-GB" sz="2400" dirty="0"/>
              <a:t>Containerization is a technology that packages applications and their dependencies into a single unit called a container. Containers are portable and self-contained, and can run on any operating system or cloud environment</a:t>
            </a:r>
          </a:p>
          <a:p>
            <a:r>
              <a:rPr lang="en-GB" sz="2400" dirty="0"/>
              <a:t>Security: Containers run in isolated environments, limiting the impact of security vulnerabilities. </a:t>
            </a:r>
          </a:p>
          <a:p>
            <a:r>
              <a:rPr lang="en-GB" sz="2400" dirty="0"/>
              <a:t>Resource utilization: Containers improve resource utilization. </a:t>
            </a:r>
          </a:p>
          <a:p>
            <a:r>
              <a:rPr lang="en-GB" sz="2400" dirty="0"/>
              <a:t>Operational agility: Containers make it easier to deploy, scale, and manage applications</a:t>
            </a:r>
            <a:endParaRPr lang="en-IN" sz="2400" dirty="0"/>
          </a:p>
        </p:txBody>
      </p:sp>
    </p:spTree>
    <p:extLst>
      <p:ext uri="{BB962C8B-B14F-4D97-AF65-F5344CB8AC3E}">
        <p14:creationId xmlns:p14="http://schemas.microsoft.com/office/powerpoint/2010/main" val="266347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DCCB-C567-7335-6436-D2164F9CA4AE}"/>
              </a:ext>
            </a:extLst>
          </p:cNvPr>
          <p:cNvSpPr>
            <a:spLocks noGrp="1"/>
          </p:cNvSpPr>
          <p:nvPr>
            <p:ph type="title"/>
          </p:nvPr>
        </p:nvSpPr>
        <p:spPr/>
        <p:txBody>
          <a:bodyPr/>
          <a:lstStyle/>
          <a:p>
            <a:r>
              <a:rPr lang="en-GB" dirty="0"/>
              <a:t>Virtualization Vs Containerization</a:t>
            </a:r>
            <a:endParaRPr lang="en-IN" dirty="0"/>
          </a:p>
        </p:txBody>
      </p:sp>
      <p:graphicFrame>
        <p:nvGraphicFramePr>
          <p:cNvPr id="5" name="Content Placeholder 4">
            <a:extLst>
              <a:ext uri="{FF2B5EF4-FFF2-40B4-BE49-F238E27FC236}">
                <a16:creationId xmlns:a16="http://schemas.microsoft.com/office/drawing/2014/main" id="{2D1DDD55-E389-0ECC-F8C3-62A838764557}"/>
              </a:ext>
            </a:extLst>
          </p:cNvPr>
          <p:cNvGraphicFramePr>
            <a:graphicFrameLocks noGrp="1"/>
          </p:cNvGraphicFramePr>
          <p:nvPr>
            <p:ph idx="1"/>
            <p:extLst>
              <p:ext uri="{D42A27DB-BD31-4B8C-83A1-F6EECF244321}">
                <p14:modId xmlns:p14="http://schemas.microsoft.com/office/powerpoint/2010/main" val="3106251256"/>
              </p:ext>
            </p:extLst>
          </p:nvPr>
        </p:nvGraphicFramePr>
        <p:xfrm>
          <a:off x="838200" y="2107724"/>
          <a:ext cx="10515600" cy="3787140"/>
        </p:xfrm>
        <a:graphic>
          <a:graphicData uri="http://schemas.openxmlformats.org/drawingml/2006/table">
            <a:tbl>
              <a:tblPr>
                <a:tableStyleId>{3C2FFA5D-87B4-456A-9821-1D502468CF0F}</a:tableStyleId>
              </a:tblPr>
              <a:tblGrid>
                <a:gridCol w="2336800">
                  <a:extLst>
                    <a:ext uri="{9D8B030D-6E8A-4147-A177-3AD203B41FA5}">
                      <a16:colId xmlns:a16="http://schemas.microsoft.com/office/drawing/2014/main" val="3701285541"/>
                    </a:ext>
                  </a:extLst>
                </a:gridCol>
                <a:gridCol w="4089400">
                  <a:extLst>
                    <a:ext uri="{9D8B030D-6E8A-4147-A177-3AD203B41FA5}">
                      <a16:colId xmlns:a16="http://schemas.microsoft.com/office/drawing/2014/main" val="1685775790"/>
                    </a:ext>
                  </a:extLst>
                </a:gridCol>
                <a:gridCol w="4089400">
                  <a:extLst>
                    <a:ext uri="{9D8B030D-6E8A-4147-A177-3AD203B41FA5}">
                      <a16:colId xmlns:a16="http://schemas.microsoft.com/office/drawing/2014/main" val="2334749810"/>
                    </a:ext>
                  </a:extLst>
                </a:gridCol>
              </a:tblGrid>
              <a:tr h="0">
                <a:tc>
                  <a:txBody>
                    <a:bodyPr/>
                    <a:lstStyle/>
                    <a:p>
                      <a:pPr algn="ctr" fontAlgn="base"/>
                      <a:r>
                        <a:rPr lang="en-IN" sz="1400" b="1" dirty="0">
                          <a:effectLst/>
                        </a:rPr>
                        <a:t>Aspect</a:t>
                      </a:r>
                    </a:p>
                  </a:txBody>
                  <a:tcPr marL="38100" marR="38100" marT="76200" marB="76200" anchor="ctr"/>
                </a:tc>
                <a:tc>
                  <a:txBody>
                    <a:bodyPr/>
                    <a:lstStyle/>
                    <a:p>
                      <a:pPr algn="ctr" fontAlgn="base"/>
                      <a:r>
                        <a:rPr lang="en-IN" sz="1400" b="1">
                          <a:effectLst/>
                        </a:rPr>
                        <a:t>Virtualization</a:t>
                      </a:r>
                    </a:p>
                  </a:txBody>
                  <a:tcPr marL="76200" marR="76200" marT="76200" marB="76200" anchor="ctr"/>
                </a:tc>
                <a:tc>
                  <a:txBody>
                    <a:bodyPr/>
                    <a:lstStyle/>
                    <a:p>
                      <a:pPr algn="ctr" fontAlgn="base"/>
                      <a:r>
                        <a:rPr lang="en-IN" sz="1400" b="1">
                          <a:effectLst/>
                        </a:rPr>
                        <a:t>Containerization</a:t>
                      </a:r>
                    </a:p>
                  </a:txBody>
                  <a:tcPr marL="76200" marR="76200" marT="76200" marB="76200" anchor="ctr"/>
                </a:tc>
                <a:extLst>
                  <a:ext uri="{0D108BD9-81ED-4DB2-BD59-A6C34878D82A}">
                    <a16:rowId xmlns:a16="http://schemas.microsoft.com/office/drawing/2014/main" val="1709702953"/>
                  </a:ext>
                </a:extLst>
              </a:tr>
              <a:tr h="0">
                <a:tc>
                  <a:txBody>
                    <a:bodyPr/>
                    <a:lstStyle/>
                    <a:p>
                      <a:pPr algn="ctr" fontAlgn="base"/>
                      <a:r>
                        <a:rPr lang="en-IN" sz="1400" b="1">
                          <a:effectLst/>
                        </a:rPr>
                        <a:t>Isolation</a:t>
                      </a:r>
                    </a:p>
                  </a:txBody>
                  <a:tcPr marL="38100" marR="38100" marT="63627" marB="63627" anchor="ctr"/>
                </a:tc>
                <a:tc>
                  <a:txBody>
                    <a:bodyPr/>
                    <a:lstStyle/>
                    <a:p>
                      <a:pPr algn="ctr" fontAlgn="ctr"/>
                      <a:r>
                        <a:rPr lang="en-GB" sz="1250" b="0">
                          <a:effectLst/>
                        </a:rPr>
                        <a:t>Each VM runs its own guest operating system</a:t>
                      </a:r>
                    </a:p>
                  </a:txBody>
                  <a:tcPr marL="76200" marR="76200" marT="106680" marB="106680" anchor="ctr"/>
                </a:tc>
                <a:tc>
                  <a:txBody>
                    <a:bodyPr/>
                    <a:lstStyle/>
                    <a:p>
                      <a:pPr algn="ctr" fontAlgn="ctr"/>
                      <a:r>
                        <a:rPr lang="en-GB" sz="1250" b="0">
                          <a:effectLst/>
                        </a:rPr>
                        <a:t>Containers share the host operating system kernel</a:t>
                      </a:r>
                    </a:p>
                  </a:txBody>
                  <a:tcPr marL="76200" marR="76200" marT="106680" marB="106680" anchor="ctr"/>
                </a:tc>
                <a:extLst>
                  <a:ext uri="{0D108BD9-81ED-4DB2-BD59-A6C34878D82A}">
                    <a16:rowId xmlns:a16="http://schemas.microsoft.com/office/drawing/2014/main" val="3328227559"/>
                  </a:ext>
                </a:extLst>
              </a:tr>
              <a:tr h="0">
                <a:tc>
                  <a:txBody>
                    <a:bodyPr/>
                    <a:lstStyle/>
                    <a:p>
                      <a:pPr algn="ctr" fontAlgn="base"/>
                      <a:r>
                        <a:rPr lang="en-IN" sz="1400" b="1">
                          <a:effectLst/>
                        </a:rPr>
                        <a:t>Resource Usage</a:t>
                      </a:r>
                    </a:p>
                  </a:txBody>
                  <a:tcPr marL="38100" marR="38100" marT="63627" marB="63627" anchor="ctr"/>
                </a:tc>
                <a:tc>
                  <a:txBody>
                    <a:bodyPr/>
                    <a:lstStyle/>
                    <a:p>
                      <a:pPr algn="ctr" fontAlgn="ctr"/>
                      <a:r>
                        <a:rPr lang="en-GB" sz="1250" b="0">
                          <a:effectLst/>
                        </a:rPr>
                        <a:t>Each VM requires its own set of resources</a:t>
                      </a:r>
                    </a:p>
                  </a:txBody>
                  <a:tcPr marL="76200" marR="76200" marT="106680" marB="106680" anchor="ctr"/>
                </a:tc>
                <a:tc>
                  <a:txBody>
                    <a:bodyPr/>
                    <a:lstStyle/>
                    <a:p>
                      <a:pPr algn="ctr" fontAlgn="ctr"/>
                      <a:r>
                        <a:rPr lang="en-GB" sz="1250" b="0">
                          <a:effectLst/>
                        </a:rPr>
                        <a:t>Containers are lightweight and share host resources</a:t>
                      </a:r>
                    </a:p>
                  </a:txBody>
                  <a:tcPr marL="76200" marR="76200" marT="106680" marB="106680" anchor="ctr"/>
                </a:tc>
                <a:extLst>
                  <a:ext uri="{0D108BD9-81ED-4DB2-BD59-A6C34878D82A}">
                    <a16:rowId xmlns:a16="http://schemas.microsoft.com/office/drawing/2014/main" val="844957844"/>
                  </a:ext>
                </a:extLst>
              </a:tr>
              <a:tr h="0">
                <a:tc>
                  <a:txBody>
                    <a:bodyPr/>
                    <a:lstStyle/>
                    <a:p>
                      <a:pPr algn="ctr" fontAlgn="base"/>
                      <a:r>
                        <a:rPr lang="en-IN" sz="1400" b="1">
                          <a:effectLst/>
                        </a:rPr>
                        <a:t>Performance</a:t>
                      </a:r>
                    </a:p>
                  </a:txBody>
                  <a:tcPr marL="38100" marR="38100" marT="63627" marB="63627" anchor="ctr"/>
                </a:tc>
                <a:tc>
                  <a:txBody>
                    <a:bodyPr/>
                    <a:lstStyle/>
                    <a:p>
                      <a:pPr algn="ctr" fontAlgn="ctr"/>
                      <a:r>
                        <a:rPr lang="en-GB" sz="1250" b="0">
                          <a:effectLst/>
                        </a:rPr>
                        <a:t>May have higher overhead due to multiple OS instances</a:t>
                      </a:r>
                    </a:p>
                  </a:txBody>
                  <a:tcPr marL="76200" marR="76200" marT="106680" marB="106680" anchor="ctr"/>
                </a:tc>
                <a:tc>
                  <a:txBody>
                    <a:bodyPr/>
                    <a:lstStyle/>
                    <a:p>
                      <a:pPr algn="ctr" fontAlgn="ctr"/>
                      <a:r>
                        <a:rPr lang="en-GB" sz="1250" b="0">
                          <a:effectLst/>
                        </a:rPr>
                        <a:t>Lower overhead as containers share the host OS kernel</a:t>
                      </a:r>
                    </a:p>
                  </a:txBody>
                  <a:tcPr marL="76200" marR="76200" marT="106680" marB="106680" anchor="ctr"/>
                </a:tc>
                <a:extLst>
                  <a:ext uri="{0D108BD9-81ED-4DB2-BD59-A6C34878D82A}">
                    <a16:rowId xmlns:a16="http://schemas.microsoft.com/office/drawing/2014/main" val="3392972067"/>
                  </a:ext>
                </a:extLst>
              </a:tr>
              <a:tr h="0">
                <a:tc>
                  <a:txBody>
                    <a:bodyPr/>
                    <a:lstStyle/>
                    <a:p>
                      <a:pPr algn="ctr" fontAlgn="base"/>
                      <a:r>
                        <a:rPr lang="en-IN" sz="1400" b="1">
                          <a:effectLst/>
                        </a:rPr>
                        <a:t>Portability</a:t>
                      </a:r>
                    </a:p>
                  </a:txBody>
                  <a:tcPr marL="38100" marR="38100" marT="63627" marB="63627" anchor="ctr"/>
                </a:tc>
                <a:tc>
                  <a:txBody>
                    <a:bodyPr/>
                    <a:lstStyle/>
                    <a:p>
                      <a:pPr algn="ctr" fontAlgn="ctr"/>
                      <a:r>
                        <a:rPr lang="en-GB" sz="1250" b="0">
                          <a:effectLst/>
                        </a:rPr>
                        <a:t>VMs are less portable due to varying guest OS</a:t>
                      </a:r>
                    </a:p>
                  </a:txBody>
                  <a:tcPr marL="76200" marR="76200" marT="106680" marB="106680" anchor="ctr"/>
                </a:tc>
                <a:tc>
                  <a:txBody>
                    <a:bodyPr/>
                    <a:lstStyle/>
                    <a:p>
                      <a:pPr algn="ctr" fontAlgn="ctr"/>
                      <a:r>
                        <a:rPr lang="en-GB" sz="1250" b="0">
                          <a:effectLst/>
                        </a:rPr>
                        <a:t>Containers are highly portable across different systems</a:t>
                      </a:r>
                    </a:p>
                  </a:txBody>
                  <a:tcPr marL="76200" marR="76200" marT="106680" marB="106680" anchor="ctr"/>
                </a:tc>
                <a:extLst>
                  <a:ext uri="{0D108BD9-81ED-4DB2-BD59-A6C34878D82A}">
                    <a16:rowId xmlns:a16="http://schemas.microsoft.com/office/drawing/2014/main" val="2551989388"/>
                  </a:ext>
                </a:extLst>
              </a:tr>
              <a:tr h="0">
                <a:tc>
                  <a:txBody>
                    <a:bodyPr/>
                    <a:lstStyle/>
                    <a:p>
                      <a:pPr algn="ctr" fontAlgn="base"/>
                      <a:r>
                        <a:rPr lang="en-IN" sz="1400" b="1">
                          <a:effectLst/>
                        </a:rPr>
                        <a:t>Deployment Speed</a:t>
                      </a:r>
                    </a:p>
                  </a:txBody>
                  <a:tcPr marL="38100" marR="38100" marT="63627" marB="63627" anchor="ctr"/>
                </a:tc>
                <a:tc>
                  <a:txBody>
                    <a:bodyPr/>
                    <a:lstStyle/>
                    <a:p>
                      <a:pPr algn="ctr" fontAlgn="ctr"/>
                      <a:r>
                        <a:rPr lang="en-GB" sz="1250" b="0">
                          <a:effectLst/>
                        </a:rPr>
                        <a:t>Slower deployment times due to OS boot process</a:t>
                      </a:r>
                    </a:p>
                  </a:txBody>
                  <a:tcPr marL="76200" marR="76200" marT="106680" marB="106680" anchor="ctr"/>
                </a:tc>
                <a:tc>
                  <a:txBody>
                    <a:bodyPr/>
                    <a:lstStyle/>
                    <a:p>
                      <a:pPr algn="ctr" fontAlgn="ctr"/>
                      <a:r>
                        <a:rPr lang="en-GB" sz="1250" b="0">
                          <a:effectLst/>
                        </a:rPr>
                        <a:t>Faster deployment times as containers start quickly</a:t>
                      </a:r>
                    </a:p>
                  </a:txBody>
                  <a:tcPr marL="76200" marR="76200" marT="106680" marB="106680" anchor="ctr"/>
                </a:tc>
                <a:extLst>
                  <a:ext uri="{0D108BD9-81ED-4DB2-BD59-A6C34878D82A}">
                    <a16:rowId xmlns:a16="http://schemas.microsoft.com/office/drawing/2014/main" val="189945078"/>
                  </a:ext>
                </a:extLst>
              </a:tr>
              <a:tr h="0">
                <a:tc>
                  <a:txBody>
                    <a:bodyPr/>
                    <a:lstStyle/>
                    <a:p>
                      <a:pPr algn="ctr" fontAlgn="base"/>
                      <a:r>
                        <a:rPr lang="en-IN" sz="1400" b="1">
                          <a:effectLst/>
                        </a:rPr>
                        <a:t>Resource Utilization</a:t>
                      </a:r>
                    </a:p>
                  </a:txBody>
                  <a:tcPr marL="38100" marR="38100" marT="63627" marB="63627" anchor="ctr"/>
                </a:tc>
                <a:tc>
                  <a:txBody>
                    <a:bodyPr/>
                    <a:lstStyle/>
                    <a:p>
                      <a:pPr algn="ctr" fontAlgn="ctr"/>
                      <a:r>
                        <a:rPr lang="en-GB" sz="1250" b="0">
                          <a:effectLst/>
                        </a:rPr>
                        <a:t>Requires more resources as each VM has its own OS</a:t>
                      </a:r>
                    </a:p>
                  </a:txBody>
                  <a:tcPr marL="76200" marR="76200" marT="106680" marB="106680" anchor="ctr"/>
                </a:tc>
                <a:tc>
                  <a:txBody>
                    <a:bodyPr/>
                    <a:lstStyle/>
                    <a:p>
                      <a:pPr algn="ctr" fontAlgn="ctr"/>
                      <a:r>
                        <a:rPr lang="en-GB" sz="1250" b="0">
                          <a:effectLst/>
                        </a:rPr>
                        <a:t>More efficient resource utilization with containerization</a:t>
                      </a:r>
                    </a:p>
                  </a:txBody>
                  <a:tcPr marL="76200" marR="76200" marT="106680" marB="106680" anchor="ctr"/>
                </a:tc>
                <a:extLst>
                  <a:ext uri="{0D108BD9-81ED-4DB2-BD59-A6C34878D82A}">
                    <a16:rowId xmlns:a16="http://schemas.microsoft.com/office/drawing/2014/main" val="466594397"/>
                  </a:ext>
                </a:extLst>
              </a:tr>
              <a:tr h="0">
                <a:tc>
                  <a:txBody>
                    <a:bodyPr/>
                    <a:lstStyle/>
                    <a:p>
                      <a:pPr algn="ctr" fontAlgn="base"/>
                      <a:r>
                        <a:rPr lang="en-IN" sz="1400" b="1">
                          <a:effectLst/>
                        </a:rPr>
                        <a:t>Ecosystem</a:t>
                      </a:r>
                    </a:p>
                  </a:txBody>
                  <a:tcPr marL="38100" marR="38100" marT="63627" marB="63627" anchor="ctr"/>
                </a:tc>
                <a:tc>
                  <a:txBody>
                    <a:bodyPr/>
                    <a:lstStyle/>
                    <a:p>
                      <a:pPr algn="ctr" fontAlgn="ctr"/>
                      <a:r>
                        <a:rPr lang="en-GB" sz="1250" b="0">
                          <a:effectLst/>
                        </a:rPr>
                        <a:t>Mature ecosystem with various hypervisors and tools</a:t>
                      </a:r>
                    </a:p>
                  </a:txBody>
                  <a:tcPr marL="76200" marR="76200" marT="106680" marB="106680" anchor="ctr"/>
                </a:tc>
                <a:tc>
                  <a:txBody>
                    <a:bodyPr/>
                    <a:lstStyle/>
                    <a:p>
                      <a:pPr algn="ctr" fontAlgn="ctr"/>
                      <a:r>
                        <a:rPr lang="en-GB" sz="1250" b="0">
                          <a:effectLst/>
                        </a:rPr>
                        <a:t>Growing ecosystem with tools like Docker and Kubernetes</a:t>
                      </a:r>
                    </a:p>
                  </a:txBody>
                  <a:tcPr marL="76200" marR="76200" marT="106680" marB="106680" anchor="ctr"/>
                </a:tc>
                <a:extLst>
                  <a:ext uri="{0D108BD9-81ED-4DB2-BD59-A6C34878D82A}">
                    <a16:rowId xmlns:a16="http://schemas.microsoft.com/office/drawing/2014/main" val="3435472390"/>
                  </a:ext>
                </a:extLst>
              </a:tr>
              <a:tr h="0">
                <a:tc>
                  <a:txBody>
                    <a:bodyPr/>
                    <a:lstStyle/>
                    <a:p>
                      <a:pPr algn="ctr" fontAlgn="base"/>
                      <a:r>
                        <a:rPr lang="en-IN" sz="1400" b="1" dirty="0">
                          <a:effectLst/>
                        </a:rPr>
                        <a:t>Use Cases</a:t>
                      </a:r>
                    </a:p>
                  </a:txBody>
                  <a:tcPr marL="38100" marR="38100" marT="63627" marB="63627" anchor="ctr"/>
                </a:tc>
                <a:tc>
                  <a:txBody>
                    <a:bodyPr/>
                    <a:lstStyle/>
                    <a:p>
                      <a:pPr algn="ctr" fontAlgn="ctr"/>
                      <a:r>
                        <a:rPr lang="en-GB" sz="1250" b="0">
                          <a:effectLst/>
                        </a:rPr>
                        <a:t>Ideal for running multiple applications on a single host</a:t>
                      </a:r>
                    </a:p>
                  </a:txBody>
                  <a:tcPr marL="76200" marR="76200" marT="106680" marB="106680" anchor="ctr"/>
                </a:tc>
                <a:tc>
                  <a:txBody>
                    <a:bodyPr/>
                    <a:lstStyle/>
                    <a:p>
                      <a:pPr algn="ctr" fontAlgn="ctr"/>
                      <a:r>
                        <a:rPr lang="en-GB" sz="1250" b="0" dirty="0">
                          <a:effectLst/>
                        </a:rPr>
                        <a:t>Ideal for microservices architectures and cloud-native applications</a:t>
                      </a:r>
                    </a:p>
                  </a:txBody>
                  <a:tcPr marL="76200" marR="76200" marT="106680" marB="106680" anchor="ctr"/>
                </a:tc>
                <a:extLst>
                  <a:ext uri="{0D108BD9-81ED-4DB2-BD59-A6C34878D82A}">
                    <a16:rowId xmlns:a16="http://schemas.microsoft.com/office/drawing/2014/main" val="1153723209"/>
                  </a:ext>
                </a:extLst>
              </a:tr>
            </a:tbl>
          </a:graphicData>
        </a:graphic>
      </p:graphicFrame>
    </p:spTree>
    <p:extLst>
      <p:ext uri="{BB962C8B-B14F-4D97-AF65-F5344CB8AC3E}">
        <p14:creationId xmlns:p14="http://schemas.microsoft.com/office/powerpoint/2010/main" val="168055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5323-AB10-29CD-0AF0-027CBD3A4939}"/>
              </a:ext>
            </a:extLst>
          </p:cNvPr>
          <p:cNvSpPr>
            <a:spLocks noGrp="1"/>
          </p:cNvSpPr>
          <p:nvPr>
            <p:ph type="title"/>
          </p:nvPr>
        </p:nvSpPr>
        <p:spPr/>
        <p:txBody>
          <a:bodyPr/>
          <a:lstStyle/>
          <a:p>
            <a:r>
              <a:rPr lang="en-GB" dirty="0"/>
              <a:t>Advantages of containerization</a:t>
            </a:r>
            <a:endParaRPr lang="en-IN" dirty="0"/>
          </a:p>
        </p:txBody>
      </p:sp>
      <p:sp>
        <p:nvSpPr>
          <p:cNvPr id="3" name="Content Placeholder 2">
            <a:extLst>
              <a:ext uri="{FF2B5EF4-FFF2-40B4-BE49-F238E27FC236}">
                <a16:creationId xmlns:a16="http://schemas.microsoft.com/office/drawing/2014/main" id="{28541757-7080-E595-B5BD-A519E03832F5}"/>
              </a:ext>
            </a:extLst>
          </p:cNvPr>
          <p:cNvSpPr>
            <a:spLocks noGrp="1"/>
          </p:cNvSpPr>
          <p:nvPr>
            <p:ph idx="1"/>
          </p:nvPr>
        </p:nvSpPr>
        <p:spPr/>
        <p:txBody>
          <a:bodyPr/>
          <a:lstStyle/>
          <a:p>
            <a:pPr algn="l">
              <a:buFont typeface="Arial" panose="020B0604020202020204" pitchFamily="34" charset="0"/>
              <a:buChar char="•"/>
            </a:pPr>
            <a:r>
              <a:rPr lang="en-GB" sz="2400" b="0" i="0" dirty="0">
                <a:solidFill>
                  <a:srgbClr val="343434"/>
                </a:solidFill>
                <a:effectLst/>
                <a:latin typeface="Inter"/>
              </a:rPr>
              <a:t>Portability(</a:t>
            </a:r>
            <a:r>
              <a:rPr lang="en-IN" sz="2400" b="0" i="0" dirty="0">
                <a:solidFill>
                  <a:srgbClr val="343434"/>
                </a:solidFill>
                <a:effectLst/>
                <a:latin typeface="Inter"/>
              </a:rPr>
              <a:t>write once, run anywhere)</a:t>
            </a:r>
            <a:endParaRPr lang="en-GB" sz="2400" b="0" i="0" dirty="0">
              <a:solidFill>
                <a:srgbClr val="343434"/>
              </a:solidFill>
              <a:effectLst/>
              <a:latin typeface="Inter"/>
            </a:endParaRPr>
          </a:p>
          <a:p>
            <a:pPr algn="l">
              <a:buFont typeface="Arial" panose="020B0604020202020204" pitchFamily="34" charset="0"/>
              <a:buChar char="•"/>
            </a:pPr>
            <a:r>
              <a:rPr lang="en-GB" sz="2400" b="0" i="0" dirty="0">
                <a:solidFill>
                  <a:srgbClr val="343434"/>
                </a:solidFill>
                <a:effectLst/>
                <a:latin typeface="Inter"/>
              </a:rPr>
              <a:t>Efficiency(</a:t>
            </a:r>
            <a:r>
              <a:rPr lang="en-IN" sz="2400" dirty="0"/>
              <a:t>Lightweight)</a:t>
            </a:r>
            <a:endParaRPr lang="en-GB" sz="2400" b="0" i="0" dirty="0">
              <a:solidFill>
                <a:srgbClr val="343434"/>
              </a:solidFill>
              <a:effectLst/>
              <a:latin typeface="Inter"/>
            </a:endParaRPr>
          </a:p>
          <a:p>
            <a:pPr algn="l">
              <a:buFont typeface="Arial" panose="020B0604020202020204" pitchFamily="34" charset="0"/>
              <a:buChar char="•"/>
            </a:pPr>
            <a:r>
              <a:rPr lang="en-GB" sz="2400" b="0" i="0" dirty="0">
                <a:solidFill>
                  <a:srgbClr val="343434"/>
                </a:solidFill>
                <a:effectLst/>
                <a:latin typeface="Inter"/>
              </a:rPr>
              <a:t>Agility(deploy  to any environment)</a:t>
            </a:r>
          </a:p>
          <a:p>
            <a:pPr algn="l">
              <a:buFont typeface="Arial" panose="020B0604020202020204" pitchFamily="34" charset="0"/>
              <a:buChar char="•"/>
            </a:pPr>
            <a:r>
              <a:rPr lang="en-GB" sz="2400" b="0" i="0" dirty="0">
                <a:solidFill>
                  <a:srgbClr val="343434"/>
                </a:solidFill>
                <a:effectLst/>
                <a:latin typeface="Inter"/>
              </a:rPr>
              <a:t>Faster delivery</a:t>
            </a:r>
          </a:p>
          <a:p>
            <a:pPr algn="l">
              <a:buFont typeface="Arial" panose="020B0604020202020204" pitchFamily="34" charset="0"/>
              <a:buChar char="•"/>
            </a:pPr>
            <a:r>
              <a:rPr lang="en-GB" sz="2400" b="0" i="0" dirty="0">
                <a:solidFill>
                  <a:srgbClr val="343434"/>
                </a:solidFill>
                <a:effectLst/>
                <a:latin typeface="Inter"/>
              </a:rPr>
              <a:t>Improved security(isolated with othe</a:t>
            </a:r>
            <a:r>
              <a:rPr lang="en-GB" sz="2400" dirty="0">
                <a:solidFill>
                  <a:srgbClr val="343434"/>
                </a:solidFill>
                <a:latin typeface="Inter"/>
              </a:rPr>
              <a:t>r application)</a:t>
            </a:r>
            <a:endParaRPr lang="en-GB" sz="2400" b="0" i="0" dirty="0">
              <a:solidFill>
                <a:srgbClr val="343434"/>
              </a:solidFill>
              <a:effectLst/>
              <a:latin typeface="Inter"/>
            </a:endParaRPr>
          </a:p>
          <a:p>
            <a:pPr algn="l">
              <a:buFont typeface="Arial" panose="020B0604020202020204" pitchFamily="34" charset="0"/>
              <a:buChar char="•"/>
            </a:pPr>
            <a:r>
              <a:rPr lang="en-GB" sz="2400" b="0" i="0" dirty="0">
                <a:solidFill>
                  <a:srgbClr val="343434"/>
                </a:solidFill>
                <a:effectLst/>
                <a:latin typeface="Inter"/>
              </a:rPr>
              <a:t>Easier management</a:t>
            </a:r>
          </a:p>
          <a:p>
            <a:pPr algn="l">
              <a:buFont typeface="Arial" panose="020B0604020202020204" pitchFamily="34" charset="0"/>
              <a:buChar char="•"/>
            </a:pPr>
            <a:r>
              <a:rPr lang="en-GB" sz="2400" b="0" i="0" dirty="0">
                <a:solidFill>
                  <a:srgbClr val="343434"/>
                </a:solidFill>
                <a:effectLst/>
                <a:latin typeface="Inter"/>
              </a:rPr>
              <a:t>Flexibility</a:t>
            </a:r>
          </a:p>
          <a:p>
            <a:endParaRPr lang="en-IN" dirty="0"/>
          </a:p>
        </p:txBody>
      </p:sp>
    </p:spTree>
    <p:extLst>
      <p:ext uri="{BB962C8B-B14F-4D97-AF65-F5344CB8AC3E}">
        <p14:creationId xmlns:p14="http://schemas.microsoft.com/office/powerpoint/2010/main" val="278755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BCB3-595A-3FF9-A8E8-F7BB7786AF2F}"/>
              </a:ext>
            </a:extLst>
          </p:cNvPr>
          <p:cNvSpPr>
            <a:spLocks noGrp="1"/>
          </p:cNvSpPr>
          <p:nvPr>
            <p:ph type="title"/>
          </p:nvPr>
        </p:nvSpPr>
        <p:spPr/>
        <p:txBody>
          <a:bodyPr/>
          <a:lstStyle/>
          <a:p>
            <a:r>
              <a:rPr lang="en-GB" dirty="0"/>
              <a:t>Docker image</a:t>
            </a:r>
            <a:endParaRPr lang="en-IN" dirty="0"/>
          </a:p>
        </p:txBody>
      </p:sp>
      <p:sp>
        <p:nvSpPr>
          <p:cNvPr id="3" name="Content Placeholder 2">
            <a:extLst>
              <a:ext uri="{FF2B5EF4-FFF2-40B4-BE49-F238E27FC236}">
                <a16:creationId xmlns:a16="http://schemas.microsoft.com/office/drawing/2014/main" id="{266C4E7D-F26C-A06A-82B7-30D7E13628FE}"/>
              </a:ext>
            </a:extLst>
          </p:cNvPr>
          <p:cNvSpPr>
            <a:spLocks noGrp="1"/>
          </p:cNvSpPr>
          <p:nvPr>
            <p:ph idx="1"/>
          </p:nvPr>
        </p:nvSpPr>
        <p:spPr/>
        <p:txBody>
          <a:bodyPr/>
          <a:lstStyle/>
          <a:p>
            <a:r>
              <a:rPr lang="en-GB" sz="1800" dirty="0"/>
              <a:t>A </a:t>
            </a:r>
            <a:r>
              <a:rPr lang="en-GB" sz="1800" b="1" dirty="0"/>
              <a:t>Docker image</a:t>
            </a:r>
            <a:r>
              <a:rPr lang="en-GB" sz="1800" dirty="0"/>
              <a:t> is a lightweight, standalone, and executable package that includes everything needed to run a piece of software, such as code, runtime, libraries, environment variables, and configurations.</a:t>
            </a:r>
          </a:p>
          <a:p>
            <a:r>
              <a:rPr lang="en-GB" sz="1800" dirty="0"/>
              <a:t>Docker images serve as the blueprint for creating Docker containers, which are instances of these images running in an isolated environment.</a:t>
            </a:r>
          </a:p>
          <a:p>
            <a:endParaRPr lang="en-GB" sz="18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Base Image: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The starting point of an image, such as </a:t>
            </a:r>
            <a:r>
              <a:rPr kumimoji="0" lang="en-US" altLang="en-US" sz="1800" b="0" i="0" u="none" strike="noStrike" cap="none" normalizeH="0" baseline="0" dirty="0">
                <a:ln>
                  <a:noFill/>
                </a:ln>
                <a:solidFill>
                  <a:schemeClr val="tx1"/>
                </a:solidFill>
                <a:effectLst/>
                <a:latin typeface="Arial Unicode MS"/>
              </a:rPr>
              <a:t>ubuntu</a:t>
            </a:r>
            <a:r>
              <a:rPr kumimoji="0" lang="en-US" altLang="en-US" sz="1800" b="0" i="0" u="none" strike="noStrike" cap="none" normalizeH="0" baseline="0" dirty="0">
                <a:ln>
                  <a:noFill/>
                </a:ln>
                <a:solidFill>
                  <a:schemeClr val="tx1"/>
                </a:solidFill>
                <a:effectLst/>
              </a:rPr>
              <a:t> or </a:t>
            </a:r>
            <a:r>
              <a:rPr kumimoji="0" lang="en-US" altLang="en-US" sz="1800" b="0" i="0" u="none" strike="noStrike" cap="none" normalizeH="0" baseline="0" dirty="0">
                <a:ln>
                  <a:noFill/>
                </a:ln>
                <a:solidFill>
                  <a:schemeClr val="tx1"/>
                </a:solidFill>
                <a:effectLst/>
                <a:latin typeface="Arial Unicode MS"/>
              </a:rPr>
              <a:t>alpine</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Can be a minimal operating system or an application image.</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Layers: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Each instruction in a Dockerfile (e.g., </a:t>
            </a:r>
            <a:r>
              <a:rPr kumimoji="0" lang="en-US" altLang="en-US" sz="1800" b="0" i="0" u="none" strike="noStrike" cap="none" normalizeH="0" baseline="0" dirty="0">
                <a:ln>
                  <a:noFill/>
                </a:ln>
                <a:solidFill>
                  <a:schemeClr val="tx1"/>
                </a:solidFill>
                <a:effectLst/>
                <a:latin typeface="Arial Unicode MS"/>
              </a:rPr>
              <a:t>RUN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COPY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ADD</a:t>
            </a:r>
            <a:r>
              <a:rPr kumimoji="0" lang="en-US" altLang="en-US" sz="1800" b="0" i="0" u="none" strike="noStrike" cap="none" normalizeH="0" baseline="0" dirty="0">
                <a:ln>
                  <a:noFill/>
                </a:ln>
                <a:solidFill>
                  <a:schemeClr val="tx1"/>
                </a:solidFill>
                <a:effectLst/>
              </a:rPr>
              <a:t>) creates a new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Layers are cached, making builds faster.</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Container Creation: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When a container is launched, Docker uses the image as a read-only template.</a:t>
            </a:r>
          </a:p>
          <a:p>
            <a:endParaRPr lang="en-GB" sz="1800" dirty="0"/>
          </a:p>
          <a:p>
            <a:endParaRPr lang="en-GB" sz="1800" dirty="0"/>
          </a:p>
          <a:p>
            <a:pPr marL="0" indent="0">
              <a:buNone/>
            </a:pPr>
            <a:endParaRPr lang="en-IN" dirty="0"/>
          </a:p>
        </p:txBody>
      </p:sp>
    </p:spTree>
    <p:extLst>
      <p:ext uri="{BB962C8B-B14F-4D97-AF65-F5344CB8AC3E}">
        <p14:creationId xmlns:p14="http://schemas.microsoft.com/office/powerpoint/2010/main" val="204955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B275-336D-3A53-6A4C-74B0F3E3E8C9}"/>
              </a:ext>
            </a:extLst>
          </p:cNvPr>
          <p:cNvSpPr>
            <a:spLocks noGrp="1"/>
          </p:cNvSpPr>
          <p:nvPr>
            <p:ph type="title"/>
          </p:nvPr>
        </p:nvSpPr>
        <p:spPr/>
        <p:txBody>
          <a:bodyPr/>
          <a:lstStyle/>
          <a:p>
            <a:r>
              <a:rPr lang="en-GB" dirty="0"/>
              <a:t>Dockerfile for war deployment</a:t>
            </a:r>
            <a:endParaRPr lang="en-IN" dirty="0"/>
          </a:p>
        </p:txBody>
      </p:sp>
      <p:sp>
        <p:nvSpPr>
          <p:cNvPr id="3" name="Content Placeholder 2">
            <a:extLst>
              <a:ext uri="{FF2B5EF4-FFF2-40B4-BE49-F238E27FC236}">
                <a16:creationId xmlns:a16="http://schemas.microsoft.com/office/drawing/2014/main" id="{E8586A5E-9276-2E28-7B65-3A1BE53E9CBE}"/>
              </a:ext>
            </a:extLst>
          </p:cNvPr>
          <p:cNvSpPr>
            <a:spLocks noGrp="1"/>
          </p:cNvSpPr>
          <p:nvPr>
            <p:ph idx="1"/>
          </p:nvPr>
        </p:nvSpPr>
        <p:spPr/>
        <p:txBody>
          <a:bodyPr>
            <a:normAutofit fontScale="77500" lnSpcReduction="20000"/>
          </a:bodyPr>
          <a:lstStyle/>
          <a:p>
            <a:r>
              <a:rPr lang="en-IN" dirty="0"/>
              <a:t>FROM tomcat:9.0-jdk17</a:t>
            </a:r>
          </a:p>
          <a:p>
            <a:r>
              <a:rPr lang="en-IN" dirty="0"/>
              <a:t># Expose port 8080 to allow external access to the application</a:t>
            </a:r>
          </a:p>
          <a:p>
            <a:r>
              <a:rPr lang="en-IN" dirty="0"/>
              <a:t>EXPOSE 8080</a:t>
            </a:r>
          </a:p>
          <a:p>
            <a:endParaRPr lang="en-IN" dirty="0"/>
          </a:p>
          <a:p>
            <a:r>
              <a:rPr lang="en-IN" dirty="0"/>
              <a:t># Set the working directory for the application</a:t>
            </a:r>
          </a:p>
          <a:p>
            <a:r>
              <a:rPr lang="en-IN" dirty="0"/>
              <a:t>WORKDIR /</a:t>
            </a:r>
            <a:r>
              <a:rPr lang="en-IN" dirty="0" err="1"/>
              <a:t>usr</a:t>
            </a:r>
            <a:r>
              <a:rPr lang="en-IN" dirty="0"/>
              <a:t>/local/tomcat/webapps</a:t>
            </a:r>
          </a:p>
          <a:p>
            <a:endParaRPr lang="en-IN" dirty="0"/>
          </a:p>
          <a:p>
            <a:r>
              <a:rPr lang="en-IN" dirty="0"/>
              <a:t># Copy the WAR file into the webapps directory of Tomcat</a:t>
            </a:r>
          </a:p>
          <a:p>
            <a:r>
              <a:rPr lang="en-IN" dirty="0"/>
              <a:t>COPY PatientAppoinment-0.0.1-SNAPSHOT.war ./</a:t>
            </a:r>
            <a:r>
              <a:rPr lang="en-IN" dirty="0" err="1"/>
              <a:t>ROOT.war</a:t>
            </a:r>
            <a:endParaRPr lang="en-IN" dirty="0"/>
          </a:p>
          <a:p>
            <a:endParaRPr lang="en-IN" dirty="0"/>
          </a:p>
          <a:p>
            <a:r>
              <a:rPr lang="en-IN" dirty="0"/>
              <a:t># Start the Tomcat server</a:t>
            </a:r>
          </a:p>
          <a:p>
            <a:r>
              <a:rPr lang="en-IN" dirty="0"/>
              <a:t>CMD ["catalina.sh", "run"]</a:t>
            </a:r>
          </a:p>
          <a:p>
            <a:endParaRPr lang="en-IN" dirty="0"/>
          </a:p>
        </p:txBody>
      </p:sp>
    </p:spTree>
    <p:extLst>
      <p:ext uri="{BB962C8B-B14F-4D97-AF65-F5344CB8AC3E}">
        <p14:creationId xmlns:p14="http://schemas.microsoft.com/office/powerpoint/2010/main" val="357063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3F78-4F6E-FB17-EFC6-B789D53CC5B6}"/>
              </a:ext>
            </a:extLst>
          </p:cNvPr>
          <p:cNvSpPr>
            <a:spLocks noGrp="1"/>
          </p:cNvSpPr>
          <p:nvPr>
            <p:ph type="title"/>
          </p:nvPr>
        </p:nvSpPr>
        <p:spPr/>
        <p:txBody>
          <a:bodyPr/>
          <a:lstStyle/>
          <a:p>
            <a:r>
              <a:rPr lang="en-GB" dirty="0"/>
              <a:t>Dockerfile for ubuntu OS deployment</a:t>
            </a:r>
            <a:br>
              <a:rPr lang="en-GB" dirty="0"/>
            </a:br>
            <a:endParaRPr lang="en-IN" dirty="0"/>
          </a:p>
        </p:txBody>
      </p:sp>
      <p:sp>
        <p:nvSpPr>
          <p:cNvPr id="3" name="Content Placeholder 2">
            <a:extLst>
              <a:ext uri="{FF2B5EF4-FFF2-40B4-BE49-F238E27FC236}">
                <a16:creationId xmlns:a16="http://schemas.microsoft.com/office/drawing/2014/main" id="{66A0A282-559B-C8B5-A05B-86487679849D}"/>
              </a:ext>
            </a:extLst>
          </p:cNvPr>
          <p:cNvSpPr>
            <a:spLocks noGrp="1"/>
          </p:cNvSpPr>
          <p:nvPr>
            <p:ph idx="1"/>
          </p:nvPr>
        </p:nvSpPr>
        <p:spPr/>
        <p:txBody>
          <a:bodyPr>
            <a:normAutofit fontScale="85000" lnSpcReduction="20000"/>
          </a:bodyPr>
          <a:lstStyle/>
          <a:p>
            <a:r>
              <a:rPr lang="en-IN" dirty="0"/>
              <a:t>FROM </a:t>
            </a:r>
            <a:r>
              <a:rPr lang="en-IN" dirty="0" err="1"/>
              <a:t>ubuntu:latest</a:t>
            </a:r>
            <a:endParaRPr lang="en-IN" dirty="0"/>
          </a:p>
          <a:p>
            <a:r>
              <a:rPr lang="en-IN" dirty="0"/>
              <a:t>RUN apt-get update -y</a:t>
            </a:r>
          </a:p>
          <a:p>
            <a:r>
              <a:rPr lang="en-IN" dirty="0"/>
              <a:t>RUN apt-get install -y </a:t>
            </a:r>
            <a:r>
              <a:rPr lang="en-IN" dirty="0" err="1"/>
              <a:t>openssh</a:t>
            </a:r>
            <a:r>
              <a:rPr lang="en-IN" dirty="0"/>
              <a:t>-server </a:t>
            </a:r>
            <a:r>
              <a:rPr lang="en-IN" dirty="0" err="1"/>
              <a:t>sudo</a:t>
            </a:r>
            <a:endParaRPr lang="en-IN" dirty="0"/>
          </a:p>
          <a:p>
            <a:r>
              <a:rPr lang="en-IN" dirty="0"/>
              <a:t>RUN </a:t>
            </a:r>
            <a:r>
              <a:rPr lang="en-IN" dirty="0" err="1"/>
              <a:t>mkdir</a:t>
            </a:r>
            <a:r>
              <a:rPr lang="en-IN" dirty="0"/>
              <a:t> /var/run/</a:t>
            </a:r>
            <a:r>
              <a:rPr lang="en-IN" dirty="0" err="1"/>
              <a:t>sshd</a:t>
            </a:r>
            <a:endParaRPr lang="en-IN" dirty="0"/>
          </a:p>
          <a:p>
            <a:r>
              <a:rPr lang="en-IN" dirty="0"/>
              <a:t>RUN echo 'root:P@ssw0rd' | </a:t>
            </a:r>
            <a:r>
              <a:rPr lang="en-IN" dirty="0" err="1"/>
              <a:t>chpasswd</a:t>
            </a:r>
            <a:endParaRPr lang="en-IN" dirty="0"/>
          </a:p>
          <a:p>
            <a:r>
              <a:rPr lang="en-IN" dirty="0"/>
              <a:t>RUN </a:t>
            </a:r>
            <a:r>
              <a:rPr lang="en-IN" dirty="0" err="1"/>
              <a:t>sed</a:t>
            </a:r>
            <a:r>
              <a:rPr lang="en-IN" dirty="0"/>
              <a:t> -</a:t>
            </a:r>
            <a:r>
              <a:rPr lang="en-IN" dirty="0" err="1"/>
              <a:t>i</a:t>
            </a:r>
            <a:r>
              <a:rPr lang="en-IN" dirty="0"/>
              <a:t> 's/</a:t>
            </a:r>
            <a:r>
              <a:rPr lang="en-IN" dirty="0" err="1"/>
              <a:t>PermitRootLogin</a:t>
            </a:r>
            <a:r>
              <a:rPr lang="en-IN" dirty="0"/>
              <a:t> prohibit-password/</a:t>
            </a:r>
            <a:r>
              <a:rPr lang="en-IN" dirty="0" err="1"/>
              <a:t>PermitRootLogin</a:t>
            </a:r>
            <a:r>
              <a:rPr lang="en-IN" dirty="0"/>
              <a:t> yes/' /etc/ssh/</a:t>
            </a:r>
            <a:r>
              <a:rPr lang="en-IN" dirty="0" err="1"/>
              <a:t>sshd_config</a:t>
            </a:r>
            <a:endParaRPr lang="en-IN" dirty="0"/>
          </a:p>
          <a:p>
            <a:r>
              <a:rPr lang="en-IN" dirty="0"/>
              <a:t>EXPOSE 22</a:t>
            </a:r>
          </a:p>
          <a:p>
            <a:r>
              <a:rPr lang="en-IN" dirty="0"/>
              <a:t>WORKDIR /root</a:t>
            </a:r>
          </a:p>
          <a:p>
            <a:r>
              <a:rPr lang="en-IN" dirty="0"/>
              <a:t>COPY testfile.txt /root/testfile.txt</a:t>
            </a:r>
          </a:p>
          <a:p>
            <a:r>
              <a:rPr lang="en-IN" dirty="0"/>
              <a:t>CMD ["/</a:t>
            </a:r>
            <a:r>
              <a:rPr lang="en-IN" dirty="0" err="1"/>
              <a:t>usr</a:t>
            </a:r>
            <a:r>
              <a:rPr lang="en-IN" dirty="0"/>
              <a:t>/</a:t>
            </a:r>
            <a:r>
              <a:rPr lang="en-IN" dirty="0" err="1"/>
              <a:t>sbin</a:t>
            </a:r>
            <a:r>
              <a:rPr lang="en-IN" dirty="0"/>
              <a:t>/</a:t>
            </a:r>
            <a:r>
              <a:rPr lang="en-IN" dirty="0" err="1"/>
              <a:t>sshd</a:t>
            </a:r>
            <a:r>
              <a:rPr lang="en-IN" dirty="0"/>
              <a:t>", "-D"]</a:t>
            </a:r>
          </a:p>
          <a:p>
            <a:endParaRPr lang="en-IN" dirty="0"/>
          </a:p>
        </p:txBody>
      </p:sp>
    </p:spTree>
    <p:extLst>
      <p:ext uri="{BB962C8B-B14F-4D97-AF65-F5344CB8AC3E}">
        <p14:creationId xmlns:p14="http://schemas.microsoft.com/office/powerpoint/2010/main" val="159154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6591-0BEE-ACFE-663C-5207C41E81EA}"/>
              </a:ext>
            </a:extLst>
          </p:cNvPr>
          <p:cNvSpPr>
            <a:spLocks noGrp="1"/>
          </p:cNvSpPr>
          <p:nvPr>
            <p:ph type="title"/>
          </p:nvPr>
        </p:nvSpPr>
        <p:spPr/>
        <p:txBody>
          <a:bodyPr/>
          <a:lstStyle/>
          <a:p>
            <a:r>
              <a:rPr lang="en-GB" dirty="0"/>
              <a:t>Deploy the image</a:t>
            </a:r>
            <a:endParaRPr lang="en-IN" dirty="0"/>
          </a:p>
        </p:txBody>
      </p:sp>
      <p:sp>
        <p:nvSpPr>
          <p:cNvPr id="3" name="Content Placeholder 2">
            <a:extLst>
              <a:ext uri="{FF2B5EF4-FFF2-40B4-BE49-F238E27FC236}">
                <a16:creationId xmlns:a16="http://schemas.microsoft.com/office/drawing/2014/main" id="{201FA128-41B2-1778-5DCA-C92C848F4884}"/>
              </a:ext>
            </a:extLst>
          </p:cNvPr>
          <p:cNvSpPr>
            <a:spLocks noGrp="1"/>
          </p:cNvSpPr>
          <p:nvPr>
            <p:ph idx="1"/>
          </p:nvPr>
        </p:nvSpPr>
        <p:spPr/>
        <p:txBody>
          <a:bodyP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Create the docker image through below command</a:t>
            </a:r>
          </a:p>
          <a:p>
            <a:pPr marL="0" indent="0">
              <a:buNone/>
            </a:pPr>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docker build -t(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tagname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patientapp</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image_name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latin typeface="Calibri" panose="020F0502020204030204" pitchFamily="34" charset="0"/>
                <a:cs typeface="Times New Roman" panose="02020603050405020304" pitchFamily="18" charset="0"/>
              </a:rPr>
              <a:t>Deploy the docker image to container </a:t>
            </a:r>
          </a:p>
          <a:p>
            <a:pPr marL="0" indent="0">
              <a:buNone/>
            </a:pPr>
            <a:r>
              <a:rPr lang="en-IN" sz="1800" dirty="0">
                <a:latin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docker run -d –name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patientapp</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containername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-p 8080(</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hostport</a:t>
            </a:r>
            <a:r>
              <a:rPr lang="en-IN" sz="1800" dirty="0">
                <a:effectLst/>
                <a:latin typeface="Calibri" panose="020F0502020204030204" pitchFamily="34" charset="0"/>
                <a:ea typeface="Calibri" panose="020F0502020204030204" pitchFamily="34" charset="0"/>
                <a:cs typeface="Times New Roman" panose="02020603050405020304" pitchFamily="18" charset="0"/>
              </a:rPr>
              <a:t>):8080(</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containerport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patientapp</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imagename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a:latin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84875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7116-F560-8252-FC8D-37A188746A30}"/>
              </a:ext>
            </a:extLst>
          </p:cNvPr>
          <p:cNvSpPr>
            <a:spLocks noGrp="1"/>
          </p:cNvSpPr>
          <p:nvPr>
            <p:ph type="title"/>
          </p:nvPr>
        </p:nvSpPr>
        <p:spPr/>
        <p:txBody>
          <a:bodyPr/>
          <a:lstStyle/>
          <a:p>
            <a:r>
              <a:rPr lang="en-GB" dirty="0"/>
              <a:t>Docker network</a:t>
            </a:r>
            <a:endParaRPr lang="en-IN" dirty="0"/>
          </a:p>
        </p:txBody>
      </p:sp>
      <p:sp>
        <p:nvSpPr>
          <p:cNvPr id="3" name="Content Placeholder 2">
            <a:extLst>
              <a:ext uri="{FF2B5EF4-FFF2-40B4-BE49-F238E27FC236}">
                <a16:creationId xmlns:a16="http://schemas.microsoft.com/office/drawing/2014/main" id="{18EA86EA-22F6-8147-9412-627EECA174D8}"/>
              </a:ext>
            </a:extLst>
          </p:cNvPr>
          <p:cNvSpPr>
            <a:spLocks noGrp="1"/>
          </p:cNvSpPr>
          <p:nvPr>
            <p:ph idx="1"/>
          </p:nvPr>
        </p:nvSpPr>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Docker Networking allows you to create a Network of Docker Containers managed by a master node called the manager. Containers inside the Docker Network can talk to each other by sharing packets of information. </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A820E10-0C07-950E-770C-5A8BCBBE3172}"/>
              </a:ext>
            </a:extLst>
          </p:cNvPr>
          <p:cNvPicPr>
            <a:picLocks noChangeAspect="1"/>
          </p:cNvPicPr>
          <p:nvPr/>
        </p:nvPicPr>
        <p:blipFill>
          <a:blip r:embed="rId2"/>
          <a:stretch>
            <a:fillRect/>
          </a:stretch>
        </p:blipFill>
        <p:spPr>
          <a:xfrm>
            <a:off x="2502457" y="2895768"/>
            <a:ext cx="5731510" cy="2391410"/>
          </a:xfrm>
          <a:prstGeom prst="rect">
            <a:avLst/>
          </a:prstGeom>
        </p:spPr>
      </p:pic>
    </p:spTree>
    <p:extLst>
      <p:ext uri="{BB962C8B-B14F-4D97-AF65-F5344CB8AC3E}">
        <p14:creationId xmlns:p14="http://schemas.microsoft.com/office/powerpoint/2010/main" val="220145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3913</TotalTime>
  <Words>1293</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Calibri</vt:lpstr>
      <vt:lpstr>Calibri Light</vt:lpstr>
      <vt:lpstr>Inter</vt:lpstr>
      <vt:lpstr>Roboto Mono</vt:lpstr>
      <vt:lpstr>Office Theme</vt:lpstr>
      <vt:lpstr>Containerization</vt:lpstr>
      <vt:lpstr>What is Containerization?</vt:lpstr>
      <vt:lpstr>Virtualization Vs Containerization</vt:lpstr>
      <vt:lpstr>Advantages of containerization</vt:lpstr>
      <vt:lpstr>Docker image</vt:lpstr>
      <vt:lpstr>Dockerfile for war deployment</vt:lpstr>
      <vt:lpstr>Dockerfile for ubuntu OS deployment </vt:lpstr>
      <vt:lpstr>Deploy the image</vt:lpstr>
      <vt:lpstr>Docker network</vt:lpstr>
      <vt:lpstr>Docker Network Drivers</vt:lpstr>
      <vt:lpstr>Docker volumes</vt:lpstr>
      <vt:lpstr>Docker compose</vt:lpstr>
      <vt:lpstr>Docker compose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sundarapandian.m</dc:creator>
  <cp:lastModifiedBy>sundarapandian.m</cp:lastModifiedBy>
  <cp:revision>7</cp:revision>
  <dcterms:created xsi:type="dcterms:W3CDTF">2024-12-30T12:28:37Z</dcterms:created>
  <dcterms:modified xsi:type="dcterms:W3CDTF">2025-01-02T05:42:18Z</dcterms:modified>
</cp:coreProperties>
</file>