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9" r:id="rId2"/>
  </p:sldMasterIdLst>
  <p:notesMasterIdLst>
    <p:notesMasterId r:id="rId4"/>
  </p:notesMasterIdLst>
  <p:sldIdLst>
    <p:sldId id="25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 roundtripDataSignature="AMtx7mgL5SsK2C3qWNG/2IPJT1aRBumYG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A60B65-3F71-4397-9E07-E6C2A6FFC886}">
  <a:tblStyle styleId="{F9A60B65-3F71-4397-9E07-E6C2A6FFC886}"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7" d="100"/>
          <a:sy n="77" d="100"/>
        </p:scale>
        <p:origin x="474" y="-822"/>
      </p:cViewPr>
      <p:guideLst>
        <p:guide orient="horz" pos="2341"/>
        <p:guide pos="36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11" Type="http://schemas.openxmlformats.org/officeDocument/2006/relationships/viewProps" Target="viewProps.xml"/><Relationship Id="rId10" Type="http://schemas.openxmlformats.org/officeDocument/2006/relationships/presProps" Target="presProps.xml"/><Relationship Id="rId4" Type="http://schemas.openxmlformats.org/officeDocument/2006/relationships/notesMaster" Target="notesMasters/notesMaster1.xml"/><Relationship Id="rId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endParaRP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Achievement </a:t>
            </a:r>
            <a:endParaRP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endParaRP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endParaRP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endParaRP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endParaRPr/>
          </a:p>
        </p:txBody>
      </p:sp>
      <p:pic>
        <p:nvPicPr>
          <p:cNvPr id="29" name="Google Shape;29;p3"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a:ea typeface="Arial"/>
                <a:cs typeface="Arial"/>
                <a:sym typeface="Aria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0"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1"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2"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3"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4"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5"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6"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84" name="Google Shape;84;p11"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1"/>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endParaRP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endParaRP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a:ea typeface="Arial"/>
                <a:cs typeface="Arial"/>
                <a:sym typeface="Arial"/>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a:ea typeface="Arial"/>
                <a:cs typeface="Arial"/>
                <a:sym typeface="Arial"/>
              </a:defRPr>
            </a:lvl2pPr>
            <a:lvl3pPr marL="1371600" marR="0" lvl="2" indent="-330200" algn="l" rtl="0">
              <a:lnSpc>
                <a:spcPct val="90000"/>
              </a:lnSpc>
              <a:spcBef>
                <a:spcPts val="600"/>
              </a:spcBef>
              <a:spcAft>
                <a:spcPts val="0"/>
              </a:spcAft>
              <a:buClr>
                <a:schemeClr val="accent2"/>
              </a:buClr>
              <a:buSzPts val="1600"/>
              <a:buFont typeface="Arial"/>
              <a:buChar char="•"/>
              <a:defRPr sz="1600" b="0" i="0" u="none" strike="noStrike" cap="none">
                <a:solidFill>
                  <a:srgbClr val="4D4541"/>
                </a:solidFill>
                <a:latin typeface="Arial"/>
                <a:ea typeface="Arial"/>
                <a:cs typeface="Arial"/>
                <a:sym typeface="Arial"/>
              </a:defRPr>
            </a:lvl3pPr>
            <a:lvl4pPr marL="1828800" marR="0" lvl="3" indent="-317500" algn="l" rtl="0">
              <a:lnSpc>
                <a:spcPct val="90000"/>
              </a:lnSpc>
              <a:spcBef>
                <a:spcPts val="600"/>
              </a:spcBef>
              <a:spcAft>
                <a:spcPts val="0"/>
              </a:spcAft>
              <a:buClr>
                <a:schemeClr val="lt2"/>
              </a:buClr>
              <a:buSzPts val="1400"/>
              <a:buFont typeface="Arial"/>
              <a:buChar char="–"/>
              <a:defRPr sz="1400" b="0" i="0" u="none" strike="noStrike" cap="none">
                <a:solidFill>
                  <a:srgbClr val="4D4541"/>
                </a:solidFill>
                <a:latin typeface="Arial"/>
                <a:ea typeface="Arial"/>
                <a:cs typeface="Arial"/>
                <a:sym typeface="Arial"/>
              </a:defRPr>
            </a:lvl4pPr>
            <a:lvl5pPr marL="2286000" marR="0" lvl="4" indent="-336550" algn="l" rtl="0">
              <a:spcBef>
                <a:spcPts val="600"/>
              </a:spcBef>
              <a:spcAft>
                <a:spcPts val="0"/>
              </a:spcAft>
              <a:buClr>
                <a:srgbClr val="B1B1B1"/>
              </a:buClr>
              <a:buSzPts val="1700"/>
              <a:buFont typeface="Arial"/>
              <a:buChar char="–"/>
              <a:defRPr sz="1700" b="0" i="0" u="none" strike="noStrike" cap="none">
                <a:solidFill>
                  <a:srgbClr val="494949"/>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a:buNone/>
            </a:pPr>
            <a:r>
              <a:rPr lang="en-US" sz="700" b="0" i="0">
                <a:solidFill>
                  <a:schemeClr val="dk2"/>
                </a:solidFill>
                <a:latin typeface="Arial"/>
                <a:ea typeface="Arial"/>
                <a:cs typeface="Arial"/>
                <a:sym typeface="Arial"/>
              </a:rPr>
              <a:t>Copyright © Capgemini 2018. All Rights Reserved</a:t>
            </a:r>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Arial"/>
                <a:ea typeface="Arial"/>
                <a:cs typeface="Arial"/>
                <a:sym typeface="Arial"/>
              </a:rPr>
              <a:t>‹#›</a:t>
            </a:fld>
            <a:endParaRPr sz="800">
              <a:solidFill>
                <a:srgbClr val="A5A5A5"/>
              </a:solidFill>
              <a:latin typeface="Arial"/>
              <a:ea typeface="Arial"/>
              <a:cs typeface="Arial"/>
              <a:sym typeface="Arial"/>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a:solidFill>
                  <a:srgbClr val="A5A5A5"/>
                </a:solidFill>
                <a:latin typeface="Arial"/>
                <a:ea typeface="Arial"/>
                <a:cs typeface="Arial"/>
                <a:sym typeface="Arial"/>
              </a:rPr>
              <a:t>PresentationTitle | Author | Date</a:t>
            </a:r>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hyperlink" Target="https://youtu.be/5WQFrgQxHQU" TargetMode="External"/><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ithub.com/abhishek311017" TargetMode="External"/><Relationship Id="rId5" Type="http://schemas.openxmlformats.org/officeDocument/2006/relationships/hyperlink" Target="https://www.loom.com/share/e157f86431af48cb90cdb0c482e7f084" TargetMode="External"/><Relationship Id="rId4" Type="http://schemas.openxmlformats.org/officeDocument/2006/relationships/hyperlink" Target="https://github.com/Sundarasaikiran?tab=repositori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1"/>
          <p:cNvGraphicFramePr/>
          <p:nvPr>
            <p:extLst>
              <p:ext uri="{D42A27DB-BD31-4B8C-83A1-F6EECF244321}">
                <p14:modId xmlns:p14="http://schemas.microsoft.com/office/powerpoint/2010/main" val="3060492741"/>
              </p:ext>
            </p:extLst>
          </p:nvPr>
        </p:nvGraphicFramePr>
        <p:xfrm>
          <a:off x="9296400" y="1184911"/>
          <a:ext cx="2971800" cy="4023420"/>
        </p:xfrm>
        <a:graphic>
          <a:graphicData uri="http://schemas.openxmlformats.org/drawingml/2006/table">
            <a:tbl>
              <a:tblPr firstRow="1" bandRow="1">
                <a:noFill/>
                <a:tableStyleId>{F9A60B65-3F71-4397-9E07-E6C2A6FFC886}</a:tableStyleId>
              </a:tblPr>
              <a:tblGrid>
                <a:gridCol w="1350975">
                  <a:extLst>
                    <a:ext uri="{9D8B030D-6E8A-4147-A177-3AD203B41FA5}">
                      <a16:colId xmlns:a16="http://schemas.microsoft.com/office/drawing/2014/main" val="20000"/>
                    </a:ext>
                  </a:extLst>
                </a:gridCol>
                <a:gridCol w="1620825">
                  <a:extLst>
                    <a:ext uri="{9D8B030D-6E8A-4147-A177-3AD203B41FA5}">
                      <a16:colId xmlns:a16="http://schemas.microsoft.com/office/drawing/2014/main" val="20001"/>
                    </a:ext>
                  </a:extLst>
                </a:gridCol>
              </a:tblGrid>
              <a:tr h="1175600">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C#</a:t>
                      </a:r>
                      <a:endParaRPr sz="11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b="0" u="none" strike="noStrike" cap="none"/>
                        <a:t>Basics, OOPS, Exception Handling ,Arrays ,Collection and Generics,</a:t>
                      </a:r>
                      <a:endParaRPr/>
                    </a:p>
                    <a:p>
                      <a:pPr marL="0" marR="0" lvl="0" indent="0" algn="l" rtl="0">
                        <a:lnSpc>
                          <a:spcPct val="100000"/>
                        </a:lnSpc>
                        <a:spcBef>
                          <a:spcPts val="0"/>
                        </a:spcBef>
                        <a:spcAft>
                          <a:spcPts val="0"/>
                        </a:spcAft>
                        <a:buClr>
                          <a:schemeClr val="dk1"/>
                        </a:buClr>
                        <a:buSzPts val="1100"/>
                        <a:buFont typeface="Verdana"/>
                        <a:buNone/>
                      </a:pPr>
                      <a:r>
                        <a:rPr lang="en-US" sz="1100" b="0" u="none" strike="noStrike" cap="none"/>
                        <a:t>Delegates and Events, File Io and Serialization.</a:t>
                      </a:r>
                      <a:endParaRPr/>
                    </a:p>
                  </a:txBody>
                  <a:tcPr marL="91450" marR="91450" marT="45725" marB="45725"/>
                </a:tc>
                <a:extLst>
                  <a:ext uri="{0D108BD9-81ED-4DB2-BD59-A6C34878D82A}">
                    <a16:rowId xmlns:a16="http://schemas.microsoft.com/office/drawing/2014/main" val="10000"/>
                  </a:ext>
                </a:extLst>
              </a:tr>
              <a:tr h="708175">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.NET Framework</a:t>
                      </a:r>
                      <a:endParaRPr/>
                    </a:p>
                  </a:txBody>
                  <a:tcPr marL="91450" marR="91450" marT="45725" marB="45725"/>
                </a:tc>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ADO.NET,ASP.NET with MVC5 and WEB API , Entity Framework</a:t>
                      </a:r>
                      <a:endParaRPr/>
                    </a:p>
                  </a:txBody>
                  <a:tcPr marL="91450" marR="91450" marT="45725" marB="45725"/>
                </a:tc>
                <a:extLst>
                  <a:ext uri="{0D108BD9-81ED-4DB2-BD59-A6C34878D82A}">
                    <a16:rowId xmlns:a16="http://schemas.microsoft.com/office/drawing/2014/main" val="10001"/>
                  </a:ext>
                </a:extLst>
              </a:tr>
              <a:tr h="240775">
                <a:tc>
                  <a:txBody>
                    <a:bodyPr/>
                    <a:lstStyle/>
                    <a:p>
                      <a:pPr marL="0" marR="0" lvl="0" indent="0" algn="l" rtl="0">
                        <a:lnSpc>
                          <a:spcPct val="100000"/>
                        </a:lnSpc>
                        <a:spcBef>
                          <a:spcPts val="0"/>
                        </a:spcBef>
                        <a:spcAft>
                          <a:spcPts val="0"/>
                        </a:spcAft>
                        <a:buClr>
                          <a:srgbClr val="000000"/>
                        </a:buClr>
                        <a:buSzPts val="1100"/>
                        <a:buFont typeface="Verdana"/>
                        <a:buNone/>
                      </a:pPr>
                      <a:r>
                        <a:rPr lang="en-US" sz="1100" b="0" i="0" u="none" strike="noStrike" cap="none" dirty="0">
                          <a:solidFill>
                            <a:srgbClr val="000000"/>
                          </a:solidFill>
                          <a:latin typeface="Verdana"/>
                          <a:ea typeface="Verdana"/>
                          <a:cs typeface="Verdana"/>
                          <a:sym typeface="Verdana"/>
                        </a:rPr>
                        <a:t>Database</a:t>
                      </a:r>
                      <a:endParaRPr dirty="0"/>
                    </a:p>
                  </a:txBody>
                  <a:tcPr marL="91450" marR="91450" marT="45725" marB="45725"/>
                </a:tc>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 SQL</a:t>
                      </a:r>
                      <a:endParaRPr dirty="0"/>
                    </a:p>
                  </a:txBody>
                  <a:tcPr marL="91450" marR="91450" marT="45725" marB="45725"/>
                </a:tc>
                <a:extLst>
                  <a:ext uri="{0D108BD9-81ED-4DB2-BD59-A6C34878D82A}">
                    <a16:rowId xmlns:a16="http://schemas.microsoft.com/office/drawing/2014/main" val="10003"/>
                  </a:ext>
                </a:extLst>
              </a:tr>
              <a:tr h="354100">
                <a:tc>
                  <a:txBody>
                    <a:bodyPr/>
                    <a:lstStyle/>
                    <a:p>
                      <a:pPr marL="0" marR="0" lvl="0" indent="0" algn="l" rtl="0">
                        <a:lnSpc>
                          <a:spcPct val="100000"/>
                        </a:lnSpc>
                        <a:spcBef>
                          <a:spcPts val="0"/>
                        </a:spcBef>
                        <a:spcAft>
                          <a:spcPts val="0"/>
                        </a:spcAft>
                        <a:buClr>
                          <a:schemeClr val="dk1"/>
                        </a:buClr>
                        <a:buSzPts val="1100"/>
                        <a:buFont typeface="Verdana"/>
                        <a:buNone/>
                      </a:pPr>
                      <a:r>
                        <a:rPr lang="en-US" sz="1100" u="none" strike="noStrike" cap="none"/>
                        <a:t>Tools</a:t>
                      </a:r>
                      <a:endParaRPr/>
                    </a:p>
                    <a:p>
                      <a:pPr marL="0" marR="0" lvl="0" indent="0" algn="l" rtl="0">
                        <a:spcBef>
                          <a:spcPts val="0"/>
                        </a:spcBef>
                        <a:spcAft>
                          <a:spcPts val="0"/>
                        </a:spcAft>
                        <a:buNone/>
                      </a:pP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a:solidFill>
                            <a:schemeClr val="dk1"/>
                          </a:solidFill>
                        </a:rPr>
                        <a:t>GIT</a:t>
                      </a:r>
                      <a:endParaRPr/>
                    </a:p>
                  </a:txBody>
                  <a:tcPr marL="91450" marR="91450" marT="45725" marB="45725"/>
                </a:tc>
                <a:extLst>
                  <a:ext uri="{0D108BD9-81ED-4DB2-BD59-A6C34878D82A}">
                    <a16:rowId xmlns:a16="http://schemas.microsoft.com/office/drawing/2014/main" val="10004"/>
                  </a:ext>
                </a:extLst>
              </a:tr>
              <a:tr h="240775">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UI Technology</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a:solidFill>
                            <a:schemeClr val="dk1"/>
                          </a:solidFill>
                        </a:rPr>
                        <a:t>HTML5 ,CSS &amp; Angular</a:t>
                      </a:r>
                      <a:endParaRPr/>
                    </a:p>
                  </a:txBody>
                  <a:tcPr marL="91450" marR="91450" marT="45725" marB="45725"/>
                </a:tc>
                <a:extLst>
                  <a:ext uri="{0D108BD9-81ED-4DB2-BD59-A6C34878D82A}">
                    <a16:rowId xmlns:a16="http://schemas.microsoft.com/office/drawing/2014/main" val="10005"/>
                  </a:ext>
                </a:extLst>
              </a:tr>
              <a:tr h="863975">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Add On Skills</a:t>
                      </a:r>
                      <a:endParaRPr/>
                    </a:p>
                  </a:txBody>
                  <a:tcPr marL="91450" marR="91450" marT="45725" marB="45725"/>
                </a:tc>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Communication Skills, Team Management, UI Designing</a:t>
                      </a:r>
                      <a:endParaRPr dirty="0"/>
                    </a:p>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(Sketching).</a:t>
                      </a:r>
                      <a:endParaRPr dirty="0"/>
                    </a:p>
                  </a:txBody>
                  <a:tcPr marL="91450" marR="91450" marT="45725" marB="45725"/>
                </a:tc>
                <a:extLst>
                  <a:ext uri="{0D108BD9-81ED-4DB2-BD59-A6C34878D82A}">
                    <a16:rowId xmlns:a16="http://schemas.microsoft.com/office/drawing/2014/main" val="10006"/>
                  </a:ext>
                </a:extLst>
              </a:tr>
            </a:tbl>
          </a:graphicData>
        </a:graphic>
      </p:graphicFrame>
      <p:sp>
        <p:nvSpPr>
          <p:cNvPr id="217" name="Google Shape;217;p1"/>
          <p:cNvSpPr txBox="1">
            <a:spLocks noGrp="1"/>
          </p:cNvSpPr>
          <p:nvPr>
            <p:ph type="body" idx="1"/>
          </p:nvPr>
        </p:nvSpPr>
        <p:spPr>
          <a:xfrm>
            <a:off x="4837113" y="2816526"/>
            <a:ext cx="4008437" cy="3880452"/>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200"/>
              <a:buNone/>
            </a:pPr>
            <a:r>
              <a:rPr lang="en-US" sz="1200" b="1" dirty="0"/>
              <a:t>Pharmacy Management System  </a:t>
            </a:r>
            <a:endParaRPr dirty="0"/>
          </a:p>
          <a:p>
            <a:pPr marL="0" lvl="0" indent="0" algn="l" rtl="0">
              <a:lnSpc>
                <a:spcPct val="114000"/>
              </a:lnSpc>
              <a:spcBef>
                <a:spcPts val="1000"/>
              </a:spcBef>
              <a:spcAft>
                <a:spcPts val="0"/>
              </a:spcAft>
              <a:buClr>
                <a:schemeClr val="dk1"/>
              </a:buClr>
              <a:buSzPts val="1200"/>
              <a:buNone/>
            </a:pPr>
            <a:r>
              <a:rPr lang="en-US" sz="1200" dirty="0"/>
              <a:t>	Completed case study on Pharmacy-Management System where the users can able to see all the drugs available in the pharmacy and place order according to their requirement, where as admins can be able to do all crud operations for drugs, suppliers details and able to see new orders ,Email conformation to the user and able to download sales report</a:t>
            </a:r>
            <a:endParaRPr dirty="0"/>
          </a:p>
          <a:p>
            <a:pPr marL="0" lvl="0" indent="228600" algn="just" rtl="0">
              <a:lnSpc>
                <a:spcPct val="100000"/>
              </a:lnSpc>
              <a:spcBef>
                <a:spcPts val="1000"/>
              </a:spcBef>
              <a:spcAft>
                <a:spcPts val="0"/>
              </a:spcAft>
              <a:buClr>
                <a:srgbClr val="242424"/>
              </a:buClr>
              <a:buSzPts val="1600"/>
              <a:buNone/>
            </a:pPr>
            <a:r>
              <a:rPr lang="en-US" sz="1600" dirty="0">
                <a:solidFill>
                  <a:srgbClr val="242424"/>
                </a:solidFill>
                <a:latin typeface="Times New Roman"/>
                <a:ea typeface="Times New Roman"/>
                <a:cs typeface="Times New Roman"/>
                <a:sym typeface="Times New Roman"/>
              </a:rPr>
              <a:t>Technologies used:</a:t>
            </a:r>
            <a:endParaRPr sz="1600" dirty="0"/>
          </a:p>
          <a:p>
            <a:pPr marL="171450" lvl="0" indent="-171450" algn="just" rtl="0">
              <a:lnSpc>
                <a:spcPct val="100000"/>
              </a:lnSpc>
              <a:spcBef>
                <a:spcPts val="1000"/>
              </a:spcBef>
              <a:spcAft>
                <a:spcPts val="0"/>
              </a:spcAft>
              <a:buClr>
                <a:srgbClr val="242424"/>
              </a:buClr>
              <a:buSzPts val="1000"/>
              <a:buFont typeface="Arial"/>
              <a:buChar char="•"/>
            </a:pPr>
            <a:r>
              <a:rPr lang="en-US" dirty="0">
                <a:solidFill>
                  <a:srgbClr val="242424"/>
                </a:solidFill>
                <a:latin typeface="Times New Roman"/>
                <a:ea typeface="Times New Roman"/>
                <a:cs typeface="Times New Roman"/>
                <a:sym typeface="Times New Roman"/>
              </a:rPr>
              <a:t> </a:t>
            </a:r>
            <a:r>
              <a:rPr lang="en-US" b="1" dirty="0">
                <a:solidFill>
                  <a:srgbClr val="242424"/>
                </a:solidFill>
                <a:latin typeface="Times New Roman"/>
                <a:ea typeface="Times New Roman"/>
                <a:cs typeface="Times New Roman"/>
                <a:sym typeface="Times New Roman"/>
              </a:rPr>
              <a:t>ANGULAR </a:t>
            </a:r>
            <a:endParaRPr dirty="0"/>
          </a:p>
          <a:p>
            <a:pPr marL="171450" lvl="0" indent="-171450" algn="just" rtl="0">
              <a:lnSpc>
                <a:spcPct val="100000"/>
              </a:lnSpc>
              <a:spcBef>
                <a:spcPts val="1000"/>
              </a:spcBef>
              <a:spcAft>
                <a:spcPts val="0"/>
              </a:spcAft>
              <a:buClr>
                <a:srgbClr val="242424"/>
              </a:buClr>
              <a:buSzPts val="1000"/>
              <a:buFont typeface="Arial"/>
              <a:buChar char="•"/>
            </a:pPr>
            <a:r>
              <a:rPr lang="en-US" b="1" dirty="0">
                <a:solidFill>
                  <a:srgbClr val="242424"/>
                </a:solidFill>
                <a:latin typeface="Times New Roman"/>
                <a:ea typeface="Times New Roman"/>
                <a:cs typeface="Times New Roman"/>
                <a:sym typeface="Times New Roman"/>
              </a:rPr>
              <a:t>ASP.NET CORE </a:t>
            </a:r>
            <a:endParaRPr dirty="0"/>
          </a:p>
          <a:p>
            <a:pPr marL="171450" lvl="0" indent="-171450" algn="just" rtl="0">
              <a:lnSpc>
                <a:spcPct val="100000"/>
              </a:lnSpc>
              <a:spcBef>
                <a:spcPts val="1000"/>
              </a:spcBef>
              <a:spcAft>
                <a:spcPts val="0"/>
              </a:spcAft>
              <a:buClr>
                <a:srgbClr val="242424"/>
              </a:buClr>
              <a:buSzPts val="1000"/>
              <a:buFont typeface="Arial"/>
              <a:buChar char="•"/>
            </a:pPr>
            <a:r>
              <a:rPr lang="en-US" b="1" dirty="0">
                <a:solidFill>
                  <a:srgbClr val="242424"/>
                </a:solidFill>
                <a:latin typeface="Times New Roman"/>
                <a:ea typeface="Times New Roman"/>
                <a:cs typeface="Times New Roman"/>
                <a:sym typeface="Times New Roman"/>
              </a:rPr>
              <a:t>Microsoft SQL Server</a:t>
            </a:r>
            <a:endParaRPr dirty="0"/>
          </a:p>
          <a:p>
            <a:pPr marL="0" lvl="0" indent="228600" algn="just" rtl="0">
              <a:lnSpc>
                <a:spcPct val="100000"/>
              </a:lnSpc>
              <a:spcBef>
                <a:spcPts val="1000"/>
              </a:spcBef>
              <a:spcAft>
                <a:spcPts val="0"/>
              </a:spcAft>
              <a:buClr>
                <a:srgbClr val="242424"/>
              </a:buClr>
              <a:buSzPts val="1000"/>
              <a:buNone/>
            </a:pPr>
            <a:r>
              <a:rPr lang="en-US" b="1" dirty="0">
                <a:solidFill>
                  <a:srgbClr val="242424"/>
                </a:solidFill>
                <a:latin typeface="Times New Roman"/>
                <a:ea typeface="Times New Roman"/>
                <a:cs typeface="Times New Roman"/>
                <a:sym typeface="Times New Roman"/>
              </a:rPr>
              <a:t>Video Link : </a:t>
            </a:r>
            <a:r>
              <a:rPr lang="en-US" b="1" u="sng" dirty="0">
                <a:solidFill>
                  <a:srgbClr val="242424"/>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Click</a:t>
            </a:r>
            <a:endParaRPr lang="en-US" b="1" dirty="0">
              <a:solidFill>
                <a:srgbClr val="242424"/>
              </a:solidFill>
              <a:latin typeface="Times New Roman"/>
              <a:ea typeface="Times New Roman"/>
              <a:cs typeface="Times New Roman"/>
              <a:sym typeface="Times New Roman"/>
            </a:endParaRPr>
          </a:p>
          <a:p>
            <a:pPr marL="0" lvl="0" indent="228600" algn="just" rtl="0">
              <a:lnSpc>
                <a:spcPct val="100000"/>
              </a:lnSpc>
              <a:spcBef>
                <a:spcPts val="1000"/>
              </a:spcBef>
              <a:spcAft>
                <a:spcPts val="0"/>
              </a:spcAft>
              <a:buClr>
                <a:schemeClr val="dk1"/>
              </a:buClr>
              <a:buSzPts val="1000"/>
              <a:buNone/>
            </a:pPr>
            <a:r>
              <a:rPr lang="en-US" u="sng" dirty="0">
                <a:solidFill>
                  <a:schemeClr val="hlink"/>
                </a:solidFill>
                <a:latin typeface="Verdana"/>
                <a:ea typeface="Verdana"/>
                <a:cs typeface="Verdana"/>
                <a:sym typeface="Verdana"/>
                <a:hlinkClick r:id="rId4"/>
              </a:rPr>
              <a:t>           GitHub Link </a:t>
            </a:r>
            <a:r>
              <a:rPr lang="en-US" dirty="0">
                <a:latin typeface="Verdana"/>
                <a:ea typeface="Verdana"/>
                <a:cs typeface="Verdana"/>
                <a:sym typeface="Verdana"/>
              </a:rPr>
              <a:t> </a:t>
            </a:r>
            <a:endParaRPr lang="en-US" dirty="0"/>
          </a:p>
          <a:p>
            <a:pPr marL="0" lvl="0" indent="228600" algn="just" rtl="0">
              <a:lnSpc>
                <a:spcPct val="100000"/>
              </a:lnSpc>
              <a:spcBef>
                <a:spcPts val="1000"/>
              </a:spcBef>
              <a:spcAft>
                <a:spcPts val="0"/>
              </a:spcAft>
              <a:buClr>
                <a:schemeClr val="dk1"/>
              </a:buClr>
              <a:buSzPts val="1000"/>
              <a:buNone/>
            </a:pPr>
            <a:endParaRPr u="sng" dirty="0">
              <a:solidFill>
                <a:schemeClr val="hlink"/>
              </a:solidFill>
              <a:hlinkClick r:id="rId5"/>
            </a:endParaRPr>
          </a:p>
          <a:p>
            <a:pPr marL="0" lvl="0" indent="228600" algn="just" rtl="0">
              <a:lnSpc>
                <a:spcPct val="100000"/>
              </a:lnSpc>
              <a:spcBef>
                <a:spcPts val="1000"/>
              </a:spcBef>
              <a:spcAft>
                <a:spcPts val="0"/>
              </a:spcAft>
              <a:buClr>
                <a:schemeClr val="dk1"/>
              </a:buClr>
              <a:buSzPts val="1000"/>
              <a:buNone/>
            </a:pPr>
            <a:endParaRPr b="1" dirty="0">
              <a:solidFill>
                <a:srgbClr val="242424"/>
              </a:solidFill>
              <a:latin typeface="Times New Roman"/>
              <a:ea typeface="Times New Roman"/>
              <a:cs typeface="Times New Roman"/>
              <a:sym typeface="Times New Roman"/>
            </a:endParaRPr>
          </a:p>
          <a:p>
            <a:pPr marL="0" lvl="0" indent="0" algn="l" rtl="0">
              <a:lnSpc>
                <a:spcPct val="113999"/>
              </a:lnSpc>
              <a:spcBef>
                <a:spcPts val="1000"/>
              </a:spcBef>
              <a:spcAft>
                <a:spcPts val="0"/>
              </a:spcAft>
              <a:buClr>
                <a:schemeClr val="dk1"/>
              </a:buClr>
              <a:buSzPts val="1000"/>
              <a:buNone/>
            </a:pPr>
            <a:endParaRPr dirty="0">
              <a:solidFill>
                <a:srgbClr val="000000"/>
              </a:solidFill>
              <a:latin typeface="Verdana"/>
              <a:ea typeface="Verdana"/>
              <a:cs typeface="Verdana"/>
              <a:sym typeface="Verdana"/>
            </a:endParaRPr>
          </a:p>
          <a:p>
            <a:pPr marL="0" lvl="0" indent="0" algn="l" rtl="0">
              <a:lnSpc>
                <a:spcPct val="113999"/>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r>
              <a:rPr lang="en-US" b="1" dirty="0"/>
              <a:t> </a:t>
            </a:r>
            <a:endParaRPr b="1"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r>
              <a:rPr lang="en-US" dirty="0"/>
              <a:t>https://github.com/sdsameer07</a:t>
            </a: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br>
              <a:rPr lang="en-US" dirty="0"/>
            </a:br>
            <a:br>
              <a:rPr lang="en-US" dirty="0"/>
            </a:br>
            <a:endParaRPr dirty="0"/>
          </a:p>
        </p:txBody>
      </p:sp>
      <p:sp>
        <p:nvSpPr>
          <p:cNvPr id="218" name="Google Shape;218;p1"/>
          <p:cNvSpPr txBox="1">
            <a:spLocks noGrp="1"/>
          </p:cNvSpPr>
          <p:nvPr>
            <p:ph type="body" idx="3"/>
          </p:nvPr>
        </p:nvSpPr>
        <p:spPr>
          <a:xfrm>
            <a:off x="2468563" y="665163"/>
            <a:ext cx="6056312" cy="322262"/>
          </a:xfrm>
          <a:prstGeom prst="rect">
            <a:avLst/>
          </a:prstGeom>
          <a:noFill/>
          <a:ln>
            <a:noFill/>
          </a:ln>
        </p:spPr>
        <p:txBody>
          <a:bodyPr spcFirstLastPara="1" wrap="square" lIns="0" tIns="0" rIns="0" bIns="0" anchor="t" anchorCtr="0">
            <a:noAutofit/>
          </a:bodyPr>
          <a:lstStyle/>
          <a:p>
            <a:pPr marL="0" lvl="0" indent="0" algn="l" rtl="0">
              <a:lnSpc>
                <a:spcPct val="157142"/>
              </a:lnSpc>
              <a:spcBef>
                <a:spcPts val="0"/>
              </a:spcBef>
              <a:spcAft>
                <a:spcPts val="0"/>
              </a:spcAft>
              <a:buClr>
                <a:schemeClr val="lt1"/>
              </a:buClr>
              <a:buSzPts val="1400"/>
              <a:buNone/>
            </a:pPr>
            <a:r>
              <a:rPr lang="en-US" dirty="0"/>
              <a:t>Analyst/Software Engineer</a:t>
            </a:r>
            <a:endParaRPr dirty="0"/>
          </a:p>
          <a:p>
            <a:pPr marL="0" lvl="0" indent="0" algn="l" rtl="0">
              <a:lnSpc>
                <a:spcPct val="157142"/>
              </a:lnSpc>
              <a:spcBef>
                <a:spcPts val="600"/>
              </a:spcBef>
              <a:spcAft>
                <a:spcPts val="0"/>
              </a:spcAft>
              <a:buClr>
                <a:schemeClr val="lt1"/>
              </a:buClr>
              <a:buSzPts val="1400"/>
              <a:buNone/>
            </a:pPr>
            <a:r>
              <a:rPr lang="en-US" dirty="0"/>
              <a:t>I Transform  L&amp;D left shift batch</a:t>
            </a:r>
          </a:p>
          <a:p>
            <a:pPr marL="0" lvl="0" indent="0" algn="l" rtl="0">
              <a:lnSpc>
                <a:spcPct val="157142"/>
              </a:lnSpc>
              <a:spcBef>
                <a:spcPts val="600"/>
              </a:spcBef>
              <a:spcAft>
                <a:spcPts val="0"/>
              </a:spcAft>
              <a:buClr>
                <a:schemeClr val="lt1"/>
              </a:buClr>
              <a:buSzPts val="1400"/>
              <a:buNone/>
            </a:pPr>
            <a:endParaRPr dirty="0"/>
          </a:p>
        </p:txBody>
      </p:sp>
      <p:sp>
        <p:nvSpPr>
          <p:cNvPr id="219" name="Google Shape;219;p1"/>
          <p:cNvSpPr txBox="1">
            <a:spLocks noGrp="1"/>
          </p:cNvSpPr>
          <p:nvPr>
            <p:ph type="body" idx="4"/>
          </p:nvPr>
        </p:nvSpPr>
        <p:spPr>
          <a:xfrm>
            <a:off x="3649663" y="1355090"/>
            <a:ext cx="2374900" cy="203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chennai</a:t>
            </a:r>
            <a:endParaRPr/>
          </a:p>
          <a:p>
            <a:pPr marL="0" lvl="0" indent="0" algn="l" rtl="0">
              <a:lnSpc>
                <a:spcPct val="90000"/>
              </a:lnSpc>
              <a:spcBef>
                <a:spcPts val="1000"/>
              </a:spcBef>
              <a:spcAft>
                <a:spcPts val="0"/>
              </a:spcAft>
              <a:buClr>
                <a:schemeClr val="lt1"/>
              </a:buClr>
              <a:buSzPts val="1100"/>
              <a:buNone/>
            </a:pPr>
            <a:endParaRPr/>
          </a:p>
        </p:txBody>
      </p:sp>
      <p:sp>
        <p:nvSpPr>
          <p:cNvPr id="220" name="Google Shape;220;p1"/>
          <p:cNvSpPr txBox="1">
            <a:spLocks noGrp="1"/>
          </p:cNvSpPr>
          <p:nvPr>
            <p:ph type="body" idx="6"/>
          </p:nvPr>
        </p:nvSpPr>
        <p:spPr>
          <a:xfrm>
            <a:off x="3276600" y="1585723"/>
            <a:ext cx="2667000" cy="203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sundarasaikiran@gmail.com</a:t>
            </a:r>
            <a:endParaRPr dirty="0"/>
          </a:p>
        </p:txBody>
      </p:sp>
      <p:sp>
        <p:nvSpPr>
          <p:cNvPr id="221" name="Google Shape;221;p1"/>
          <p:cNvSpPr txBox="1">
            <a:spLocks noGrp="1"/>
          </p:cNvSpPr>
          <p:nvPr>
            <p:ph type="body" idx="7"/>
          </p:nvPr>
        </p:nvSpPr>
        <p:spPr>
          <a:xfrm>
            <a:off x="3352483" y="1828483"/>
            <a:ext cx="2382837" cy="330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+91 8790938346</a:t>
            </a:r>
            <a:endParaRPr dirty="0"/>
          </a:p>
        </p:txBody>
      </p:sp>
      <p:sp>
        <p:nvSpPr>
          <p:cNvPr id="222" name="Google Shape;222;p1"/>
          <p:cNvSpPr txBox="1">
            <a:spLocks noGrp="1"/>
          </p:cNvSpPr>
          <p:nvPr>
            <p:ph type="body" idx="8"/>
          </p:nvPr>
        </p:nvSpPr>
        <p:spPr>
          <a:xfrm>
            <a:off x="518736" y="2773544"/>
            <a:ext cx="3978346" cy="3894772"/>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100" b="1" dirty="0"/>
              <a:t>.NET Core Full Stack Developer</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Understanding of </a:t>
            </a:r>
            <a:r>
              <a:rPr lang="en-US" b="1" dirty="0"/>
              <a:t>RDMS</a:t>
            </a:r>
            <a:r>
              <a:rPr lang="en-US" dirty="0"/>
              <a:t> concepts using </a:t>
            </a:r>
            <a:r>
              <a:rPr lang="en-US" b="1" dirty="0"/>
              <a:t>SQL Server.</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Practical understanding of </a:t>
            </a:r>
            <a:r>
              <a:rPr lang="en-US" b="1" dirty="0"/>
              <a:t>C# </a:t>
            </a:r>
            <a:r>
              <a:rPr lang="en-US" dirty="0"/>
              <a:t>and </a:t>
            </a:r>
            <a:r>
              <a:rPr lang="en-US" b="1" dirty="0"/>
              <a:t>SQL</a:t>
            </a:r>
            <a:r>
              <a:rPr lang="en-US" dirty="0"/>
              <a:t> concepts using </a:t>
            </a:r>
            <a:r>
              <a:rPr lang="en-US" b="1" dirty="0"/>
              <a:t>Visual Studio </a:t>
            </a:r>
            <a:r>
              <a:rPr lang="en-US" dirty="0"/>
              <a:t>and </a:t>
            </a:r>
            <a:r>
              <a:rPr lang="en-US" b="1" dirty="0"/>
              <a:t>SQL Server.</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Hands on experience in developing applications using </a:t>
            </a:r>
            <a:r>
              <a:rPr lang="en-US" b="1" dirty="0"/>
              <a:t>.NET Framework</a:t>
            </a:r>
            <a:r>
              <a:rPr lang="en-US" dirty="0"/>
              <a:t>, </a:t>
            </a:r>
            <a:r>
              <a:rPr lang="en-US" b="1" dirty="0"/>
              <a:t>Asp. Net Core.</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Understanding of </a:t>
            </a:r>
            <a:r>
              <a:rPr lang="en-US" b="1" dirty="0"/>
              <a:t>HTML5</a:t>
            </a:r>
            <a:r>
              <a:rPr lang="en-US" dirty="0"/>
              <a:t> , </a:t>
            </a:r>
            <a:r>
              <a:rPr lang="en-US" b="1" dirty="0"/>
              <a:t>CSS </a:t>
            </a:r>
            <a:r>
              <a:rPr lang="en-US" dirty="0"/>
              <a:t>and</a:t>
            </a:r>
            <a:r>
              <a:rPr lang="en-US" b="1" dirty="0"/>
              <a:t> Angular CLI.</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Proficient in creating </a:t>
            </a:r>
            <a:r>
              <a:rPr lang="en-US" b="1" dirty="0"/>
              <a:t>Single page Web</a:t>
            </a:r>
            <a:r>
              <a:rPr lang="en-US" dirty="0"/>
              <a:t> Application in </a:t>
            </a:r>
            <a:r>
              <a:rPr lang="en-US" b="1" dirty="0"/>
              <a:t>Angular </a:t>
            </a:r>
            <a:r>
              <a:rPr lang="en-US" dirty="0"/>
              <a:t>with Authentication with routing.</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Trained under I Transform.</a:t>
            </a:r>
            <a:endParaRPr dirty="0"/>
          </a:p>
          <a:p>
            <a:pPr marL="171450" lvl="0" indent="-107950" algn="l" rtl="0">
              <a:lnSpc>
                <a:spcPct val="114000"/>
              </a:lnSpc>
              <a:spcBef>
                <a:spcPts val="1000"/>
              </a:spcBef>
              <a:spcAft>
                <a:spcPts val="0"/>
              </a:spcAft>
              <a:buClr>
                <a:schemeClr val="dk1"/>
              </a:buClr>
              <a:buSzPts val="1000"/>
              <a:buFont typeface="Arial"/>
              <a:buNone/>
            </a:pPr>
            <a:endParaRPr dirty="0"/>
          </a:p>
          <a:p>
            <a:pPr marL="171450" lvl="0" indent="-107950" algn="l" rtl="0">
              <a:lnSpc>
                <a:spcPct val="114000"/>
              </a:lnSpc>
              <a:spcBef>
                <a:spcPts val="1000"/>
              </a:spcBef>
              <a:spcAft>
                <a:spcPts val="0"/>
              </a:spcAft>
              <a:buClr>
                <a:schemeClr val="dk1"/>
              </a:buClr>
              <a:buSzPts val="1000"/>
              <a:buFont typeface="Arial"/>
              <a:buNone/>
            </a:pPr>
            <a:endParaRPr b="1"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p:txBody>
      </p:sp>
      <p:sp>
        <p:nvSpPr>
          <p:cNvPr id="223" name="Google Shape;223;p1"/>
          <p:cNvSpPr txBox="1">
            <a:spLocks noGrp="1"/>
          </p:cNvSpPr>
          <p:nvPr>
            <p:ph type="body" idx="2"/>
          </p:nvPr>
        </p:nvSpPr>
        <p:spPr>
          <a:xfrm>
            <a:off x="2468563" y="290513"/>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dirty="0"/>
              <a:t>S SAI KIRAN</a:t>
            </a:r>
            <a:endParaRPr dirty="0"/>
          </a:p>
        </p:txBody>
      </p:sp>
      <p:pic>
        <p:nvPicPr>
          <p:cNvPr id="224" name="Google Shape;224;p1">
            <a:hlinkClick r:id="rId6"/>
          </p:cNvPr>
          <p:cNvPicPr preferRelativeResize="0"/>
          <p:nvPr/>
        </p:nvPicPr>
        <p:blipFill rotWithShape="1">
          <a:blip r:embed="rId7">
            <a:alphaModFix/>
          </a:blip>
          <a:srcRect l="23582" t="2057" r="24331" b="4875"/>
          <a:stretch/>
        </p:blipFill>
        <p:spPr>
          <a:xfrm>
            <a:off x="5029200" y="6326319"/>
            <a:ext cx="310630" cy="341997"/>
          </a:xfrm>
          <a:prstGeom prst="rect">
            <a:avLst/>
          </a:prstGeom>
          <a:noFill/>
          <a:ln>
            <a:noFill/>
          </a:ln>
        </p:spPr>
      </p:pic>
      <p:sp>
        <p:nvSpPr>
          <p:cNvPr id="225" name="Google Shape;225;p1"/>
          <p:cNvSpPr txBox="1"/>
          <p:nvPr/>
        </p:nvSpPr>
        <p:spPr>
          <a:xfrm>
            <a:off x="3076576" y="1978183"/>
            <a:ext cx="2381250" cy="437515"/>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a:buNone/>
            </a:pPr>
            <a:r>
              <a:rPr lang="en-US" sz="1100" b="0" i="0" u="none" strike="noStrike" cap="none" dirty="0">
                <a:solidFill>
                  <a:srgbClr val="FFFFFF"/>
                </a:solidFill>
                <a:latin typeface="Verdana"/>
                <a:ea typeface="Verdana"/>
                <a:cs typeface="Verdana"/>
                <a:sym typeface="Verdana"/>
              </a:rPr>
              <a:t>A4</a:t>
            </a:r>
            <a:endParaRPr dirty="0"/>
          </a:p>
        </p:txBody>
      </p:sp>
      <p:sp>
        <p:nvSpPr>
          <p:cNvPr id="226" name="Google Shape;226;p1"/>
          <p:cNvSpPr/>
          <p:nvPr/>
        </p:nvSpPr>
        <p:spPr>
          <a:xfrm>
            <a:off x="9296718" y="552736"/>
            <a:ext cx="2742882" cy="425950"/>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None/>
            </a:pPr>
            <a:r>
              <a:rPr lang="en-US" sz="1000" b="0" i="0" u="none" strike="noStrike" cap="none">
                <a:solidFill>
                  <a:schemeClr val="dk1"/>
                </a:solidFill>
                <a:latin typeface="Verdana"/>
                <a:ea typeface="Verdana"/>
                <a:cs typeface="Verdana"/>
                <a:sym typeface="Verdana"/>
              </a:rPr>
              <a:t>Vel tech university ,B.</a:t>
            </a:r>
            <a:r>
              <a:rPr lang="en-US" sz="1000">
                <a:solidFill>
                  <a:schemeClr val="dk1"/>
                </a:solidFill>
                <a:latin typeface="Verdana"/>
                <a:ea typeface="Verdana"/>
                <a:cs typeface="Verdana"/>
                <a:sym typeface="Verdana"/>
              </a:rPr>
              <a:t>Tech</a:t>
            </a:r>
            <a:r>
              <a:rPr lang="en-US" sz="1000" b="0" i="0" u="none" strike="noStrike" cap="none">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marL="0" marR="0" lvl="0" indent="0" algn="l" rtl="0">
              <a:lnSpc>
                <a:spcPct val="113999"/>
              </a:lnSpc>
              <a:spcBef>
                <a:spcPts val="0"/>
              </a:spcBef>
              <a:spcAft>
                <a:spcPts val="0"/>
              </a:spcAft>
              <a:buNone/>
            </a:pPr>
            <a:r>
              <a:rPr lang="en-US" sz="1000">
                <a:solidFill>
                  <a:schemeClr val="dk1"/>
                </a:solidFill>
                <a:latin typeface="Verdana"/>
                <a:ea typeface="Verdana"/>
                <a:cs typeface="Verdana"/>
                <a:sym typeface="Verdana"/>
              </a:rPr>
              <a:t>Computer Science &amp; Eng</a:t>
            </a:r>
            <a:r>
              <a:rPr lang="en-US" sz="1000" b="0" i="0" u="none" strike="noStrike" cap="none">
                <a:solidFill>
                  <a:schemeClr val="dk1"/>
                </a:solidFill>
                <a:latin typeface="Verdana"/>
                <a:ea typeface="Verdana"/>
                <a:cs typeface="Verdana"/>
                <a:sym typeface="Verdana"/>
              </a:rPr>
              <a:t>: </a:t>
            </a:r>
            <a:r>
              <a:rPr lang="en-US" sz="1000">
                <a:solidFill>
                  <a:schemeClr val="dk1"/>
                </a:solidFill>
                <a:latin typeface="Verdana"/>
                <a:ea typeface="Verdana"/>
                <a:cs typeface="Verdana"/>
                <a:sym typeface="Verdana"/>
              </a:rPr>
              <a:t>2018-2022 </a:t>
            </a:r>
            <a:endParaRPr sz="1000" b="0" i="0" u="none" strike="noStrike" cap="none">
              <a:solidFill>
                <a:schemeClr val="dk1"/>
              </a:solidFill>
              <a:latin typeface="Verdana"/>
              <a:ea typeface="Verdana"/>
              <a:cs typeface="Verdana"/>
              <a:sym typeface="Verdana"/>
            </a:endParaRPr>
          </a:p>
        </p:txBody>
      </p:sp>
      <p:sp>
        <p:nvSpPr>
          <p:cNvPr id="227" name="Google Shape;227;p1"/>
          <p:cNvSpPr/>
          <p:nvPr/>
        </p:nvSpPr>
        <p:spPr>
          <a:xfrm>
            <a:off x="9241790" y="939800"/>
            <a:ext cx="937895" cy="245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a:buNone/>
            </a:pPr>
            <a:r>
              <a:rPr lang="en-US" sz="1000" b="1" i="0" u="none" strike="noStrike" cap="none">
                <a:solidFill>
                  <a:srgbClr val="0070AD"/>
                </a:solidFill>
                <a:latin typeface="Verdana"/>
                <a:ea typeface="Verdana"/>
                <a:cs typeface="Verdana"/>
                <a:sym typeface="Verdana"/>
              </a:rPr>
              <a:t>Skills</a:t>
            </a:r>
            <a:endParaRPr sz="1000" b="0" i="0" u="none" strike="noStrike" cap="none">
              <a:solidFill>
                <a:srgbClr val="000000"/>
              </a:solidFill>
              <a:latin typeface="Verdana"/>
              <a:ea typeface="Verdana"/>
              <a:cs typeface="Verdana"/>
              <a:sym typeface="Verdana"/>
            </a:endParaRPr>
          </a:p>
        </p:txBody>
      </p:sp>
      <p:pic>
        <p:nvPicPr>
          <p:cNvPr id="228" name="Google Shape;228;p1"/>
          <p:cNvPicPr preferRelativeResize="0">
            <a:picLocks noGrp="1"/>
          </p:cNvPicPr>
          <p:nvPr>
            <p:ph type="pic" idx="5"/>
          </p:nvPr>
        </p:nvPicPr>
        <p:blipFill>
          <a:blip r:embed="rId8"/>
          <a:srcRect l="4627" r="4627"/>
          <a:stretch/>
        </p:blipFill>
        <p:spPr>
          <a:xfrm>
            <a:off x="383259" y="287492"/>
            <a:ext cx="1734208" cy="1735628"/>
          </a:xfrm>
          <a:prstGeom prst="ellipse">
            <a:avLst/>
          </a:prstGeom>
          <a:solidFill>
            <a:schemeClr val="lt1"/>
          </a:solidFill>
          <a:ln>
            <a:noFill/>
          </a:ln>
        </p:spPr>
      </p:pic>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276</Words>
  <Application>Microsoft Office PowerPoint</Application>
  <PresentationFormat>Widescreen</PresentationFormat>
  <Paragraphs>59</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Noto Sans Symbols</vt:lpstr>
      <vt:lpstr>Times New Roman</vt:lpstr>
      <vt:lpstr>Verdana</vt: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Sundara Saikiran</cp:lastModifiedBy>
  <cp:revision>4</cp:revision>
  <dcterms:created xsi:type="dcterms:W3CDTF">2020-09-22T06:24:00Z</dcterms:created>
  <dcterms:modified xsi:type="dcterms:W3CDTF">2022-08-17T06:56:41Z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