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725F2-CF94-4FF8-BB3F-CB05FEBCF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F03A2-FB37-44CF-BB47-0D6051F0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82C46-91C2-46F2-827E-B981B8C07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301E-C51B-4D54-A2D9-57CAC719B40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6F572-8D2D-44F5-AECC-09F441F2D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E57C7-3316-480C-B30A-F81B511D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E6E7-8D22-4373-8EDB-3C3F0211C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44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5F1E-0B30-49B9-82D2-6972074C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9363B-DDC4-4739-A349-109554C0E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DE3D2-4335-4170-93B3-DD3C45BB4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301E-C51B-4D54-A2D9-57CAC719B40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C22F3-8BEA-4147-9872-6CCB0324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5F821-CCAD-45DB-8E0E-9F7009AD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E6E7-8D22-4373-8EDB-3C3F0211C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3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13654B-43F5-482D-A7C6-D84AA34D0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31A093-9703-407C-B288-62E67BFE3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F1268-8BAF-4506-B000-31C51E41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301E-C51B-4D54-A2D9-57CAC719B40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57C96-070A-47C1-9E48-7C12F4A5C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928C3-F8FF-4122-8E2D-06D35BEC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E6E7-8D22-4373-8EDB-3C3F0211C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61F6-3240-4CDE-A3AA-9427D91EC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1F3F5-D814-49A6-8651-1540DF6FE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B32A5-7E9E-4A85-AFBC-2E53693B2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301E-C51B-4D54-A2D9-57CAC719B40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51AFD-2AA6-4CD2-897C-0BBA1E14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E340D-209D-428C-AC4C-82E2D2435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E6E7-8D22-4373-8EDB-3C3F0211C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97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EDC9-A8D2-4CDB-A7E6-34D650862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86BDD-A3ED-47D6-961C-76D939C03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9C3AB-5202-4E94-B91D-59274EAE5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301E-C51B-4D54-A2D9-57CAC719B40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BB36A-FD87-4C2C-9EC5-47FD1C89A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D55DA-1262-4EAA-8617-655AF248E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E6E7-8D22-4373-8EDB-3C3F0211C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6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95C1-7EC3-4371-A2CB-9080A90C0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0DA32-17A8-4B8D-B839-9B58593A1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97275-2022-45C3-9BFA-88A62D460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5B229-8B06-4F55-99A8-5F8FA067B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301E-C51B-4D54-A2D9-57CAC719B40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087EF-9EFF-4FD6-BC45-71B5D97D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362BC-3212-4207-99FD-56EB1FE7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E6E7-8D22-4373-8EDB-3C3F0211C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8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F8DA9-446A-4349-9FF9-FE6EEADF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7BD44-2895-4CD8-88BE-7BEB0D04C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FD511-C75A-4463-A450-C70F0E717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A56BAA-1AE4-4823-9C64-DBD4812A8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6DEC11-B8A1-4E1F-98EE-CD08EEBDDB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375E1-1939-4E56-9891-BE5AE3084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301E-C51B-4D54-A2D9-57CAC719B40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20E7D-B0E9-4CAD-8825-42FC49D81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1E3AC-914D-417D-90B2-77F75441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E6E7-8D22-4373-8EDB-3C3F0211C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8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C4C1-82BF-4297-A7A7-274A99BE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3059F5-2AEE-44A2-A4C8-0DE213C34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301E-C51B-4D54-A2D9-57CAC719B40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BAE6D-817D-4202-90C8-269756BF0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F6BE9-8436-495F-AEFA-AB8304E3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E6E7-8D22-4373-8EDB-3C3F0211C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6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D6237D-C87C-4BDF-B57B-BC75DCC2A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301E-C51B-4D54-A2D9-57CAC719B40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3A8F-7D92-4058-805D-37D73F51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4B9E7-3E15-4EDA-80D1-3E0C4946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E6E7-8D22-4373-8EDB-3C3F0211C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6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15B24-3CBC-471F-9A83-B4458FBD7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CAB7B-FA89-415E-94B5-DDD90B9FE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7FCE2-2D18-4C31-9B23-8B04A975B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63004-04B0-4F14-9016-B3BF2552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301E-C51B-4D54-A2D9-57CAC719B40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D9756-3C30-49F0-B862-8340AC71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EFE0E-77D4-419F-9CE2-CF651D4B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E6E7-8D22-4373-8EDB-3C3F0211C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3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EDE73-FF08-4AAE-ADFE-B90F65AA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FE8F78-B1EB-4347-9453-8742A2FB9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B9418-3F56-4E32-BA8C-1515F9E2C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7F974-75DD-4158-80B2-0BB060247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301E-C51B-4D54-A2D9-57CAC719B40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BE030-DDAC-435F-8D25-057142C96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4948F-FBDE-44E2-BC1E-BFEEE879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E6E7-8D22-4373-8EDB-3C3F0211C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3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1CAC5-F7A6-444A-85F1-9B7D30BE7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788E3-7612-4BC8-A0B8-EE8D283EB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9F3A4-7F73-4C2F-88DA-DCC20996C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B301E-C51B-4D54-A2D9-57CAC719B40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C40E7-C843-4F02-97F2-6201924F6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A1969-9AAC-44D1-ADC1-9BE9F74DF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EE6E7-8D22-4373-8EDB-3C3F0211C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2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B43135-A1E2-4E8B-8014-AF9958C34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689" y="126662"/>
            <a:ext cx="9065973" cy="733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9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AFB8E8D-6787-4992-A0B3-5BE1E718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076770"/>
              </p:ext>
            </p:extLst>
          </p:nvPr>
        </p:nvGraphicFramePr>
        <p:xfrm>
          <a:off x="2148525" y="1380835"/>
          <a:ext cx="6835218" cy="4096329"/>
        </p:xfrm>
        <a:graphic>
          <a:graphicData uri="http://schemas.openxmlformats.org/drawingml/2006/table">
            <a:tbl>
              <a:tblPr/>
              <a:tblGrid>
                <a:gridCol w="2278406">
                  <a:extLst>
                    <a:ext uri="{9D8B030D-6E8A-4147-A177-3AD203B41FA5}">
                      <a16:colId xmlns:a16="http://schemas.microsoft.com/office/drawing/2014/main" val="3925080379"/>
                    </a:ext>
                  </a:extLst>
                </a:gridCol>
                <a:gridCol w="2278406">
                  <a:extLst>
                    <a:ext uri="{9D8B030D-6E8A-4147-A177-3AD203B41FA5}">
                      <a16:colId xmlns:a16="http://schemas.microsoft.com/office/drawing/2014/main" val="1137785029"/>
                    </a:ext>
                  </a:extLst>
                </a:gridCol>
                <a:gridCol w="2278406">
                  <a:extLst>
                    <a:ext uri="{9D8B030D-6E8A-4147-A177-3AD203B41FA5}">
                      <a16:colId xmlns:a16="http://schemas.microsoft.com/office/drawing/2014/main" val="3583703949"/>
                    </a:ext>
                  </a:extLst>
                </a:gridCol>
              </a:tblGrid>
              <a:tr h="409633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utterance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Intent (FUNCTIONS)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Slots (ARGUMENTS)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880758"/>
                  </a:ext>
                </a:extLst>
              </a:tr>
              <a:tr h="1024082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I want a pizza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order_food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O O O B-Food_type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8015127"/>
                  </a:ext>
                </a:extLst>
              </a:tr>
              <a:tr h="1024082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Book a flight to Boston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book_flight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0">
                          <a:solidFill>
                            <a:schemeClr val="tx1"/>
                          </a:solidFill>
                          <a:effectLst/>
                        </a:rPr>
                        <a:t>O O O O B-City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9363870"/>
                  </a:ext>
                </a:extLst>
              </a:tr>
              <a:tr h="1638532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Book a flight at 7pm to London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book_flight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0" dirty="0">
                          <a:solidFill>
                            <a:schemeClr val="tx1"/>
                          </a:solidFill>
                          <a:effectLst/>
                        </a:rPr>
                        <a:t>O O O O B-Departure_time O B-City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8507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6E44D25-B38E-4B56-8CB9-042AEAE032AB}"/>
              </a:ext>
            </a:extLst>
          </p:cNvPr>
          <p:cNvSpPr txBox="1"/>
          <p:nvPr/>
        </p:nvSpPr>
        <p:spPr>
          <a:xfrm>
            <a:off x="1719385" y="406400"/>
            <a:ext cx="771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NATURAL LANGUAGE UNDERSTANDING (NLU), RASA - SAMPLE LIB</a:t>
            </a:r>
          </a:p>
        </p:txBody>
      </p:sp>
    </p:spTree>
    <p:extLst>
      <p:ext uri="{BB962C8B-B14F-4D97-AF65-F5344CB8AC3E}">
        <p14:creationId xmlns:p14="http://schemas.microsoft.com/office/powerpoint/2010/main" val="3901087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DFA502F-A154-48AA-AB4C-8BB9174A8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321874"/>
              </p:ext>
            </p:extLst>
          </p:nvPr>
        </p:nvGraphicFramePr>
        <p:xfrm>
          <a:off x="2256542" y="1282133"/>
          <a:ext cx="6821470" cy="1463040"/>
        </p:xfrm>
        <a:graphic>
          <a:graphicData uri="http://schemas.openxmlformats.org/drawingml/2006/table">
            <a:tbl>
              <a:tblPr/>
              <a:tblGrid>
                <a:gridCol w="3410735">
                  <a:extLst>
                    <a:ext uri="{9D8B030D-6E8A-4147-A177-3AD203B41FA5}">
                      <a16:colId xmlns:a16="http://schemas.microsoft.com/office/drawing/2014/main" val="2407767267"/>
                    </a:ext>
                  </a:extLst>
                </a:gridCol>
                <a:gridCol w="3410735">
                  <a:extLst>
                    <a:ext uri="{9D8B030D-6E8A-4147-A177-3AD203B41FA5}">
                      <a16:colId xmlns:a16="http://schemas.microsoft.com/office/drawing/2014/main" val="14208420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text1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text2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4898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Hello! How are you doing?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Ciao, come stai?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9133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I got promoted today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Oggi sono stato promosso!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3252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Not doing well today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b="0" dirty="0">
                          <a:solidFill>
                            <a:schemeClr val="tx1"/>
                          </a:solidFill>
                          <a:effectLst/>
                        </a:rPr>
                        <a:t>Oggi non mi sento bene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19845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1B0718F-01B8-429C-B8DC-A525A0F7452C}"/>
              </a:ext>
            </a:extLst>
          </p:cNvPr>
          <p:cNvSpPr txBox="1"/>
          <p:nvPr/>
        </p:nvSpPr>
        <p:spPr>
          <a:xfrm>
            <a:off x="1578708" y="398585"/>
            <a:ext cx="7995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LANGUAGE TRANSLATION</a:t>
            </a:r>
          </a:p>
        </p:txBody>
      </p:sp>
    </p:spTree>
    <p:extLst>
      <p:ext uri="{BB962C8B-B14F-4D97-AF65-F5344CB8AC3E}">
        <p14:creationId xmlns:p14="http://schemas.microsoft.com/office/powerpoint/2010/main" val="40284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44C4FA-F467-4FB7-9C1E-9CA4FC993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394606"/>
              </p:ext>
            </p:extLst>
          </p:nvPr>
        </p:nvGraphicFramePr>
        <p:xfrm>
          <a:off x="2945221" y="1546083"/>
          <a:ext cx="6066802" cy="1737360"/>
        </p:xfrm>
        <a:graphic>
          <a:graphicData uri="http://schemas.openxmlformats.org/drawingml/2006/table">
            <a:tbl>
              <a:tblPr/>
              <a:tblGrid>
                <a:gridCol w="3033401">
                  <a:extLst>
                    <a:ext uri="{9D8B030D-6E8A-4147-A177-3AD203B41FA5}">
                      <a16:colId xmlns:a16="http://schemas.microsoft.com/office/drawing/2014/main" val="877316626"/>
                    </a:ext>
                  </a:extLst>
                </a:gridCol>
                <a:gridCol w="3033401">
                  <a:extLst>
                    <a:ext uri="{9D8B030D-6E8A-4147-A177-3AD203B41FA5}">
                      <a16:colId xmlns:a16="http://schemas.microsoft.com/office/drawing/2014/main" val="7212160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user1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user2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208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Hello! How are you doing?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Doing well, thanks!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675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I got promoted today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Congratulations!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668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Not doing well today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I’m sorry, can I do something to help you?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67653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2541654-6993-4DFF-84A3-BAFE4573C0AD}"/>
              </a:ext>
            </a:extLst>
          </p:cNvPr>
          <p:cNvSpPr txBox="1"/>
          <p:nvPr/>
        </p:nvSpPr>
        <p:spPr>
          <a:xfrm>
            <a:off x="1461477" y="375138"/>
            <a:ext cx="851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DIALOGUE MODELLING</a:t>
            </a:r>
          </a:p>
        </p:txBody>
      </p:sp>
    </p:spTree>
    <p:extLst>
      <p:ext uri="{BB962C8B-B14F-4D97-AF65-F5344CB8AC3E}">
        <p14:creationId xmlns:p14="http://schemas.microsoft.com/office/powerpoint/2010/main" val="2780683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6E0A0F5-8BD8-43D1-AFA7-7E29A4AB1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662662"/>
              </p:ext>
            </p:extLst>
          </p:nvPr>
        </p:nvGraphicFramePr>
        <p:xfrm>
          <a:off x="3231536" y="1637089"/>
          <a:ext cx="5214880" cy="3123448"/>
        </p:xfrm>
        <a:graphic>
          <a:graphicData uri="http://schemas.openxmlformats.org/drawingml/2006/table">
            <a:tbl>
              <a:tblPr/>
              <a:tblGrid>
                <a:gridCol w="2607440">
                  <a:extLst>
                    <a:ext uri="{9D8B030D-6E8A-4147-A177-3AD203B41FA5}">
                      <a16:colId xmlns:a16="http://schemas.microsoft.com/office/drawing/2014/main" val="2421068586"/>
                    </a:ext>
                  </a:extLst>
                </a:gridCol>
                <a:gridCol w="2607440">
                  <a:extLst>
                    <a:ext uri="{9D8B030D-6E8A-4147-A177-3AD203B41FA5}">
                      <a16:colId xmlns:a16="http://schemas.microsoft.com/office/drawing/2014/main" val="1468641454"/>
                    </a:ext>
                  </a:extLst>
                </a:gridCol>
              </a:tblGrid>
              <a:tr h="42046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review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sentiment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824018"/>
                  </a:ext>
                </a:extLst>
              </a:tr>
              <a:tr h="96106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The movie was fantastic!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positive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57584"/>
                  </a:ext>
                </a:extLst>
              </a:tr>
              <a:tr h="96106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Great acting and cinematography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positive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489818"/>
                  </a:ext>
                </a:extLst>
              </a:tr>
              <a:tr h="78086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The acting was terrible!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negative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50418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86EE6ED-B522-48E0-AE9B-298019B2148E}"/>
              </a:ext>
            </a:extLst>
          </p:cNvPr>
          <p:cNvSpPr txBox="1"/>
          <p:nvPr/>
        </p:nvSpPr>
        <p:spPr>
          <a:xfrm>
            <a:off x="1899138" y="539262"/>
            <a:ext cx="721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3118874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47C149-7F77-43E3-996F-1AA139F52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343335"/>
              </p:ext>
            </p:extLst>
          </p:nvPr>
        </p:nvGraphicFramePr>
        <p:xfrm>
          <a:off x="3525625" y="1879320"/>
          <a:ext cx="4446310" cy="2286000"/>
        </p:xfrm>
        <a:graphic>
          <a:graphicData uri="http://schemas.openxmlformats.org/drawingml/2006/table">
            <a:tbl>
              <a:tblPr/>
              <a:tblGrid>
                <a:gridCol w="2223155">
                  <a:extLst>
                    <a:ext uri="{9D8B030D-6E8A-4147-A177-3AD203B41FA5}">
                      <a16:colId xmlns:a16="http://schemas.microsoft.com/office/drawing/2014/main" val="3394242681"/>
                    </a:ext>
                  </a:extLst>
                </a:gridCol>
                <a:gridCol w="2223155">
                  <a:extLst>
                    <a:ext uri="{9D8B030D-6E8A-4147-A177-3AD203B41FA5}">
                      <a16:colId xmlns:a16="http://schemas.microsoft.com/office/drawing/2014/main" val="42650293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image_path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049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images/image_000001.jpg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car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2718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images/image_000002.jpg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9559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images/image_000003.jpg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boat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75244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AFAF44D-3314-429D-AD58-3CC7C11DB087}"/>
              </a:ext>
            </a:extLst>
          </p:cNvPr>
          <p:cNvSpPr txBox="1"/>
          <p:nvPr/>
        </p:nvSpPr>
        <p:spPr>
          <a:xfrm>
            <a:off x="2110154" y="679938"/>
            <a:ext cx="7877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 IDENTIFICATION FROM IMAGE</a:t>
            </a:r>
          </a:p>
        </p:txBody>
      </p:sp>
    </p:spTree>
    <p:extLst>
      <p:ext uri="{BB962C8B-B14F-4D97-AF65-F5344CB8AC3E}">
        <p14:creationId xmlns:p14="http://schemas.microsoft.com/office/powerpoint/2010/main" val="3502600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13372EA-E9CC-4D8B-A380-23CCA03F8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447855"/>
              </p:ext>
            </p:extLst>
          </p:nvPr>
        </p:nvGraphicFramePr>
        <p:xfrm>
          <a:off x="2111604" y="1781753"/>
          <a:ext cx="7004116" cy="1463040"/>
        </p:xfrm>
        <a:graphic>
          <a:graphicData uri="http://schemas.openxmlformats.org/drawingml/2006/table">
            <a:tbl>
              <a:tblPr/>
              <a:tblGrid>
                <a:gridCol w="3502058">
                  <a:extLst>
                    <a:ext uri="{9D8B030D-6E8A-4147-A177-3AD203B41FA5}">
                      <a16:colId xmlns:a16="http://schemas.microsoft.com/office/drawing/2014/main" val="2573552339"/>
                    </a:ext>
                  </a:extLst>
                </a:gridCol>
                <a:gridCol w="3502058">
                  <a:extLst>
                    <a:ext uri="{9D8B030D-6E8A-4147-A177-3AD203B41FA5}">
                      <a16:colId xmlns:a16="http://schemas.microsoft.com/office/drawing/2014/main" val="29439198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image_path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caption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0418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imagenet/image_000001.jpg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car driving on the street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8838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imagenet/image_000002.jpg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dog barking at a 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554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imagenet/image_000003.jpg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boat sailing in the ocean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8696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A270171-EA64-4154-BB76-D6252115B92E}"/>
              </a:ext>
            </a:extLst>
          </p:cNvPr>
          <p:cNvSpPr txBox="1"/>
          <p:nvPr/>
        </p:nvSpPr>
        <p:spPr>
          <a:xfrm>
            <a:off x="1695938" y="633046"/>
            <a:ext cx="7799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CAPTIONING</a:t>
            </a:r>
          </a:p>
        </p:txBody>
      </p:sp>
    </p:spTree>
    <p:extLst>
      <p:ext uri="{BB962C8B-B14F-4D97-AF65-F5344CB8AC3E}">
        <p14:creationId xmlns:p14="http://schemas.microsoft.com/office/powerpoint/2010/main" val="578750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BF8504C-40FB-4136-B174-1DBB9B88C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47101"/>
              </p:ext>
            </p:extLst>
          </p:nvPr>
        </p:nvGraphicFramePr>
        <p:xfrm>
          <a:off x="1791092" y="1759514"/>
          <a:ext cx="8314440" cy="4351336"/>
        </p:xfrm>
        <a:graphic>
          <a:graphicData uri="http://schemas.openxmlformats.org/drawingml/2006/table">
            <a:tbl>
              <a:tblPr/>
              <a:tblGrid>
                <a:gridCol w="2771480">
                  <a:extLst>
                    <a:ext uri="{9D8B030D-6E8A-4147-A177-3AD203B41FA5}">
                      <a16:colId xmlns:a16="http://schemas.microsoft.com/office/drawing/2014/main" val="4120706898"/>
                    </a:ext>
                  </a:extLst>
                </a:gridCol>
                <a:gridCol w="2771480">
                  <a:extLst>
                    <a:ext uri="{9D8B030D-6E8A-4147-A177-3AD203B41FA5}">
                      <a16:colId xmlns:a16="http://schemas.microsoft.com/office/drawing/2014/main" val="2218709135"/>
                    </a:ext>
                  </a:extLst>
                </a:gridCol>
                <a:gridCol w="2771480">
                  <a:extLst>
                    <a:ext uri="{9D8B030D-6E8A-4147-A177-3AD203B41FA5}">
                      <a16:colId xmlns:a16="http://schemas.microsoft.com/office/drawing/2014/main" val="2637276741"/>
                    </a:ext>
                  </a:extLst>
                </a:gridCol>
              </a:tblGrid>
              <a:tr h="51626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image_path_1</a:t>
                      </a:r>
                    </a:p>
                  </a:txBody>
                  <a:tcPr marL="73751" marR="73751" marT="36876" marB="368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image_path_2</a:t>
                      </a:r>
                    </a:p>
                  </a:txBody>
                  <a:tcPr marL="73751" marR="73751" marT="36876" marB="368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similarity</a:t>
                      </a:r>
                    </a:p>
                  </a:txBody>
                  <a:tcPr marL="73751" marR="73751" marT="36876" marB="368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4533"/>
                  </a:ext>
                </a:extLst>
              </a:tr>
              <a:tr h="95876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balinese/character01/0108_13.png</a:t>
                      </a:r>
                    </a:p>
                  </a:txBody>
                  <a:tcPr marL="73751" marR="73751" marT="36876" marB="368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balinese/character01/0108_18.png</a:t>
                      </a:r>
                    </a:p>
                  </a:txBody>
                  <a:tcPr marL="73751" marR="73751" marT="36876" marB="368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73751" marR="73751" marT="36876" marB="368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95023"/>
                  </a:ext>
                </a:extLst>
              </a:tr>
              <a:tr h="95876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balinese/character01/0108_13.png</a:t>
                      </a:r>
                    </a:p>
                  </a:txBody>
                  <a:tcPr marL="73751" marR="73751" marT="36876" marB="368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balinese/character08/0115_12.png</a:t>
                      </a:r>
                    </a:p>
                  </a:txBody>
                  <a:tcPr marL="73751" marR="73751" marT="36876" marB="368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73751" marR="73751" marT="36876" marB="368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881393"/>
                  </a:ext>
                </a:extLst>
              </a:tr>
              <a:tr h="95876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balinese/character01/0108_04.png</a:t>
                      </a:r>
                    </a:p>
                  </a:txBody>
                  <a:tcPr marL="73751" marR="73751" marT="36876" marB="368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balinese/character01/0108_08.png</a:t>
                      </a:r>
                    </a:p>
                  </a:txBody>
                  <a:tcPr marL="73751" marR="73751" marT="36876" marB="368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73751" marR="73751" marT="36876" marB="368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528357"/>
                  </a:ext>
                </a:extLst>
              </a:tr>
              <a:tr h="95876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balinese/character01/0108_11.png</a:t>
                      </a:r>
                    </a:p>
                  </a:txBody>
                  <a:tcPr marL="73751" marR="73751" marT="36876" marB="368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balinese/character05/0112_02.png</a:t>
                      </a:r>
                    </a:p>
                  </a:txBody>
                  <a:tcPr marL="73751" marR="73751" marT="36876" marB="368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73751" marR="73751" marT="36876" marB="368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6999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95203C6-E6A1-4726-A84C-B2C4BBC8041C}"/>
              </a:ext>
            </a:extLst>
          </p:cNvPr>
          <p:cNvSpPr txBox="1"/>
          <p:nvPr/>
        </p:nvSpPr>
        <p:spPr>
          <a:xfrm>
            <a:off x="1852246" y="593969"/>
            <a:ext cx="786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SIMILARITY</a:t>
            </a:r>
          </a:p>
        </p:txBody>
      </p:sp>
    </p:spTree>
    <p:extLst>
      <p:ext uri="{BB962C8B-B14F-4D97-AF65-F5344CB8AC3E}">
        <p14:creationId xmlns:p14="http://schemas.microsoft.com/office/powerpoint/2010/main" val="3050583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D8A1D74-6642-4228-97CC-45395F3A2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864754"/>
              </p:ext>
            </p:extLst>
          </p:nvPr>
        </p:nvGraphicFramePr>
        <p:xfrm>
          <a:off x="1809444" y="901798"/>
          <a:ext cx="8098128" cy="3868165"/>
        </p:xfrm>
        <a:graphic>
          <a:graphicData uri="http://schemas.openxmlformats.org/drawingml/2006/table">
            <a:tbl>
              <a:tblPr/>
              <a:tblGrid>
                <a:gridCol w="2699376">
                  <a:extLst>
                    <a:ext uri="{9D8B030D-6E8A-4147-A177-3AD203B41FA5}">
                      <a16:colId xmlns:a16="http://schemas.microsoft.com/office/drawing/2014/main" val="2393329487"/>
                    </a:ext>
                  </a:extLst>
                </a:gridCol>
                <a:gridCol w="2699376">
                  <a:extLst>
                    <a:ext uri="{9D8B030D-6E8A-4147-A177-3AD203B41FA5}">
                      <a16:colId xmlns:a16="http://schemas.microsoft.com/office/drawing/2014/main" val="639049091"/>
                    </a:ext>
                  </a:extLst>
                </a:gridCol>
                <a:gridCol w="2699376">
                  <a:extLst>
                    <a:ext uri="{9D8B030D-6E8A-4147-A177-3AD203B41FA5}">
                      <a16:colId xmlns:a16="http://schemas.microsoft.com/office/drawing/2014/main" val="330015996"/>
                    </a:ext>
                  </a:extLst>
                </a:gridCol>
              </a:tblGrid>
              <a:tr h="55259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>
                          <a:solidFill>
                            <a:schemeClr val="tx1"/>
                          </a:solidFill>
                          <a:effectLst/>
                        </a:rPr>
                        <a:t>image_path</a:t>
                      </a:r>
                    </a:p>
                  </a:txBody>
                  <a:tcPr marL="88803" marR="88803" marT="44401" marB="44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>
                          <a:solidFill>
                            <a:schemeClr val="tx1"/>
                          </a:solidFill>
                          <a:effectLst/>
                        </a:rPr>
                        <a:t>question</a:t>
                      </a:r>
                    </a:p>
                  </a:txBody>
                  <a:tcPr marL="88803" marR="88803" marT="44401" marB="44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>
                          <a:solidFill>
                            <a:schemeClr val="tx1"/>
                          </a:solidFill>
                          <a:effectLst/>
                        </a:rPr>
                        <a:t>answer</a:t>
                      </a:r>
                    </a:p>
                  </a:txBody>
                  <a:tcPr marL="88803" marR="88803" marT="44401" marB="44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6856360"/>
                  </a:ext>
                </a:extLst>
              </a:tr>
              <a:tr h="1263074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>
                          <a:solidFill>
                            <a:schemeClr val="tx1"/>
                          </a:solidFill>
                          <a:effectLst/>
                        </a:rPr>
                        <a:t>imdata/image_000001.jpg</a:t>
                      </a:r>
                    </a:p>
                  </a:txBody>
                  <a:tcPr marL="88803" marR="88803" marT="44401" marB="44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>
                          <a:solidFill>
                            <a:schemeClr val="tx1"/>
                          </a:solidFill>
                          <a:effectLst/>
                        </a:rPr>
                        <a:t>Is there snow on the mountains?</a:t>
                      </a:r>
                    </a:p>
                  </a:txBody>
                  <a:tcPr marL="88803" marR="88803" marT="44401" marB="44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</a:p>
                  </a:txBody>
                  <a:tcPr marL="88803" marR="88803" marT="44401" marB="44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818739"/>
                  </a:ext>
                </a:extLst>
              </a:tr>
              <a:tr h="1026248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>
                          <a:solidFill>
                            <a:schemeClr val="tx1"/>
                          </a:solidFill>
                          <a:effectLst/>
                        </a:rPr>
                        <a:t>imdata/image_000002.jpg</a:t>
                      </a:r>
                    </a:p>
                  </a:txBody>
                  <a:tcPr marL="88803" marR="88803" marT="44401" marB="44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>
                          <a:solidFill>
                            <a:schemeClr val="tx1"/>
                          </a:solidFill>
                          <a:effectLst/>
                        </a:rPr>
                        <a:t>What color are the wheels</a:t>
                      </a:r>
                    </a:p>
                  </a:txBody>
                  <a:tcPr marL="88803" marR="88803" marT="44401" marB="44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>
                          <a:solidFill>
                            <a:schemeClr val="tx1"/>
                          </a:solidFill>
                          <a:effectLst/>
                        </a:rPr>
                        <a:t>blue</a:t>
                      </a:r>
                    </a:p>
                  </a:txBody>
                  <a:tcPr marL="88803" marR="88803" marT="44401" marB="44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814093"/>
                  </a:ext>
                </a:extLst>
              </a:tr>
              <a:tr h="1026248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>
                          <a:solidFill>
                            <a:schemeClr val="tx1"/>
                          </a:solidFill>
                          <a:effectLst/>
                        </a:rPr>
                        <a:t>imdata/image_000003.jpg</a:t>
                      </a:r>
                    </a:p>
                  </a:txBody>
                  <a:tcPr marL="88803" marR="88803" marT="44401" marB="44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>
                          <a:solidFill>
                            <a:schemeClr val="tx1"/>
                          </a:solidFill>
                          <a:effectLst/>
                        </a:rPr>
                        <a:t>What kind of utensil is in the glass bowl</a:t>
                      </a:r>
                    </a:p>
                  </a:txBody>
                  <a:tcPr marL="88803" marR="88803" marT="44401" marB="44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 dirty="0">
                          <a:solidFill>
                            <a:schemeClr val="tx1"/>
                          </a:solidFill>
                          <a:effectLst/>
                        </a:rPr>
                        <a:t>knife</a:t>
                      </a:r>
                    </a:p>
                  </a:txBody>
                  <a:tcPr marL="88803" marR="88803" marT="44401" marB="44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79652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97A943B-2F6A-477A-A4C2-9BA0A8320749}"/>
              </a:ext>
            </a:extLst>
          </p:cNvPr>
          <p:cNvSpPr txBox="1"/>
          <p:nvPr/>
        </p:nvSpPr>
        <p:spPr>
          <a:xfrm>
            <a:off x="1383323" y="226646"/>
            <a:ext cx="858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QUESTION / ANSWERING</a:t>
            </a:r>
          </a:p>
        </p:txBody>
      </p:sp>
    </p:spTree>
    <p:extLst>
      <p:ext uri="{BB962C8B-B14F-4D97-AF65-F5344CB8AC3E}">
        <p14:creationId xmlns:p14="http://schemas.microsoft.com/office/powerpoint/2010/main" val="758126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2AF053-230C-4069-ADA2-B92B0E10E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387948"/>
              </p:ext>
            </p:extLst>
          </p:nvPr>
        </p:nvGraphicFramePr>
        <p:xfrm>
          <a:off x="1538140" y="1251756"/>
          <a:ext cx="9115720" cy="4354488"/>
        </p:xfrm>
        <a:graphic>
          <a:graphicData uri="http://schemas.openxmlformats.org/drawingml/2006/table">
            <a:tbl>
              <a:tblPr/>
              <a:tblGrid>
                <a:gridCol w="4557860">
                  <a:extLst>
                    <a:ext uri="{9D8B030D-6E8A-4147-A177-3AD203B41FA5}">
                      <a16:colId xmlns:a16="http://schemas.microsoft.com/office/drawing/2014/main" val="649522485"/>
                    </a:ext>
                  </a:extLst>
                </a:gridCol>
                <a:gridCol w="4557860">
                  <a:extLst>
                    <a:ext uri="{9D8B030D-6E8A-4147-A177-3AD203B41FA5}">
                      <a16:colId xmlns:a16="http://schemas.microsoft.com/office/drawing/2014/main" val="1845685151"/>
                    </a:ext>
                  </a:extLst>
                </a:gridCol>
              </a:tblGrid>
              <a:tr h="24174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audio_path</a:t>
                      </a:r>
                    </a:p>
                  </a:txBody>
                  <a:tcPr marL="60435" marR="60435" marT="30218" marB="302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label</a:t>
                      </a:r>
                    </a:p>
                  </a:txBody>
                  <a:tcPr marL="60435" marR="60435" marT="30218" marB="302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1574849"/>
                  </a:ext>
                </a:extLst>
              </a:tr>
              <a:tr h="96696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.../speech_recog_digit_data/recordings/0_jackson_0.wav</a:t>
                      </a:r>
                    </a:p>
                  </a:txBody>
                  <a:tcPr marL="60435" marR="60435" marT="30218" marB="302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60435" marR="60435" marT="30218" marB="302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451056"/>
                  </a:ext>
                </a:extLst>
              </a:tr>
              <a:tr h="96696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.../speech_recog_digit_data/recordings/0_jackson_10.wav</a:t>
                      </a:r>
                    </a:p>
                  </a:txBody>
                  <a:tcPr marL="60435" marR="60435" marT="30218" marB="302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60435" marR="60435" marT="30218" marB="302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671714"/>
                  </a:ext>
                </a:extLst>
              </a:tr>
              <a:tr h="96696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.../speech_recog_digit_data/recordings/0_jackson_11.wav</a:t>
                      </a:r>
                    </a:p>
                  </a:txBody>
                  <a:tcPr marL="60435" marR="60435" marT="30218" marB="302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60435" marR="60435" marT="30218" marB="302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111347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...</a:t>
                      </a:r>
                    </a:p>
                  </a:txBody>
                  <a:tcPr marL="60435" marR="60435" marT="30218" marB="302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...</a:t>
                      </a:r>
                    </a:p>
                  </a:txBody>
                  <a:tcPr marL="60435" marR="60435" marT="30218" marB="302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333490"/>
                  </a:ext>
                </a:extLst>
              </a:tr>
              <a:tr h="96696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.../speech_recog_digit_data/recordings/1_jackson_0.wav</a:t>
                      </a:r>
                    </a:p>
                  </a:txBody>
                  <a:tcPr marL="60435" marR="60435" marT="30218" marB="302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60435" marR="60435" marT="30218" marB="302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09712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1CA00BD-917B-4DEF-BBA9-A9A96A1DEA33}"/>
              </a:ext>
            </a:extLst>
          </p:cNvPr>
          <p:cNvSpPr txBox="1"/>
          <p:nvPr/>
        </p:nvSpPr>
        <p:spPr>
          <a:xfrm>
            <a:off x="1391138" y="312615"/>
            <a:ext cx="884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SPEECH RECOGNISTION</a:t>
            </a:r>
          </a:p>
        </p:txBody>
      </p:sp>
    </p:spTree>
    <p:extLst>
      <p:ext uri="{BB962C8B-B14F-4D97-AF65-F5344CB8AC3E}">
        <p14:creationId xmlns:p14="http://schemas.microsoft.com/office/powerpoint/2010/main" val="656378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C01F6DD-6737-46FB-B194-936ACE3CB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506672"/>
              </p:ext>
            </p:extLst>
          </p:nvPr>
        </p:nvGraphicFramePr>
        <p:xfrm>
          <a:off x="3996051" y="1542697"/>
          <a:ext cx="4855718" cy="4351336"/>
        </p:xfrm>
        <a:graphic>
          <a:graphicData uri="http://schemas.openxmlformats.org/drawingml/2006/table">
            <a:tbl>
              <a:tblPr/>
              <a:tblGrid>
                <a:gridCol w="2913796">
                  <a:extLst>
                    <a:ext uri="{9D8B030D-6E8A-4147-A177-3AD203B41FA5}">
                      <a16:colId xmlns:a16="http://schemas.microsoft.com/office/drawing/2014/main" val="2458561729"/>
                    </a:ext>
                  </a:extLst>
                </a:gridCol>
                <a:gridCol w="1941922">
                  <a:extLst>
                    <a:ext uri="{9D8B030D-6E8A-4147-A177-3AD203B41FA5}">
                      <a16:colId xmlns:a16="http://schemas.microsoft.com/office/drawing/2014/main" val="1344729580"/>
                    </a:ext>
                  </a:extLst>
                </a:gridCol>
              </a:tblGrid>
              <a:tr h="51626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audio_path</a:t>
                      </a:r>
                    </a:p>
                  </a:txBody>
                  <a:tcPr marL="73751" marR="73751" marT="36876" marB="368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label</a:t>
                      </a:r>
                    </a:p>
                  </a:txBody>
                  <a:tcPr marL="73751" marR="73751" marT="36876" marB="368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284648"/>
                  </a:ext>
                </a:extLst>
              </a:tr>
              <a:tr h="95876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audiodata/audio_000001.wav</a:t>
                      </a:r>
                    </a:p>
                  </a:txBody>
                  <a:tcPr marL="73751" marR="73751" marT="36876" marB="368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73751" marR="73751" marT="36876" marB="368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8687069"/>
                  </a:ext>
                </a:extLst>
              </a:tr>
              <a:tr h="95876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audiodata/audio_000002.wav</a:t>
                      </a:r>
                    </a:p>
                  </a:txBody>
                  <a:tcPr marL="73751" marR="73751" marT="36876" marB="368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73751" marR="73751" marT="36876" marB="368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6841768"/>
                  </a:ext>
                </a:extLst>
              </a:tr>
              <a:tr h="95876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audiodata/audio_000003.wav</a:t>
                      </a:r>
                    </a:p>
                  </a:txBody>
                  <a:tcPr marL="73751" marR="73751" marT="36876" marB="368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73751" marR="73751" marT="36876" marB="368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8723107"/>
                  </a:ext>
                </a:extLst>
              </a:tr>
              <a:tr h="95876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audiodata/audio_000004.wav</a:t>
                      </a:r>
                    </a:p>
                  </a:txBody>
                  <a:tcPr marL="73751" marR="73751" marT="36876" marB="368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73751" marR="73751" marT="36876" marB="368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64469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B63AFD7-8F74-4A52-A62C-70A3DDEE546E}"/>
              </a:ext>
            </a:extLst>
          </p:cNvPr>
          <p:cNvSpPr txBox="1"/>
          <p:nvPr/>
        </p:nvSpPr>
        <p:spPr>
          <a:xfrm>
            <a:off x="1680308" y="484554"/>
            <a:ext cx="807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AUDIO NUMEBERING</a:t>
            </a:r>
          </a:p>
        </p:txBody>
      </p:sp>
    </p:spTree>
    <p:extLst>
      <p:ext uri="{BB962C8B-B14F-4D97-AF65-F5344CB8AC3E}">
        <p14:creationId xmlns:p14="http://schemas.microsoft.com/office/powerpoint/2010/main" val="268547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B76CCD-4F77-478F-89FD-08D109FEACBE}"/>
              </a:ext>
            </a:extLst>
          </p:cNvPr>
          <p:cNvSpPr/>
          <p:nvPr/>
        </p:nvSpPr>
        <p:spPr>
          <a:xfrm>
            <a:off x="2548379" y="1145086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Variable types:</a:t>
            </a:r>
          </a:p>
          <a:p>
            <a:r>
              <a:rPr lang="en-US" dirty="0"/>
              <a:t>Binary</a:t>
            </a:r>
          </a:p>
          <a:p>
            <a:r>
              <a:rPr lang="en-US" dirty="0"/>
              <a:t>Categorical</a:t>
            </a:r>
          </a:p>
          <a:p>
            <a:r>
              <a:rPr lang="en-US" dirty="0"/>
              <a:t>Integer  -whole number</a:t>
            </a:r>
          </a:p>
          <a:p>
            <a:r>
              <a:rPr lang="en-US" dirty="0"/>
              <a:t>Continuous - float</a:t>
            </a:r>
          </a:p>
          <a:p>
            <a:endParaRPr lang="en-US" dirty="0"/>
          </a:p>
          <a:p>
            <a:r>
              <a:rPr lang="en-US" b="1" dirty="0"/>
              <a:t>Variable selection</a:t>
            </a:r>
          </a:p>
          <a:p>
            <a:r>
              <a:rPr lang="en-US" dirty="0"/>
              <a:t>Feeding all features will produce</a:t>
            </a:r>
          </a:p>
          <a:p>
            <a:r>
              <a:rPr lang="en-US" dirty="0"/>
              <a:t>- slow computing</a:t>
            </a:r>
          </a:p>
          <a:p>
            <a:r>
              <a:rPr lang="en-US" dirty="0"/>
              <a:t>- poor prediction</a:t>
            </a:r>
          </a:p>
          <a:p>
            <a:r>
              <a:rPr lang="en-US" dirty="0"/>
              <a:t> Technique : Correlation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884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E979E66-57DA-4DEF-80C7-5491DE9CF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434220"/>
              </p:ext>
            </p:extLst>
          </p:nvPr>
        </p:nvGraphicFramePr>
        <p:xfrm>
          <a:off x="1506151" y="2424189"/>
          <a:ext cx="9692888" cy="1828800"/>
        </p:xfrm>
        <a:graphic>
          <a:graphicData uri="http://schemas.openxmlformats.org/drawingml/2006/table">
            <a:tbl>
              <a:tblPr/>
              <a:tblGrid>
                <a:gridCol w="1211611">
                  <a:extLst>
                    <a:ext uri="{9D8B030D-6E8A-4147-A177-3AD203B41FA5}">
                      <a16:colId xmlns:a16="http://schemas.microsoft.com/office/drawing/2014/main" val="351075927"/>
                    </a:ext>
                  </a:extLst>
                </a:gridCol>
                <a:gridCol w="1211611">
                  <a:extLst>
                    <a:ext uri="{9D8B030D-6E8A-4147-A177-3AD203B41FA5}">
                      <a16:colId xmlns:a16="http://schemas.microsoft.com/office/drawing/2014/main" val="3891709128"/>
                    </a:ext>
                  </a:extLst>
                </a:gridCol>
                <a:gridCol w="1211611">
                  <a:extLst>
                    <a:ext uri="{9D8B030D-6E8A-4147-A177-3AD203B41FA5}">
                      <a16:colId xmlns:a16="http://schemas.microsoft.com/office/drawing/2014/main" val="1678711878"/>
                    </a:ext>
                  </a:extLst>
                </a:gridCol>
                <a:gridCol w="1211611">
                  <a:extLst>
                    <a:ext uri="{9D8B030D-6E8A-4147-A177-3AD203B41FA5}">
                      <a16:colId xmlns:a16="http://schemas.microsoft.com/office/drawing/2014/main" val="141181232"/>
                    </a:ext>
                  </a:extLst>
                </a:gridCol>
                <a:gridCol w="1211611">
                  <a:extLst>
                    <a:ext uri="{9D8B030D-6E8A-4147-A177-3AD203B41FA5}">
                      <a16:colId xmlns:a16="http://schemas.microsoft.com/office/drawing/2014/main" val="670223817"/>
                    </a:ext>
                  </a:extLst>
                </a:gridCol>
                <a:gridCol w="1211611">
                  <a:extLst>
                    <a:ext uri="{9D8B030D-6E8A-4147-A177-3AD203B41FA5}">
                      <a16:colId xmlns:a16="http://schemas.microsoft.com/office/drawing/2014/main" val="4235425565"/>
                    </a:ext>
                  </a:extLst>
                </a:gridCol>
                <a:gridCol w="1211611">
                  <a:extLst>
                    <a:ext uri="{9D8B030D-6E8A-4147-A177-3AD203B41FA5}">
                      <a16:colId xmlns:a16="http://schemas.microsoft.com/office/drawing/2014/main" val="527011269"/>
                    </a:ext>
                  </a:extLst>
                </a:gridCol>
                <a:gridCol w="1211611">
                  <a:extLst>
                    <a:ext uri="{9D8B030D-6E8A-4147-A177-3AD203B41FA5}">
                      <a16:colId xmlns:a16="http://schemas.microsoft.com/office/drawing/2014/main" val="1737164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Pclass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Sex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SibSp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Parch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Fare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Survived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Embarked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65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7.2500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009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female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71.2833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455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female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7.9250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865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8.0500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9972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6868D6A-4424-4E5E-BDFB-3608A905BB87}"/>
              </a:ext>
            </a:extLst>
          </p:cNvPr>
          <p:cNvSpPr txBox="1"/>
          <p:nvPr/>
        </p:nvSpPr>
        <p:spPr>
          <a:xfrm>
            <a:off x="1414585" y="664308"/>
            <a:ext cx="923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 CLASSIFCATION</a:t>
            </a:r>
          </a:p>
        </p:txBody>
      </p:sp>
    </p:spTree>
    <p:extLst>
      <p:ext uri="{BB962C8B-B14F-4D97-AF65-F5344CB8AC3E}">
        <p14:creationId xmlns:p14="http://schemas.microsoft.com/office/powerpoint/2010/main" val="4245898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FB70756-ABA6-460B-81F6-615D11995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360622"/>
              </p:ext>
            </p:extLst>
          </p:nvPr>
        </p:nvGraphicFramePr>
        <p:xfrm>
          <a:off x="2126268" y="210540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4369474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33388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Date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360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Dd/mm/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yyy:hh:mm:ss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Xmxmxmxmxm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102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etc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579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453237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833D748-0D7E-478F-A995-F0D3A6F7ECE8}"/>
              </a:ext>
            </a:extLst>
          </p:cNvPr>
          <p:cNvSpPr txBox="1"/>
          <p:nvPr/>
        </p:nvSpPr>
        <p:spPr>
          <a:xfrm>
            <a:off x="1711569" y="547077"/>
            <a:ext cx="562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SERIES</a:t>
            </a:r>
          </a:p>
        </p:txBody>
      </p:sp>
    </p:spTree>
    <p:extLst>
      <p:ext uri="{BB962C8B-B14F-4D97-AF65-F5344CB8AC3E}">
        <p14:creationId xmlns:p14="http://schemas.microsoft.com/office/powerpoint/2010/main" val="1868943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332D4B-B58A-4954-8099-06BBC9D4C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701203"/>
              </p:ext>
            </p:extLst>
          </p:nvPr>
        </p:nvGraphicFramePr>
        <p:xfrm>
          <a:off x="2171211" y="1253331"/>
          <a:ext cx="7924895" cy="4351337"/>
        </p:xfrm>
        <a:graphic>
          <a:graphicData uri="http://schemas.openxmlformats.org/drawingml/2006/table">
            <a:tbl>
              <a:tblPr/>
              <a:tblGrid>
                <a:gridCol w="1584979">
                  <a:extLst>
                    <a:ext uri="{9D8B030D-6E8A-4147-A177-3AD203B41FA5}">
                      <a16:colId xmlns:a16="http://schemas.microsoft.com/office/drawing/2014/main" val="2968052896"/>
                    </a:ext>
                  </a:extLst>
                </a:gridCol>
                <a:gridCol w="1584979">
                  <a:extLst>
                    <a:ext uri="{9D8B030D-6E8A-4147-A177-3AD203B41FA5}">
                      <a16:colId xmlns:a16="http://schemas.microsoft.com/office/drawing/2014/main" val="2351700206"/>
                    </a:ext>
                  </a:extLst>
                </a:gridCol>
                <a:gridCol w="1584979">
                  <a:extLst>
                    <a:ext uri="{9D8B030D-6E8A-4147-A177-3AD203B41FA5}">
                      <a16:colId xmlns:a16="http://schemas.microsoft.com/office/drawing/2014/main" val="3263031521"/>
                    </a:ext>
                  </a:extLst>
                </a:gridCol>
                <a:gridCol w="1584979">
                  <a:extLst>
                    <a:ext uri="{9D8B030D-6E8A-4147-A177-3AD203B41FA5}">
                      <a16:colId xmlns:a16="http://schemas.microsoft.com/office/drawing/2014/main" val="2001045471"/>
                    </a:ext>
                  </a:extLst>
                </a:gridCol>
                <a:gridCol w="1584979">
                  <a:extLst>
                    <a:ext uri="{9D8B030D-6E8A-4147-A177-3AD203B41FA5}">
                      <a16:colId xmlns:a16="http://schemas.microsoft.com/office/drawing/2014/main" val="811309513"/>
                    </a:ext>
                  </a:extLst>
                </a:gridCol>
              </a:tblGrid>
              <a:tr h="83679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year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duration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nominations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categories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rating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6584"/>
                  </a:ext>
                </a:extLst>
              </a:tr>
              <a:tr h="108783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1921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3240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comedy drama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8.4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7241151"/>
                  </a:ext>
                </a:extLst>
              </a:tr>
              <a:tr h="108783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1925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5700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adventure comedy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8.3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029454"/>
                  </a:ext>
                </a:extLst>
              </a:tr>
              <a:tr h="133887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1927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9180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drama comedy scifi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8.4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3358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B446DA5-E2B4-4A53-9ED2-F84BFE4691B9}"/>
              </a:ext>
            </a:extLst>
          </p:cNvPr>
          <p:cNvSpPr txBox="1"/>
          <p:nvPr/>
        </p:nvSpPr>
        <p:spPr>
          <a:xfrm>
            <a:off x="1453662" y="468923"/>
            <a:ext cx="8503138" cy="38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REGRESSION,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916881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4DAAD8-8ECE-4D99-8B99-B1D42BA9C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006692"/>
              </p:ext>
            </p:extLst>
          </p:nvPr>
        </p:nvGraphicFramePr>
        <p:xfrm>
          <a:off x="941895" y="2697480"/>
          <a:ext cx="10515600" cy="146304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9568465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3416712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image_path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tags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813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images/image_000001.jpg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car man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683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images/image_000002.jpg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happy dog tie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550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images/image_000003.jpg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boat water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266768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56222A3-A22C-4B07-960F-58C83BB5772D}"/>
              </a:ext>
            </a:extLst>
          </p:cNvPr>
          <p:cNvSpPr txBox="1"/>
          <p:nvPr/>
        </p:nvSpPr>
        <p:spPr>
          <a:xfrm>
            <a:off x="1352062" y="711200"/>
            <a:ext cx="847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 LABEL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218489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0985DB-A05D-451B-939A-3D13D61EB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197088"/>
              </p:ext>
            </p:extLst>
          </p:nvPr>
        </p:nvGraphicFramePr>
        <p:xfrm>
          <a:off x="1602033" y="1115749"/>
          <a:ext cx="8795732" cy="2286000"/>
        </p:xfrm>
        <a:graphic>
          <a:graphicData uri="http://schemas.openxmlformats.org/drawingml/2006/table">
            <a:tbl>
              <a:tblPr/>
              <a:tblGrid>
                <a:gridCol w="2198933">
                  <a:extLst>
                    <a:ext uri="{9D8B030D-6E8A-4147-A177-3AD203B41FA5}">
                      <a16:colId xmlns:a16="http://schemas.microsoft.com/office/drawing/2014/main" val="4133628605"/>
                    </a:ext>
                  </a:extLst>
                </a:gridCol>
                <a:gridCol w="2198933">
                  <a:extLst>
                    <a:ext uri="{9D8B030D-6E8A-4147-A177-3AD203B41FA5}">
                      <a16:colId xmlns:a16="http://schemas.microsoft.com/office/drawing/2014/main" val="2771658158"/>
                    </a:ext>
                  </a:extLst>
                </a:gridCol>
                <a:gridCol w="2198933">
                  <a:extLst>
                    <a:ext uri="{9D8B030D-6E8A-4147-A177-3AD203B41FA5}">
                      <a16:colId xmlns:a16="http://schemas.microsoft.com/office/drawing/2014/main" val="3449685427"/>
                    </a:ext>
                  </a:extLst>
                </a:gridCol>
                <a:gridCol w="2198933">
                  <a:extLst>
                    <a:ext uri="{9D8B030D-6E8A-4147-A177-3AD203B41FA5}">
                      <a16:colId xmlns:a16="http://schemas.microsoft.com/office/drawing/2014/main" val="8313008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sentence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chunks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part_of_speech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named_entities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300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San Francisco is very foggy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b="0">
                          <a:solidFill>
                            <a:schemeClr val="tx1"/>
                          </a:solidFill>
                          <a:effectLst/>
                        </a:rPr>
                        <a:t>B-NP I-NP B-VP B-ADJP I-ADJP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NNP NNP VBZ RB JJ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B-Loc I-Loc O O 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606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My dog likes eating sausage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b="0">
                          <a:solidFill>
                            <a:schemeClr val="tx1"/>
                          </a:solidFill>
                          <a:effectLst/>
                        </a:rPr>
                        <a:t>B-NP I-NP B-VP B-VP B-NP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PRP NN VBZ VBG NN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0">
                          <a:solidFill>
                            <a:schemeClr val="tx1"/>
                          </a:solidFill>
                          <a:effectLst/>
                        </a:rPr>
                        <a:t>O O O O 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651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Brutus Killed Julius Caesar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B-NP B-VP B-NP I-NP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NNP VBD NNP NNP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B-Per O B-Per I-Per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30033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1DCED59-4817-4C10-80C5-950C09653B33}"/>
              </a:ext>
            </a:extLst>
          </p:cNvPr>
          <p:cNvSpPr txBox="1"/>
          <p:nvPr/>
        </p:nvSpPr>
        <p:spPr>
          <a:xfrm>
            <a:off x="1664677" y="398585"/>
            <a:ext cx="718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NLP, SAMPLE LIB NAME NLTK STANFORD</a:t>
            </a:r>
          </a:p>
        </p:txBody>
      </p:sp>
    </p:spTree>
    <p:extLst>
      <p:ext uri="{BB962C8B-B14F-4D97-AF65-F5344CB8AC3E}">
        <p14:creationId xmlns:p14="http://schemas.microsoft.com/office/powerpoint/2010/main" val="259942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2A4BCF-62EA-4695-8F3D-F09423494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800690"/>
              </p:ext>
            </p:extLst>
          </p:nvPr>
        </p:nvGraphicFramePr>
        <p:xfrm>
          <a:off x="838200" y="2949734"/>
          <a:ext cx="10515600" cy="2103120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72902340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93464950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4708940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301756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5235070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8538185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601688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7035284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MPG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Cylinders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Displacement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Horsepower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Weight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Acceleration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ModelYear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Origin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983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18.0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307.0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130.0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3504.0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12.0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7980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15.0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350.0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165.0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3693.0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11.5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786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18.0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318.0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150.0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3436.0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11.0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972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16.0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304.0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150.0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3433.0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12.0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46518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EA26817-E06B-4B03-ACEF-883CCEC98BC9}"/>
              </a:ext>
            </a:extLst>
          </p:cNvPr>
          <p:cNvSpPr txBox="1"/>
          <p:nvPr/>
        </p:nvSpPr>
        <p:spPr>
          <a:xfrm>
            <a:off x="838200" y="789354"/>
            <a:ext cx="1014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3708462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8C4E63A-4BC5-4705-B697-54A2F811A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700487"/>
              </p:ext>
            </p:extLst>
          </p:nvPr>
        </p:nvGraphicFramePr>
        <p:xfrm>
          <a:off x="311085" y="2356563"/>
          <a:ext cx="11557252" cy="3289461"/>
        </p:xfrm>
        <a:graphic>
          <a:graphicData uri="http://schemas.openxmlformats.org/drawingml/2006/table">
            <a:tbl>
              <a:tblPr/>
              <a:tblGrid>
                <a:gridCol w="825518">
                  <a:extLst>
                    <a:ext uri="{9D8B030D-6E8A-4147-A177-3AD203B41FA5}">
                      <a16:colId xmlns:a16="http://schemas.microsoft.com/office/drawing/2014/main" val="2258760940"/>
                    </a:ext>
                  </a:extLst>
                </a:gridCol>
                <a:gridCol w="825518">
                  <a:extLst>
                    <a:ext uri="{9D8B030D-6E8A-4147-A177-3AD203B41FA5}">
                      <a16:colId xmlns:a16="http://schemas.microsoft.com/office/drawing/2014/main" val="1660385889"/>
                    </a:ext>
                  </a:extLst>
                </a:gridCol>
                <a:gridCol w="825518">
                  <a:extLst>
                    <a:ext uri="{9D8B030D-6E8A-4147-A177-3AD203B41FA5}">
                      <a16:colId xmlns:a16="http://schemas.microsoft.com/office/drawing/2014/main" val="4166774115"/>
                    </a:ext>
                  </a:extLst>
                </a:gridCol>
                <a:gridCol w="825518">
                  <a:extLst>
                    <a:ext uri="{9D8B030D-6E8A-4147-A177-3AD203B41FA5}">
                      <a16:colId xmlns:a16="http://schemas.microsoft.com/office/drawing/2014/main" val="2361861375"/>
                    </a:ext>
                  </a:extLst>
                </a:gridCol>
                <a:gridCol w="825518">
                  <a:extLst>
                    <a:ext uri="{9D8B030D-6E8A-4147-A177-3AD203B41FA5}">
                      <a16:colId xmlns:a16="http://schemas.microsoft.com/office/drawing/2014/main" val="666499027"/>
                    </a:ext>
                  </a:extLst>
                </a:gridCol>
                <a:gridCol w="825518">
                  <a:extLst>
                    <a:ext uri="{9D8B030D-6E8A-4147-A177-3AD203B41FA5}">
                      <a16:colId xmlns:a16="http://schemas.microsoft.com/office/drawing/2014/main" val="184358485"/>
                    </a:ext>
                  </a:extLst>
                </a:gridCol>
                <a:gridCol w="825518">
                  <a:extLst>
                    <a:ext uri="{9D8B030D-6E8A-4147-A177-3AD203B41FA5}">
                      <a16:colId xmlns:a16="http://schemas.microsoft.com/office/drawing/2014/main" val="2180476341"/>
                    </a:ext>
                  </a:extLst>
                </a:gridCol>
                <a:gridCol w="825518">
                  <a:extLst>
                    <a:ext uri="{9D8B030D-6E8A-4147-A177-3AD203B41FA5}">
                      <a16:colId xmlns:a16="http://schemas.microsoft.com/office/drawing/2014/main" val="3673366195"/>
                    </a:ext>
                  </a:extLst>
                </a:gridCol>
                <a:gridCol w="825518">
                  <a:extLst>
                    <a:ext uri="{9D8B030D-6E8A-4147-A177-3AD203B41FA5}">
                      <a16:colId xmlns:a16="http://schemas.microsoft.com/office/drawing/2014/main" val="1790786658"/>
                    </a:ext>
                  </a:extLst>
                </a:gridCol>
                <a:gridCol w="825518">
                  <a:extLst>
                    <a:ext uri="{9D8B030D-6E8A-4147-A177-3AD203B41FA5}">
                      <a16:colId xmlns:a16="http://schemas.microsoft.com/office/drawing/2014/main" val="2052712567"/>
                    </a:ext>
                  </a:extLst>
                </a:gridCol>
                <a:gridCol w="825518">
                  <a:extLst>
                    <a:ext uri="{9D8B030D-6E8A-4147-A177-3AD203B41FA5}">
                      <a16:colId xmlns:a16="http://schemas.microsoft.com/office/drawing/2014/main" val="3634824235"/>
                    </a:ext>
                  </a:extLst>
                </a:gridCol>
                <a:gridCol w="825518">
                  <a:extLst>
                    <a:ext uri="{9D8B030D-6E8A-4147-A177-3AD203B41FA5}">
                      <a16:colId xmlns:a16="http://schemas.microsoft.com/office/drawing/2014/main" val="3541849890"/>
                    </a:ext>
                  </a:extLst>
                </a:gridCol>
                <a:gridCol w="825518">
                  <a:extLst>
                    <a:ext uri="{9D8B030D-6E8A-4147-A177-3AD203B41FA5}">
                      <a16:colId xmlns:a16="http://schemas.microsoft.com/office/drawing/2014/main" val="4062967573"/>
                    </a:ext>
                  </a:extLst>
                </a:gridCol>
                <a:gridCol w="825518">
                  <a:extLst>
                    <a:ext uri="{9D8B030D-6E8A-4147-A177-3AD203B41FA5}">
                      <a16:colId xmlns:a16="http://schemas.microsoft.com/office/drawing/2014/main" val="4253211432"/>
                    </a:ext>
                  </a:extLst>
                </a:gridCol>
              </a:tblGrid>
              <a:tr h="131578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transaction_id</a:t>
                      </a:r>
                    </a:p>
                  </a:txBody>
                  <a:tcPr marL="82237" marR="82237" marT="41118" marB="41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card_id</a:t>
                      </a:r>
                    </a:p>
                  </a:txBody>
                  <a:tcPr marL="82237" marR="82237" marT="41118" marB="41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customer_id</a:t>
                      </a:r>
                    </a:p>
                  </a:txBody>
                  <a:tcPr marL="82237" marR="82237" marT="41118" marB="41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customer_zipcode</a:t>
                      </a:r>
                    </a:p>
                  </a:txBody>
                  <a:tcPr marL="82237" marR="82237" marT="41118" marB="41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merchant_id</a:t>
                      </a:r>
                    </a:p>
                  </a:txBody>
                  <a:tcPr marL="82237" marR="82237" marT="41118" marB="41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merchant_name</a:t>
                      </a:r>
                    </a:p>
                  </a:txBody>
                  <a:tcPr marL="82237" marR="82237" marT="41118" marB="41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merchant_category</a:t>
                      </a:r>
                    </a:p>
                  </a:txBody>
                  <a:tcPr marL="82237" marR="82237" marT="41118" marB="41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merchant_zipcode</a:t>
                      </a:r>
                    </a:p>
                  </a:txBody>
                  <a:tcPr marL="82237" marR="82237" marT="41118" marB="41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merchant_country</a:t>
                      </a:r>
                    </a:p>
                  </a:txBody>
                  <a:tcPr marL="82237" marR="82237" marT="41118" marB="41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transaction_amount</a:t>
                      </a:r>
                    </a:p>
                  </a:txBody>
                  <a:tcPr marL="82237" marR="82237" marT="41118" marB="41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authorization_response_code</a:t>
                      </a:r>
                    </a:p>
                  </a:txBody>
                  <a:tcPr marL="82237" marR="82237" marT="41118" marB="41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atm_network_xid</a:t>
                      </a:r>
                    </a:p>
                  </a:txBody>
                  <a:tcPr marL="82237" marR="82237" marT="41118" marB="41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cvv_2_response_xflg</a:t>
                      </a:r>
                    </a:p>
                  </a:txBody>
                  <a:tcPr marL="82237" marR="82237" marT="41118" marB="41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fraud_label</a:t>
                      </a:r>
                    </a:p>
                  </a:txBody>
                  <a:tcPr marL="82237" marR="82237" marT="41118" marB="41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2167136"/>
                  </a:ext>
                </a:extLst>
              </a:tr>
              <a:tr h="57565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469483</a:t>
                      </a:r>
                    </a:p>
                  </a:txBody>
                  <a:tcPr marL="82237" marR="82237" marT="41118" marB="41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9003</a:t>
                      </a:r>
                    </a:p>
                  </a:txBody>
                  <a:tcPr marL="82237" marR="82237" marT="41118" marB="41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1085</a:t>
                      </a:r>
                    </a:p>
                  </a:txBody>
                  <a:tcPr marL="82237" marR="82237" marT="41118" marB="41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23039</a:t>
                      </a:r>
                    </a:p>
                  </a:txBody>
                  <a:tcPr marL="82237" marR="82237" marT="41118" marB="41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893</a:t>
                      </a:r>
                    </a:p>
                  </a:txBody>
                  <a:tcPr marL="82237" marR="82237" marT="41118" marB="41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Wright Group</a:t>
                      </a:r>
                    </a:p>
                  </a:txBody>
                  <a:tcPr marL="82237" marR="82237" marT="41118" marB="41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7917</a:t>
                      </a:r>
                    </a:p>
                  </a:txBody>
                  <a:tcPr marL="82237" marR="82237" marT="41118" marB="41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91323</a:t>
                      </a:r>
                    </a:p>
                  </a:txBody>
                  <a:tcPr marL="82237" marR="82237" marT="41118" marB="41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GB</a:t>
                      </a:r>
                    </a:p>
                  </a:txBody>
                  <a:tcPr marL="82237" marR="82237" marT="41118" marB="41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1962</a:t>
                      </a:r>
                    </a:p>
                  </a:txBody>
                  <a:tcPr marL="82237" marR="82237" marT="41118" marB="41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</a:p>
                  </a:txBody>
                  <a:tcPr marL="82237" marR="82237" marT="41118" marB="41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</a:p>
                  </a:txBody>
                  <a:tcPr marL="82237" marR="82237" marT="41118" marB="41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</a:p>
                  </a:txBody>
                  <a:tcPr marL="82237" marR="82237" marT="41118" marB="41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82237" marR="82237" marT="41118" marB="41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763157"/>
                  </a:ext>
                </a:extLst>
              </a:tr>
              <a:tr h="82236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926515</a:t>
                      </a:r>
                    </a:p>
                  </a:txBody>
                  <a:tcPr marL="82237" marR="82237" marT="41118" marB="41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9009</a:t>
                      </a:r>
                    </a:p>
                  </a:txBody>
                  <a:tcPr marL="82237" marR="82237" marT="41118" marB="41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1001</a:t>
                      </a:r>
                    </a:p>
                  </a:txBody>
                  <a:tcPr marL="82237" marR="82237" marT="41118" marB="41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32218</a:t>
                      </a:r>
                    </a:p>
                  </a:txBody>
                  <a:tcPr marL="82237" marR="82237" marT="41118" marB="41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1011</a:t>
                      </a:r>
                    </a:p>
                  </a:txBody>
                  <a:tcPr marL="82237" marR="82237" marT="41118" marB="41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Mums Kitchen</a:t>
                      </a:r>
                    </a:p>
                  </a:txBody>
                  <a:tcPr marL="82237" marR="82237" marT="41118" marB="41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5813</a:t>
                      </a:r>
                    </a:p>
                  </a:txBody>
                  <a:tcPr marL="82237" marR="82237" marT="41118" marB="41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10001</a:t>
                      </a:r>
                    </a:p>
                  </a:txBody>
                  <a:tcPr marL="82237" marR="82237" marT="41118" marB="41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US</a:t>
                      </a:r>
                    </a:p>
                  </a:txBody>
                  <a:tcPr marL="82237" marR="82237" marT="41118" marB="41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1643</a:t>
                      </a:r>
                    </a:p>
                  </a:txBody>
                  <a:tcPr marL="82237" marR="82237" marT="41118" marB="41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</a:p>
                  </a:txBody>
                  <a:tcPr marL="82237" marR="82237" marT="41118" marB="41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</a:p>
                  </a:txBody>
                  <a:tcPr marL="82237" marR="82237" marT="41118" marB="41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</a:p>
                  </a:txBody>
                  <a:tcPr marL="82237" marR="82237" marT="41118" marB="41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82237" marR="82237" marT="41118" marB="41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596353"/>
                  </a:ext>
                </a:extLst>
              </a:tr>
              <a:tr h="57565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730021</a:t>
                      </a:r>
                    </a:p>
                  </a:txBody>
                  <a:tcPr marL="82237" marR="82237" marT="41118" marB="41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9064</a:t>
                      </a:r>
                    </a:p>
                  </a:txBody>
                  <a:tcPr marL="82237" marR="82237" marT="41118" marB="41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1174</a:t>
                      </a:r>
                    </a:p>
                  </a:txBody>
                  <a:tcPr marL="82237" marR="82237" marT="41118" marB="41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9165</a:t>
                      </a:r>
                    </a:p>
                  </a:txBody>
                  <a:tcPr marL="82237" marR="82237" marT="41118" marB="41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916</a:t>
                      </a:r>
                    </a:p>
                  </a:txBody>
                  <a:tcPr marL="82237" marR="82237" marT="41118" marB="41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Keller</a:t>
                      </a:r>
                    </a:p>
                  </a:txBody>
                  <a:tcPr marL="82237" marR="82237" marT="41118" marB="41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7582</a:t>
                      </a:r>
                    </a:p>
                  </a:txBody>
                  <a:tcPr marL="82237" marR="82237" marT="41118" marB="41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38332</a:t>
                      </a:r>
                    </a:p>
                  </a:txBody>
                  <a:tcPr marL="82237" marR="82237" marT="41118" marB="41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DE</a:t>
                      </a:r>
                    </a:p>
                  </a:txBody>
                  <a:tcPr marL="82237" marR="82237" marT="41118" marB="41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1184</a:t>
                      </a:r>
                    </a:p>
                  </a:txBody>
                  <a:tcPr marL="82237" marR="82237" marT="41118" marB="41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</a:p>
                  </a:txBody>
                  <a:tcPr marL="82237" marR="82237" marT="41118" marB="41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</a:p>
                  </a:txBody>
                  <a:tcPr marL="82237" marR="82237" marT="41118" marB="41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</a:p>
                  </a:txBody>
                  <a:tcPr marL="82237" marR="82237" marT="41118" marB="41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82237" marR="82237" marT="41118" marB="41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21127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DD736E8-EE0C-4E03-9FDD-741FBC5652E5}"/>
              </a:ext>
            </a:extLst>
          </p:cNvPr>
          <p:cNvSpPr txBox="1"/>
          <p:nvPr/>
        </p:nvSpPr>
        <p:spPr>
          <a:xfrm>
            <a:off x="1469292" y="679938"/>
            <a:ext cx="84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281068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92223-9FFC-44BA-8EC5-77F9250F7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C909B-6EFE-43FC-8C01-30F7A2CE3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Recode single variable -  group values and derive new value on single column/variable</a:t>
            </a:r>
          </a:p>
          <a:p>
            <a:r>
              <a:rPr lang="en-US" dirty="0"/>
              <a:t>For multiple variables use – Dimensionality reduction (many columns to few columns for analysis)</a:t>
            </a:r>
          </a:p>
          <a:p>
            <a:r>
              <a:rPr lang="en-US" dirty="0"/>
              <a:t>Add meaning full columns/variables</a:t>
            </a:r>
          </a:p>
        </p:txBody>
      </p:sp>
    </p:spTree>
    <p:extLst>
      <p:ext uri="{BB962C8B-B14F-4D97-AF65-F5344CB8AC3E}">
        <p14:creationId xmlns:p14="http://schemas.microsoft.com/office/powerpoint/2010/main" val="3368739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8CC93-B14B-4656-88DF-BBD8FFED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93115-F3CF-4ADC-9ABE-EF50EA543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431"/>
            <a:ext cx="10515600" cy="48405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Fill with Approximate values . .</a:t>
            </a:r>
          </a:p>
          <a:p>
            <a:r>
              <a:rPr lang="en-US" dirty="0"/>
              <a:t>Binary/categorical – use most common value</a:t>
            </a:r>
          </a:p>
          <a:p>
            <a:r>
              <a:rPr lang="en-US" dirty="0"/>
              <a:t>Integer/float – use median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Use algorithms to fill values</a:t>
            </a:r>
          </a:p>
          <a:p>
            <a:pPr marL="0" indent="0">
              <a:buNone/>
            </a:pPr>
            <a:r>
              <a:rPr lang="en-US" dirty="0"/>
              <a:t>Example KNN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Hand made rules</a:t>
            </a:r>
          </a:p>
          <a:p>
            <a:pPr marL="0" indent="0">
              <a:buNone/>
            </a:pPr>
            <a:r>
              <a:rPr lang="en-US" dirty="0"/>
              <a:t>- Use hand made rules or domain expert may help</a:t>
            </a:r>
          </a:p>
          <a:p>
            <a:pPr>
              <a:buFontTx/>
              <a:buChar char="-"/>
            </a:pPr>
            <a:r>
              <a:rPr lang="en-US" dirty="0"/>
              <a:t>Remove columns, rows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735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3C1FB-7839-4D3D-ACFB-E8FCDA979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selection and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47CC3-1ED0-47C2-8A3D-E192D781D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Understand problem</a:t>
            </a:r>
          </a:p>
          <a:p>
            <a:r>
              <a:rPr lang="en-US" dirty="0"/>
              <a:t>Choose algorithm which suits the problem – experience, domain knowledge, algorithm types, EDA, problem objective, Data type the algorithm that can handle,  </a:t>
            </a:r>
            <a:r>
              <a:rPr lang="en-US" dirty="0" err="1"/>
              <a:t>etc</a:t>
            </a:r>
            <a:r>
              <a:rPr lang="en-US" dirty="0"/>
              <a:t> would help.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Many parameter exist for algorithms,</a:t>
            </a:r>
          </a:p>
          <a:p>
            <a:pPr marL="0" indent="0">
              <a:buNone/>
            </a:pPr>
            <a:r>
              <a:rPr lang="en-US" dirty="0"/>
              <a:t>This is going to generate lot of models, so we need right model.</a:t>
            </a:r>
          </a:p>
          <a:p>
            <a:r>
              <a:rPr lang="en-US" dirty="0"/>
              <a:t>Parameter tuning (</a:t>
            </a:r>
            <a:r>
              <a:rPr lang="en-US" dirty="0" err="1"/>
              <a:t>e.g</a:t>
            </a:r>
            <a:r>
              <a:rPr lang="en-US" dirty="0"/>
              <a:t> tuning radio for the right frequency)</a:t>
            </a:r>
          </a:p>
          <a:p>
            <a:pPr lvl="1"/>
            <a:r>
              <a:rPr lang="en-US" dirty="0"/>
              <a:t>Hyper parameter</a:t>
            </a:r>
          </a:p>
          <a:p>
            <a:pPr lvl="1"/>
            <a:r>
              <a:rPr lang="en-US" dirty="0"/>
              <a:t>Model parameter</a:t>
            </a:r>
          </a:p>
        </p:txBody>
      </p:sp>
    </p:spTree>
    <p:extLst>
      <p:ext uri="{BB962C8B-B14F-4D97-AF65-F5344CB8AC3E}">
        <p14:creationId xmlns:p14="http://schemas.microsoft.com/office/powerpoint/2010/main" val="596890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9D514-DE6D-4559-9D8D-CE126D3F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4B5DB-CF75-47B8-A050-920777659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model Works with training data, performing poorly for unseen data</a:t>
            </a:r>
          </a:p>
          <a:p>
            <a:r>
              <a:rPr lang="en-US" dirty="0"/>
              <a:t>Because it did less generalization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Underfitting</a:t>
            </a:r>
          </a:p>
          <a:p>
            <a:pPr marL="0" indent="0">
              <a:buNone/>
            </a:pPr>
            <a:r>
              <a:rPr lang="en-US" dirty="0"/>
              <a:t>The opposite – did not learn all significant trends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Parameters tuned right then it handles the right balance between the above two.</a:t>
            </a:r>
          </a:p>
        </p:txBody>
      </p:sp>
    </p:spTree>
    <p:extLst>
      <p:ext uri="{BB962C8B-B14F-4D97-AF65-F5344CB8AC3E}">
        <p14:creationId xmlns:p14="http://schemas.microsoft.com/office/powerpoint/2010/main" val="2699962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030-57F6-4A87-9F09-A84AF9C3E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291" y="2514436"/>
            <a:ext cx="6033940" cy="1325563"/>
          </a:xfrm>
        </p:spPr>
        <p:txBody>
          <a:bodyPr/>
          <a:lstStyle/>
          <a:p>
            <a:r>
              <a:rPr lang="en-US" dirty="0"/>
              <a:t>Identify problem type</a:t>
            </a:r>
          </a:p>
        </p:txBody>
      </p:sp>
    </p:spTree>
    <p:extLst>
      <p:ext uri="{BB962C8B-B14F-4D97-AF65-F5344CB8AC3E}">
        <p14:creationId xmlns:p14="http://schemas.microsoft.com/office/powerpoint/2010/main" val="346427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4FE5D1-A249-4F45-989E-4B5EA698F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625331"/>
              </p:ext>
            </p:extLst>
          </p:nvPr>
        </p:nvGraphicFramePr>
        <p:xfrm>
          <a:off x="1693311" y="1486260"/>
          <a:ext cx="7535530" cy="4351338"/>
        </p:xfrm>
        <a:graphic>
          <a:graphicData uri="http://schemas.openxmlformats.org/drawingml/2006/table">
            <a:tbl>
              <a:tblPr/>
              <a:tblGrid>
                <a:gridCol w="3767765">
                  <a:extLst>
                    <a:ext uri="{9D8B030D-6E8A-4147-A177-3AD203B41FA5}">
                      <a16:colId xmlns:a16="http://schemas.microsoft.com/office/drawing/2014/main" val="3089201588"/>
                    </a:ext>
                  </a:extLst>
                </a:gridCol>
                <a:gridCol w="3767765">
                  <a:extLst>
                    <a:ext uri="{9D8B030D-6E8A-4147-A177-3AD203B41FA5}">
                      <a16:colId xmlns:a16="http://schemas.microsoft.com/office/drawing/2014/main" val="785489444"/>
                    </a:ext>
                  </a:extLst>
                </a:gridCol>
              </a:tblGrid>
              <a:tr h="355211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>
                          <a:solidFill>
                            <a:schemeClr val="tx1"/>
                          </a:solidFill>
                          <a:effectLst/>
                        </a:rPr>
                        <a:t>text</a:t>
                      </a:r>
                    </a:p>
                  </a:txBody>
                  <a:tcPr marL="88803" marR="88803" marT="44401" marB="44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>
                          <a:solidFill>
                            <a:schemeClr val="tx1"/>
                          </a:solidFill>
                          <a:effectLst/>
                        </a:rPr>
                        <a:t>class</a:t>
                      </a:r>
                    </a:p>
                  </a:txBody>
                  <a:tcPr marL="88803" marR="88803" marT="44401" marB="44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682525"/>
                  </a:ext>
                </a:extLst>
              </a:tr>
              <a:tr h="142084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 dirty="0">
                          <a:solidFill>
                            <a:schemeClr val="tx1"/>
                          </a:solidFill>
                          <a:effectLst/>
                        </a:rPr>
                        <a:t>Toronto Feb 26 - Standard Trustco said it expects earnings in 1987 to increase at least 15...</a:t>
                      </a:r>
                    </a:p>
                  </a:txBody>
                  <a:tcPr marL="88803" marR="88803" marT="44401" marB="44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>
                          <a:solidFill>
                            <a:schemeClr val="tx1"/>
                          </a:solidFill>
                          <a:effectLst/>
                        </a:rPr>
                        <a:t>earnings</a:t>
                      </a:r>
                    </a:p>
                  </a:txBody>
                  <a:tcPr marL="88803" marR="88803" marT="44401" marB="44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010528"/>
                  </a:ext>
                </a:extLst>
              </a:tr>
              <a:tr h="1154437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>
                          <a:solidFill>
                            <a:schemeClr val="tx1"/>
                          </a:solidFill>
                          <a:effectLst/>
                        </a:rPr>
                        <a:t>New York Feb 26 - American Express Co remained silent on market rumors...</a:t>
                      </a:r>
                    </a:p>
                  </a:txBody>
                  <a:tcPr marL="88803" marR="88803" marT="44401" marB="44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 dirty="0">
                          <a:solidFill>
                            <a:schemeClr val="tx1"/>
                          </a:solidFill>
                          <a:effectLst/>
                        </a:rPr>
                        <a:t>acquisition</a:t>
                      </a:r>
                    </a:p>
                  </a:txBody>
                  <a:tcPr marL="88803" marR="88803" marT="44401" marB="44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031496"/>
                  </a:ext>
                </a:extLst>
              </a:tr>
              <a:tr h="142084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 dirty="0">
                          <a:solidFill>
                            <a:schemeClr val="tx1"/>
                          </a:solidFill>
                          <a:effectLst/>
                        </a:rPr>
                        <a:t>BANGKOK March 25 - Vietnam will resettle 300000 people on state farms known as new economic...</a:t>
                      </a:r>
                    </a:p>
                  </a:txBody>
                  <a:tcPr marL="88803" marR="88803" marT="44401" marB="44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 dirty="0">
                          <a:solidFill>
                            <a:schemeClr val="tx1"/>
                          </a:solidFill>
                          <a:effectLst/>
                        </a:rPr>
                        <a:t>coffee</a:t>
                      </a:r>
                    </a:p>
                  </a:txBody>
                  <a:tcPr marL="88803" marR="88803" marT="44401" marB="44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35948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53493B4-3942-449F-881F-BCF5FB33FFCC}"/>
              </a:ext>
            </a:extLst>
          </p:cNvPr>
          <p:cNvSpPr txBox="1"/>
          <p:nvPr/>
        </p:nvSpPr>
        <p:spPr>
          <a:xfrm>
            <a:off x="1250462" y="531446"/>
            <a:ext cx="855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MULTI 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163369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4F9EB41-3700-4C3A-BED1-603D83BD9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760378"/>
              </p:ext>
            </p:extLst>
          </p:nvPr>
        </p:nvGraphicFramePr>
        <p:xfrm>
          <a:off x="1727199" y="1228871"/>
          <a:ext cx="7963556" cy="2560320"/>
        </p:xfrm>
        <a:graphic>
          <a:graphicData uri="http://schemas.openxmlformats.org/drawingml/2006/table">
            <a:tbl>
              <a:tblPr/>
              <a:tblGrid>
                <a:gridCol w="3981778">
                  <a:extLst>
                    <a:ext uri="{9D8B030D-6E8A-4147-A177-3AD203B41FA5}">
                      <a16:colId xmlns:a16="http://schemas.microsoft.com/office/drawing/2014/main" val="3825090773"/>
                    </a:ext>
                  </a:extLst>
                </a:gridCol>
                <a:gridCol w="3981778">
                  <a:extLst>
                    <a:ext uri="{9D8B030D-6E8A-4147-A177-3AD203B41FA5}">
                      <a16:colId xmlns:a16="http://schemas.microsoft.com/office/drawing/2014/main" val="19568704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utterance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32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Blade Runner is a 1982 neo-noir science fiction film directed by Ridley Scott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0">
                          <a:solidFill>
                            <a:schemeClr val="tx1"/>
                          </a:solidFill>
                          <a:effectLst/>
                        </a:rPr>
                        <a:t>Movie Movie O O Date O O O O O O Person Person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23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Harrison Ford and Rutger Hauer starred in 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Person Person O Person person O O 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1914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Philip Dick 's novel Do Androids Dream of Electric Sheep ? was published in 1968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Person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</a:rPr>
                        <a:t>Person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 O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 Book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</a:rPr>
                        <a:t>Book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</a:rPr>
                        <a:t>Book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</a:rPr>
                        <a:t>Book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</a:rPr>
                        <a:t>Book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</a:rPr>
                        <a:t>Book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</a:rPr>
                        <a:t>Book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 O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2151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6DEBB41-CD04-41DB-AC23-0C6CF87E1278}"/>
              </a:ext>
            </a:extLst>
          </p:cNvPr>
          <p:cNvSpPr txBox="1"/>
          <p:nvPr/>
        </p:nvSpPr>
        <p:spPr>
          <a:xfrm>
            <a:off x="1414585" y="382954"/>
            <a:ext cx="7963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NAMED ENTITIES</a:t>
            </a:r>
          </a:p>
        </p:txBody>
      </p:sp>
    </p:spTree>
    <p:extLst>
      <p:ext uri="{BB962C8B-B14F-4D97-AF65-F5344CB8AC3E}">
        <p14:creationId xmlns:p14="http://schemas.microsoft.com/office/powerpoint/2010/main" val="337569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1164</Words>
  <Application>Microsoft Office PowerPoint</Application>
  <PresentationFormat>Widescreen</PresentationFormat>
  <Paragraphs>366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Feature engineering</vt:lpstr>
      <vt:lpstr>Handle Missing data</vt:lpstr>
      <vt:lpstr>Algorithm selection and tuning</vt:lpstr>
      <vt:lpstr>Overfitting</vt:lpstr>
      <vt:lpstr>Identify problem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Saravanan k</dc:creator>
  <cp:lastModifiedBy>Sundaresan M Gopalakrishnan</cp:lastModifiedBy>
  <cp:revision>54</cp:revision>
  <dcterms:created xsi:type="dcterms:W3CDTF">2019-11-19T02:24:16Z</dcterms:created>
  <dcterms:modified xsi:type="dcterms:W3CDTF">2019-11-19T07:51:56Z</dcterms:modified>
</cp:coreProperties>
</file>