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NM%20(6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 (6).xlsx]Sheet2!PivotTable1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Sheet2!$B$5:$B$155</c:f>
              <c:numCache>
                <c:formatCode>General</c:formatCode>
                <c:ptCount val="150"/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3">
                  <c:v>3</c:v>
                </c:pt>
                <c:pt idx="24">
                  <c:v>3</c:v>
                </c:pt>
                <c:pt idx="33">
                  <c:v>3</c:v>
                </c:pt>
                <c:pt idx="47">
                  <c:v>3</c:v>
                </c:pt>
                <c:pt idx="48">
                  <c:v>3</c:v>
                </c:pt>
                <c:pt idx="58">
                  <c:v>3</c:v>
                </c:pt>
                <c:pt idx="59">
                  <c:v>3</c:v>
                </c:pt>
                <c:pt idx="61">
                  <c:v>2</c:v>
                </c:pt>
                <c:pt idx="64">
                  <c:v>1</c:v>
                </c:pt>
                <c:pt idx="96">
                  <c:v>1</c:v>
                </c:pt>
                <c:pt idx="100">
                  <c:v>5</c:v>
                </c:pt>
                <c:pt idx="102">
                  <c:v>1</c:v>
                </c:pt>
                <c:pt idx="121">
                  <c:v>2</c:v>
                </c:pt>
                <c:pt idx="122">
                  <c:v>4</c:v>
                </c:pt>
                <c:pt idx="123">
                  <c:v>3</c:v>
                </c:pt>
                <c:pt idx="132">
                  <c:v>1</c:v>
                </c:pt>
                <c:pt idx="133">
                  <c:v>3</c:v>
                </c:pt>
                <c:pt idx="138">
                  <c:v>3</c:v>
                </c:pt>
                <c:pt idx="147">
                  <c:v>3</c:v>
                </c:pt>
                <c:pt idx="14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91-4E1D-BAA9-F520C1B04D41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Sheet2!$C$5:$C$155</c:f>
              <c:numCache>
                <c:formatCode>General</c:formatCode>
                <c:ptCount val="15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25">
                  <c:v>3</c:v>
                </c:pt>
                <c:pt idx="26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2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65">
                  <c:v>1</c:v>
                </c:pt>
                <c:pt idx="66">
                  <c:v>4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2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4</c:v>
                </c:pt>
                <c:pt idx="80">
                  <c:v>4</c:v>
                </c:pt>
                <c:pt idx="81">
                  <c:v>2</c:v>
                </c:pt>
                <c:pt idx="82">
                  <c:v>2</c:v>
                </c:pt>
                <c:pt idx="83">
                  <c:v>5</c:v>
                </c:pt>
                <c:pt idx="84">
                  <c:v>4</c:v>
                </c:pt>
                <c:pt idx="85">
                  <c:v>4</c:v>
                </c:pt>
                <c:pt idx="86">
                  <c:v>5</c:v>
                </c:pt>
                <c:pt idx="87">
                  <c:v>5</c:v>
                </c:pt>
                <c:pt idx="88">
                  <c:v>2</c:v>
                </c:pt>
                <c:pt idx="89">
                  <c:v>2</c:v>
                </c:pt>
                <c:pt idx="90">
                  <c:v>5</c:v>
                </c:pt>
                <c:pt idx="91">
                  <c:v>4</c:v>
                </c:pt>
                <c:pt idx="92">
                  <c:v>2</c:v>
                </c:pt>
                <c:pt idx="93">
                  <c:v>4</c:v>
                </c:pt>
                <c:pt idx="94">
                  <c:v>1</c:v>
                </c:pt>
                <c:pt idx="95">
                  <c:v>5</c:v>
                </c:pt>
                <c:pt idx="97">
                  <c:v>5</c:v>
                </c:pt>
                <c:pt idx="98">
                  <c:v>2</c:v>
                </c:pt>
                <c:pt idx="101">
                  <c:v>2</c:v>
                </c:pt>
                <c:pt idx="104">
                  <c:v>5</c:v>
                </c:pt>
                <c:pt idx="105">
                  <c:v>1</c:v>
                </c:pt>
                <c:pt idx="106">
                  <c:v>1</c:v>
                </c:pt>
                <c:pt idx="107">
                  <c:v>4</c:v>
                </c:pt>
                <c:pt idx="108">
                  <c:v>2</c:v>
                </c:pt>
                <c:pt idx="109">
                  <c:v>2</c:v>
                </c:pt>
                <c:pt idx="110">
                  <c:v>4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2</c:v>
                </c:pt>
                <c:pt idx="115">
                  <c:v>3</c:v>
                </c:pt>
                <c:pt idx="116">
                  <c:v>1</c:v>
                </c:pt>
                <c:pt idx="117">
                  <c:v>3</c:v>
                </c:pt>
                <c:pt idx="118">
                  <c:v>5</c:v>
                </c:pt>
                <c:pt idx="120">
                  <c:v>3</c:v>
                </c:pt>
                <c:pt idx="124">
                  <c:v>5</c:v>
                </c:pt>
                <c:pt idx="127">
                  <c:v>4</c:v>
                </c:pt>
                <c:pt idx="128">
                  <c:v>2</c:v>
                </c:pt>
                <c:pt idx="129">
                  <c:v>3</c:v>
                </c:pt>
                <c:pt idx="131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40">
                  <c:v>3</c:v>
                </c:pt>
                <c:pt idx="142">
                  <c:v>3</c:v>
                </c:pt>
                <c:pt idx="143">
                  <c:v>3</c:v>
                </c:pt>
                <c:pt idx="145">
                  <c:v>3</c:v>
                </c:pt>
                <c:pt idx="146">
                  <c:v>3</c:v>
                </c:pt>
                <c:pt idx="14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91-4E1D-BAA9-F520C1B04D41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Sheet2!$D$5:$D$155</c:f>
              <c:numCache>
                <c:formatCode>General</c:formatCode>
                <c:ptCount val="150"/>
                <c:pt idx="21">
                  <c:v>3</c:v>
                </c:pt>
                <c:pt idx="22">
                  <c:v>3</c:v>
                </c:pt>
                <c:pt idx="27">
                  <c:v>3</c:v>
                </c:pt>
                <c:pt idx="31">
                  <c:v>3</c:v>
                </c:pt>
                <c:pt idx="57">
                  <c:v>5</c:v>
                </c:pt>
                <c:pt idx="62">
                  <c:v>2</c:v>
                </c:pt>
                <c:pt idx="63">
                  <c:v>4</c:v>
                </c:pt>
                <c:pt idx="99">
                  <c:v>2</c:v>
                </c:pt>
                <c:pt idx="125">
                  <c:v>3</c:v>
                </c:pt>
                <c:pt idx="126">
                  <c:v>3</c:v>
                </c:pt>
                <c:pt idx="130">
                  <c:v>3</c:v>
                </c:pt>
                <c:pt idx="14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91-4E1D-BAA9-F520C1B04D41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Sheet2!$E$5:$E$155</c:f>
              <c:numCache>
                <c:formatCode>General</c:formatCode>
                <c:ptCount val="150"/>
                <c:pt idx="60">
                  <c:v>5</c:v>
                </c:pt>
                <c:pt idx="103">
                  <c:v>1</c:v>
                </c:pt>
                <c:pt idx="119">
                  <c:v>2</c:v>
                </c:pt>
                <c:pt idx="139">
                  <c:v>3</c:v>
                </c:pt>
                <c:pt idx="14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91-4E1D-BAA9-F520C1B04D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88303"/>
        <c:axId val="13587055"/>
      </c:barChart>
      <c:catAx>
        <c:axId val="13588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7055"/>
        <c:crosses val="autoZero"/>
        <c:auto val="1"/>
        <c:lblAlgn val="ctr"/>
        <c:lblOffset val="100"/>
        <c:noMultiLvlLbl val="0"/>
      </c:catAx>
      <c:valAx>
        <c:axId val="13587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8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38400" y="2895008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SUNDARESHWARAN.R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312214552(</a:t>
            </a:r>
            <a:r>
              <a:rPr lang="en-US" sz="2400" smtClean="0"/>
              <a:t>BFAEC5BB199BF5AB9844A5E2DA908EEF)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COMPUTER APPLICATION</a:t>
            </a:r>
            <a:endParaRPr lang="en-US" sz="2400" dirty="0"/>
          </a:p>
          <a:p>
            <a:r>
              <a:rPr lang="en-US" sz="2400" dirty="0" smtClean="0"/>
              <a:t>COLLEGE: ST THOMAS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38200" y="14478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Modelling </a:t>
            </a:r>
            <a:r>
              <a:rPr lang="en-GB" dirty="0"/>
              <a:t>an Employee Performance Scorecard in Excel involves creating a well-structured and dynamic spreadsheet that facilitates accurate performance evaluation and tracking. Here’s a step-by-step guide to model your scorecard:</a:t>
            </a:r>
          </a:p>
          <a:p>
            <a:r>
              <a:rPr lang="en-GB" dirty="0"/>
              <a:t>Sheets and Sections</a:t>
            </a:r>
          </a:p>
          <a:p>
            <a:r>
              <a:rPr lang="en-GB" dirty="0"/>
              <a:t>•	Sheet 1: Employee Data</a:t>
            </a:r>
          </a:p>
          <a:p>
            <a:r>
              <a:rPr lang="en-GB" dirty="0"/>
              <a:t>•	Sheet 2: Performance Metrics</a:t>
            </a:r>
          </a:p>
          <a:p>
            <a:r>
              <a:rPr lang="en-GB" dirty="0"/>
              <a:t>•	Sheet 3: Evaluation and Scoring</a:t>
            </a:r>
          </a:p>
          <a:p>
            <a:r>
              <a:rPr lang="en-GB" dirty="0"/>
              <a:t>•	Sheet 4: Dashboard/Report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10058400" cy="51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1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80456"/>
              </p:ext>
            </p:extLst>
          </p:nvPr>
        </p:nvGraphicFramePr>
        <p:xfrm>
          <a:off x="2398311" y="2133600"/>
          <a:ext cx="4535889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16764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Developing an Employee Performance Scorecard in Excel is a powerful way to systematically assess, track, and enhance employee performance. By leveraging Excel’s capabilities, you can create a dynamic and user-friendly tool that provides valuable insights and facilitates informed decision-making. Here’s a summary of key points and benefits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09650" y="200494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employee performance scorecard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45996" y="37338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220200" y="2971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90600" y="1804992"/>
            <a:ext cx="80105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Our organization currently faces challenges in consistently and objectively evaluating employee performance</a:t>
            </a:r>
            <a:r>
              <a:rPr lang="en-GB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dirty="0"/>
              <a:t>The absence of a standardized performance assessment tool leads to inconsistencies across teams, making it difficult to accurately measure individual contributions and identify areas for improvement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This </a:t>
            </a:r>
            <a:r>
              <a:rPr lang="en-GB" dirty="0"/>
              <a:t>inconsistency in performance evaluation results in unclear feedback, diminished employee morale, and potential bias in performance </a:t>
            </a:r>
            <a:r>
              <a:rPr lang="en-GB" dirty="0" smtClean="0"/>
              <a:t>reviews</a:t>
            </a:r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lack of a centralized system hampers our ability to track progress over time and align employee performance with organizational goals.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96387" y="267088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2438400" y="2057400"/>
            <a:ext cx="54816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Information Sections for employee name, position, department, and review </a:t>
            </a:r>
            <a:r>
              <a:rPr lang="en-IN" dirty="0" smtClean="0"/>
              <a:t>period.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Performance </a:t>
            </a:r>
            <a:r>
              <a:rPr lang="en-IN" dirty="0"/>
              <a:t>Metrics Columns for each KPI, criteria, and target benchmarks.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Scoring </a:t>
            </a:r>
            <a:r>
              <a:rPr lang="en-IN" dirty="0"/>
              <a:t>System A method for rating performance (e.g., numerical scores, letter grades</a:t>
            </a:r>
            <a:r>
              <a:rPr lang="en-IN" dirty="0" smtClean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Comments/Feedback </a:t>
            </a:r>
            <a:r>
              <a:rPr lang="en-IN" dirty="0"/>
              <a:t>Area for qualitative feedback and observations.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15400" y="1828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466296" y="1828800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HR Managers</a:t>
            </a:r>
            <a:r>
              <a:rPr lang="en-GB" dirty="0"/>
              <a:t>: They often design and manage the scorecard to ensure it aligns with organizational goals and performance metrics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71474" y="2752130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 smtClean="0"/>
              <a:t>Team </a:t>
            </a:r>
            <a:r>
              <a:rPr lang="en-GB" b="1" dirty="0"/>
              <a:t>Leaders/Supervisors</a:t>
            </a:r>
            <a:r>
              <a:rPr lang="en-GB" dirty="0"/>
              <a:t>: These individuals use the scorecard to assess their team members' performance, provide feedback, and make decisions related to promotions, raises, or professional development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Employees:</a:t>
            </a:r>
            <a:r>
              <a:rPr lang="en-GB" dirty="0"/>
              <a:t> They are the subjects of the scorecard. Employees use it to understand how their performance is evaluated, which can help them improve and align their efforts with organizational 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 smtClean="0"/>
              <a:t>objectives. Executives/Senior </a:t>
            </a:r>
            <a:r>
              <a:rPr lang="en-GB" b="1" dirty="0"/>
              <a:t>Management</a:t>
            </a:r>
            <a:r>
              <a:rPr lang="en-GB" dirty="0"/>
              <a:t>: They may use aggregated data from scorecards to make strategic decisions about workforce planning, resource allocation, and overall organizational performance.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200400" y="2220891"/>
            <a:ext cx="541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Our solution is a customized Employee Performance Scorecard designed in Microsoft Excel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It </a:t>
            </a:r>
            <a:r>
              <a:rPr lang="en-GB" dirty="0"/>
              <a:t>provides a comprehensive framework for evaluating and tracking employee performance based on a set of predefined metrics and criteria.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The </a:t>
            </a:r>
            <a:r>
              <a:rPr lang="en-GB" dirty="0"/>
              <a:t>scorecard is built to be user-friendly, flexible, and easily </a:t>
            </a:r>
            <a:r>
              <a:rPr lang="en-GB" dirty="0" smtClean="0"/>
              <a:t>integral </a:t>
            </a:r>
            <a:r>
              <a:rPr lang="en-GB" dirty="0"/>
              <a:t>into existing performance management processes.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16764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Employee=KAGGLE </a:t>
            </a:r>
            <a:endParaRPr lang="en-IN" dirty="0"/>
          </a:p>
          <a:p>
            <a:r>
              <a:rPr lang="en-IN" dirty="0"/>
              <a:t>26 </a:t>
            </a:r>
            <a:r>
              <a:rPr lang="en-IN" dirty="0" smtClean="0"/>
              <a:t>feature</a:t>
            </a:r>
            <a:endParaRPr lang="en-IN" dirty="0"/>
          </a:p>
          <a:p>
            <a:r>
              <a:rPr lang="en-IN" dirty="0"/>
              <a:t>9 </a:t>
            </a:r>
            <a:r>
              <a:rPr lang="en-IN" dirty="0" smtClean="0"/>
              <a:t>features</a:t>
            </a:r>
            <a:endParaRPr lang="en-IN" dirty="0"/>
          </a:p>
          <a:p>
            <a:r>
              <a:rPr lang="en-IN" dirty="0"/>
              <a:t>Emp </a:t>
            </a:r>
            <a:r>
              <a:rPr lang="en-IN" dirty="0" smtClean="0"/>
              <a:t>id-number</a:t>
            </a:r>
            <a:endParaRPr lang="en-IN" dirty="0"/>
          </a:p>
          <a:p>
            <a:r>
              <a:rPr lang="en-IN" dirty="0" smtClean="0"/>
              <a:t>Name text</a:t>
            </a:r>
            <a:endParaRPr lang="en-IN" dirty="0"/>
          </a:p>
          <a:p>
            <a:r>
              <a:rPr lang="en-GB" dirty="0" smtClean="0"/>
              <a:t>Emp- type</a:t>
            </a:r>
            <a:endParaRPr lang="en-IN" dirty="0"/>
          </a:p>
          <a:p>
            <a:r>
              <a:rPr lang="en-GB" dirty="0" smtClean="0"/>
              <a:t>Current employee rating-number</a:t>
            </a:r>
            <a:endParaRPr lang="en-IN" dirty="0"/>
          </a:p>
          <a:p>
            <a:r>
              <a:rPr lang="en-IN" dirty="0"/>
              <a:t>Gender-male, </a:t>
            </a:r>
            <a:r>
              <a:rPr lang="en-IN" dirty="0" smtClean="0"/>
              <a:t>female</a:t>
            </a:r>
            <a:endParaRPr lang="en-IN" dirty="0"/>
          </a:p>
          <a:p>
            <a:r>
              <a:rPr lang="en-IN" dirty="0" smtClean="0"/>
              <a:t>Performance score-text</a:t>
            </a:r>
            <a:endParaRPr lang="en-IN" dirty="0"/>
          </a:p>
          <a:p>
            <a:r>
              <a:rPr lang="en-GB" dirty="0" smtClean="0"/>
              <a:t>Employee rating -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0600" y="3505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828800" y="2438400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=IF(Z8&gt;=5,”VERY HIGH”,Z8&gt;=4,”MED”,TRUE,”LOW)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532</Words>
  <Application>Microsoft Office PowerPoint</Application>
  <PresentationFormat>Widescreen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29</cp:revision>
  <dcterms:created xsi:type="dcterms:W3CDTF">2024-03-29T15:07:22Z</dcterms:created>
  <dcterms:modified xsi:type="dcterms:W3CDTF">2024-08-30T09:18:52Z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