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57" r:id="rId2"/>
    <p:sldId id="256" r:id="rId3"/>
    <p:sldId id="258" r:id="rId4"/>
    <p:sldId id="259" r:id="rId5"/>
    <p:sldId id="260" r:id="rId6"/>
    <p:sldId id="261" r:id="rId7"/>
    <p:sldId id="265" r:id="rId8"/>
    <p:sldId id="264" r:id="rId9"/>
    <p:sldId id="262" r:id="rId10"/>
    <p:sldId id="268" r:id="rId11"/>
    <p:sldId id="263" r:id="rId12"/>
    <p:sldId id="266" r:id="rId13"/>
    <p:sldId id="267"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80" d="100"/>
          <a:sy n="80"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D2D72-C404-44B7-A70A-501FD5A6D60E}" type="datetimeFigureOut">
              <a:rPr lang="en-US" smtClean="0"/>
              <a:t>9/30/2015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63DB7-5C76-49A2-860F-54C0B62D8243}" type="slidenum">
              <a:rPr lang="en-US" smtClean="0"/>
              <a:t>‹#›</a:t>
            </a:fld>
            <a:endParaRPr lang="en-US"/>
          </a:p>
        </p:txBody>
      </p:sp>
    </p:spTree>
    <p:extLst>
      <p:ext uri="{BB962C8B-B14F-4D97-AF65-F5344CB8AC3E}">
        <p14:creationId xmlns:p14="http://schemas.microsoft.com/office/powerpoint/2010/main" val="110010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fld id="{9D8090B6-F7D9-481F-97BF-BE7C412345AC}" type="slidenum">
              <a:rPr lang="en-US" altLang="en-US" sz="1300">
                <a:solidFill>
                  <a:srgbClr val="000000"/>
                </a:solidFill>
              </a:rPr>
              <a:pPr eaLnBrk="1" hangingPunct="1"/>
              <a:t>1</a:t>
            </a:fld>
            <a:endParaRPr lang="en-US" altLang="en-US" sz="1300">
              <a:solidFill>
                <a:srgbClr val="000000"/>
              </a:solidFill>
            </a:endParaRPr>
          </a:p>
        </p:txBody>
      </p:sp>
    </p:spTree>
    <p:extLst>
      <p:ext uri="{BB962C8B-B14F-4D97-AF65-F5344CB8AC3E}">
        <p14:creationId xmlns:p14="http://schemas.microsoft.com/office/powerpoint/2010/main" val="252014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5"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8" name="Footer Placeholder 4"/>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9" name="Slide Number Placeholder 5"/>
          <p:cNvSpPr>
            <a:spLocks noGrp="1"/>
          </p:cNvSpPr>
          <p:nvPr>
            <p:ph type="sldNum" sz="quarter" idx="12"/>
          </p:nvPr>
        </p:nvSpPr>
        <p:spPr/>
        <p:txBody>
          <a:bodyPr/>
          <a:lstStyle>
            <a:lvl1pPr>
              <a:defRPr/>
            </a:lvl1pPr>
          </a:lstStyle>
          <a:p>
            <a:fld id="{6AB33ACA-B293-405F-9443-516E241FD8B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8885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5"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8" name="Footer Placeholder 4"/>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9" name="Slide Number Placeholder 5"/>
          <p:cNvSpPr>
            <a:spLocks noGrp="1"/>
          </p:cNvSpPr>
          <p:nvPr>
            <p:ph type="sldNum" sz="quarter" idx="12"/>
          </p:nvPr>
        </p:nvSpPr>
        <p:spPr/>
        <p:txBody>
          <a:bodyPr/>
          <a:lstStyle>
            <a:lvl1pPr>
              <a:defRPr/>
            </a:lvl1pPr>
          </a:lstStyle>
          <a:p>
            <a:fld id="{A4C84CF6-C85D-4E90-AC60-3ED4D47B56B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501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6"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9" name="Footer Placeholder 5"/>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10" name="Slide Number Placeholder 6"/>
          <p:cNvSpPr>
            <a:spLocks noGrp="1"/>
          </p:cNvSpPr>
          <p:nvPr>
            <p:ph type="sldNum" sz="quarter" idx="12"/>
          </p:nvPr>
        </p:nvSpPr>
        <p:spPr/>
        <p:txBody>
          <a:bodyPr/>
          <a:lstStyle>
            <a:lvl1pPr>
              <a:defRPr/>
            </a:lvl1pPr>
          </a:lstStyle>
          <a:p>
            <a:fld id="{8D3D9178-96A4-468E-8EBA-D8C98A0ED94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676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8"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6"/>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11" name="Footer Placeholder 7"/>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12" name="Slide Number Placeholder 8"/>
          <p:cNvSpPr>
            <a:spLocks noGrp="1"/>
          </p:cNvSpPr>
          <p:nvPr>
            <p:ph type="sldNum" sz="quarter" idx="12"/>
          </p:nvPr>
        </p:nvSpPr>
        <p:spPr/>
        <p:txBody>
          <a:bodyPr/>
          <a:lstStyle>
            <a:lvl1pPr>
              <a:defRPr/>
            </a:lvl1pPr>
          </a:lstStyle>
          <a:p>
            <a:fld id="{EA6FD567-E46C-4C6E-A07B-8D7FB11802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7969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4"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2"/>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7" name="Footer Placeholder 3"/>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8" name="Slide Number Placeholder 4"/>
          <p:cNvSpPr>
            <a:spLocks noGrp="1"/>
          </p:cNvSpPr>
          <p:nvPr>
            <p:ph type="sldNum" sz="quarter" idx="12"/>
          </p:nvPr>
        </p:nvSpPr>
        <p:spPr/>
        <p:txBody>
          <a:bodyPr/>
          <a:lstStyle>
            <a:lvl1pPr>
              <a:defRPr/>
            </a:lvl1pPr>
          </a:lstStyle>
          <a:p>
            <a:fld id="{EE6B1216-303C-4CDE-B54C-9FACB43E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8114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3"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5" name="Date Placeholder 1"/>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6" name="Footer Placeholder 2"/>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7" name="Slide Number Placeholder 3"/>
          <p:cNvSpPr>
            <a:spLocks noGrp="1"/>
          </p:cNvSpPr>
          <p:nvPr>
            <p:ph type="sldNum" sz="quarter" idx="12"/>
          </p:nvPr>
        </p:nvSpPr>
        <p:spPr/>
        <p:txBody>
          <a:bodyPr/>
          <a:lstStyle>
            <a:lvl1pPr>
              <a:defRPr/>
            </a:lvl1pPr>
          </a:lstStyle>
          <a:p>
            <a:fld id="{9616C223-73F7-4468-9004-EF65E5721F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7444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6"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9" name="Footer Placeholder 5"/>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10" name="Slide Number Placeholder 6"/>
          <p:cNvSpPr>
            <a:spLocks noGrp="1"/>
          </p:cNvSpPr>
          <p:nvPr>
            <p:ph type="sldNum" sz="quarter" idx="12"/>
          </p:nvPr>
        </p:nvSpPr>
        <p:spPr/>
        <p:txBody>
          <a:bodyPr/>
          <a:lstStyle>
            <a:lvl1pPr>
              <a:defRPr/>
            </a:lvl1pPr>
          </a:lstStyle>
          <a:p>
            <a:fld id="{44173332-E17E-4E5A-BB5D-4256FB78802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834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6"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9" name="Footer Placeholder 5"/>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10" name="Slide Number Placeholder 6"/>
          <p:cNvSpPr>
            <a:spLocks noGrp="1"/>
          </p:cNvSpPr>
          <p:nvPr>
            <p:ph type="sldNum" sz="quarter" idx="12"/>
          </p:nvPr>
        </p:nvSpPr>
        <p:spPr/>
        <p:txBody>
          <a:bodyPr/>
          <a:lstStyle>
            <a:lvl1pPr>
              <a:defRPr/>
            </a:lvl1pPr>
          </a:lstStyle>
          <a:p>
            <a:fld id="{F4D5A014-69CB-424A-8C23-294F6A0EE9B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8010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AutoShape 11"/>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headEnd/>
            <a:tailEnd/>
          </a:ln>
          <a:effectLst/>
        </p:spPr>
        <p:txBody>
          <a:bodyPr wrap="none" anchor="ctr"/>
          <a:lstStyle/>
          <a:p>
            <a:pPr algn="ctr" defTabSz="914400" fontAlgn="base">
              <a:spcBef>
                <a:spcPct val="0"/>
              </a:spcBef>
              <a:spcAft>
                <a:spcPct val="0"/>
              </a:spcAft>
              <a:defRPr/>
            </a:pPr>
            <a:endParaRPr lang="en-US" sz="2800">
              <a:solidFill>
                <a:srgbClr val="0000FF"/>
              </a:solidFill>
              <a:latin typeface="Arial" charset="0"/>
            </a:endParaRPr>
          </a:p>
        </p:txBody>
      </p:sp>
      <p:pic>
        <p:nvPicPr>
          <p:cNvPr id="5" name="Picture 8" descr="college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76200"/>
            <a:ext cx="10562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1625600" y="304801"/>
            <a:ext cx="9347200" cy="366713"/>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lang="en-US" sz="1800" b="1">
                <a:solidFill>
                  <a:srgbClr val="000000"/>
                </a:solidFill>
                <a:latin typeface="Arial" charset="0"/>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solidFill>
                  <a:srgbClr val="000000"/>
                </a:solidFill>
              </a:rPr>
              <a:t>Date: </a:t>
            </a:r>
          </a:p>
        </p:txBody>
      </p:sp>
      <p:sp>
        <p:nvSpPr>
          <p:cNvPr id="8" name="Footer Placeholder 4"/>
          <p:cNvSpPr>
            <a:spLocks noGrp="1"/>
          </p:cNvSpPr>
          <p:nvPr>
            <p:ph type="ftr" sz="quarter" idx="11"/>
          </p:nvPr>
        </p:nvSpPr>
        <p:spPr/>
        <p:txBody>
          <a:bodyPr/>
          <a:lstStyle>
            <a:lvl1pPr>
              <a:defRPr/>
            </a:lvl1pPr>
          </a:lstStyle>
          <a:p>
            <a:pPr>
              <a:defRPr/>
            </a:pPr>
            <a:r>
              <a:rPr lang="en-US">
                <a:solidFill>
                  <a:srgbClr val="000000"/>
                </a:solidFill>
              </a:rPr>
              <a:t>In-House Project Group No: </a:t>
            </a:r>
            <a:endParaRPr lang="en-US">
              <a:solidFill>
                <a:srgbClr val="000000"/>
              </a:solidFill>
              <a:latin typeface="Arial" charset="0"/>
            </a:endParaRPr>
          </a:p>
        </p:txBody>
      </p:sp>
      <p:sp>
        <p:nvSpPr>
          <p:cNvPr id="9" name="Slide Number Placeholder 5"/>
          <p:cNvSpPr>
            <a:spLocks noGrp="1"/>
          </p:cNvSpPr>
          <p:nvPr>
            <p:ph type="sldNum" sz="quarter" idx="12"/>
          </p:nvPr>
        </p:nvSpPr>
        <p:spPr/>
        <p:txBody>
          <a:bodyPr/>
          <a:lstStyle>
            <a:lvl1pPr>
              <a:defRPr/>
            </a:lvl1pPr>
          </a:lstStyle>
          <a:p>
            <a:fld id="{BC9FF6BC-23C9-49F5-B68A-B2609D917C0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049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37160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1027" name="Rectangle 3"/>
          <p:cNvSpPr>
            <a:spLocks noGrp="1" noChangeArrowheads="1"/>
          </p:cNvSpPr>
          <p:nvPr>
            <p:ph type="body" idx="1"/>
          </p:nvPr>
        </p:nvSpPr>
        <p:spPr bwMode="auto">
          <a:xfrm>
            <a:off x="1219200" y="2362201"/>
            <a:ext cx="97536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 name="Date Placeholder 3"/>
          <p:cNvSpPr>
            <a:spLocks noGrp="1"/>
          </p:cNvSpPr>
          <p:nvPr>
            <p:ph type="dt" sz="half" idx="2"/>
          </p:nvPr>
        </p:nvSpPr>
        <p:spPr bwMode="auto">
          <a:xfrm>
            <a:off x="508000" y="6457950"/>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defTabSz="914400" fontAlgn="base">
              <a:spcBef>
                <a:spcPct val="0"/>
              </a:spcBef>
              <a:spcAft>
                <a:spcPct val="0"/>
              </a:spcAft>
              <a:defRPr/>
            </a:pPr>
            <a:r>
              <a:rPr lang="en-US" smtClean="0">
                <a:solidFill>
                  <a:srgbClr val="000000"/>
                </a:solidFill>
              </a:rPr>
              <a:t>Date: </a:t>
            </a:r>
            <a:endParaRPr lang="en-US">
              <a:solidFill>
                <a:srgbClr val="000000"/>
              </a:solidFill>
            </a:endParaRPr>
          </a:p>
        </p:txBody>
      </p:sp>
      <p:sp>
        <p:nvSpPr>
          <p:cNvPr id="11" name="Footer Placeholder 4"/>
          <p:cNvSpPr>
            <a:spLocks noGrp="1"/>
          </p:cNvSpPr>
          <p:nvPr>
            <p:ph type="ftr" sz="quarter" idx="3"/>
          </p:nvPr>
        </p:nvSpPr>
        <p:spPr bwMode="auto">
          <a:xfrm>
            <a:off x="7721600" y="6457950"/>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defTabSz="914400" fontAlgn="base">
              <a:spcBef>
                <a:spcPct val="0"/>
              </a:spcBef>
              <a:spcAft>
                <a:spcPct val="0"/>
              </a:spcAft>
              <a:defRPr/>
            </a:pPr>
            <a:r>
              <a:rPr lang="en-US" smtClean="0">
                <a:solidFill>
                  <a:srgbClr val="000000"/>
                </a:solidFill>
              </a:rPr>
              <a:t>In-House Project Group No: </a:t>
            </a:r>
            <a:endParaRPr lang="en-US">
              <a:solidFill>
                <a:srgbClr val="000000"/>
              </a:solidFill>
            </a:endParaRPr>
          </a:p>
        </p:txBody>
      </p:sp>
      <p:sp>
        <p:nvSpPr>
          <p:cNvPr id="12" name="Slide Number Placeholder 5"/>
          <p:cNvSpPr>
            <a:spLocks noGrp="1"/>
          </p:cNvSpPr>
          <p:nvPr>
            <p:ph type="sldNum" sz="quarter" idx="4"/>
          </p:nvPr>
        </p:nvSpPr>
        <p:spPr bwMode="auto">
          <a:xfrm>
            <a:off x="9347200" y="3810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EE70296D-1AC9-4E1C-9F74-67E383361C2D}" type="slidenum">
              <a:rPr lang="en-US" altLang="en-US" smtClean="0">
                <a:solidFill>
                  <a:srgbClr val="000000"/>
                </a:solidFill>
                <a:latin typeface="Arial" panose="020B0604020202020204" pitchFamily="34" charset="0"/>
              </a:rPr>
              <a:pPr defTabSz="914400" fontAlgn="base">
                <a:spcBef>
                  <a:spcPct val="0"/>
                </a:spcBef>
                <a:spcAft>
                  <a:spcPct val="0"/>
                </a:spcAft>
              </a:pPr>
              <a:t>‹#›</a:t>
            </a:fld>
            <a:endParaRPr lang="en-US" altLang="en-US"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2415471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hf hdr="0"/>
  <p:txStyles>
    <p:titleStyle>
      <a:lvl1pPr algn="ctr" rtl="0" eaLnBrk="0" fontAlgn="base" hangingPunct="0">
        <a:spcBef>
          <a:spcPct val="0"/>
        </a:spcBef>
        <a:spcAft>
          <a:spcPct val="0"/>
        </a:spcAft>
        <a:defRPr sz="2800">
          <a:solidFill>
            <a:schemeClr val="tx2"/>
          </a:solidFill>
          <a:latin typeface="Arial" charset="0"/>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Georgia" pitchFamily="18" charset="0"/>
        </a:defRPr>
      </a:lvl6pPr>
      <a:lvl7pPr marL="914400" algn="ctr" rtl="0" fontAlgn="base">
        <a:spcBef>
          <a:spcPct val="0"/>
        </a:spcBef>
        <a:spcAft>
          <a:spcPct val="0"/>
        </a:spcAft>
        <a:defRPr sz="2800">
          <a:solidFill>
            <a:schemeClr val="tx2"/>
          </a:solidFill>
          <a:latin typeface="Georgia" pitchFamily="18" charset="0"/>
        </a:defRPr>
      </a:lvl7pPr>
      <a:lvl8pPr marL="1371600" algn="ctr" rtl="0" fontAlgn="base">
        <a:spcBef>
          <a:spcPct val="0"/>
        </a:spcBef>
        <a:spcAft>
          <a:spcPct val="0"/>
        </a:spcAft>
        <a:defRPr sz="2800">
          <a:solidFill>
            <a:schemeClr val="tx2"/>
          </a:solidFill>
          <a:latin typeface="Georgia" pitchFamily="18" charset="0"/>
        </a:defRPr>
      </a:lvl8pPr>
      <a:lvl9pPr marL="1828800" algn="ctr" rtl="0" fontAlgn="base">
        <a:spcBef>
          <a:spcPct val="0"/>
        </a:spcBef>
        <a:spcAft>
          <a:spcPct val="0"/>
        </a:spcAft>
        <a:defRPr sz="2800">
          <a:solidFill>
            <a:schemeClr val="tx2"/>
          </a:solidFill>
          <a:latin typeface="Georgia"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16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cs.ox.ac.uk/files/6677/MapCraftPublishedIPSN14.pdf" TargetMode="External"/><Relationship Id="rId2" Type="http://schemas.openxmlformats.org/officeDocument/2006/relationships/hyperlink" Target="http://ieeexplore.ieee.org/xpls/abs_all.jsp?arnumber=5646681"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154989" y="845218"/>
            <a:ext cx="7856622" cy="1151021"/>
          </a:xfrm>
        </p:spPr>
        <p:txBody>
          <a:bodyPr/>
          <a:lstStyle/>
          <a:p>
            <a:pPr eaLnBrk="1" hangingPunct="1"/>
            <a:r>
              <a:rPr lang="en-US" altLang="en-US" sz="4000" b="1" dirty="0">
                <a:latin typeface="Times New Roman" panose="02020603050405020304" pitchFamily="18" charset="0"/>
                <a:cs typeface="Times New Roman" panose="02020603050405020304" pitchFamily="18" charset="0"/>
              </a:rPr>
              <a:t> </a:t>
            </a:r>
            <a:r>
              <a:rPr lang="en-US" altLang="en-US" sz="3600" i="1" u="sng" dirty="0" smtClean="0">
                <a:solidFill>
                  <a:schemeClr val="accent6">
                    <a:lumMod val="75000"/>
                  </a:schemeClr>
                </a:solidFill>
                <a:latin typeface="Times New Roman" panose="02020603050405020304" pitchFamily="18" charset="0"/>
                <a:cs typeface="Times New Roman" panose="02020603050405020304" pitchFamily="18" charset="0"/>
              </a:rPr>
              <a:t>Robotic Indoor Localization using IMUs</a:t>
            </a:r>
            <a:endParaRPr lang="en-US" altLang="en-US" sz="3600" i="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267" name="Rectangle 4"/>
          <p:cNvSpPr>
            <a:spLocks noChangeArrowheads="1"/>
          </p:cNvSpPr>
          <p:nvPr/>
        </p:nvSpPr>
        <p:spPr bwMode="auto">
          <a:xfrm>
            <a:off x="2819400" y="304800"/>
            <a:ext cx="6858000" cy="457200"/>
          </a:xfrm>
          <a:prstGeom prst="rect">
            <a:avLst/>
          </a:prstGeom>
          <a:solidFill>
            <a:schemeClr val="bg1"/>
          </a:solidFill>
          <a:ln w="9525">
            <a:solidFill>
              <a:schemeClr val="bg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defTabSz="914400" eaLnBrk="1" fontAlgn="base" hangingPunct="1">
              <a:spcBef>
                <a:spcPct val="0"/>
              </a:spcBef>
              <a:spcAft>
                <a:spcPct val="0"/>
              </a:spcAft>
            </a:pPr>
            <a:endParaRPr lang="en-US" altLang="en-US" sz="2800">
              <a:solidFill>
                <a:srgbClr val="000000"/>
              </a:solidFill>
            </a:endParaRPr>
          </a:p>
        </p:txBody>
      </p:sp>
      <p:sp>
        <p:nvSpPr>
          <p:cNvPr id="11268" name="Rectangle 5"/>
          <p:cNvSpPr>
            <a:spLocks noChangeArrowheads="1"/>
          </p:cNvSpPr>
          <p:nvPr/>
        </p:nvSpPr>
        <p:spPr bwMode="auto">
          <a:xfrm>
            <a:off x="1612232" y="1676400"/>
            <a:ext cx="9868568" cy="396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defTabSz="914400" eaLnBrk="1" fontAlgn="base" hangingPunct="1">
              <a:lnSpc>
                <a:spcPct val="80000"/>
              </a:lnSpc>
              <a:spcBef>
                <a:spcPct val="20000"/>
              </a:spcBef>
              <a:spcAft>
                <a:spcPct val="0"/>
              </a:spcAft>
            </a:pPr>
            <a:r>
              <a:rPr lang="en-US" altLang="en-US" sz="1800" b="1" dirty="0">
                <a:solidFill>
                  <a:srgbClr val="000000"/>
                </a:solidFill>
              </a:rPr>
              <a:t> </a:t>
            </a:r>
          </a:p>
          <a:p>
            <a:pPr defTabSz="914400" eaLnBrk="1" fontAlgn="base" hangingPunct="1">
              <a:lnSpc>
                <a:spcPct val="80000"/>
              </a:lnSpc>
              <a:spcBef>
                <a:spcPct val="20000"/>
              </a:spcBef>
              <a:spcAft>
                <a:spcPct val="0"/>
              </a:spcAft>
            </a:pPr>
            <a:r>
              <a:rPr lang="en-US" altLang="en-US" sz="1800" b="1" dirty="0">
                <a:solidFill>
                  <a:srgbClr val="000000"/>
                </a:solidFill>
              </a:rPr>
              <a:t>Group No</a:t>
            </a:r>
            <a:r>
              <a:rPr lang="en-US" altLang="en-US" sz="1800" b="1" dirty="0" smtClean="0">
                <a:solidFill>
                  <a:srgbClr val="000000"/>
                </a:solidFill>
              </a:rPr>
              <a:t>: 50</a:t>
            </a:r>
            <a:r>
              <a:rPr lang="en-US" altLang="en-US" sz="1800" b="1" dirty="0">
                <a:solidFill>
                  <a:srgbClr val="000000"/>
                </a:solidFill>
              </a:rPr>
              <a:t>					           Date: </a:t>
            </a:r>
            <a:r>
              <a:rPr lang="en-US" altLang="en-US" sz="1800" b="1" dirty="0" smtClean="0">
                <a:solidFill>
                  <a:srgbClr val="000000"/>
                </a:solidFill>
              </a:rPr>
              <a:t>14/08/2015</a:t>
            </a:r>
            <a:endParaRPr lang="en-US" altLang="en-US" sz="1800" b="1" dirty="0">
              <a:solidFill>
                <a:srgbClr val="000000"/>
              </a:solidFill>
            </a:endParaRPr>
          </a:p>
          <a:p>
            <a:pPr defTabSz="914400" eaLnBrk="1" fontAlgn="base" hangingPunct="1">
              <a:lnSpc>
                <a:spcPct val="80000"/>
              </a:lnSpc>
              <a:spcBef>
                <a:spcPct val="20000"/>
              </a:spcBef>
              <a:spcAft>
                <a:spcPct val="0"/>
              </a:spcAft>
            </a:pPr>
            <a:endParaRPr lang="en-US" altLang="en-US" sz="1800" b="1" dirty="0">
              <a:solidFill>
                <a:srgbClr val="000000"/>
              </a:solidFill>
            </a:endParaRPr>
          </a:p>
          <a:p>
            <a:pPr defTabSz="914400" eaLnBrk="1" fontAlgn="base" hangingPunct="1">
              <a:lnSpc>
                <a:spcPct val="80000"/>
              </a:lnSpc>
              <a:spcBef>
                <a:spcPct val="20000"/>
              </a:spcBef>
              <a:spcAft>
                <a:spcPct val="0"/>
              </a:spcAft>
            </a:pPr>
            <a:r>
              <a:rPr lang="en-US" altLang="en-US" sz="1800" b="1" dirty="0">
                <a:solidFill>
                  <a:srgbClr val="000000"/>
                </a:solidFill>
              </a:rPr>
              <a:t>Team Members</a:t>
            </a:r>
            <a:r>
              <a:rPr lang="en-US" altLang="en-US" sz="2000" b="1" dirty="0">
                <a:solidFill>
                  <a:srgbClr val="000000"/>
                </a:solidFill>
              </a:rPr>
              <a:t>	 			</a:t>
            </a:r>
            <a:r>
              <a:rPr lang="en-US" altLang="en-US" sz="2000" dirty="0">
                <a:solidFill>
                  <a:srgbClr val="000000"/>
                </a:solidFill>
              </a:rPr>
              <a:t>		</a:t>
            </a: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dirty="0">
              <a:solidFill>
                <a:srgbClr val="000000"/>
              </a:solidFill>
            </a:endParaRPr>
          </a:p>
          <a:p>
            <a:pPr defTabSz="914400" eaLnBrk="1" fontAlgn="base" hangingPunct="1">
              <a:lnSpc>
                <a:spcPct val="80000"/>
              </a:lnSpc>
              <a:spcBef>
                <a:spcPct val="20000"/>
              </a:spcBef>
              <a:spcAft>
                <a:spcPct val="0"/>
              </a:spcAft>
            </a:pPr>
            <a:endParaRPr lang="en-US" altLang="en-US" sz="2000" b="1" dirty="0" smtClean="0">
              <a:solidFill>
                <a:srgbClr val="000000"/>
              </a:solidFill>
            </a:endParaRPr>
          </a:p>
          <a:p>
            <a:pPr defTabSz="914400" eaLnBrk="1" fontAlgn="base" hangingPunct="1">
              <a:lnSpc>
                <a:spcPct val="80000"/>
              </a:lnSpc>
              <a:spcBef>
                <a:spcPct val="20000"/>
              </a:spcBef>
              <a:spcAft>
                <a:spcPct val="0"/>
              </a:spcAft>
            </a:pPr>
            <a:endParaRPr lang="en-US" altLang="en-US" sz="2000" b="1" dirty="0">
              <a:solidFill>
                <a:srgbClr val="000000"/>
              </a:solidFill>
            </a:endParaRPr>
          </a:p>
          <a:p>
            <a:pPr defTabSz="914400" eaLnBrk="1" fontAlgn="base" hangingPunct="1">
              <a:lnSpc>
                <a:spcPct val="80000"/>
              </a:lnSpc>
              <a:spcBef>
                <a:spcPct val="20000"/>
              </a:spcBef>
              <a:spcAft>
                <a:spcPct val="0"/>
              </a:spcAft>
            </a:pPr>
            <a:r>
              <a:rPr lang="en-US" altLang="en-US" sz="2000" b="1" dirty="0" smtClean="0">
                <a:solidFill>
                  <a:srgbClr val="000000"/>
                </a:solidFill>
              </a:rPr>
              <a:t>Project  </a:t>
            </a:r>
            <a:r>
              <a:rPr lang="en-US" altLang="en-US" sz="2000" b="1" dirty="0">
                <a:solidFill>
                  <a:srgbClr val="000000"/>
                </a:solidFill>
              </a:rPr>
              <a:t>Advisor (Guide)  :  </a:t>
            </a:r>
            <a:r>
              <a:rPr lang="en-US" altLang="en-US" sz="2000" b="1" dirty="0" smtClean="0">
                <a:solidFill>
                  <a:srgbClr val="000000"/>
                </a:solidFill>
              </a:rPr>
              <a:t>Dr. Vidhya </a:t>
            </a:r>
            <a:r>
              <a:rPr lang="en-US" altLang="en-US" sz="2000" b="1" dirty="0" err="1" smtClean="0">
                <a:solidFill>
                  <a:srgbClr val="000000"/>
                </a:solidFill>
              </a:rPr>
              <a:t>Balasubramanian</a:t>
            </a:r>
            <a:endParaRPr lang="en-US" altLang="en-US" sz="2000" b="1" dirty="0">
              <a:solidFill>
                <a:srgbClr val="000000"/>
              </a:solidFill>
            </a:endParaRPr>
          </a:p>
          <a:p>
            <a:pPr defTabSz="914400" eaLnBrk="1" fontAlgn="base" hangingPunct="1">
              <a:lnSpc>
                <a:spcPct val="80000"/>
              </a:lnSpc>
              <a:spcBef>
                <a:spcPct val="20000"/>
              </a:spcBef>
              <a:spcAft>
                <a:spcPct val="0"/>
              </a:spcAft>
            </a:pPr>
            <a:r>
              <a:rPr lang="en-US" altLang="en-US" sz="2000" b="1" dirty="0">
                <a:solidFill>
                  <a:srgbClr val="000000"/>
                </a:solidFill>
              </a:rPr>
              <a:t> </a:t>
            </a:r>
            <a:endParaRPr lang="en-US" altLang="en-US" sz="2000" dirty="0">
              <a:solidFill>
                <a:srgbClr val="000000"/>
              </a:solidFill>
            </a:endParaRPr>
          </a:p>
          <a:p>
            <a:pPr algn="ctr" defTabSz="914400" eaLnBrk="1" fontAlgn="base" hangingPunct="1">
              <a:lnSpc>
                <a:spcPct val="80000"/>
              </a:lnSpc>
              <a:spcBef>
                <a:spcPct val="20000"/>
              </a:spcBef>
              <a:spcAft>
                <a:spcPct val="0"/>
              </a:spcAft>
            </a:pPr>
            <a:endParaRPr lang="en-US" altLang="en-US" sz="2000" b="1" dirty="0">
              <a:solidFill>
                <a:srgbClr val="000000"/>
              </a:solidFill>
            </a:endParaRPr>
          </a:p>
        </p:txBody>
      </p:sp>
      <p:sp>
        <p:nvSpPr>
          <p:cNvPr id="1126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fld id="{7164D840-F60B-4E97-886B-E51388694D91}" type="slidenum">
              <a:rPr lang="en-US" altLang="en-US" sz="1400">
                <a:solidFill>
                  <a:srgbClr val="000000"/>
                </a:solidFill>
              </a:rPr>
              <a:pPr eaLnBrk="1" hangingPunct="1"/>
              <a:t>1</a:t>
            </a:fld>
            <a:endParaRPr lang="en-US" altLang="en-US" sz="140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08853820"/>
              </p:ext>
            </p:extLst>
          </p:nvPr>
        </p:nvGraphicFramePr>
        <p:xfrm>
          <a:off x="1716505" y="3005666"/>
          <a:ext cx="9499600" cy="1854200"/>
        </p:xfrm>
        <a:graphic>
          <a:graphicData uri="http://schemas.openxmlformats.org/drawingml/2006/table">
            <a:tbl>
              <a:tblPr firstRow="1" bandRow="1">
                <a:tableStyleId>{5C22544A-7EE6-4342-B048-85BDC9FD1C3A}</a:tableStyleId>
              </a:tblPr>
              <a:tblGrid>
                <a:gridCol w="2374900"/>
                <a:gridCol w="2374900"/>
                <a:gridCol w="2374900"/>
                <a:gridCol w="2374900"/>
              </a:tblGrid>
              <a:tr h="370840">
                <a:tc>
                  <a:txBody>
                    <a:bodyPr/>
                    <a:lstStyle/>
                    <a:p>
                      <a:r>
                        <a:rPr lang="en-US" dirty="0" err="1" smtClean="0">
                          <a:solidFill>
                            <a:schemeClr val="tx1"/>
                          </a:solidFill>
                        </a:rPr>
                        <a:t>S.No</a:t>
                      </a:r>
                      <a:endParaRPr lang="en-US" dirty="0">
                        <a:solidFill>
                          <a:schemeClr val="tx1"/>
                        </a:solidFill>
                      </a:endParaRPr>
                    </a:p>
                  </a:txBody>
                  <a:tcPr/>
                </a:tc>
                <a:tc>
                  <a:txBody>
                    <a:bodyPr/>
                    <a:lstStyle/>
                    <a:p>
                      <a:r>
                        <a:rPr lang="en-US" dirty="0" err="1" smtClean="0">
                          <a:solidFill>
                            <a:schemeClr val="tx1"/>
                          </a:solidFill>
                        </a:rPr>
                        <a:t>Reg.No</a:t>
                      </a:r>
                      <a:endParaRPr lang="en-US" dirty="0">
                        <a:solidFill>
                          <a:schemeClr val="tx1"/>
                        </a:solidFill>
                      </a:endParaRPr>
                    </a:p>
                  </a:txBody>
                  <a:tcPr/>
                </a:tc>
                <a:tc>
                  <a:txBody>
                    <a:bodyPr/>
                    <a:lstStyle/>
                    <a:p>
                      <a:r>
                        <a:rPr lang="en-US" dirty="0" smtClean="0">
                          <a:solidFill>
                            <a:schemeClr val="tx1"/>
                          </a:solidFill>
                        </a:rPr>
                        <a:t>Name</a:t>
                      </a:r>
                      <a:endParaRPr lang="en-US" dirty="0">
                        <a:solidFill>
                          <a:schemeClr val="tx1"/>
                        </a:solidFill>
                      </a:endParaRPr>
                    </a:p>
                  </a:txBody>
                  <a:tcPr/>
                </a:tc>
                <a:tc>
                  <a:txBody>
                    <a:bodyPr/>
                    <a:lstStyle/>
                    <a:p>
                      <a:r>
                        <a:rPr lang="en-US" dirty="0" smtClean="0">
                          <a:solidFill>
                            <a:schemeClr val="tx1"/>
                          </a:solidFill>
                        </a:rPr>
                        <a:t>Section</a:t>
                      </a:r>
                      <a:endParaRPr lang="en-US" dirty="0">
                        <a:solidFill>
                          <a:schemeClr val="tx1"/>
                        </a:solidFill>
                      </a:endParaRPr>
                    </a:p>
                  </a:txBody>
                  <a:tcPr/>
                </a:tc>
              </a:tr>
              <a:tr h="370840">
                <a:tc>
                  <a:txBody>
                    <a:bodyPr/>
                    <a:lstStyle/>
                    <a:p>
                      <a:pPr algn="ctr"/>
                      <a:r>
                        <a:rPr lang="en-US" dirty="0" smtClean="0"/>
                        <a:t>1</a:t>
                      </a:r>
                      <a:endParaRPr lang="en-US" dirty="0"/>
                    </a:p>
                  </a:txBody>
                  <a:tcPr/>
                </a:tc>
                <a:tc>
                  <a:txBody>
                    <a:bodyPr/>
                    <a:lstStyle/>
                    <a:p>
                      <a:r>
                        <a:rPr lang="en-US" dirty="0" smtClean="0"/>
                        <a:t>CB.EN.U4CSE12123</a:t>
                      </a:r>
                      <a:endParaRPr lang="en-US" dirty="0"/>
                    </a:p>
                  </a:txBody>
                  <a:tcPr/>
                </a:tc>
                <a:tc>
                  <a:txBody>
                    <a:bodyPr/>
                    <a:lstStyle/>
                    <a:p>
                      <a:r>
                        <a:rPr lang="en-US" dirty="0" smtClean="0"/>
                        <a:t>Kiran</a:t>
                      </a:r>
                      <a:r>
                        <a:rPr lang="en-US" baseline="0" dirty="0" smtClean="0"/>
                        <a:t> Kassyap S</a:t>
                      </a:r>
                      <a:endParaRPr lang="en-US" dirty="0"/>
                    </a:p>
                  </a:txBody>
                  <a:tcPr/>
                </a:tc>
                <a:tc>
                  <a:txBody>
                    <a:bodyPr/>
                    <a:lstStyle/>
                    <a:p>
                      <a:r>
                        <a:rPr lang="en-US" dirty="0" smtClean="0"/>
                        <a:t>CSE-B</a:t>
                      </a:r>
                      <a:endParaRPr lang="en-US" dirty="0"/>
                    </a:p>
                  </a:txBody>
                  <a:tcPr/>
                </a:tc>
              </a:tr>
              <a:tr h="370840">
                <a:tc>
                  <a:txBody>
                    <a:bodyPr/>
                    <a:lstStyle/>
                    <a:p>
                      <a:pPr algn="ctr"/>
                      <a:r>
                        <a:rPr lang="en-US" dirty="0" smtClean="0"/>
                        <a:t>2</a:t>
                      </a:r>
                      <a:endParaRPr lang="en-US" dirty="0"/>
                    </a:p>
                  </a:txBody>
                  <a:tcPr/>
                </a:tc>
                <a:tc>
                  <a:txBody>
                    <a:bodyPr/>
                    <a:lstStyle/>
                    <a:p>
                      <a:r>
                        <a:rPr lang="en-US" dirty="0" smtClean="0"/>
                        <a:t>CB.EN.U4CSE12133</a:t>
                      </a:r>
                      <a:endParaRPr lang="en-US" dirty="0"/>
                    </a:p>
                  </a:txBody>
                  <a:tcPr/>
                </a:tc>
                <a:tc>
                  <a:txBody>
                    <a:bodyPr/>
                    <a:lstStyle/>
                    <a:p>
                      <a:r>
                        <a:rPr lang="en-US" dirty="0" smtClean="0"/>
                        <a:t>Ragul B</a:t>
                      </a:r>
                      <a:endParaRPr lang="en-US" dirty="0"/>
                    </a:p>
                  </a:txBody>
                  <a:tcPr/>
                </a:tc>
                <a:tc>
                  <a:txBody>
                    <a:bodyPr/>
                    <a:lstStyle/>
                    <a:p>
                      <a:r>
                        <a:rPr lang="en-US" dirty="0" smtClean="0"/>
                        <a:t>CSE-B</a:t>
                      </a:r>
                      <a:endParaRPr lang="en-US" dirty="0"/>
                    </a:p>
                  </a:txBody>
                  <a:tcPr/>
                </a:tc>
              </a:tr>
              <a:tr h="370840">
                <a:tc>
                  <a:txBody>
                    <a:bodyPr/>
                    <a:lstStyle/>
                    <a:p>
                      <a:pPr algn="ctr"/>
                      <a:r>
                        <a:rPr lang="en-US" dirty="0" smtClean="0"/>
                        <a:t>3</a:t>
                      </a:r>
                      <a:endParaRPr lang="en-US" dirty="0"/>
                    </a:p>
                  </a:txBody>
                  <a:tcPr/>
                </a:tc>
                <a:tc>
                  <a:txBody>
                    <a:bodyPr/>
                    <a:lstStyle/>
                    <a:p>
                      <a:r>
                        <a:rPr lang="en-US" dirty="0" smtClean="0"/>
                        <a:t>CB.EN.U4CSE12147</a:t>
                      </a:r>
                      <a:endParaRPr lang="en-US" dirty="0"/>
                    </a:p>
                  </a:txBody>
                  <a:tcPr/>
                </a:tc>
                <a:tc>
                  <a:txBody>
                    <a:bodyPr/>
                    <a:lstStyle/>
                    <a:p>
                      <a:r>
                        <a:rPr lang="en-US" dirty="0" smtClean="0"/>
                        <a:t>Sundarrajan G</a:t>
                      </a:r>
                      <a:endParaRPr lang="en-US" dirty="0"/>
                    </a:p>
                  </a:txBody>
                  <a:tcPr/>
                </a:tc>
                <a:tc>
                  <a:txBody>
                    <a:bodyPr/>
                    <a:lstStyle/>
                    <a:p>
                      <a:r>
                        <a:rPr lang="en-US" dirty="0" smtClean="0"/>
                        <a:t>CSE-B</a:t>
                      </a:r>
                      <a:endParaRPr lang="en-US" dirty="0"/>
                    </a:p>
                  </a:txBody>
                  <a:tcPr/>
                </a:tc>
              </a:tr>
              <a:tr h="370840">
                <a:tc>
                  <a:txBody>
                    <a:bodyPr/>
                    <a:lstStyle/>
                    <a:p>
                      <a:pPr algn="ctr"/>
                      <a:r>
                        <a:rPr lang="en-US" dirty="0" smtClean="0"/>
                        <a:t>4</a:t>
                      </a:r>
                      <a:endParaRPr lang="en-US" dirty="0"/>
                    </a:p>
                  </a:txBody>
                  <a:tcPr/>
                </a:tc>
                <a:tc>
                  <a:txBody>
                    <a:bodyPr/>
                    <a:lstStyle/>
                    <a:p>
                      <a:r>
                        <a:rPr lang="en-US" dirty="0" smtClean="0"/>
                        <a:t>CB.EN.U4CSE12148</a:t>
                      </a:r>
                      <a:endParaRPr lang="en-US" dirty="0"/>
                    </a:p>
                  </a:txBody>
                  <a:tcPr/>
                </a:tc>
                <a:tc>
                  <a:txBody>
                    <a:bodyPr/>
                    <a:lstStyle/>
                    <a:p>
                      <a:r>
                        <a:rPr lang="en-US" dirty="0" smtClean="0"/>
                        <a:t>Suriya D Murthy</a:t>
                      </a:r>
                      <a:endParaRPr lang="en-US" dirty="0"/>
                    </a:p>
                  </a:txBody>
                  <a:tcPr/>
                </a:tc>
                <a:tc>
                  <a:txBody>
                    <a:bodyPr/>
                    <a:lstStyle/>
                    <a:p>
                      <a:r>
                        <a:rPr lang="en-US" dirty="0" smtClean="0"/>
                        <a:t>CSE-B</a:t>
                      </a:r>
                      <a:endParaRPr lang="en-US" dirty="0"/>
                    </a:p>
                  </a:txBody>
                  <a:tcPr/>
                </a:tc>
              </a:tr>
            </a:tbl>
          </a:graphicData>
        </a:graphic>
      </p:graphicFrame>
    </p:spTree>
    <p:extLst>
      <p:ext uri="{BB962C8B-B14F-4D97-AF65-F5344CB8AC3E}">
        <p14:creationId xmlns:p14="http://schemas.microsoft.com/office/powerpoint/2010/main" val="4050152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16C223-73F7-4468-9004-EF65E5721F19}" type="slidenum">
              <a:rPr lang="en-US" altLang="en-US" smtClean="0">
                <a:solidFill>
                  <a:srgbClr val="000000"/>
                </a:solidFill>
              </a:rPr>
              <a:pPr/>
              <a:t>10</a:t>
            </a:fld>
            <a:endParaRPr lang="en-US" altLang="en-US">
              <a:solidFill>
                <a:srgbClr val="000000"/>
              </a:solidFill>
            </a:endParaRPr>
          </a:p>
        </p:txBody>
      </p:sp>
      <p:sp>
        <p:nvSpPr>
          <p:cNvPr id="5" name="TextBox 4"/>
          <p:cNvSpPr txBox="1"/>
          <p:nvPr/>
        </p:nvSpPr>
        <p:spPr>
          <a:xfrm>
            <a:off x="3777915" y="3334434"/>
            <a:ext cx="8867274" cy="646331"/>
          </a:xfrm>
          <a:prstGeom prst="rect">
            <a:avLst/>
          </a:prstGeom>
          <a:noFill/>
        </p:spPr>
        <p:txBody>
          <a:bodyPr wrap="square" rtlCol="0">
            <a:spAutoFit/>
          </a:bodyPr>
          <a:lstStyle/>
          <a:p>
            <a:r>
              <a:rPr lang="en-US" sz="3600" b="1" i="1" dirty="0" smtClean="0">
                <a:latin typeface="Times New Roman" panose="02020603050405020304" pitchFamily="18" charset="0"/>
                <a:cs typeface="Times New Roman" panose="02020603050405020304" pitchFamily="18" charset="0"/>
              </a:rPr>
              <a:t>REFERENCE PAPERS</a:t>
            </a:r>
            <a:endParaRPr lang="en-US" sz="3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386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2842" y="1479884"/>
            <a:ext cx="9192126" cy="4893647"/>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Self-Contained Indoor Positioning on  Off-The-Shelf Mobile </a:t>
            </a:r>
            <a:r>
              <a:rPr lang="en-IN" sz="3200" dirty="0" smtClean="0">
                <a:latin typeface="Times New Roman" panose="02020603050405020304" pitchFamily="18" charset="0"/>
                <a:cs typeface="Times New Roman" panose="02020603050405020304" pitchFamily="18" charset="0"/>
              </a:rPr>
              <a:t>Devices:</a:t>
            </a:r>
          </a:p>
          <a:p>
            <a:pPr marL="457200" indent="-457200">
              <a:buFont typeface="Arial" panose="020B0604020202020204" pitchFamily="34" charset="0"/>
              <a:buChar char="•"/>
            </a:pPr>
            <a:endParaRPr lang="en-IN"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Indoor positioning is done using pedestrian dead-reckoning method, GNSS and activity based map matching algorithms to reduce errors.</a:t>
            </a:r>
          </a:p>
          <a:p>
            <a:pPr marL="457200" indent="-4572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Inertial Measurement Unit is integrated with GPS and magnetometer to derive the exact location of the mobile device.</a:t>
            </a:r>
          </a:p>
          <a:p>
            <a:pPr marL="457200" indent="-4572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User’s movement patterns are identified with help of an accelerometer and are uniquely classified.</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06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16C223-73F7-4468-9004-EF65E5721F19}" type="slidenum">
              <a:rPr lang="en-US" altLang="en-US" smtClean="0">
                <a:solidFill>
                  <a:srgbClr val="000000"/>
                </a:solidFill>
              </a:rPr>
              <a:pPr/>
              <a:t>12</a:t>
            </a:fld>
            <a:endParaRPr lang="en-US" altLang="en-US">
              <a:solidFill>
                <a:srgbClr val="000000"/>
              </a:solidFill>
            </a:endParaRPr>
          </a:p>
        </p:txBody>
      </p:sp>
      <p:sp>
        <p:nvSpPr>
          <p:cNvPr id="6" name="TextBox 5"/>
          <p:cNvSpPr txBox="1"/>
          <p:nvPr/>
        </p:nvSpPr>
        <p:spPr>
          <a:xfrm>
            <a:off x="1130968" y="1588168"/>
            <a:ext cx="10058400" cy="4801314"/>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Self-Contained Indoor Positioning on </a:t>
            </a:r>
            <a:r>
              <a:rPr lang="en-IN" sz="3200" dirty="0" smtClean="0">
                <a:latin typeface="Times New Roman" panose="02020603050405020304" pitchFamily="18" charset="0"/>
                <a:cs typeface="Times New Roman" panose="02020603050405020304" pitchFamily="18" charset="0"/>
              </a:rPr>
              <a:t>Off-The-Shelf </a:t>
            </a:r>
            <a:r>
              <a:rPr lang="en-IN" sz="3200" dirty="0">
                <a:latin typeface="Times New Roman" panose="02020603050405020304" pitchFamily="18" charset="0"/>
                <a:cs typeface="Times New Roman" panose="02020603050405020304" pitchFamily="18" charset="0"/>
              </a:rPr>
              <a:t>Mobile </a:t>
            </a:r>
            <a:r>
              <a:rPr lang="en-IN" sz="3200" dirty="0" smtClean="0">
                <a:latin typeface="Times New Roman" panose="02020603050405020304" pitchFamily="18" charset="0"/>
                <a:cs typeface="Times New Roman" panose="02020603050405020304" pitchFamily="18" charset="0"/>
              </a:rPr>
              <a:t>Devices (Contd.):</a:t>
            </a:r>
          </a:p>
          <a:p>
            <a:pPr marL="457200" indent="-4572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PDR algorithm happens to give values with errors even after application of filters. Hence an activity based map matching approach is carried to reduce errors.</a:t>
            </a:r>
          </a:p>
          <a:p>
            <a:pPr marL="457200" indent="-4572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Whenever there occurs a specific event in the accelerometer the values plotted in the map are corrected with help of the event database and hence path of the user is corrected. </a:t>
            </a:r>
          </a:p>
          <a:p>
            <a:pPr marL="457200"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349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solidFill>
                  <a:srgbClr val="000000"/>
                </a:solidFill>
              </a:rPr>
              <a:t>Date: </a:t>
            </a:r>
            <a:endParaRPr lang="en-US">
              <a:solidFill>
                <a:srgbClr val="000000"/>
              </a:solidFill>
            </a:endParaRPr>
          </a:p>
        </p:txBody>
      </p:sp>
      <p:sp>
        <p:nvSpPr>
          <p:cNvPr id="3" name="Footer Placeholder 2"/>
          <p:cNvSpPr>
            <a:spLocks noGrp="1"/>
          </p:cNvSpPr>
          <p:nvPr>
            <p:ph type="ftr" sz="quarter" idx="11"/>
          </p:nvPr>
        </p:nvSpPr>
        <p:spPr/>
        <p:txBody>
          <a:bodyPr/>
          <a:lstStyle/>
          <a:p>
            <a:pPr>
              <a:defRPr/>
            </a:pPr>
            <a:r>
              <a:rPr lang="en-US" smtClean="0">
                <a:solidFill>
                  <a:srgbClr val="000000"/>
                </a:solidFill>
              </a:rPr>
              <a:t>In-House Project Group No: </a:t>
            </a:r>
            <a:endParaRPr lang="en-US">
              <a:solidFill>
                <a:srgbClr val="000000"/>
              </a:solidFill>
              <a:latin typeface="Arial" charset="0"/>
            </a:endParaRPr>
          </a:p>
        </p:txBody>
      </p:sp>
      <p:sp>
        <p:nvSpPr>
          <p:cNvPr id="4" name="Slide Number Placeholder 3"/>
          <p:cNvSpPr>
            <a:spLocks noGrp="1"/>
          </p:cNvSpPr>
          <p:nvPr>
            <p:ph type="sldNum" sz="quarter" idx="12"/>
          </p:nvPr>
        </p:nvSpPr>
        <p:spPr/>
        <p:txBody>
          <a:bodyPr/>
          <a:lstStyle/>
          <a:p>
            <a:fld id="{9616C223-73F7-4468-9004-EF65E5721F19}" type="slidenum">
              <a:rPr lang="en-US" altLang="en-US" smtClean="0">
                <a:solidFill>
                  <a:srgbClr val="000000"/>
                </a:solidFill>
              </a:rPr>
              <a:pPr/>
              <a:t>13</a:t>
            </a:fld>
            <a:endParaRPr lang="en-US" altLang="en-US">
              <a:solidFill>
                <a:srgbClr val="000000"/>
              </a:solidFill>
            </a:endParaRPr>
          </a:p>
        </p:txBody>
      </p:sp>
      <p:sp>
        <p:nvSpPr>
          <p:cNvPr id="5" name="TextBox 4"/>
          <p:cNvSpPr txBox="1"/>
          <p:nvPr/>
        </p:nvSpPr>
        <p:spPr>
          <a:xfrm>
            <a:off x="878305" y="1552074"/>
            <a:ext cx="10602495"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1311442" y="1552074"/>
            <a:ext cx="9986211" cy="107721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Light Weight Map Matching Technique For Localization Using Conditional Random Field </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55821" y="2959768"/>
            <a:ext cx="984183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Indoor localization is done using a dead reckoning approach, which makes use of </a:t>
            </a:r>
            <a:r>
              <a:rPr lang="en-US" sz="2400" dirty="0" err="1" smtClean="0"/>
              <a:t>Veterbi</a:t>
            </a:r>
            <a:r>
              <a:rPr lang="en-US" sz="2400" dirty="0" smtClean="0"/>
              <a:t> algorithm to determine the position of the person using the mobile device.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MapCraft</a:t>
            </a:r>
            <a:r>
              <a:rPr lang="en-US" sz="2400" dirty="0" smtClean="0"/>
              <a:t> is a new approach which makes use of Conditional Random Field(CRF), is used to map the position of the mobile device in real time.</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914738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solidFill>
                  <a:srgbClr val="000000"/>
                </a:solidFill>
              </a:rPr>
              <a:t>Date: </a:t>
            </a:r>
            <a:endParaRPr lang="en-US">
              <a:solidFill>
                <a:srgbClr val="000000"/>
              </a:solidFill>
            </a:endParaRPr>
          </a:p>
        </p:txBody>
      </p:sp>
      <p:sp>
        <p:nvSpPr>
          <p:cNvPr id="3" name="Footer Placeholder 2"/>
          <p:cNvSpPr>
            <a:spLocks noGrp="1"/>
          </p:cNvSpPr>
          <p:nvPr>
            <p:ph type="ftr" sz="quarter" idx="11"/>
          </p:nvPr>
        </p:nvSpPr>
        <p:spPr/>
        <p:txBody>
          <a:bodyPr/>
          <a:lstStyle/>
          <a:p>
            <a:pPr>
              <a:defRPr/>
            </a:pPr>
            <a:r>
              <a:rPr lang="en-US" smtClean="0">
                <a:solidFill>
                  <a:srgbClr val="000000"/>
                </a:solidFill>
              </a:rPr>
              <a:t>In-House Project Group No: </a:t>
            </a:r>
            <a:endParaRPr lang="en-US">
              <a:solidFill>
                <a:srgbClr val="000000"/>
              </a:solidFill>
              <a:latin typeface="Arial" charset="0"/>
            </a:endParaRPr>
          </a:p>
        </p:txBody>
      </p:sp>
      <p:sp>
        <p:nvSpPr>
          <p:cNvPr id="4" name="Slide Number Placeholder 3"/>
          <p:cNvSpPr>
            <a:spLocks noGrp="1"/>
          </p:cNvSpPr>
          <p:nvPr>
            <p:ph type="sldNum" sz="quarter" idx="12"/>
          </p:nvPr>
        </p:nvSpPr>
        <p:spPr/>
        <p:txBody>
          <a:bodyPr/>
          <a:lstStyle/>
          <a:p>
            <a:fld id="{9616C223-73F7-4468-9004-EF65E5721F19}" type="slidenum">
              <a:rPr lang="en-US" altLang="en-US" smtClean="0">
                <a:solidFill>
                  <a:srgbClr val="000000"/>
                </a:solidFill>
              </a:rPr>
              <a:pPr/>
              <a:t>14</a:t>
            </a:fld>
            <a:endParaRPr lang="en-US" altLang="en-US">
              <a:solidFill>
                <a:srgbClr val="000000"/>
              </a:solidFill>
            </a:endParaRPr>
          </a:p>
        </p:txBody>
      </p:sp>
      <p:sp>
        <p:nvSpPr>
          <p:cNvPr id="7" name="TextBox 6"/>
          <p:cNvSpPr txBox="1"/>
          <p:nvPr/>
        </p:nvSpPr>
        <p:spPr>
          <a:xfrm>
            <a:off x="1383632" y="1780674"/>
            <a:ext cx="9083842"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Light Weight Map Matching Technique For Localization Using Conditional Random </a:t>
            </a:r>
            <a:r>
              <a:rPr lang="en-US" sz="2800" dirty="0" smtClean="0">
                <a:latin typeface="Times New Roman" panose="02020603050405020304" pitchFamily="18" charset="0"/>
                <a:cs typeface="Times New Roman" panose="02020603050405020304" pitchFamily="18" charset="0"/>
              </a:rPr>
              <a:t>Field (</a:t>
            </a:r>
            <a:r>
              <a:rPr lang="en-US" sz="2800" dirty="0" err="1" smtClean="0">
                <a:latin typeface="Times New Roman" panose="02020603050405020304" pitchFamily="18" charset="0"/>
                <a:cs typeface="Times New Roman" panose="02020603050405020304" pitchFamily="18" charset="0"/>
              </a:rPr>
              <a:t>Contd</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14400" y="3116179"/>
            <a:ext cx="1016668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Conditional Random Field(CRF) gives the probability of the next  possible states for the mobile device. CRF makes use of the training set to compute the probabilities.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smtClean="0"/>
              <a:t>Veterbi</a:t>
            </a:r>
            <a:r>
              <a:rPr lang="en-US" sz="2400" dirty="0" smtClean="0"/>
              <a:t> algorithm makes use of the probabilities and gives out a maximum likelihood position of the mobile device.</a:t>
            </a:r>
            <a:endParaRPr lang="en-US" sz="2400" dirty="0"/>
          </a:p>
        </p:txBody>
      </p:sp>
    </p:spTree>
    <p:extLst>
      <p:ext uri="{BB962C8B-B14F-4D97-AF65-F5344CB8AC3E}">
        <p14:creationId xmlns:p14="http://schemas.microsoft.com/office/powerpoint/2010/main" val="2536164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Vertical Text Placeholder 2"/>
          <p:cNvSpPr>
            <a:spLocks noGrp="1"/>
          </p:cNvSpPr>
          <p:nvPr>
            <p:ph type="body" orient="vert" idx="1"/>
          </p:nvPr>
        </p:nvSpPr>
        <p:spPr>
          <a:xfrm>
            <a:off x="1443789" y="1356518"/>
            <a:ext cx="9865895" cy="4731461"/>
          </a:xfrm>
        </p:spPr>
        <p:txBody>
          <a:bodyPr vert="horz"/>
          <a:lstStyle/>
          <a:p>
            <a:pPr>
              <a:buFontTx/>
              <a:buNone/>
            </a:pPr>
            <a:r>
              <a:rPr lang="en-US" altLang="en-US" sz="1500" b="1" dirty="0">
                <a:latin typeface="Arial" panose="020B0604020202020204" pitchFamily="34" charset="0"/>
              </a:rPr>
              <a:t>Conference </a:t>
            </a:r>
            <a:r>
              <a:rPr lang="en-US" altLang="en-US" sz="1500" b="1" dirty="0" smtClean="0">
                <a:latin typeface="Arial" panose="020B0604020202020204" pitchFamily="34" charset="0"/>
              </a:rPr>
              <a:t>paper I :</a:t>
            </a:r>
          </a:p>
          <a:p>
            <a:pPr>
              <a:buFontTx/>
              <a:buNone/>
            </a:pPr>
            <a:r>
              <a:rPr lang="en-US" altLang="en-US" sz="1500" b="1" dirty="0">
                <a:latin typeface="Arial" panose="020B0604020202020204" pitchFamily="34" charset="0"/>
              </a:rPr>
              <a:t> </a:t>
            </a:r>
            <a:r>
              <a:rPr lang="en-US" altLang="en-US" sz="1500" dirty="0" smtClean="0">
                <a:latin typeface="Arial" panose="020B0604020202020204" pitchFamily="34" charset="0"/>
              </a:rPr>
              <a:t>      </a:t>
            </a:r>
            <a:r>
              <a:rPr lang="de-DE" altLang="en-US" sz="1500" dirty="0" smtClean="0">
                <a:latin typeface="Arial" panose="020B0604020202020204" pitchFamily="34" charset="0"/>
              </a:rPr>
              <a:t>Dominik Gusenbauer, </a:t>
            </a:r>
            <a:r>
              <a:rPr lang="de-DE" altLang="en-US" sz="1500" dirty="0">
                <a:latin typeface="Arial" panose="020B0604020202020204" pitchFamily="34" charset="0"/>
              </a:rPr>
              <a:t>Carsten </a:t>
            </a:r>
            <a:r>
              <a:rPr lang="de-DE" altLang="en-US" sz="1500" dirty="0" smtClean="0">
                <a:latin typeface="Arial" panose="020B0604020202020204" pitchFamily="34" charset="0"/>
              </a:rPr>
              <a:t>Isert </a:t>
            </a:r>
            <a:r>
              <a:rPr lang="de-DE" altLang="en-US" sz="1500" dirty="0">
                <a:latin typeface="Arial" panose="020B0604020202020204" pitchFamily="34" charset="0"/>
              </a:rPr>
              <a:t>and Jens Krösche</a:t>
            </a:r>
            <a:r>
              <a:rPr lang="en-US" altLang="en-US" sz="1500" dirty="0" smtClean="0">
                <a:latin typeface="Arial" panose="020B0604020202020204" pitchFamily="34" charset="0"/>
              </a:rPr>
              <a:t>, “</a:t>
            </a:r>
            <a:r>
              <a:rPr lang="en-IN" altLang="en-US" sz="1500" dirty="0">
                <a:latin typeface="Arial" panose="020B0604020202020204" pitchFamily="34" charset="0"/>
              </a:rPr>
              <a:t>Self-Contained Indoor Positioning on </a:t>
            </a:r>
            <a:r>
              <a:rPr lang="en-IN" altLang="en-US" sz="1500" dirty="0" smtClean="0">
                <a:latin typeface="Arial" panose="020B0604020202020204" pitchFamily="34" charset="0"/>
              </a:rPr>
              <a:t>Off-The-Shelf </a:t>
            </a:r>
            <a:r>
              <a:rPr lang="en-IN" altLang="en-US" sz="1500" dirty="0">
                <a:latin typeface="Arial" panose="020B0604020202020204" pitchFamily="34" charset="0"/>
              </a:rPr>
              <a:t>Mobile Devices</a:t>
            </a:r>
            <a:r>
              <a:rPr lang="en-US" altLang="en-US" sz="1500" dirty="0" smtClean="0">
                <a:latin typeface="Arial" panose="020B0604020202020204" pitchFamily="34" charset="0"/>
              </a:rPr>
              <a:t>”, </a:t>
            </a:r>
            <a:r>
              <a:rPr lang="en-IN" altLang="en-US" sz="1500" dirty="0" smtClean="0">
                <a:latin typeface="Arial" panose="020B0604020202020204" pitchFamily="34" charset="0"/>
              </a:rPr>
              <a:t>International </a:t>
            </a:r>
            <a:r>
              <a:rPr lang="en-IN" altLang="en-US" sz="1500" dirty="0">
                <a:latin typeface="Arial" panose="020B0604020202020204" pitchFamily="34" charset="0"/>
              </a:rPr>
              <a:t>Conference on Indoor Positioning and Indoor Navigation (</a:t>
            </a:r>
            <a:r>
              <a:rPr lang="en-IN" altLang="en-US" sz="1500" dirty="0" smtClean="0">
                <a:latin typeface="Arial" panose="020B0604020202020204" pitchFamily="34" charset="0"/>
              </a:rPr>
              <a:t>IPIN), 15-17 </a:t>
            </a:r>
            <a:r>
              <a:rPr lang="en-IN" altLang="en-US" sz="1500" dirty="0">
                <a:latin typeface="Arial" panose="020B0604020202020204" pitchFamily="34" charset="0"/>
              </a:rPr>
              <a:t>September 2010</a:t>
            </a:r>
            <a:r>
              <a:rPr lang="en-IN" altLang="en-US" sz="1500" dirty="0" smtClean="0">
                <a:latin typeface="Arial" panose="020B0604020202020204" pitchFamily="34" charset="0"/>
              </a:rPr>
              <a:t>.</a:t>
            </a:r>
          </a:p>
          <a:p>
            <a:pPr>
              <a:buFontTx/>
              <a:buNone/>
            </a:pPr>
            <a:endParaRPr lang="en-IN" altLang="en-US" sz="1500" dirty="0">
              <a:latin typeface="Arial" panose="020B0604020202020204" pitchFamily="34" charset="0"/>
            </a:endParaRPr>
          </a:p>
          <a:p>
            <a:pPr>
              <a:buNone/>
            </a:pPr>
            <a:r>
              <a:rPr lang="en-US" altLang="en-US" sz="1500" b="1" dirty="0">
                <a:latin typeface="Arial" panose="020B0604020202020204" pitchFamily="34" charset="0"/>
              </a:rPr>
              <a:t>Conference paper </a:t>
            </a:r>
            <a:r>
              <a:rPr lang="en-US" altLang="en-US" sz="1500" b="1" dirty="0" smtClean="0">
                <a:latin typeface="Arial" panose="020B0604020202020204" pitchFamily="34" charset="0"/>
              </a:rPr>
              <a:t>II :</a:t>
            </a:r>
          </a:p>
          <a:p>
            <a:pPr>
              <a:buNone/>
            </a:pPr>
            <a:r>
              <a:rPr lang="en-US" altLang="en-US" sz="1500" b="1" dirty="0">
                <a:latin typeface="Arial" panose="020B0604020202020204" pitchFamily="34" charset="0"/>
              </a:rPr>
              <a:t>	</a:t>
            </a:r>
            <a:r>
              <a:rPr lang="en-US" altLang="en-US" sz="1500" dirty="0" err="1">
                <a:latin typeface="Arial" panose="020B0604020202020204" pitchFamily="34" charset="0"/>
              </a:rPr>
              <a:t>Haitao</a:t>
            </a:r>
            <a:r>
              <a:rPr lang="en-US" altLang="en-US" sz="1500" dirty="0">
                <a:latin typeface="Arial" panose="020B0604020202020204" pitchFamily="34" charset="0"/>
              </a:rPr>
              <a:t> </a:t>
            </a:r>
            <a:r>
              <a:rPr lang="en-US" altLang="en-US" sz="1500" dirty="0" err="1" smtClean="0">
                <a:latin typeface="Arial" panose="020B0604020202020204" pitchFamily="34" charset="0"/>
              </a:rPr>
              <a:t>Bao</a:t>
            </a:r>
            <a:r>
              <a:rPr lang="en-US" altLang="en-US" sz="1500" dirty="0" smtClean="0">
                <a:latin typeface="Arial" panose="020B0604020202020204" pitchFamily="34" charset="0"/>
              </a:rPr>
              <a:t> and </a:t>
            </a:r>
            <a:r>
              <a:rPr lang="en-US" altLang="en-US" sz="1500" dirty="0" err="1">
                <a:latin typeface="Arial" panose="020B0604020202020204" pitchFamily="34" charset="0"/>
              </a:rPr>
              <a:t>Wai-Choong</a:t>
            </a:r>
            <a:r>
              <a:rPr lang="en-US" altLang="en-US" sz="1500" dirty="0">
                <a:latin typeface="Arial" panose="020B0604020202020204" pitchFamily="34" charset="0"/>
              </a:rPr>
              <a:t> </a:t>
            </a:r>
            <a:r>
              <a:rPr lang="en-US" altLang="en-US" sz="1500" dirty="0" smtClean="0">
                <a:latin typeface="Arial" panose="020B0604020202020204" pitchFamily="34" charset="0"/>
              </a:rPr>
              <a:t>Wong, “</a:t>
            </a:r>
            <a:r>
              <a:rPr lang="en-IN" altLang="en-US" sz="1500" dirty="0">
                <a:latin typeface="Arial" panose="020B0604020202020204" pitchFamily="34" charset="0"/>
              </a:rPr>
              <a:t>An Indoor Dead-Reckoning Algorithm with Map Matching </a:t>
            </a:r>
            <a:r>
              <a:rPr lang="en-US" altLang="en-US" sz="1500" dirty="0" smtClean="0">
                <a:latin typeface="Arial" panose="020B0604020202020204" pitchFamily="34" charset="0"/>
              </a:rPr>
              <a:t>”,</a:t>
            </a:r>
            <a:r>
              <a:rPr lang="en-IN" sz="1600" dirty="0"/>
              <a:t> Wireless Communications and Mobile Computing Conference (IWCMC), </a:t>
            </a:r>
            <a:r>
              <a:rPr lang="en-IN" sz="1600" dirty="0" smtClean="0"/>
              <a:t>9</a:t>
            </a:r>
            <a:r>
              <a:rPr lang="en-IN" sz="1600" baseline="30000" dirty="0" smtClean="0"/>
              <a:t>th</a:t>
            </a:r>
            <a:r>
              <a:rPr lang="en-IN" sz="1600" dirty="0" smtClean="0"/>
              <a:t> July</a:t>
            </a:r>
            <a:r>
              <a:rPr lang="en-US" sz="1600" b="1" cap="all" dirty="0" smtClean="0"/>
              <a:t> </a:t>
            </a:r>
            <a:r>
              <a:rPr lang="en-IN" sz="1600" dirty="0" smtClean="0"/>
              <a:t>2013.</a:t>
            </a:r>
            <a:endParaRPr lang="en-US" altLang="en-US" sz="1500" dirty="0" smtClean="0">
              <a:latin typeface="Arial" panose="020B0604020202020204" pitchFamily="34" charset="0"/>
            </a:endParaRPr>
          </a:p>
          <a:p>
            <a:pPr>
              <a:buNone/>
            </a:pPr>
            <a:r>
              <a:rPr lang="en-US" altLang="en-US" sz="1500" dirty="0">
                <a:latin typeface="Arial" panose="020B0604020202020204" pitchFamily="34" charset="0"/>
              </a:rPr>
              <a:t>	</a:t>
            </a:r>
          </a:p>
          <a:p>
            <a:pPr>
              <a:buFontTx/>
              <a:buNone/>
            </a:pPr>
            <a:endParaRPr lang="en-US" altLang="en-US" sz="1500" dirty="0">
              <a:latin typeface="Arial" panose="020B0604020202020204" pitchFamily="34" charset="0"/>
            </a:endParaRPr>
          </a:p>
          <a:p>
            <a:pPr algn="just">
              <a:buFontTx/>
              <a:buNone/>
            </a:pPr>
            <a:r>
              <a:rPr lang="en-US" altLang="en-US" sz="1500" dirty="0" smtClean="0">
                <a:latin typeface="Arial" panose="020B0604020202020204" pitchFamily="34" charset="0"/>
              </a:rPr>
              <a:t>Link for Paper I:</a:t>
            </a:r>
            <a:endParaRPr lang="en-US" altLang="en-US" sz="1500" dirty="0">
              <a:latin typeface="Arial" panose="020B0604020202020204" pitchFamily="34" charset="0"/>
            </a:endParaRPr>
          </a:p>
          <a:p>
            <a:pPr algn="just">
              <a:buNone/>
            </a:pPr>
            <a:r>
              <a:rPr lang="de-DE" altLang="en-US" sz="1500" dirty="0" smtClean="0">
                <a:latin typeface="Arial" panose="020B0604020202020204" pitchFamily="34" charset="0"/>
              </a:rPr>
              <a:t>     </a:t>
            </a:r>
            <a:r>
              <a:rPr lang="en-US" altLang="en-US" sz="1500" dirty="0" smtClean="0">
                <a:latin typeface="Arial" panose="020B0604020202020204" pitchFamily="34" charset="0"/>
              </a:rPr>
              <a:t> </a:t>
            </a:r>
            <a:r>
              <a:rPr lang="de-DE" altLang="en-US" sz="1500" dirty="0">
                <a:latin typeface="Arial" panose="020B0604020202020204" pitchFamily="34" charset="0"/>
              </a:rPr>
              <a:t>Dominik Gusenbauer, Carsten Isert and Jens Krösche</a:t>
            </a:r>
            <a:r>
              <a:rPr lang="en-US" altLang="en-US" sz="1500" dirty="0">
                <a:latin typeface="Arial" panose="020B0604020202020204" pitchFamily="34" charset="0"/>
              </a:rPr>
              <a:t>, “</a:t>
            </a:r>
            <a:r>
              <a:rPr lang="en-IN" altLang="en-US" sz="1500" dirty="0">
                <a:latin typeface="Arial" panose="020B0604020202020204" pitchFamily="34" charset="0"/>
              </a:rPr>
              <a:t>Self-Contained Indoor Positioning on Off-The-Shelf Mobile Devices</a:t>
            </a:r>
            <a:r>
              <a:rPr lang="en-US" altLang="en-US" sz="1500" dirty="0">
                <a:latin typeface="Arial" panose="020B0604020202020204" pitchFamily="34" charset="0"/>
              </a:rPr>
              <a:t>”, </a:t>
            </a:r>
            <a:r>
              <a:rPr lang="en-IN" altLang="en-US" sz="1500" dirty="0">
                <a:latin typeface="Arial" panose="020B0604020202020204" pitchFamily="34" charset="0"/>
              </a:rPr>
              <a:t>International Conference on Indoor Positioning and Indoor Navigation (</a:t>
            </a:r>
            <a:r>
              <a:rPr lang="en-IN" altLang="en-US" sz="1500" dirty="0" smtClean="0">
                <a:latin typeface="Arial" panose="020B0604020202020204" pitchFamily="34" charset="0"/>
              </a:rPr>
              <a:t>IPIN), </a:t>
            </a:r>
            <a:r>
              <a:rPr lang="en-US" altLang="en-US" sz="1500" dirty="0" smtClean="0">
                <a:latin typeface="Arial" panose="020B0604020202020204" pitchFamily="34" charset="0"/>
                <a:hlinkClick r:id="rId2"/>
              </a:rPr>
              <a:t>http</a:t>
            </a:r>
            <a:r>
              <a:rPr lang="en-US" altLang="en-US" sz="1500" dirty="0">
                <a:latin typeface="Arial" panose="020B0604020202020204" pitchFamily="34" charset="0"/>
                <a:hlinkClick r:id="rId2"/>
              </a:rPr>
              <a:t>://</a:t>
            </a:r>
            <a:r>
              <a:rPr lang="en-US" altLang="en-US" sz="1500" dirty="0" smtClean="0">
                <a:latin typeface="Arial" panose="020B0604020202020204" pitchFamily="34" charset="0"/>
                <a:hlinkClick r:id="rId2"/>
              </a:rPr>
              <a:t>ieeexplore.ieee.org/xpls/abs_all.jsp?arnumber=5646681</a:t>
            </a:r>
            <a:r>
              <a:rPr lang="en-US" altLang="en-US" sz="1500" dirty="0" smtClean="0">
                <a:latin typeface="Arial" panose="020B0604020202020204" pitchFamily="34" charset="0"/>
              </a:rPr>
              <a:t>, September 2010.</a:t>
            </a:r>
          </a:p>
          <a:p>
            <a:pPr algn="just">
              <a:buFontTx/>
              <a:buNone/>
            </a:pPr>
            <a:r>
              <a:rPr lang="en-US" altLang="en-US" sz="1500" dirty="0" smtClean="0">
                <a:latin typeface="Arial" panose="020B0604020202020204" pitchFamily="34" charset="0"/>
              </a:rPr>
              <a:t>Link for Paper II:</a:t>
            </a:r>
          </a:p>
          <a:p>
            <a:pPr algn="just">
              <a:buFontTx/>
              <a:buNone/>
            </a:pPr>
            <a:r>
              <a:rPr lang="en-US" altLang="en-US" sz="1500" dirty="0">
                <a:latin typeface="Arial" panose="020B0604020202020204" pitchFamily="34" charset="0"/>
              </a:rPr>
              <a:t>	</a:t>
            </a:r>
            <a:r>
              <a:rPr lang="en-US" altLang="en-US" sz="1500" dirty="0" err="1" smtClean="0">
                <a:latin typeface="Arial" panose="020B0604020202020204" pitchFamily="34" charset="0"/>
              </a:rPr>
              <a:t>Zhuoling</a:t>
            </a:r>
            <a:r>
              <a:rPr lang="en-US" altLang="en-US" sz="1500" dirty="0" smtClean="0">
                <a:latin typeface="Arial" panose="020B0604020202020204" pitchFamily="34" charset="0"/>
              </a:rPr>
              <a:t> </a:t>
            </a:r>
            <a:r>
              <a:rPr lang="en-US" altLang="en-US" sz="1500" dirty="0">
                <a:latin typeface="Arial" panose="020B0604020202020204" pitchFamily="34" charset="0"/>
              </a:rPr>
              <a:t>Xiao, </a:t>
            </a:r>
            <a:r>
              <a:rPr lang="en-US" altLang="en-US" sz="1500" dirty="0" err="1">
                <a:latin typeface="Arial" panose="020B0604020202020204" pitchFamily="34" charset="0"/>
              </a:rPr>
              <a:t>Hongkai</a:t>
            </a:r>
            <a:r>
              <a:rPr lang="en-US" altLang="en-US" sz="1500" dirty="0">
                <a:latin typeface="Arial" panose="020B0604020202020204" pitchFamily="34" charset="0"/>
              </a:rPr>
              <a:t> Wen, Andrew Markham, </a:t>
            </a:r>
            <a:r>
              <a:rPr lang="en-US" altLang="en-US" sz="1500" dirty="0" err="1">
                <a:latin typeface="Arial" panose="020B0604020202020204" pitchFamily="34" charset="0"/>
              </a:rPr>
              <a:t>Niki</a:t>
            </a:r>
            <a:r>
              <a:rPr lang="en-US" altLang="en-US" sz="1500" dirty="0">
                <a:latin typeface="Arial" panose="020B0604020202020204" pitchFamily="34" charset="0"/>
              </a:rPr>
              <a:t> </a:t>
            </a:r>
            <a:r>
              <a:rPr lang="en-US" altLang="en-US" sz="1500" dirty="0" err="1">
                <a:latin typeface="Arial" panose="020B0604020202020204" pitchFamily="34" charset="0"/>
              </a:rPr>
              <a:t>Trigoni</a:t>
            </a:r>
            <a:r>
              <a:rPr lang="en-US" altLang="en-US" sz="1500" dirty="0" smtClean="0">
                <a:latin typeface="Arial" panose="020B0604020202020204" pitchFamily="34" charset="0"/>
              </a:rPr>
              <a:t>, “</a:t>
            </a:r>
            <a:r>
              <a:rPr lang="en-IN" altLang="en-US" sz="1500" dirty="0">
                <a:latin typeface="Arial" panose="020B0604020202020204" pitchFamily="34" charset="0"/>
              </a:rPr>
              <a:t>Lightweight Map Matching for Indoor Localisation using Conditional Random </a:t>
            </a:r>
            <a:r>
              <a:rPr lang="en-IN" altLang="en-US" sz="1500" dirty="0" smtClean="0">
                <a:latin typeface="Arial" panose="020B0604020202020204" pitchFamily="34" charset="0"/>
              </a:rPr>
              <a:t>Fields</a:t>
            </a:r>
            <a:r>
              <a:rPr lang="en-US" altLang="en-US" sz="1500" dirty="0" smtClean="0">
                <a:latin typeface="Arial" panose="020B0604020202020204" pitchFamily="34" charset="0"/>
              </a:rPr>
              <a:t>”,</a:t>
            </a:r>
            <a:r>
              <a:rPr lang="en-IN" sz="1600" dirty="0" smtClean="0"/>
              <a:t> </a:t>
            </a:r>
            <a:r>
              <a:rPr lang="en-IN" sz="1600" dirty="0"/>
              <a:t>Information Processing in Sensor Networks, IPSN-14 Proceedings of the 13th International </a:t>
            </a:r>
            <a:r>
              <a:rPr lang="en-IN" sz="1600" dirty="0" smtClean="0"/>
              <a:t>Symposium, </a:t>
            </a:r>
            <a:r>
              <a:rPr lang="en-IN" sz="1600" dirty="0">
                <a:hlinkClick r:id="rId3"/>
              </a:rPr>
              <a:t>http://</a:t>
            </a:r>
            <a:r>
              <a:rPr lang="en-IN" sz="1600" dirty="0" smtClean="0">
                <a:hlinkClick r:id="rId3"/>
              </a:rPr>
              <a:t>www.cs.ox.ac.uk/files/6677/MapCraftPublishedIPSN14.pdf</a:t>
            </a:r>
            <a:r>
              <a:rPr lang="en-IN" sz="1600" dirty="0" smtClean="0"/>
              <a:t> , </a:t>
            </a:r>
            <a:r>
              <a:rPr lang="en-US" sz="1600" dirty="0"/>
              <a:t>15-17 April 2014</a:t>
            </a:r>
            <a:endParaRPr lang="en-US" altLang="en-US" sz="1500" dirty="0" smtClean="0">
              <a:latin typeface="Arial" panose="020B0604020202020204" pitchFamily="34" charset="0"/>
            </a:endParaRPr>
          </a:p>
          <a:p>
            <a:pPr algn="just">
              <a:buFontTx/>
              <a:buNone/>
            </a:pPr>
            <a:r>
              <a:rPr lang="en-US" altLang="en-US" sz="1500" dirty="0">
                <a:latin typeface="Arial" panose="020B0604020202020204" pitchFamily="34" charset="0"/>
              </a:rPr>
              <a:t> </a:t>
            </a:r>
            <a:r>
              <a:rPr lang="en-US" altLang="en-US" sz="1500" dirty="0" smtClean="0">
                <a:latin typeface="Arial" panose="020B0604020202020204" pitchFamily="34" charset="0"/>
              </a:rPr>
              <a:t>      </a:t>
            </a:r>
            <a:endParaRPr lang="en-US" altLang="en-US" sz="1600" dirty="0">
              <a:latin typeface="Arial" panose="020B0604020202020204" pitchFamily="34" charset="0"/>
            </a:endParaRP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1400" dirty="0">
                <a:latin typeface="Times New Roman" panose="02020603050405020304" pitchFamily="18" charset="0"/>
              </a:rPr>
              <a:t>Date: </a:t>
            </a:r>
            <a:r>
              <a:rPr lang="en-US" altLang="en-US" sz="1400" dirty="0" smtClean="0">
                <a:latin typeface="Times New Roman" panose="02020603050405020304" pitchFamily="18" charset="0"/>
              </a:rPr>
              <a:t>14/08/2015</a:t>
            </a:r>
            <a:endParaRPr lang="en-US" altLang="en-US" sz="1400" dirty="0">
              <a:latin typeface="Times New Roman" panose="02020603050405020304" pitchFamily="18" charset="0"/>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r>
              <a:rPr lang="en-US" altLang="en-US" sz="1400" dirty="0">
                <a:latin typeface="Times New Roman" panose="02020603050405020304" pitchFamily="18" charset="0"/>
              </a:rPr>
              <a:t>Project Group No: </a:t>
            </a:r>
            <a:r>
              <a:rPr lang="en-US" altLang="en-US" sz="1400" dirty="0" smtClean="0">
                <a:latin typeface="Times New Roman" panose="02020603050405020304" pitchFamily="18" charset="0"/>
              </a:rPr>
              <a:t>50</a:t>
            </a:r>
            <a:endParaRPr lang="en-US" altLang="en-US" sz="1400" dirty="0"/>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fld id="{8910B815-2145-4D95-A12C-7E561E0AFF6B}" type="slidenum">
              <a:rPr lang="en-US" altLang="en-US" sz="1400"/>
              <a:pPr eaLnBrk="1" hangingPunct="1"/>
              <a:t>15</a:t>
            </a:fld>
            <a:endParaRPr lang="en-US" altLang="en-US" sz="1400"/>
          </a:p>
        </p:txBody>
      </p:sp>
    </p:spTree>
    <p:extLst>
      <p:ext uri="{BB962C8B-B14F-4D97-AF65-F5344CB8AC3E}">
        <p14:creationId xmlns:p14="http://schemas.microsoft.com/office/powerpoint/2010/main" val="3950515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375" y="2425914"/>
            <a:ext cx="10716878" cy="2585323"/>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rPr>
              <a:t>ROBOTIC INDOOR LOCALIZATION</a:t>
            </a:r>
          </a:p>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rPr>
              <a:t>USING IMUs</a:t>
            </a:r>
          </a:p>
        </p:txBody>
      </p:sp>
    </p:spTree>
    <p:extLst>
      <p:ext uri="{BB962C8B-B14F-4D97-AF65-F5344CB8AC3E}">
        <p14:creationId xmlns:p14="http://schemas.microsoft.com/office/powerpoint/2010/main" val="174538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15888"/>
            <a:ext cx="12031579" cy="727075"/>
          </a:xfrm>
        </p:spPr>
        <p:txBody>
          <a:bodyPr/>
          <a:lstStyle/>
          <a:p>
            <a:pPr algn="ctr"/>
            <a:r>
              <a:rPr lang="en-US" sz="4000" b="1" u="sng" dirty="0" smtClean="0">
                <a:solidFill>
                  <a:srgbClr val="002060"/>
                </a:solidFill>
                <a:latin typeface="Times New Roman" panose="02020603050405020304" pitchFamily="18" charset="0"/>
                <a:cs typeface="Times New Roman" panose="02020603050405020304" pitchFamily="18" charset="0"/>
              </a:rPr>
              <a:t>MAJOR</a:t>
            </a:r>
            <a:r>
              <a:rPr lang="en-US" sz="4000" u="sng" dirty="0" smtClean="0">
                <a:solidFill>
                  <a:srgbClr val="002060"/>
                </a:solidFill>
                <a:latin typeface="Times New Roman" panose="02020603050405020304" pitchFamily="18" charset="0"/>
                <a:cs typeface="Times New Roman" panose="02020603050405020304" pitchFamily="18" charset="0"/>
              </a:rPr>
              <a:t> </a:t>
            </a:r>
            <a:r>
              <a:rPr lang="en-US" sz="4000" b="1" u="sng" dirty="0" smtClean="0">
                <a:solidFill>
                  <a:srgbClr val="002060"/>
                </a:solidFill>
                <a:latin typeface="Times New Roman" panose="02020603050405020304" pitchFamily="18" charset="0"/>
                <a:cs typeface="Times New Roman" panose="02020603050405020304" pitchFamily="18" charset="0"/>
              </a:rPr>
              <a:t>AREA</a:t>
            </a:r>
            <a:endParaRPr lang="en-US" sz="4000" b="1" u="sng"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60287" y="1263315"/>
            <a:ext cx="938463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are many </a:t>
            </a:r>
            <a:r>
              <a:rPr lang="en-US" sz="2400" dirty="0" smtClean="0">
                <a:solidFill>
                  <a:schemeClr val="tx2"/>
                </a:solidFill>
                <a:latin typeface="Times New Roman" panose="02020603050405020304" pitchFamily="18" charset="0"/>
                <a:cs typeface="Times New Roman" panose="02020603050405020304" pitchFamily="18" charset="0"/>
              </a:rPr>
              <a:t>techniques</a:t>
            </a:r>
            <a:r>
              <a:rPr lang="en-US" sz="2400" dirty="0" smtClean="0">
                <a:latin typeface="Times New Roman" panose="02020603050405020304" pitchFamily="18" charset="0"/>
                <a:cs typeface="Times New Roman" panose="02020603050405020304" pitchFamily="18" charset="0"/>
              </a:rPr>
              <a:t> for localizing a mobile robot such as dead reckoning, using </a:t>
            </a:r>
            <a:r>
              <a:rPr lang="en-US" sz="2400" dirty="0" err="1" smtClean="0">
                <a:latin typeface="Times New Roman" panose="02020603050405020304" pitchFamily="18" charset="0"/>
                <a:cs typeface="Times New Roman" panose="02020603050405020304" pitchFamily="18" charset="0"/>
              </a:rPr>
              <a:t>wifi</a:t>
            </a:r>
            <a:r>
              <a:rPr lang="en-US" sz="2400" dirty="0" smtClean="0">
                <a:latin typeface="Times New Roman" panose="02020603050405020304" pitchFamily="18" charset="0"/>
                <a:cs typeface="Times New Roman" panose="02020603050405020304" pitchFamily="18" charset="0"/>
              </a:rPr>
              <a:t> etc. But these methods have lots of error.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Our goal is to devise an optimal error reducing algorithm for indoor localization using the sensors in-built in the </a:t>
            </a:r>
            <a:r>
              <a:rPr lang="en-US" sz="2400" dirty="0" err="1" smtClean="0">
                <a:latin typeface="Times New Roman" panose="02020603050405020304" pitchFamily="18" charset="0"/>
                <a:cs typeface="Times New Roman" panose="02020603050405020304" pitchFamily="18" charset="0"/>
              </a:rPr>
              <a:t>Bstem</a:t>
            </a:r>
            <a:r>
              <a:rPr lang="en-US" sz="2400" dirty="0" smtClean="0">
                <a:latin typeface="Times New Roman" panose="02020603050405020304" pitchFamily="18" charset="0"/>
                <a:cs typeface="Times New Roman" panose="02020603050405020304" pitchFamily="18" charset="0"/>
              </a:rPr>
              <a:t> board.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Bstem</a:t>
            </a:r>
            <a:r>
              <a:rPr lang="en-US" sz="2400" dirty="0" smtClean="0">
                <a:latin typeface="Times New Roman" panose="02020603050405020304" pitchFamily="18" charset="0"/>
                <a:cs typeface="Times New Roman" panose="02020603050405020304" pitchFamily="18" charset="0"/>
              </a:rPr>
              <a:t> board consists of sensors like gyroscope, accelerometer and motor encoders.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map of the building is given to the board and the other details such as distance, angle are obtained from the gyroscope and the motor encoders respectively. With these information we are trying to write an algorithm so the robot is a able to localize itself in the building.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381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0" y="1758760"/>
            <a:ext cx="5197643" cy="356296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54" y="1758759"/>
            <a:ext cx="5239252" cy="70203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332" y="2460789"/>
            <a:ext cx="3868654" cy="2901490"/>
          </a:xfrm>
          <a:prstGeom prst="rect">
            <a:avLst/>
          </a:prstGeom>
        </p:spPr>
      </p:pic>
    </p:spTree>
    <p:extLst>
      <p:ext uri="{BB962C8B-B14F-4D97-AF65-F5344CB8AC3E}">
        <p14:creationId xmlns:p14="http://schemas.microsoft.com/office/powerpoint/2010/main" val="995301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5031" y="156411"/>
            <a:ext cx="9156031" cy="707886"/>
          </a:xfrm>
          <a:prstGeom prst="rect">
            <a:avLst/>
          </a:prstGeom>
          <a:noFill/>
        </p:spPr>
        <p:txBody>
          <a:bodyPr wrap="square" rtlCol="0">
            <a:spAutoFit/>
          </a:bodyPr>
          <a:lstStyle/>
          <a:p>
            <a:pPr algn="ctr"/>
            <a:r>
              <a:rPr lang="en-US" sz="4000" b="1" u="sng" dirty="0" smtClean="0">
                <a:solidFill>
                  <a:srgbClr val="002060"/>
                </a:solidFill>
                <a:latin typeface="Times New Roman" panose="02020603050405020304" pitchFamily="18" charset="0"/>
                <a:cs typeface="Times New Roman" panose="02020603050405020304" pitchFamily="18" charset="0"/>
              </a:rPr>
              <a:t>Motivation</a:t>
            </a:r>
            <a:endParaRPr lang="en-US" sz="4000" b="1" u="sng"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61737" y="1503948"/>
            <a:ext cx="1122546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Localization gives the answer to the question “Where am I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Indoor localization is essential for proper navigation in building, obstacle avoidance, mapping of a building, also used in times of disaster and other emergency situations.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Current localization techniques are highly prone to error and its not completely reliable due to their lack of accuracy.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Thus writing an error reducing indoor localization algorithm helps to solve many real life problems.</a:t>
            </a:r>
          </a:p>
        </p:txBody>
      </p:sp>
    </p:spTree>
    <p:extLst>
      <p:ext uri="{BB962C8B-B14F-4D97-AF65-F5344CB8AC3E}">
        <p14:creationId xmlns:p14="http://schemas.microsoft.com/office/powerpoint/2010/main" val="1425629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421" y="168441"/>
            <a:ext cx="11008895" cy="707886"/>
          </a:xfrm>
          <a:prstGeom prst="rect">
            <a:avLst/>
          </a:prstGeom>
          <a:noFill/>
        </p:spPr>
        <p:txBody>
          <a:bodyPr wrap="square" rtlCol="0">
            <a:spAutoFit/>
          </a:bodyPr>
          <a:lstStyle/>
          <a:p>
            <a:pPr algn="ctr"/>
            <a:r>
              <a:rPr lang="en-US" sz="4000" b="1" u="sng" dirty="0" smtClean="0">
                <a:solidFill>
                  <a:srgbClr val="002060"/>
                </a:solidFill>
                <a:latin typeface="Times New Roman" panose="02020603050405020304" pitchFamily="18" charset="0"/>
                <a:cs typeface="Times New Roman" panose="02020603050405020304" pitchFamily="18" charset="0"/>
              </a:rPr>
              <a:t>Problem Statement</a:t>
            </a:r>
            <a:endParaRPr lang="en-US" sz="4000" b="1" u="sng"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90336" y="2622884"/>
            <a:ext cx="11710737" cy="1569660"/>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To develop an error reducing algorithm for Indoor localization of mobile robots.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521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054" y="288759"/>
            <a:ext cx="10022304" cy="707886"/>
          </a:xfrm>
          <a:prstGeom prst="rect">
            <a:avLst/>
          </a:prstGeom>
          <a:noFill/>
        </p:spPr>
        <p:txBody>
          <a:bodyPr wrap="square" rtlCol="0">
            <a:spAutoFit/>
          </a:bodyPr>
          <a:lstStyle/>
          <a:p>
            <a:pPr algn="ctr"/>
            <a:r>
              <a:rPr lang="en-US" sz="4000" b="1" u="sng" dirty="0" smtClean="0">
                <a:solidFill>
                  <a:srgbClr val="002060"/>
                </a:solidFill>
                <a:latin typeface="Times New Roman" panose="02020603050405020304" pitchFamily="18" charset="0"/>
                <a:cs typeface="Times New Roman" panose="02020603050405020304" pitchFamily="18" charset="0"/>
              </a:rPr>
              <a:t>GOALS</a:t>
            </a:r>
            <a:endParaRPr lang="en-US" sz="4000" b="1" u="sng"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26432" y="1973180"/>
            <a:ext cx="1067201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problem has to be solved without the use of external agents like </a:t>
            </a:r>
            <a:r>
              <a:rPr lang="en-US" sz="2800" dirty="0" err="1" smtClean="0">
                <a:latin typeface="Times New Roman" panose="02020603050405020304" pitchFamily="18" charset="0"/>
                <a:cs typeface="Times New Roman" panose="02020603050405020304" pitchFamily="18" charset="0"/>
              </a:rPr>
              <a:t>wifi</a:t>
            </a:r>
            <a:r>
              <a:rPr lang="en-US" sz="2800" dirty="0" smtClean="0">
                <a:latin typeface="Times New Roman" panose="02020603050405020304" pitchFamily="18" charset="0"/>
                <a:cs typeface="Times New Roman" panose="02020603050405020304" pitchFamily="18" charset="0"/>
              </a:rPr>
              <a:t> as in emergency situations like disaster, it is not good to rely on external agents for localization.</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use of cost effective sensors to solve this problem.</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Localization should be accurate.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288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216568"/>
            <a:ext cx="7279105" cy="707886"/>
          </a:xfrm>
          <a:prstGeom prst="rect">
            <a:avLst/>
          </a:prstGeom>
          <a:noFill/>
        </p:spPr>
        <p:txBody>
          <a:bodyPr wrap="square" rtlCol="0">
            <a:spAutoFit/>
          </a:bodyPr>
          <a:lstStyle/>
          <a:p>
            <a:r>
              <a:rPr lang="en-US" sz="4000" b="1" u="sng" dirty="0" smtClean="0">
                <a:solidFill>
                  <a:srgbClr val="002060"/>
                </a:solidFill>
                <a:latin typeface="Times New Roman" panose="02020603050405020304" pitchFamily="18" charset="0"/>
                <a:cs typeface="Times New Roman" panose="02020603050405020304" pitchFamily="18" charset="0"/>
              </a:rPr>
              <a:t>METHOD PLANNED</a:t>
            </a:r>
            <a:endParaRPr lang="en-US" sz="4000" b="1" u="sng"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54243" y="1383631"/>
            <a:ext cx="1078029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use of </a:t>
            </a:r>
            <a:r>
              <a:rPr lang="en-US" sz="2400" dirty="0">
                <a:latin typeface="Times New Roman" panose="02020603050405020304" pitchFamily="18" charset="0"/>
                <a:cs typeface="Times New Roman" panose="02020603050405020304" pitchFamily="18" charset="0"/>
              </a:rPr>
              <a:t>dead reckoning approach to solve this problem with the help of the inertial measurement unit (IMU) present in the </a:t>
            </a:r>
            <a:r>
              <a:rPr lang="en-US" sz="2400" dirty="0" err="1">
                <a:latin typeface="Times New Roman" panose="02020603050405020304" pitchFamily="18" charset="0"/>
                <a:cs typeface="Times New Roman" panose="02020603050405020304" pitchFamily="18" charset="0"/>
              </a:rPr>
              <a:t>bstem</a:t>
            </a:r>
            <a:r>
              <a:rPr lang="en-US" sz="2400" dirty="0">
                <a:latin typeface="Times New Roman" panose="02020603050405020304" pitchFamily="18" charset="0"/>
                <a:cs typeface="Times New Roman" panose="02020603050405020304" pitchFamily="18" charset="0"/>
              </a:rPr>
              <a:t> board.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IMU consist of accelerometer and gyroscope. The orientation of the robot is obtained from these IMUs.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Using </a:t>
            </a:r>
            <a:r>
              <a:rPr lang="en-US" sz="2400" dirty="0">
                <a:latin typeface="Times New Roman" panose="02020603050405020304" pitchFamily="18" charset="0"/>
                <a:cs typeface="Times New Roman" panose="02020603050405020304" pitchFamily="18" charset="0"/>
              </a:rPr>
              <a:t>Kalman filter technique, the accuracy of the value is increased.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also make use of the motor encoders to calculate the distance travelled by the robot.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map of the building is already fed into the program. With all these information obtained, we are trying to write a error reducing algorithm.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59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1" y="770023"/>
            <a:ext cx="8241632" cy="7171194"/>
          </a:xfrm>
          <a:prstGeom prst="rect">
            <a:avLst/>
          </a:prstGeom>
          <a:noFill/>
        </p:spPr>
        <p:txBody>
          <a:bodyPr wrap="square" rtlCol="0">
            <a:spAutoFit/>
          </a:bodyPr>
          <a:lstStyle/>
          <a:p>
            <a:r>
              <a:rPr lang="en-US" sz="3200" dirty="0" smtClean="0"/>
              <a:t>	</a:t>
            </a:r>
            <a:r>
              <a:rPr lang="en-US" sz="28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Study </a:t>
            </a:r>
            <a:r>
              <a:rPr lang="en-US" sz="2800" dirty="0">
                <a:latin typeface="Times New Roman" panose="02020603050405020304" pitchFamily="18" charset="0"/>
                <a:cs typeface="Times New Roman" panose="02020603050405020304" pitchFamily="18" charset="0"/>
              </a:rPr>
              <a:t>o</a:t>
            </a:r>
            <a:r>
              <a:rPr lang="en-US" sz="2800" dirty="0" smtClean="0">
                <a:latin typeface="Times New Roman" panose="02020603050405020304" pitchFamily="18" charset="0"/>
                <a:cs typeface="Times New Roman" panose="02020603050405020304" pitchFamily="18" charset="0"/>
              </a:rPr>
              <a:t>f existing algorithms.</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Make the robot autonomous.</a:t>
            </a:r>
          </a:p>
          <a:p>
            <a:pPr marL="342900" indent="-3429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 integrate sensors and </a:t>
            </a:r>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ncoder values to find the distance travelled and angle of orientation of the robot and to plot the values in the provided map.</a:t>
            </a:r>
          </a:p>
          <a:p>
            <a:pPr marL="342900" indent="-3429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 devise an algorithm that corrects errors with help of the provided map and to obtain an accurate position of the robot in the given map.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r>
              <a:rPr lang="en-US" sz="2400" dirty="0"/>
              <a:t>	</a:t>
            </a:r>
          </a:p>
        </p:txBody>
      </p:sp>
      <p:sp>
        <p:nvSpPr>
          <p:cNvPr id="2" name="TextBox 1"/>
          <p:cNvSpPr txBox="1"/>
          <p:nvPr/>
        </p:nvSpPr>
        <p:spPr>
          <a:xfrm>
            <a:off x="1143001" y="180475"/>
            <a:ext cx="9877925" cy="707886"/>
          </a:xfrm>
          <a:prstGeom prst="rect">
            <a:avLst/>
          </a:prstGeom>
          <a:noFill/>
        </p:spPr>
        <p:txBody>
          <a:bodyPr wrap="square" rtlCol="0">
            <a:spAutoFit/>
          </a:bodyPr>
          <a:lstStyle/>
          <a:p>
            <a:pPr algn="ctr"/>
            <a:r>
              <a:rPr lang="en-US" sz="4000" b="1" u="sng" dirty="0" smtClean="0">
                <a:solidFill>
                  <a:srgbClr val="002060"/>
                </a:solidFill>
                <a:latin typeface="Times New Roman" panose="02020603050405020304" pitchFamily="18" charset="0"/>
                <a:cs typeface="Times New Roman" panose="02020603050405020304" pitchFamily="18" charset="0"/>
              </a:rPr>
              <a:t>WORK PLANNED</a:t>
            </a:r>
            <a:endParaRPr lang="en-US" sz="4000" b="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29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608</TotalTime>
  <Words>745</Words>
  <Application>Microsoft Office PowerPoint</Application>
  <PresentationFormat>Widescreen</PresentationFormat>
  <Paragraphs>134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Times New Roman</vt:lpstr>
      <vt:lpstr>11_Default Design</vt:lpstr>
      <vt:lpstr> Robotic Indoor Localization using IMUs</vt:lpstr>
      <vt:lpstr>PowerPoint Presentation</vt:lpstr>
      <vt:lpstr>MAJOR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RAGUL BHAGWANTH</dc:creator>
  <cp:lastModifiedBy>RAGUL BHAGWANTH</cp:lastModifiedBy>
  <cp:revision>67</cp:revision>
  <dcterms:created xsi:type="dcterms:W3CDTF">2015-08-13T05:59:41Z</dcterms:created>
  <dcterms:modified xsi:type="dcterms:W3CDTF">2015-09-30T06:25:11Z</dcterms:modified>
</cp:coreProperties>
</file>