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2" r:id="rId2"/>
    <p:sldId id="283" r:id="rId3"/>
    <p:sldId id="284" r:id="rId4"/>
    <p:sldId id="285" r:id="rId5"/>
    <p:sldId id="290" r:id="rId6"/>
    <p:sldId id="287" r:id="rId7"/>
    <p:sldId id="292" r:id="rId8"/>
    <p:sldId id="291" r:id="rId9"/>
    <p:sldId id="29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2441-0E7C-439B-9C3C-7DBF97A68C2A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62AD-6FD8-4C40-8702-5BEF45B0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7BD7A-65B7-4BAF-8A42-0B05F19AA43E}" type="slidenum">
              <a:rPr lang="en-IN"/>
              <a:pPr/>
              <a:t>1</a:t>
            </a:fld>
            <a:endParaRPr lang="en-IN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7E4A2A-80F5-4B6F-B2FD-F4C35D390C9C}" type="slidenum">
              <a:rPr lang="en-IN"/>
              <a:pPr/>
              <a:t>2</a:t>
            </a:fld>
            <a:endParaRPr lang="en-IN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16387763" y="-11798300"/>
            <a:ext cx="20978813" cy="11799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IN" sz="2000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CCDAA557-6D5F-41F2-ADBA-BB6DD53A9D73}" type="slidenum">
              <a:rPr lang="en-IN" sz="1300"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IN" sz="1300"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D18C9-A74E-45DF-AB83-10443A62E3AA}" type="slidenum">
              <a:rPr lang="en-IN"/>
              <a:pPr/>
              <a:t>3</a:t>
            </a:fld>
            <a:endParaRPr lang="en-IN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04BCE1-C9B0-415C-869B-481058E814B1}" type="slidenum">
              <a:rPr lang="en-IN"/>
              <a:pPr/>
              <a:t>4</a:t>
            </a:fld>
            <a:endParaRPr lang="en-IN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6</a:t>
            </a:fld>
            <a:endParaRPr lang="en-IN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7</a:t>
            </a:fld>
            <a:endParaRPr lang="en-IN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8</a:t>
            </a:fld>
            <a:endParaRPr lang="en-IN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9</a:t>
            </a:fld>
            <a:endParaRPr lang="en-IN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653D7D-4D9B-420A-96CA-809EE079DB13}" type="slidenum">
              <a:rPr lang="en-IN"/>
              <a:pPr/>
              <a:t>10</a:t>
            </a:fld>
            <a:endParaRPr lang="en-IN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B33ACA-B293-405F-9443-516E241FD8B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8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4CF6-C85D-4E90-AC60-3ED4D47B56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6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3D9178-96A4-468E-8EBA-D8C98A0ED9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50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FD567-E46C-4C6E-A07B-8D7FB11802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1216-303C-4CDE-B54C-9FACB43EA6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6C223-73F7-4468-9004-EF65E5721F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5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73332-E17E-4E5A-BB5D-4256FB7880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5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5A014-69CB-424A-8C23-294F6A0EE9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20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FF6BC-23C9-49F5-B68A-B2609D917C0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9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37160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1"/>
            <a:ext cx="9753600" cy="376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08000" y="6457950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721600" y="6457950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347200" y="3810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70296D-1AC9-4E1C-9F74-67E383361C2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6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68251" y="1736946"/>
            <a:ext cx="10715817" cy="338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5399" b="1">
                <a:solidFill>
                  <a:srgbClr val="002060"/>
                </a:solidFill>
              </a:rPr>
              <a:t>ROBOTIC INDOOR LOCALIZATION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5399" b="1">
                <a:solidFill>
                  <a:srgbClr val="002060"/>
                </a:solidFill>
              </a:rPr>
              <a:t>USING INERTIAL MEASUREMENT UNITS</a:t>
            </a:r>
          </a:p>
        </p:txBody>
      </p:sp>
    </p:spTree>
    <p:extLst>
      <p:ext uri="{BB962C8B-B14F-4D97-AF65-F5344CB8AC3E}">
        <p14:creationId xmlns:p14="http://schemas.microsoft.com/office/powerpoint/2010/main" val="33019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713680" y="780586"/>
            <a:ext cx="11062008" cy="607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342900" indent="-338138"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3200" dirty="0"/>
              <a:t>	</a:t>
            </a:r>
            <a:r>
              <a:rPr lang="en-IN" sz="2800" dirty="0">
                <a:latin typeface="Times New Roman" panose="02020603050405020304" pitchFamily="18" charset="0"/>
              </a:rPr>
              <a:t>					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Getting more parameter values to apply in the available error reducing algorithms</a:t>
            </a:r>
            <a:r>
              <a:rPr lang="en-IN" sz="2800" dirty="0" smtClean="0">
                <a:latin typeface="Times New Roman" panose="02020603050405020304" pitchFamily="18" charset="0"/>
              </a:rPr>
              <a:t>.</a:t>
            </a:r>
          </a:p>
          <a:p>
            <a:pPr marL="4762" indent="0" hangingPunct="1">
              <a:lnSpc>
                <a:spcPct val="100000"/>
              </a:lnSpc>
            </a:pPr>
            <a:endParaRPr lang="en-IN" sz="2800" dirty="0" smtClean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Working on finding angle using the encoders.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Working on reducing the gyroscope drift errors using filtering techniques.</a:t>
            </a: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Implement the existing error reducing algorithms and compare the results.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Device another error reducing algorithm which produces better result than the existing algorithms.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>
                <a:solidFill>
                  <a:srgbClr val="002060"/>
                </a:solidFill>
                <a:latin typeface="Times New Roman" panose="02020603050405020304" pitchFamily="18" charset="0"/>
              </a:rPr>
              <a:t>Future Work Planned</a:t>
            </a:r>
          </a:p>
        </p:txBody>
      </p:sp>
    </p:spTree>
    <p:extLst>
      <p:ext uri="{BB962C8B-B14F-4D97-AF65-F5344CB8AC3E}">
        <p14:creationId xmlns:p14="http://schemas.microsoft.com/office/powerpoint/2010/main" val="268207251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2096808" y="914400"/>
            <a:ext cx="7855514" cy="132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sz="4000" b="1" u="sng" dirty="0">
                <a:latin typeface="Times New Roman" panose="02020603050405020304" pitchFamily="18" charset="0"/>
              </a:rPr>
              <a:t> </a:t>
            </a:r>
            <a:r>
              <a:rPr lang="en-US" sz="3600" u="sng" dirty="0">
                <a:solidFill>
                  <a:srgbClr val="222267"/>
                </a:solidFill>
                <a:latin typeface="Times New Roman" panose="02020603050405020304" pitchFamily="18" charset="0"/>
              </a:rPr>
              <a:t>Robotic Indoor Localization using </a:t>
            </a:r>
            <a:r>
              <a:rPr lang="en-US" sz="3600" u="sng" dirty="0" smtClean="0">
                <a:solidFill>
                  <a:srgbClr val="222267"/>
                </a:solidFill>
                <a:latin typeface="Times New Roman" panose="02020603050405020304" pitchFamily="18" charset="0"/>
              </a:rPr>
              <a:t>Inertial Measurement units</a:t>
            </a:r>
            <a:endParaRPr lang="en-US" sz="3600" u="sng" dirty="0">
              <a:solidFill>
                <a:srgbClr val="222267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11103" y="2125980"/>
            <a:ext cx="9866615" cy="41262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Group No: 50					           </a:t>
            </a:r>
            <a:r>
              <a:rPr lang="en-IN" b="1" dirty="0" smtClean="0"/>
              <a:t>					Date</a:t>
            </a:r>
            <a:r>
              <a:rPr lang="en-IN" b="1" dirty="0"/>
              <a:t>: </a:t>
            </a:r>
            <a:r>
              <a:rPr lang="en-IN" b="1" dirty="0" smtClean="0"/>
              <a:t>24/11/2015</a:t>
            </a:r>
            <a:endParaRPr lang="en-IN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Team Members</a:t>
            </a:r>
            <a:r>
              <a:rPr lang="en-IN" sz="2000" b="1" dirty="0"/>
              <a:t>	 			</a:t>
            </a:r>
            <a:r>
              <a:rPr lang="en-IN" sz="2000" dirty="0"/>
              <a:t>		</a:t>
            </a:r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sz="2000" b="1" dirty="0"/>
              <a:t>Project  Advisor (Guide)  :  </a:t>
            </a:r>
            <a:r>
              <a:rPr lang="en-IN" sz="2000" b="1" dirty="0" err="1"/>
              <a:t>Dr.</a:t>
            </a:r>
            <a:r>
              <a:rPr lang="en-IN" sz="2000" b="1" dirty="0"/>
              <a:t> </a:t>
            </a:r>
            <a:r>
              <a:rPr lang="en-IN" sz="2000" b="1" dirty="0" err="1"/>
              <a:t>Vidhya</a:t>
            </a:r>
            <a:r>
              <a:rPr lang="en-IN" sz="2000" b="1" dirty="0"/>
              <a:t> </a:t>
            </a:r>
            <a:r>
              <a:rPr lang="en-IN" sz="2000" b="1" dirty="0" err="1"/>
              <a:t>Balasubramanian</a:t>
            </a:r>
            <a:endParaRPr lang="en-IN" sz="2000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sz="2000" b="1" dirty="0"/>
              <a:t> </a:t>
            </a:r>
          </a:p>
          <a:p>
            <a:pPr algn="ctr">
              <a:lnSpc>
                <a:spcPct val="80000"/>
              </a:lnSpc>
              <a:spcBef>
                <a:spcPts val="650"/>
              </a:spcBef>
            </a:pPr>
            <a:endParaRPr lang="en-IN" sz="2000" b="1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11796764" y="-11796318"/>
            <a:ext cx="11798352" cy="1179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B745A91C-B372-4B6A-92A6-D4746F3AF336}" type="slidenum">
              <a:rPr lang="en-IN" sz="1400"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IN" sz="1400">
              <a:ea typeface="DejaVu Sans" charset="0"/>
              <a:cs typeface="DejaVu Sans" charset="0"/>
            </a:endParaRPr>
          </a:p>
        </p:txBody>
      </p:sp>
      <p:graphicFrame>
        <p:nvGraphicFramePr>
          <p:cNvPr id="6148" name="Group 4"/>
          <p:cNvGraphicFramePr>
            <a:graphicFrameLocks noGrp="1"/>
          </p:cNvGraphicFramePr>
          <p:nvPr/>
        </p:nvGraphicFramePr>
        <p:xfrm>
          <a:off x="1715865" y="3005194"/>
          <a:ext cx="9499951" cy="2010280"/>
        </p:xfrm>
        <a:graphic>
          <a:graphicData uri="http://schemas.openxmlformats.org/drawingml/2006/table">
            <a:tbl>
              <a:tblPr/>
              <a:tblGrid>
                <a:gridCol w="2374591"/>
                <a:gridCol w="2376178"/>
                <a:gridCol w="2374591"/>
                <a:gridCol w="2374591"/>
              </a:tblGrid>
              <a:tr h="40202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S.No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Reg.No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Section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  <a:tr h="40202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CB.EN.U4CSE12123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Kiran Kassyap S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  <a:tr h="40202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CB.EN.U4CSE12133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Ragul 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  <a:tr h="40202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CB.EN.U4CSE12147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Sundarrajan G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  <a:tr h="40202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CB.EN.U4CSE12148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Suriya D Murthy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95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41268" y="168699"/>
            <a:ext cx="11006292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>
                <a:solidFill>
                  <a:srgbClr val="002060"/>
                </a:solidFill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90472" y="2622655"/>
            <a:ext cx="11709462" cy="228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>
                <a:latin typeface="Times New Roman" panose="02020603050405020304" pitchFamily="18" charset="0"/>
              </a:rPr>
              <a:t>To develop an error reducing algorithm for Indoor localization of mobile robots using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>
                <a:latin typeface="Times New Roman" panose="02020603050405020304" pitchFamily="18" charset="0"/>
              </a:rPr>
              <a:t>the inertial measurement units(IMUs). </a:t>
            </a:r>
          </a:p>
        </p:txBody>
      </p:sp>
    </p:spTree>
    <p:extLst>
      <p:ext uri="{BB962C8B-B14F-4D97-AF65-F5344CB8AC3E}">
        <p14:creationId xmlns:p14="http://schemas.microsoft.com/office/powerpoint/2010/main" val="683695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-11796764" y="-11796318"/>
            <a:ext cx="11798352" cy="1179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9028FBD0-744A-423D-826C-AD69B7B3C480}" type="slidenum">
              <a:rPr lang="en-IN" sz="1400"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en-IN" sz="1400"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28545" y="2878210"/>
            <a:ext cx="2044434" cy="749202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BSTEM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28545" y="4324234"/>
            <a:ext cx="2044434" cy="850789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AdCord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Board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658685" y="4749629"/>
            <a:ext cx="2298401" cy="957138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Motors and Motor Encoders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896779" y="1813135"/>
            <a:ext cx="2298401" cy="863488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Map Of The 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Building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155549" y="1511550"/>
            <a:ext cx="2399988" cy="2288877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u="sng">
                <a:latin typeface="Times New Roman" panose="02020603050405020304" pitchFamily="18" charset="0"/>
              </a:rPr>
              <a:t>IMUs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endParaRPr lang="en-IN" u="sng">
              <a:latin typeface="Times New Roman" panose="02020603050405020304" pitchFamily="18" charset="0"/>
            </a:endParaRP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Gyroscope           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Magnetometer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Accelerometer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endParaRPr lang="en-IN">
              <a:latin typeface="Times New Roman" panose="02020603050405020304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155549" y="4754390"/>
            <a:ext cx="2399988" cy="952376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Ultra-Sonic Sensors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133322" y="381397"/>
            <a:ext cx="7555516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>
                <a:solidFill>
                  <a:srgbClr val="002060"/>
                </a:solidFill>
                <a:latin typeface="Times New Roman" panose="02020603050405020304" pitchFamily="18" charset="0"/>
              </a:rPr>
              <a:t>Architecture Diagram</a:t>
            </a:r>
          </a:p>
        </p:txBody>
      </p:sp>
      <p:cxnSp>
        <p:nvCxnSpPr>
          <p:cNvPr id="8201" name="AutoShape 9"/>
          <p:cNvCxnSpPr>
            <a:cxnSpLocks noChangeShapeType="1"/>
          </p:cNvCxnSpPr>
          <p:nvPr/>
        </p:nvCxnSpPr>
        <p:spPr bwMode="auto">
          <a:xfrm>
            <a:off x="6050762" y="3627412"/>
            <a:ext cx="1588" cy="69682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2" name="AutoShape 10"/>
          <p:cNvCxnSpPr>
            <a:cxnSpLocks noChangeShapeType="1"/>
          </p:cNvCxnSpPr>
          <p:nvPr/>
        </p:nvCxnSpPr>
        <p:spPr bwMode="auto">
          <a:xfrm flipH="1" flipV="1">
            <a:off x="7072979" y="4749628"/>
            <a:ext cx="1584119" cy="47777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" name="AutoShape 11"/>
          <p:cNvCxnSpPr>
            <a:cxnSpLocks noChangeShapeType="1"/>
          </p:cNvCxnSpPr>
          <p:nvPr/>
        </p:nvCxnSpPr>
        <p:spPr bwMode="auto">
          <a:xfrm flipH="1">
            <a:off x="7072979" y="2244880"/>
            <a:ext cx="1823801" cy="100793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</p:cNvCxnSpPr>
          <p:nvPr/>
        </p:nvCxnSpPr>
        <p:spPr bwMode="auto">
          <a:xfrm>
            <a:off x="3555537" y="2655989"/>
            <a:ext cx="1473008" cy="59999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</p:cNvCxnSpPr>
          <p:nvPr/>
        </p:nvCxnSpPr>
        <p:spPr bwMode="auto">
          <a:xfrm flipV="1">
            <a:off x="3555537" y="4749629"/>
            <a:ext cx="1473008" cy="48095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028545" y="1360757"/>
            <a:ext cx="2044434" cy="799996"/>
          </a:xfrm>
          <a:prstGeom prst="rect">
            <a:avLst/>
          </a:prstGeom>
          <a:solidFill>
            <a:srgbClr val="BBE0E3"/>
          </a:solidFill>
          <a:ln w="25560">
            <a:solidFill>
              <a:srgbClr val="8AA5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>
                <a:latin typeface="Times New Roman" panose="02020603050405020304" pitchFamily="18" charset="0"/>
              </a:rPr>
              <a:t>Wi-Fi</a:t>
            </a:r>
          </a:p>
        </p:txBody>
      </p:sp>
      <p:cxnSp>
        <p:nvCxnSpPr>
          <p:cNvPr id="8207" name="AutoShape 15"/>
          <p:cNvCxnSpPr>
            <a:cxnSpLocks noChangeShapeType="1"/>
          </p:cNvCxnSpPr>
          <p:nvPr/>
        </p:nvCxnSpPr>
        <p:spPr bwMode="auto">
          <a:xfrm>
            <a:off x="6050762" y="2160753"/>
            <a:ext cx="1588" cy="71745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7795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0665" y="1617785"/>
            <a:ext cx="2405575" cy="101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95557" y="1617785"/>
            <a:ext cx="2644726" cy="101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Gyroscope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57735" y="1617785"/>
            <a:ext cx="2560320" cy="101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Encoders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0634" y="4768948"/>
            <a:ext cx="3350455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283" y="4768948"/>
            <a:ext cx="3390314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Merge 9"/>
          <p:cNvSpPr/>
          <p:nvPr/>
        </p:nvSpPr>
        <p:spPr>
          <a:xfrm>
            <a:off x="2008168" y="3320854"/>
            <a:ext cx="1285137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Merge 10"/>
          <p:cNvSpPr/>
          <p:nvPr/>
        </p:nvSpPr>
        <p:spPr>
          <a:xfrm>
            <a:off x="4709161" y="3339370"/>
            <a:ext cx="1036028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ʃ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Merge 11"/>
          <p:cNvSpPr/>
          <p:nvPr/>
        </p:nvSpPr>
        <p:spPr>
          <a:xfrm>
            <a:off x="6965416" y="3335799"/>
            <a:ext cx="1045114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ʃ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Merge 12"/>
          <p:cNvSpPr/>
          <p:nvPr/>
        </p:nvSpPr>
        <p:spPr>
          <a:xfrm>
            <a:off x="10156874" y="3306785"/>
            <a:ext cx="1118381" cy="56270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0" idx="2"/>
            <a:endCxn id="8" idx="0"/>
          </p:cNvCxnSpPr>
          <p:nvPr/>
        </p:nvCxnSpPr>
        <p:spPr>
          <a:xfrm rot="16200000" flipH="1">
            <a:off x="2790606" y="3743692"/>
            <a:ext cx="885386" cy="1165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10" idx="0"/>
          </p:cNvCxnSpPr>
          <p:nvPr/>
        </p:nvCxnSpPr>
        <p:spPr>
          <a:xfrm rot="5400000">
            <a:off x="2481997" y="2799398"/>
            <a:ext cx="690196" cy="352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1" idx="0"/>
          </p:cNvCxnSpPr>
          <p:nvPr/>
        </p:nvCxnSpPr>
        <p:spPr>
          <a:xfrm rot="5400000">
            <a:off x="5368192" y="2489642"/>
            <a:ext cx="708712" cy="990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12" idx="0"/>
          </p:cNvCxnSpPr>
          <p:nvPr/>
        </p:nvCxnSpPr>
        <p:spPr>
          <a:xfrm rot="16200000" flipH="1">
            <a:off x="6500376" y="2348201"/>
            <a:ext cx="705141" cy="1270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8" idx="0"/>
          </p:cNvCxnSpPr>
          <p:nvPr/>
        </p:nvCxnSpPr>
        <p:spPr>
          <a:xfrm rot="5400000">
            <a:off x="4088084" y="3629857"/>
            <a:ext cx="866870" cy="141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3" idx="0"/>
          </p:cNvCxnSpPr>
          <p:nvPr/>
        </p:nvCxnSpPr>
        <p:spPr>
          <a:xfrm rot="16200000" flipH="1">
            <a:off x="9788917" y="2379636"/>
            <a:ext cx="676127" cy="1178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9" idx="0"/>
          </p:cNvCxnSpPr>
          <p:nvPr/>
        </p:nvCxnSpPr>
        <p:spPr>
          <a:xfrm rot="5400000">
            <a:off x="9526026" y="3578908"/>
            <a:ext cx="899455" cy="1480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9" idx="0"/>
          </p:cNvCxnSpPr>
          <p:nvPr/>
        </p:nvCxnSpPr>
        <p:spPr>
          <a:xfrm rot="16200000" flipH="1">
            <a:off x="7926486" y="3459993"/>
            <a:ext cx="870441" cy="1747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5833" y="3883560"/>
            <a:ext cx="5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26050" y="3869493"/>
            <a:ext cx="5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25372" y="2644727"/>
            <a:ext cx="88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Xa,Ya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8259" y="2573480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01477" y="3880867"/>
            <a:ext cx="5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46019" y="3880867"/>
            <a:ext cx="5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657470" y="2599388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Xe,Ye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>
            <a:stCxn id="8" idx="2"/>
          </p:cNvCxnSpPr>
          <p:nvPr/>
        </p:nvCxnSpPr>
        <p:spPr>
          <a:xfrm>
            <a:off x="3815862" y="5711484"/>
            <a:ext cx="0" cy="5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</p:cNvCxnSpPr>
          <p:nvPr/>
        </p:nvCxnSpPr>
        <p:spPr>
          <a:xfrm>
            <a:off x="9235440" y="5711484"/>
            <a:ext cx="0" cy="5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10525" y="5780036"/>
            <a:ext cx="5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Ɵag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435319" y="5780036"/>
            <a:ext cx="5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76546" y="3252302"/>
            <a:ext cx="13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arctan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45270" y="3131721"/>
            <a:ext cx="152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((Xl - Xr)/W)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((Yl - Yr)/W)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142851" y="770285"/>
            <a:ext cx="10588231" cy="492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342900" indent="-338138"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3200" dirty="0"/>
              <a:t>	</a:t>
            </a:r>
            <a:r>
              <a:rPr lang="en-IN" sz="2800" dirty="0">
                <a:latin typeface="Times New Roman" panose="02020603050405020304" pitchFamily="18" charset="0"/>
              </a:rPr>
              <a:t>					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Studied the existing algorithms.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Calibrated </a:t>
            </a:r>
            <a:r>
              <a:rPr lang="en-IN" sz="2800" dirty="0">
                <a:latin typeface="Times New Roman" panose="02020603050405020304" pitchFamily="18" charset="0"/>
              </a:rPr>
              <a:t>the </a:t>
            </a:r>
            <a:r>
              <a:rPr lang="en-IN" sz="2800" dirty="0" smtClean="0">
                <a:latin typeface="Times New Roman" panose="02020603050405020304" pitchFamily="18" charset="0"/>
              </a:rPr>
              <a:t>gyroscope sensor </a:t>
            </a:r>
            <a:r>
              <a:rPr lang="en-IN" sz="2800" dirty="0">
                <a:latin typeface="Times New Roman" panose="02020603050405020304" pitchFamily="18" charset="0"/>
              </a:rPr>
              <a:t>values.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Read that Conditional Random Field(CRF) </a:t>
            </a:r>
            <a:r>
              <a:rPr lang="en-IN" sz="2800" dirty="0" smtClean="0">
                <a:latin typeface="Times New Roman" panose="02020603050405020304" pitchFamily="18" charset="0"/>
              </a:rPr>
              <a:t>and </a:t>
            </a:r>
            <a:r>
              <a:rPr lang="en-IN" sz="2800" dirty="0">
                <a:latin typeface="Times New Roman" panose="02020603050405020304" pitchFamily="18" charset="0"/>
              </a:rPr>
              <a:t>found that was not </a:t>
            </a:r>
            <a:r>
              <a:rPr lang="en-IN" sz="2800" dirty="0" smtClean="0">
                <a:latin typeface="Times New Roman" panose="02020603050405020304" pitchFamily="18" charset="0"/>
              </a:rPr>
              <a:t>relevant </a:t>
            </a:r>
            <a:r>
              <a:rPr lang="en-IN" sz="2800" dirty="0">
                <a:latin typeface="Times New Roman" panose="02020603050405020304" pitchFamily="18" charset="0"/>
              </a:rPr>
              <a:t>to our work.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Integrated sensors and encoder values to find the distance travelled and angle of orientation of the robot and  plotted the values 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Work </a:t>
            </a: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Completed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9823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70" y="1296303"/>
            <a:ext cx="8137899" cy="4412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810" y="5708476"/>
            <a:ext cx="48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Square(20ft*10ft)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2552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88" y="1338147"/>
            <a:ext cx="7939063" cy="4304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0253" y="5653668"/>
            <a:ext cx="4861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Square Grid(Ground Floor, around staff room)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0579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91" y="1248937"/>
            <a:ext cx="7815657" cy="42374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25589" y="5484608"/>
            <a:ext cx="386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– Shape (accumulated drift errors)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44189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159</Words>
  <Application>Microsoft Office PowerPoint</Application>
  <PresentationFormat>Widescreen</PresentationFormat>
  <Paragraphs>130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DejaVu Sans</vt:lpstr>
      <vt:lpstr>Droid Sans Fallback</vt:lpstr>
      <vt:lpstr>Georgia</vt:lpstr>
      <vt:lpstr>Times New Roman</vt:lpstr>
      <vt:lpstr>11_Default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Indoor Localization using IMUs</dc:title>
  <dc:creator>RAGUL BHAGWANTH</dc:creator>
  <cp:lastModifiedBy>SA</cp:lastModifiedBy>
  <cp:revision>63</cp:revision>
  <dcterms:created xsi:type="dcterms:W3CDTF">2015-10-08T05:21:18Z</dcterms:created>
  <dcterms:modified xsi:type="dcterms:W3CDTF">2015-11-24T08:17:49Z</dcterms:modified>
</cp:coreProperties>
</file>