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2" r:id="rId2"/>
    <p:sldId id="283" r:id="rId3"/>
    <p:sldId id="284" r:id="rId4"/>
    <p:sldId id="294" r:id="rId5"/>
    <p:sldId id="301" r:id="rId6"/>
    <p:sldId id="295" r:id="rId7"/>
    <p:sldId id="296" r:id="rId8"/>
    <p:sldId id="285" r:id="rId9"/>
    <p:sldId id="290" r:id="rId10"/>
    <p:sldId id="287" r:id="rId11"/>
    <p:sldId id="292" r:id="rId12"/>
    <p:sldId id="291" r:id="rId13"/>
    <p:sldId id="297" r:id="rId14"/>
    <p:sldId id="299" r:id="rId15"/>
    <p:sldId id="29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22441-0E7C-439B-9C3C-7DBF97A68C2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62AD-6FD8-4C40-8702-5BEF45B0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7BD7A-65B7-4BAF-8A42-0B05F19AA43E}" type="slidenum">
              <a:rPr lang="en-IN"/>
              <a:pPr/>
              <a:t>1</a:t>
            </a:fld>
            <a:endParaRPr lang="en-IN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7E4A2A-80F5-4B6F-B2FD-F4C35D390C9C}" type="slidenum">
              <a:rPr lang="en-IN"/>
              <a:pPr/>
              <a:t>2</a:t>
            </a:fld>
            <a:endParaRPr lang="en-IN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387763" y="-11798300"/>
            <a:ext cx="20978813" cy="11799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endParaRPr lang="en-IN" sz="2000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CCDAA557-6D5F-41F2-ADBA-BB6DD53A9D73}" type="slidenum">
              <a:rPr lang="en-IN" sz="1300">
                <a:ea typeface="+mn-ea" charset="0"/>
                <a:cs typeface="+mn-ea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IN" sz="1300"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D18C9-A74E-45DF-AB83-10443A62E3AA}" type="slidenum">
              <a:rPr lang="en-IN"/>
              <a:pPr/>
              <a:t>3</a:t>
            </a:fld>
            <a:endParaRPr lang="en-IN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04BCE1-C9B0-415C-869B-481058E814B1}" type="slidenum">
              <a:rPr lang="en-IN"/>
              <a:pPr/>
              <a:t>8</a:t>
            </a:fld>
            <a:endParaRPr lang="en-IN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B50CBD-0F91-46D8-97F8-92C2B7E78D33}" type="slidenum">
              <a:rPr lang="en-IN"/>
              <a:pPr/>
              <a:t>10</a:t>
            </a:fld>
            <a:endParaRPr lang="en-IN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B50CBD-0F91-46D8-97F8-92C2B7E78D33}" type="slidenum">
              <a:rPr lang="en-IN"/>
              <a:pPr/>
              <a:t>11</a:t>
            </a:fld>
            <a:endParaRPr lang="en-IN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B50CBD-0F91-46D8-97F8-92C2B7E78D33}" type="slidenum">
              <a:rPr lang="en-IN"/>
              <a:pPr/>
              <a:t>12</a:t>
            </a:fld>
            <a:endParaRPr lang="en-IN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653D7D-4D9B-420A-96CA-809EE079DB13}" type="slidenum">
              <a:rPr lang="en-IN"/>
              <a:pPr/>
              <a:t>16</a:t>
            </a:fld>
            <a:endParaRPr lang="en-IN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8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B33ACA-B293-405F-9443-516E241FD8B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8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4CF6-C85D-4E90-AC60-3ED4D47B56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6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62201"/>
            <a:ext cx="47752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62201"/>
            <a:ext cx="47752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3D9178-96A4-468E-8EBA-D8C98A0ED9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50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FD567-E46C-4C6E-A07B-8D7FB118026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1216-303C-4CDE-B54C-9FACB43EA6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16C223-73F7-4468-9004-EF65E5721F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5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73332-E17E-4E5A-BB5D-4256FB78802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5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5A014-69CB-424A-8C23-294F6A0EE9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20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FF6BC-23C9-49F5-B68A-B2609D917C0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9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37160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362201"/>
            <a:ext cx="9753600" cy="376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08000" y="6457950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721600" y="6457950"/>
            <a:ext cx="3860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347200" y="3810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70296D-1AC9-4E1C-9F74-67E383361C2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6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68251" y="1736946"/>
            <a:ext cx="10715817" cy="338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5399" b="1" dirty="0">
                <a:solidFill>
                  <a:srgbClr val="002060"/>
                </a:solidFill>
              </a:rPr>
              <a:t>ROBOTIC INDOOR LOCALIZATION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5399" b="1" dirty="0">
                <a:solidFill>
                  <a:srgbClr val="002060"/>
                </a:solidFill>
              </a:rPr>
              <a:t>USING </a:t>
            </a:r>
            <a:r>
              <a:rPr lang="en-IN" sz="5399" b="1" dirty="0" smtClean="0">
                <a:solidFill>
                  <a:srgbClr val="002060"/>
                </a:solidFill>
              </a:rPr>
              <a:t>INERTIAL MEASUREMENT UNITS</a:t>
            </a:r>
            <a:endParaRPr lang="en-IN" sz="5399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824200" y="1028903"/>
            <a:ext cx="10513440" cy="509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342900" indent="-338138"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3200" dirty="0"/>
              <a:t>	</a:t>
            </a:r>
            <a:r>
              <a:rPr lang="en-IN" sz="2800" dirty="0">
                <a:latin typeface="Times New Roman" panose="02020603050405020304" pitchFamily="18" charset="0"/>
              </a:rPr>
              <a:t>					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Studied the existing algorithms.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Calibrated </a:t>
            </a:r>
            <a:r>
              <a:rPr lang="en-IN" sz="2800" dirty="0">
                <a:latin typeface="Times New Roman" panose="02020603050405020304" pitchFamily="18" charset="0"/>
              </a:rPr>
              <a:t>the </a:t>
            </a:r>
            <a:r>
              <a:rPr lang="en-IN" sz="2800" dirty="0" smtClean="0">
                <a:latin typeface="Times New Roman" panose="02020603050405020304" pitchFamily="18" charset="0"/>
              </a:rPr>
              <a:t>gyroscope sensor </a:t>
            </a:r>
            <a:r>
              <a:rPr lang="en-IN" sz="2800" dirty="0">
                <a:latin typeface="Times New Roman" panose="02020603050405020304" pitchFamily="18" charset="0"/>
              </a:rPr>
              <a:t>values.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Integrated </a:t>
            </a:r>
            <a:r>
              <a:rPr lang="en-IN" sz="2800" dirty="0" smtClean="0">
                <a:latin typeface="Times New Roman" panose="02020603050405020304" pitchFamily="18" charset="0"/>
              </a:rPr>
              <a:t>encoder </a:t>
            </a:r>
            <a:r>
              <a:rPr lang="en-IN" sz="2800" dirty="0">
                <a:latin typeface="Times New Roman" panose="02020603050405020304" pitchFamily="18" charset="0"/>
              </a:rPr>
              <a:t>values to find the distance travelled and angle of orientation of the robot and </a:t>
            </a:r>
            <a:r>
              <a:rPr lang="en-IN" sz="2800" dirty="0" smtClean="0">
                <a:latin typeface="Times New Roman" panose="02020603050405020304" pitchFamily="18" charset="0"/>
              </a:rPr>
              <a:t>plotted </a:t>
            </a:r>
            <a:r>
              <a:rPr lang="en-IN" sz="2800" dirty="0">
                <a:latin typeface="Times New Roman" panose="02020603050405020304" pitchFamily="18" charset="0"/>
              </a:rPr>
              <a:t>the </a:t>
            </a:r>
            <a:r>
              <a:rPr lang="en-IN" sz="2800" dirty="0" smtClean="0">
                <a:latin typeface="Times New Roman" panose="02020603050405020304" pitchFamily="18" charset="0"/>
              </a:rPr>
              <a:t>values.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Integrated obstacle avoidance sensors with bStem</a:t>
            </a:r>
            <a:r>
              <a:rPr lang="en-IN" sz="2800" dirty="0">
                <a:latin typeface="Times New Roman" panose="02020603050405020304" pitchFamily="18" charset="0"/>
              </a:rPr>
              <a:t> with help of an Arduino microprocessor and </a:t>
            </a:r>
            <a:r>
              <a:rPr lang="en-IN" sz="2800" dirty="0" smtClean="0">
                <a:latin typeface="Times New Roman" panose="02020603050405020304" pitchFamily="18" charset="0"/>
              </a:rPr>
              <a:t>added the required API’s.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Work </a:t>
            </a: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Completed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98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2849" y="226974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Previous Implementation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68" y="1480969"/>
            <a:ext cx="8137899" cy="44121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6810" y="5708476"/>
            <a:ext cx="48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rectangle</a:t>
            </a:r>
            <a:r>
              <a:rPr lang="en-US" dirty="0" smtClean="0"/>
              <a:t>(20ft*10ft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874982" y="1357745"/>
            <a:ext cx="61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Gyroscope plot 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25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Previous Implementation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88" y="1533964"/>
            <a:ext cx="7939063" cy="4304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0253" y="565366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Simple square 20ft*20ft 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087438" y="1349298"/>
            <a:ext cx="312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Gyroscope plot 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05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61323" y="157253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Current</a:t>
            </a: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Implementation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9091" y="139469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Encoders plot: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2" y="1764023"/>
            <a:ext cx="7101491" cy="3847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3636" y="5776376"/>
            <a:ext cx="370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Simple square 20ft*20ft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9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4232" y="109339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Gyroscope Encoder Fusion 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0800" y="1477818"/>
            <a:ext cx="99660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 From </a:t>
            </a:r>
            <a:r>
              <a:rPr lang="en-IN" sz="2800" dirty="0">
                <a:latin typeface="Times New Roman" panose="02020603050405020304" pitchFamily="18" charset="0"/>
              </a:rPr>
              <a:t>previous graphs we detected that encoders give proper value when travelling in a straight path.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 Same </a:t>
            </a:r>
            <a:r>
              <a:rPr lang="en-IN" sz="2800" dirty="0">
                <a:latin typeface="Times New Roman" panose="02020603050405020304" pitchFamily="18" charset="0"/>
              </a:rPr>
              <a:t>way Gyroscope gives accurate values during the turns.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 Hence </a:t>
            </a:r>
            <a:r>
              <a:rPr lang="en-IN" sz="2800" dirty="0">
                <a:latin typeface="Times New Roman" panose="02020603050405020304" pitchFamily="18" charset="0"/>
              </a:rPr>
              <a:t>we obtain encoder values when bot is travelling straight and similarly gyroscope values when the bot is taking turns.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 This </a:t>
            </a:r>
            <a:r>
              <a:rPr lang="en-IN" sz="2800" dirty="0">
                <a:latin typeface="Times New Roman" panose="02020603050405020304" pitchFamily="18" charset="0"/>
              </a:rPr>
              <a:t>helps reducing gyro drift errors and encoder slip errors during turns.</a:t>
            </a:r>
            <a:r>
              <a:rPr lang="en-IN" sz="1600" dirty="0">
                <a:latin typeface="Times New Roman" panose="02020603050405020304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6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61323" y="157253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Current</a:t>
            </a: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Implementation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18" y="1616364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Encoders + Gyroscope plot: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98" y="1921041"/>
            <a:ext cx="7431788" cy="4026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8218" y="5813322"/>
            <a:ext cx="370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Simple square 20ft*20ft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713680" y="881395"/>
            <a:ext cx="11062008" cy="607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342900" indent="-338138"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3200" dirty="0"/>
              <a:t>	</a:t>
            </a:r>
            <a:r>
              <a:rPr lang="en-IN" sz="2800" dirty="0">
                <a:latin typeface="Times New Roman" panose="02020603050405020304" pitchFamily="18" charset="0"/>
              </a:rPr>
              <a:t>					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Getting more parameter values to apply in the available error reducing algorithms</a:t>
            </a:r>
            <a:r>
              <a:rPr lang="en-IN" sz="2800" dirty="0" smtClean="0">
                <a:latin typeface="Times New Roman" panose="02020603050405020304" pitchFamily="18" charset="0"/>
              </a:rPr>
              <a:t>.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To make the robot completely autonomous with help of obstacle avoiding sensors.</a:t>
            </a:r>
            <a:endParaRPr lang="en-IN" sz="2800" dirty="0" smtClean="0">
              <a:latin typeface="Times New Roman" panose="02020603050405020304" pitchFamily="18" charset="0"/>
            </a:endParaRPr>
          </a:p>
          <a:p>
            <a:pPr marL="4762" indent="0" hangingPunct="1">
              <a:lnSpc>
                <a:spcPct val="100000"/>
              </a:lnSpc>
            </a:pPr>
            <a:endParaRPr lang="en-IN" sz="2800" dirty="0" smtClean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Working </a:t>
            </a:r>
            <a:r>
              <a:rPr lang="en-US" sz="2800" dirty="0" smtClean="0">
                <a:latin typeface="Times New Roman" panose="02020603050405020304" pitchFamily="18" charset="0"/>
              </a:rPr>
              <a:t>on reducing the gyroscope drift errors using filtering techniques.</a:t>
            </a: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To device </a:t>
            </a:r>
            <a:r>
              <a:rPr lang="en-IN" sz="2800" dirty="0">
                <a:latin typeface="Times New Roman" panose="02020603050405020304" pitchFamily="18" charset="0"/>
              </a:rPr>
              <a:t>another error reducing algorithm which produces better result than the existing algorithms.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>
                <a:solidFill>
                  <a:srgbClr val="002060"/>
                </a:solidFill>
                <a:latin typeface="Times New Roman" panose="02020603050405020304" pitchFamily="18" charset="0"/>
              </a:rPr>
              <a:t>Future Work Planned</a:t>
            </a:r>
          </a:p>
        </p:txBody>
      </p:sp>
    </p:spTree>
    <p:extLst>
      <p:ext uri="{BB962C8B-B14F-4D97-AF65-F5344CB8AC3E}">
        <p14:creationId xmlns:p14="http://schemas.microsoft.com/office/powerpoint/2010/main" val="2682072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2096808" y="914400"/>
            <a:ext cx="7855514" cy="132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sz="4000" b="1" u="sng" dirty="0">
                <a:latin typeface="Times New Roman" panose="02020603050405020304" pitchFamily="18" charset="0"/>
              </a:rPr>
              <a:t> </a:t>
            </a:r>
            <a:r>
              <a:rPr lang="en-US" sz="3600" u="sng" dirty="0">
                <a:solidFill>
                  <a:srgbClr val="222267"/>
                </a:solidFill>
                <a:latin typeface="Times New Roman" panose="02020603050405020304" pitchFamily="18" charset="0"/>
              </a:rPr>
              <a:t>Robotic Indoor Localization using </a:t>
            </a:r>
            <a:r>
              <a:rPr lang="en-US" sz="3600" u="sng" dirty="0" smtClean="0">
                <a:solidFill>
                  <a:srgbClr val="222267"/>
                </a:solidFill>
                <a:latin typeface="Times New Roman" panose="02020603050405020304" pitchFamily="18" charset="0"/>
              </a:rPr>
              <a:t>Inertial Measurement units</a:t>
            </a:r>
            <a:endParaRPr lang="en-US" sz="3600" u="sng" dirty="0">
              <a:solidFill>
                <a:srgbClr val="222267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11104" y="2125980"/>
            <a:ext cx="9657532" cy="34859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b="1" dirty="0"/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b="1" dirty="0"/>
              <a:t>Group No: 50					           </a:t>
            </a:r>
            <a:r>
              <a:rPr lang="en-IN" b="1" dirty="0" smtClean="0"/>
              <a:t>					Date</a:t>
            </a:r>
            <a:r>
              <a:rPr lang="en-IN" b="1" dirty="0"/>
              <a:t>: </a:t>
            </a:r>
            <a:r>
              <a:rPr lang="en-IN" b="1" dirty="0" smtClean="0"/>
              <a:t>09</a:t>
            </a:r>
            <a:r>
              <a:rPr lang="en-IN" b="1" dirty="0" smtClean="0"/>
              <a:t>/02/2016</a:t>
            </a:r>
            <a:endParaRPr lang="en-IN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b="1" dirty="0"/>
              <a:t>Team Members</a:t>
            </a:r>
            <a:r>
              <a:rPr lang="en-IN" sz="2000" b="1" dirty="0"/>
              <a:t>	 			</a:t>
            </a:r>
            <a:r>
              <a:rPr lang="en-IN" sz="2000" dirty="0"/>
              <a:t>		</a:t>
            </a:r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sz="2000" b="1" dirty="0" smtClean="0"/>
              <a:t>Project  </a:t>
            </a:r>
            <a:r>
              <a:rPr lang="en-IN" sz="2000" b="1" dirty="0"/>
              <a:t>Advisor (Guide)  :  </a:t>
            </a:r>
            <a:r>
              <a:rPr lang="en-IN" sz="2000" b="1" dirty="0" err="1"/>
              <a:t>Dr.</a:t>
            </a:r>
            <a:r>
              <a:rPr lang="en-IN" sz="2000" b="1" dirty="0"/>
              <a:t> </a:t>
            </a:r>
            <a:r>
              <a:rPr lang="en-IN" sz="2000" b="1" dirty="0" err="1"/>
              <a:t>Vidhya</a:t>
            </a:r>
            <a:r>
              <a:rPr lang="en-IN" sz="2000" b="1" dirty="0"/>
              <a:t> </a:t>
            </a:r>
            <a:r>
              <a:rPr lang="en-IN" sz="2000" b="1" dirty="0" err="1"/>
              <a:t>Balasubramanian</a:t>
            </a:r>
            <a:endParaRPr lang="en-IN" sz="2000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sz="2000" b="1" dirty="0"/>
              <a:t> </a:t>
            </a:r>
          </a:p>
          <a:p>
            <a:pPr algn="ctr">
              <a:lnSpc>
                <a:spcPct val="80000"/>
              </a:lnSpc>
              <a:spcBef>
                <a:spcPts val="650"/>
              </a:spcBef>
            </a:pPr>
            <a:endParaRPr lang="en-IN" sz="2000" b="1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11796764" y="-11796318"/>
            <a:ext cx="11798352" cy="1179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B745A91C-B372-4B6A-92A6-D4746F3AF336}" type="slidenum">
              <a:rPr lang="en-IN" sz="1400"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IN" sz="1400">
              <a:ea typeface="DejaVu Sans" charset="0"/>
              <a:cs typeface="DejaVu Sans" charset="0"/>
            </a:endParaRPr>
          </a:p>
        </p:txBody>
      </p:sp>
      <p:graphicFrame>
        <p:nvGraphicFramePr>
          <p:cNvPr id="61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38629"/>
              </p:ext>
            </p:extLst>
          </p:nvPr>
        </p:nvGraphicFramePr>
        <p:xfrm>
          <a:off x="1715865" y="3005194"/>
          <a:ext cx="9409336" cy="2275020"/>
        </p:xfrm>
        <a:graphic>
          <a:graphicData uri="http://schemas.openxmlformats.org/drawingml/2006/table">
            <a:tbl>
              <a:tblPr/>
              <a:tblGrid>
                <a:gridCol w="2351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75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S.No</a:t>
                      </a: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Reg.No</a:t>
                      </a: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Section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75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CB.EN.U4CSE12123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Kiran Kassyap S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75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CB.EN.U4CSE12144</a:t>
                      </a: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Srivenkata Krishnan</a:t>
                      </a: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75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CB.EN.U4CSE12147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Sundarrajan G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95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15870" y="229659"/>
            <a:ext cx="11006292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90472" y="2161101"/>
            <a:ext cx="10657088" cy="301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4800" dirty="0">
                <a:latin typeface="Times New Roman" panose="02020603050405020304" pitchFamily="18" charset="0"/>
              </a:rPr>
              <a:t>To develop an error reducing algorithm for Indoor localization of mobile robots using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4800" dirty="0">
                <a:latin typeface="Times New Roman" panose="02020603050405020304" pitchFamily="18" charset="0"/>
              </a:rPr>
              <a:t>the inertial measurement units(IMUs</a:t>
            </a:r>
            <a:r>
              <a:rPr lang="en-IN" sz="4800" dirty="0" smtClean="0">
                <a:latin typeface="Times New Roman" panose="02020603050405020304" pitchFamily="18" charset="0"/>
              </a:rPr>
              <a:t>) 	and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4800" dirty="0" smtClean="0">
                <a:latin typeface="Times New Roman" panose="02020603050405020304" pitchFamily="18" charset="0"/>
              </a:rPr>
              <a:t>Range finder sensors</a:t>
            </a:r>
            <a:r>
              <a:rPr lang="en-IN" sz="4800" dirty="0" smtClean="0">
                <a:latin typeface="Times New Roman" panose="02020603050405020304" pitchFamily="18" charset="0"/>
              </a:rPr>
              <a:t>. </a:t>
            </a:r>
            <a:endParaRPr lang="en-IN" sz="4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95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5645" y="1435595"/>
            <a:ext cx="1020644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the robot is 105*55*57mm and consists of 4 wheels each of 110mm diameter.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bStem acts as the main processing board and adCord board acts as an interface between motors and bStem.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 Lithium Polymer battery(12V,5000mah,30C).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ultrasonic and two infrared range finder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microcontroller is used for sensor integration.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865722" y="165004"/>
            <a:ext cx="11006292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Design of the Robot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" y="1758760"/>
            <a:ext cx="5197643" cy="3562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54" y="1758759"/>
            <a:ext cx="5239252" cy="702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32" y="2460789"/>
            <a:ext cx="3868654" cy="2901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2500" y="381000"/>
            <a:ext cx="736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 (contd.)</a:t>
            </a:r>
            <a:endParaRPr lang="en-US" sz="4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216587" y="195235"/>
            <a:ext cx="789736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Circuit diagram 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09" y="2238348"/>
            <a:ext cx="7195127" cy="3780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38764" y="1422400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 smtClean="0"/>
              <a:t>Ultrasonic Sensor : (</a:t>
            </a:r>
            <a:r>
              <a:rPr lang="en-IN" b="1" u="sng" dirty="0" smtClean="0">
                <a:sym typeface="Wingdings" panose="05000000000000000000" pitchFamily="2" charset="2"/>
              </a:rPr>
              <a:t>For </a:t>
            </a:r>
            <a:r>
              <a:rPr lang="en-IN" b="1" u="sng" dirty="0">
                <a:sym typeface="Wingdings" panose="05000000000000000000" pitchFamily="2" charset="2"/>
              </a:rPr>
              <a:t>detection </a:t>
            </a:r>
            <a:r>
              <a:rPr lang="en-IN" b="1" u="sng" dirty="0" smtClean="0">
                <a:sym typeface="Wingdings" panose="05000000000000000000" pitchFamily="2" charset="2"/>
              </a:rPr>
              <a:t>greater </a:t>
            </a:r>
            <a:r>
              <a:rPr lang="en-IN" b="1" u="sng" dirty="0">
                <a:sym typeface="Wingdings" panose="05000000000000000000" pitchFamily="2" charset="2"/>
              </a:rPr>
              <a:t>than 30cms)</a:t>
            </a:r>
            <a:endParaRPr lang="en-IN" b="1" u="sng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6170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865467" y="269126"/>
            <a:ext cx="789736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Circuit diagram (</a:t>
            </a:r>
            <a:r>
              <a:rPr lang="en-IN" sz="4000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contd</a:t>
            </a: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2369" y="1431637"/>
            <a:ext cx="588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 smtClean="0"/>
              <a:t>Infrared Sensor</a:t>
            </a:r>
            <a:r>
              <a:rPr lang="en-IN" b="1" u="sng" dirty="0">
                <a:sym typeface="Wingdings" panose="05000000000000000000" pitchFamily="2" charset="2"/>
              </a:rPr>
              <a:t> </a:t>
            </a:r>
            <a:r>
              <a:rPr lang="en-IN" b="1" u="sng" dirty="0" smtClean="0">
                <a:sym typeface="Wingdings" panose="05000000000000000000" pitchFamily="2" charset="2"/>
              </a:rPr>
              <a:t>: (For detection less than 30cms)</a:t>
            </a:r>
            <a:endParaRPr lang="en-IN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32" y="2220638"/>
            <a:ext cx="6932035" cy="38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-11796764" y="-11796318"/>
            <a:ext cx="11798352" cy="1179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9028FBD0-744A-423D-826C-AD69B7B3C480}" type="slidenum">
              <a:rPr lang="en-IN" sz="1400"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en-IN" sz="1400"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28545" y="2878210"/>
            <a:ext cx="2044434" cy="749202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dirty="0">
                <a:latin typeface="Times New Roman" panose="02020603050405020304" pitchFamily="18" charset="0"/>
              </a:rPr>
              <a:t>BSTEM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28545" y="4324234"/>
            <a:ext cx="2044434" cy="850789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dirty="0">
                <a:latin typeface="Times New Roman" panose="02020603050405020304" pitchFamily="18" charset="0"/>
              </a:rPr>
              <a:t>AdCord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dirty="0">
                <a:latin typeface="Times New Roman" panose="02020603050405020304" pitchFamily="18" charset="0"/>
              </a:rPr>
              <a:t>Board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658685" y="4749629"/>
            <a:ext cx="2298401" cy="957138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Motors and Motor Encoders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896779" y="1813135"/>
            <a:ext cx="2298401" cy="863488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dirty="0">
                <a:latin typeface="Times New Roman" panose="02020603050405020304" pitchFamily="18" charset="0"/>
              </a:rPr>
              <a:t>Map Of The 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dirty="0">
                <a:latin typeface="Times New Roman" panose="02020603050405020304" pitchFamily="18" charset="0"/>
              </a:rPr>
              <a:t>Building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155549" y="1511550"/>
            <a:ext cx="2399988" cy="2288877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endParaRPr lang="en-IN" u="sng" dirty="0">
              <a:latin typeface="Times New Roman" panose="02020603050405020304" pitchFamily="18" charset="0"/>
            </a:endParaRP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dirty="0">
                <a:latin typeface="Times New Roman" panose="02020603050405020304" pitchFamily="18" charset="0"/>
              </a:rPr>
              <a:t>Gyroscope           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150881" y="5204672"/>
            <a:ext cx="2399988" cy="952376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dirty="0" smtClean="0">
                <a:latin typeface="Times New Roman" panose="02020603050405020304" pitchFamily="18" charset="0"/>
              </a:rPr>
              <a:t>Range Finder </a:t>
            </a:r>
            <a:r>
              <a:rPr lang="en-IN" dirty="0">
                <a:latin typeface="Times New Roman" panose="02020603050405020304" pitchFamily="18" charset="0"/>
              </a:rPr>
              <a:t>Sensors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133322" y="381397"/>
            <a:ext cx="7555516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Architecture </a:t>
            </a: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Diagram (design)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201" name="AutoShape 9"/>
          <p:cNvCxnSpPr>
            <a:cxnSpLocks noChangeShapeType="1"/>
          </p:cNvCxnSpPr>
          <p:nvPr/>
        </p:nvCxnSpPr>
        <p:spPr bwMode="auto">
          <a:xfrm>
            <a:off x="6050762" y="3627412"/>
            <a:ext cx="1588" cy="69682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2" name="AutoShape 10"/>
          <p:cNvCxnSpPr>
            <a:cxnSpLocks noChangeShapeType="1"/>
          </p:cNvCxnSpPr>
          <p:nvPr/>
        </p:nvCxnSpPr>
        <p:spPr bwMode="auto">
          <a:xfrm flipH="1" flipV="1">
            <a:off x="7072979" y="4749628"/>
            <a:ext cx="1584119" cy="47777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" name="AutoShape 11"/>
          <p:cNvCxnSpPr>
            <a:cxnSpLocks noChangeShapeType="1"/>
          </p:cNvCxnSpPr>
          <p:nvPr/>
        </p:nvCxnSpPr>
        <p:spPr bwMode="auto">
          <a:xfrm flipH="1">
            <a:off x="7072979" y="2244880"/>
            <a:ext cx="1823801" cy="100793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</p:cNvCxnSpPr>
          <p:nvPr/>
        </p:nvCxnSpPr>
        <p:spPr bwMode="auto">
          <a:xfrm>
            <a:off x="3555537" y="2655989"/>
            <a:ext cx="1473008" cy="59999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  <a:endCxn id="17" idx="1"/>
          </p:cNvCxnSpPr>
          <p:nvPr/>
        </p:nvCxnSpPr>
        <p:spPr bwMode="auto">
          <a:xfrm>
            <a:off x="3550869" y="5917875"/>
            <a:ext cx="1691458" cy="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028545" y="1360757"/>
            <a:ext cx="2044434" cy="799996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Wi-Fi</a:t>
            </a:r>
          </a:p>
        </p:txBody>
      </p:sp>
      <p:cxnSp>
        <p:nvCxnSpPr>
          <p:cNvPr id="8207" name="AutoShape 15"/>
          <p:cNvCxnSpPr>
            <a:cxnSpLocks noChangeShapeType="1"/>
          </p:cNvCxnSpPr>
          <p:nvPr/>
        </p:nvCxnSpPr>
        <p:spPr bwMode="auto">
          <a:xfrm>
            <a:off x="6050762" y="2160753"/>
            <a:ext cx="1588" cy="71745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42327" y="5706766"/>
            <a:ext cx="1729567" cy="422219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dirty="0" smtClean="0">
                <a:latin typeface="Times New Roman" panose="02020603050405020304" pitchFamily="18" charset="0"/>
              </a:rPr>
              <a:t>Arduino</a:t>
            </a:r>
            <a:endParaRPr lang="en-IN" dirty="0">
              <a:latin typeface="Times New Roman" panose="02020603050405020304" pitchFamily="18" charset="0"/>
            </a:endParaRPr>
          </a:p>
        </p:txBody>
      </p:sp>
      <p:cxnSp>
        <p:nvCxnSpPr>
          <p:cNvPr id="19" name="AutoShape 12"/>
          <p:cNvCxnSpPr>
            <a:cxnSpLocks noChangeShapeType="1"/>
          </p:cNvCxnSpPr>
          <p:nvPr/>
        </p:nvCxnSpPr>
        <p:spPr bwMode="auto">
          <a:xfrm flipH="1" flipV="1">
            <a:off x="6052208" y="5175023"/>
            <a:ext cx="3787" cy="5317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7795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98171" y="1617785"/>
            <a:ext cx="2508069" cy="101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Range Finder Sensors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95557" y="1617785"/>
            <a:ext cx="2644726" cy="101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Gyroscope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57735" y="1617785"/>
            <a:ext cx="2560320" cy="101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Encoders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0634" y="4768948"/>
            <a:ext cx="3350455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Complimentary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0283" y="4768948"/>
            <a:ext cx="3390314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Complimentary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Merge 9"/>
          <p:cNvSpPr/>
          <p:nvPr/>
        </p:nvSpPr>
        <p:spPr>
          <a:xfrm>
            <a:off x="2307941" y="3306785"/>
            <a:ext cx="1285137" cy="56270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Merge 10"/>
          <p:cNvSpPr/>
          <p:nvPr/>
        </p:nvSpPr>
        <p:spPr>
          <a:xfrm>
            <a:off x="4709161" y="3339370"/>
            <a:ext cx="1036028" cy="56270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ʃ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Merge 11"/>
          <p:cNvSpPr/>
          <p:nvPr/>
        </p:nvSpPr>
        <p:spPr>
          <a:xfrm>
            <a:off x="6965416" y="3335799"/>
            <a:ext cx="1045114" cy="56270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ʃ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Merge 12"/>
          <p:cNvSpPr/>
          <p:nvPr/>
        </p:nvSpPr>
        <p:spPr>
          <a:xfrm>
            <a:off x="10156874" y="3306785"/>
            <a:ext cx="1118381" cy="56270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0" idx="2"/>
            <a:endCxn id="8" idx="0"/>
          </p:cNvCxnSpPr>
          <p:nvPr/>
        </p:nvCxnSpPr>
        <p:spPr>
          <a:xfrm rot="16200000" flipH="1">
            <a:off x="2933459" y="3886544"/>
            <a:ext cx="899455" cy="865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10" idx="0"/>
          </p:cNvCxnSpPr>
          <p:nvPr/>
        </p:nvCxnSpPr>
        <p:spPr>
          <a:xfrm rot="5400000">
            <a:off x="2613295" y="2967873"/>
            <a:ext cx="676127" cy="1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1" idx="0"/>
          </p:cNvCxnSpPr>
          <p:nvPr/>
        </p:nvCxnSpPr>
        <p:spPr>
          <a:xfrm rot="5400000">
            <a:off x="5368192" y="2489642"/>
            <a:ext cx="708712" cy="990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12" idx="0"/>
          </p:cNvCxnSpPr>
          <p:nvPr/>
        </p:nvCxnSpPr>
        <p:spPr>
          <a:xfrm rot="16200000" flipH="1">
            <a:off x="6500376" y="2348201"/>
            <a:ext cx="705141" cy="1270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8" idx="0"/>
          </p:cNvCxnSpPr>
          <p:nvPr/>
        </p:nvCxnSpPr>
        <p:spPr>
          <a:xfrm rot="5400000">
            <a:off x="4088084" y="3629857"/>
            <a:ext cx="866870" cy="1411313"/>
          </a:xfrm>
          <a:prstGeom prst="bentConnector3">
            <a:avLst>
              <a:gd name="adj1" fmla="val 47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3" idx="0"/>
          </p:cNvCxnSpPr>
          <p:nvPr/>
        </p:nvCxnSpPr>
        <p:spPr>
          <a:xfrm rot="16200000" flipH="1">
            <a:off x="9788917" y="2379636"/>
            <a:ext cx="676127" cy="1178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9" idx="0"/>
          </p:cNvCxnSpPr>
          <p:nvPr/>
        </p:nvCxnSpPr>
        <p:spPr>
          <a:xfrm rot="5400000">
            <a:off x="9526026" y="3578908"/>
            <a:ext cx="899455" cy="1480625"/>
          </a:xfrm>
          <a:prstGeom prst="bentConnector3">
            <a:avLst>
              <a:gd name="adj1" fmla="val 490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2"/>
            <a:endCxn id="9" idx="0"/>
          </p:cNvCxnSpPr>
          <p:nvPr/>
        </p:nvCxnSpPr>
        <p:spPr>
          <a:xfrm rot="16200000" flipH="1">
            <a:off x="7926486" y="3459993"/>
            <a:ext cx="870441" cy="1747467"/>
          </a:xfrm>
          <a:prstGeom prst="bentConnector3">
            <a:avLst>
              <a:gd name="adj1" fmla="val 46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37156" y="3949888"/>
            <a:ext cx="5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Ɵoa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44760" y="3908394"/>
            <a:ext cx="5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88259" y="2573480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01477" y="3880867"/>
            <a:ext cx="5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46019" y="3880867"/>
            <a:ext cx="5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657470" y="2599388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Xe,Ye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>
            <a:stCxn id="8" idx="2"/>
          </p:cNvCxnSpPr>
          <p:nvPr/>
        </p:nvCxnSpPr>
        <p:spPr>
          <a:xfrm>
            <a:off x="3815862" y="5711484"/>
            <a:ext cx="0" cy="5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</p:cNvCxnSpPr>
          <p:nvPr/>
        </p:nvCxnSpPr>
        <p:spPr>
          <a:xfrm>
            <a:off x="9235440" y="5711484"/>
            <a:ext cx="0" cy="5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10525" y="5780036"/>
            <a:ext cx="6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Ɵoag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435319" y="5780036"/>
            <a:ext cx="5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5270" y="3131721"/>
            <a:ext cx="152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((Xl - Xr)/W)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((Yl - Yr)/W)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2133322" y="381397"/>
            <a:ext cx="7555516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>
                <a:solidFill>
                  <a:srgbClr val="002060"/>
                </a:solidFill>
                <a:latin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7827" y="2853931"/>
            <a:ext cx="90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</a:t>
            </a:r>
            <a:r>
              <a:rPr lang="en-IN" dirty="0" err="1" smtClean="0"/>
              <a:t>l,dr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081040" y="3370939"/>
                <a:ext cx="1548186" cy="1444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(Ɵoa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𝑑𝑙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))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(Ɵoa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40" y="3370939"/>
                <a:ext cx="1548186" cy="1444242"/>
              </a:xfrm>
              <a:prstGeom prst="rect">
                <a:avLst/>
              </a:prstGeom>
              <a:blipFill>
                <a:blip r:embed="rId2"/>
                <a:stretch>
                  <a:fillRect l="-3150" r="-1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341</Words>
  <Application>Microsoft Office PowerPoint</Application>
  <PresentationFormat>Widescreen</PresentationFormat>
  <Paragraphs>154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DejaVu Sans</vt:lpstr>
      <vt:lpstr>Droid Sans Fallback</vt:lpstr>
      <vt:lpstr>Georgia</vt:lpstr>
      <vt:lpstr>Times New Roman</vt:lpstr>
      <vt:lpstr>Wingdings</vt:lpstr>
      <vt:lpstr>11_Default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Indoor Localization using IMUs</dc:title>
  <dc:creator>RAGUL BHAGWANTH</dc:creator>
  <cp:lastModifiedBy>Microsoft</cp:lastModifiedBy>
  <cp:revision>80</cp:revision>
  <dcterms:created xsi:type="dcterms:W3CDTF">2015-10-08T05:21:18Z</dcterms:created>
  <dcterms:modified xsi:type="dcterms:W3CDTF">2016-02-05T15:54:48Z</dcterms:modified>
</cp:coreProperties>
</file>