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2" r:id="rId2"/>
    <p:sldId id="283" r:id="rId3"/>
    <p:sldId id="284" r:id="rId4"/>
    <p:sldId id="287" r:id="rId5"/>
    <p:sldId id="302" r:id="rId6"/>
    <p:sldId id="303" r:id="rId7"/>
    <p:sldId id="304" r:id="rId8"/>
    <p:sldId id="305" r:id="rId9"/>
    <p:sldId id="309" r:id="rId10"/>
    <p:sldId id="307" r:id="rId11"/>
    <p:sldId id="308" r:id="rId12"/>
    <p:sldId id="306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332" autoAdjust="0"/>
  </p:normalViewPr>
  <p:slideViewPr>
    <p:cSldViewPr snapToGrid="0">
      <p:cViewPr varScale="1">
        <p:scale>
          <a:sx n="81" d="100"/>
          <a:sy n="81" d="100"/>
        </p:scale>
        <p:origin x="14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2441-0E7C-439B-9C3C-7DBF97A68C2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62AD-6FD8-4C40-8702-5BEF45B0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7BD7A-65B7-4BAF-8A42-0B05F19AA43E}" type="slidenum">
              <a:rPr lang="en-IN"/>
              <a:pPr/>
              <a:t>1</a:t>
            </a:fld>
            <a:endParaRPr lang="en-IN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7E4A2A-80F5-4B6F-B2FD-F4C35D390C9C}" type="slidenum">
              <a:rPr lang="en-IN"/>
              <a:pPr/>
              <a:t>2</a:t>
            </a:fld>
            <a:endParaRPr lang="en-IN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387763" y="-11798300"/>
            <a:ext cx="20978813" cy="1179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IN" sz="2000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CCDAA557-6D5F-41F2-ADBA-BB6DD53A9D73}" type="slidenum">
              <a:rPr lang="en-IN" sz="1300"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300"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D18C9-A74E-45DF-AB83-10443A62E3AA}" type="slidenum">
              <a:rPr lang="en-IN"/>
              <a:pPr/>
              <a:t>3</a:t>
            </a:fld>
            <a:endParaRPr lang="en-IN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B50CBD-0F91-46D8-97F8-92C2B7E78D33}" type="slidenum">
              <a:rPr lang="en-IN"/>
              <a:pPr/>
              <a:t>4</a:t>
            </a:fld>
            <a:endParaRPr lang="en-IN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653D7D-4D9B-420A-96CA-809EE079DB13}" type="slidenum">
              <a:rPr lang="en-IN"/>
              <a:pPr/>
              <a:t>13</a:t>
            </a:fld>
            <a:endParaRPr lang="en-IN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33ACA-B293-405F-9443-516E241FD8B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4CF6-C85D-4E90-AC60-3ED4D47B56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6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62201"/>
            <a:ext cx="47752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D9178-96A4-468E-8EBA-D8C98A0ED9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FD567-E46C-4C6E-A07B-8D7FB11802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B1216-303C-4CDE-B54C-9FACB43EA6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5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73332-E17E-4E5A-BB5D-4256FB7880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5A014-69CB-424A-8C23-294F6A0EE9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0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08000" y="1143000"/>
            <a:ext cx="112776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8" descr="colleg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76200"/>
            <a:ext cx="10562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25600" y="304801"/>
            <a:ext cx="934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FF6BC-23C9-49F5-B68A-B2609D917C0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37160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1"/>
            <a:ext cx="97536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08000" y="6457950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Date: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721600" y="6457950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In-House Project Group No: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347200" y="3810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70296D-1AC9-4E1C-9F74-67E383361C2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6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68251" y="1736946"/>
            <a:ext cx="10715817" cy="338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 dirty="0">
                <a:solidFill>
                  <a:srgbClr val="002060"/>
                </a:solidFill>
              </a:rPr>
              <a:t>ROBOTIC INDOOR LOCALIZATION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5399" b="1" dirty="0">
                <a:solidFill>
                  <a:srgbClr val="002060"/>
                </a:solidFill>
              </a:rPr>
              <a:t>USING </a:t>
            </a:r>
            <a:r>
              <a:rPr lang="en-IN" sz="5399" b="1" dirty="0" smtClean="0">
                <a:solidFill>
                  <a:srgbClr val="002060"/>
                </a:solidFill>
              </a:rPr>
              <a:t>INERTIAL MEASUREMENT UNITS</a:t>
            </a:r>
            <a:endParaRPr lang="en-IN" sz="5399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72" y="1856739"/>
            <a:ext cx="9176992" cy="3629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4470" y="265182"/>
            <a:ext cx="4593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Obstacle Avoidance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8620" y="265182"/>
            <a:ext cx="82856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Obstacle Avoidance angle calculation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585" y="2253673"/>
            <a:ext cx="73336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Right turn:</a:t>
            </a:r>
          </a:p>
          <a:p>
            <a:r>
              <a:rPr lang="en-IN" sz="3200" dirty="0"/>
              <a:t>	</a:t>
            </a:r>
            <a:r>
              <a:rPr lang="el-GR" sz="3200" dirty="0" smtClean="0"/>
              <a:t>θ</a:t>
            </a:r>
            <a:r>
              <a:rPr lang="en-IN" sz="3200" i="1" dirty="0" err="1" smtClean="0"/>
              <a:t>oa</a:t>
            </a:r>
            <a:r>
              <a:rPr lang="en-IN" sz="3200" dirty="0" smtClean="0"/>
              <a:t>(</a:t>
            </a:r>
            <a:r>
              <a:rPr lang="en-IN" sz="3200" i="1" dirty="0" smtClean="0"/>
              <a:t>t</a:t>
            </a:r>
            <a:r>
              <a:rPr lang="en-IN" sz="3200" dirty="0"/>
              <a:t>) = </a:t>
            </a:r>
            <a:r>
              <a:rPr lang="el-GR" sz="3200" dirty="0"/>
              <a:t>θ</a:t>
            </a:r>
            <a:r>
              <a:rPr lang="en-IN" sz="3200" i="1" dirty="0" err="1"/>
              <a:t>oa</a:t>
            </a:r>
            <a:r>
              <a:rPr lang="en-IN" sz="3200" dirty="0"/>
              <a:t>(</a:t>
            </a:r>
            <a:r>
              <a:rPr lang="en-IN" sz="3200" i="1" dirty="0"/>
              <a:t>t −</a:t>
            </a:r>
            <a:r>
              <a:rPr lang="en-IN" sz="3200" dirty="0"/>
              <a:t>1)</a:t>
            </a:r>
            <a:r>
              <a:rPr lang="en-IN" sz="3200" i="1" dirty="0"/>
              <a:t>− n×</a:t>
            </a:r>
            <a:r>
              <a:rPr lang="en-IN" sz="3200" dirty="0"/>
              <a:t>(</a:t>
            </a:r>
            <a:r>
              <a:rPr lang="el-GR" sz="3200" dirty="0" smtClean="0"/>
              <a:t>π</a:t>
            </a:r>
            <a:r>
              <a:rPr lang="en-IN" sz="3200" dirty="0" smtClean="0"/>
              <a:t>/</a:t>
            </a:r>
            <a:r>
              <a:rPr lang="el-GR" sz="3200" dirty="0" smtClean="0"/>
              <a:t>2)(</a:t>
            </a:r>
            <a:r>
              <a:rPr lang="en-IN" sz="3200" i="1" dirty="0"/>
              <a:t>k</a:t>
            </a:r>
            <a:r>
              <a:rPr lang="el-GR" sz="3200" dirty="0" smtClean="0"/>
              <a:t>θ</a:t>
            </a:r>
            <a:r>
              <a:rPr lang="en-IN" sz="3200" i="1" dirty="0" smtClean="0"/>
              <a:t>/</a:t>
            </a:r>
            <a:r>
              <a:rPr lang="en-IN" sz="3200" i="1" dirty="0" err="1" smtClean="0"/>
              <a:t>dr</a:t>
            </a:r>
            <a:r>
              <a:rPr lang="en-IN" sz="3200" dirty="0" smtClean="0"/>
              <a:t>)</a:t>
            </a:r>
          </a:p>
          <a:p>
            <a:endParaRPr lang="en-IN" sz="3200" dirty="0"/>
          </a:p>
          <a:p>
            <a:r>
              <a:rPr lang="en-IN" sz="3200" dirty="0" smtClean="0"/>
              <a:t>Left turn:</a:t>
            </a:r>
          </a:p>
          <a:p>
            <a:r>
              <a:rPr lang="en-IN" sz="3200" dirty="0" smtClean="0"/>
              <a:t>	</a:t>
            </a:r>
            <a:r>
              <a:rPr lang="el-GR" sz="3200" dirty="0" smtClean="0"/>
              <a:t>θ</a:t>
            </a:r>
            <a:r>
              <a:rPr lang="en-IN" sz="3200" i="1" dirty="0" err="1" smtClean="0"/>
              <a:t>oa</a:t>
            </a:r>
            <a:r>
              <a:rPr lang="en-IN" sz="3200" dirty="0" smtClean="0"/>
              <a:t>(</a:t>
            </a:r>
            <a:r>
              <a:rPr lang="en-IN" sz="3200" i="1" dirty="0" smtClean="0"/>
              <a:t>t</a:t>
            </a:r>
            <a:r>
              <a:rPr lang="en-IN" sz="3200" dirty="0"/>
              <a:t>) = </a:t>
            </a:r>
            <a:r>
              <a:rPr lang="el-GR" sz="3200" dirty="0"/>
              <a:t>θ</a:t>
            </a:r>
            <a:r>
              <a:rPr lang="en-IN" sz="3200" i="1" dirty="0" err="1"/>
              <a:t>oa</a:t>
            </a:r>
            <a:r>
              <a:rPr lang="en-IN" sz="3200" dirty="0"/>
              <a:t>(</a:t>
            </a:r>
            <a:r>
              <a:rPr lang="en-IN" sz="3200" i="1" dirty="0"/>
              <a:t>t −</a:t>
            </a:r>
            <a:r>
              <a:rPr lang="en-IN" sz="3200" dirty="0"/>
              <a:t>1)+ </a:t>
            </a:r>
            <a:r>
              <a:rPr lang="en-IN" sz="3200" i="1" dirty="0"/>
              <a:t>n×</a:t>
            </a:r>
            <a:r>
              <a:rPr lang="en-IN" sz="3200" dirty="0"/>
              <a:t>(</a:t>
            </a:r>
            <a:r>
              <a:rPr lang="el-GR" sz="3200" dirty="0" smtClean="0"/>
              <a:t>π</a:t>
            </a:r>
            <a:r>
              <a:rPr lang="en-IN" sz="3200" dirty="0" smtClean="0"/>
              <a:t>/</a:t>
            </a:r>
            <a:r>
              <a:rPr lang="el-GR" sz="3200" dirty="0" smtClean="0"/>
              <a:t>2)(</a:t>
            </a:r>
            <a:r>
              <a:rPr lang="en-IN" sz="3200" i="1" dirty="0"/>
              <a:t>k</a:t>
            </a:r>
            <a:r>
              <a:rPr lang="el-GR" sz="3200" dirty="0" smtClean="0"/>
              <a:t>θ</a:t>
            </a:r>
            <a:r>
              <a:rPr lang="en-IN" sz="3200" dirty="0" smtClean="0"/>
              <a:t>/dl)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455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7255" y="265182"/>
            <a:ext cx="39619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Work Completed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4354" y="2368468"/>
            <a:ext cx="10206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Implemented the obstacle avoidance system with help of range finder sensors and have made the robot autonomous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Determination of new orientation estimate using obstacle avoidance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Compared different filters for merging orientation estimate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01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97698" y="1509469"/>
            <a:ext cx="11062008" cy="607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800" dirty="0">
                <a:latin typeface="Times New Roman" panose="02020603050405020304" pitchFamily="18" charset="0"/>
              </a:rPr>
              <a:t>	</a:t>
            </a:r>
            <a:r>
              <a:rPr lang="en-IN" sz="2800" dirty="0" smtClean="0">
                <a:latin typeface="Times New Roman" panose="02020603050405020304" pitchFamily="18" charset="0"/>
              </a:rPr>
              <a:t>	</a:t>
            </a:r>
            <a:r>
              <a:rPr lang="en-IN" sz="4000" dirty="0" smtClean="0">
                <a:latin typeface="Times New Roman" panose="02020603050405020304" pitchFamily="18" charset="0"/>
              </a:rPr>
              <a:t>To integrate the orientation estimates obtained above in an efficient way and check for the accuracy of the proposed method </a:t>
            </a:r>
            <a:endParaRPr lang="en-IN" sz="40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>
                <a:solidFill>
                  <a:srgbClr val="002060"/>
                </a:solidFill>
                <a:latin typeface="Times New Roman" panose="02020603050405020304" pitchFamily="18" charset="0"/>
              </a:rPr>
              <a:t>Future Work Planned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13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072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096808" y="914400"/>
            <a:ext cx="7855514" cy="132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sz="4000" b="1" u="sng" dirty="0">
                <a:latin typeface="Times New Roman" panose="02020603050405020304" pitchFamily="18" charset="0"/>
              </a:rPr>
              <a:t> </a:t>
            </a:r>
            <a:r>
              <a:rPr lang="en-US" sz="3600" u="sng" dirty="0">
                <a:solidFill>
                  <a:srgbClr val="222267"/>
                </a:solidFill>
                <a:latin typeface="Times New Roman" panose="02020603050405020304" pitchFamily="18" charset="0"/>
              </a:rPr>
              <a:t>Robotic Indoor Localization using </a:t>
            </a:r>
            <a:r>
              <a:rPr lang="en-US" sz="3600" u="sng" dirty="0" smtClean="0">
                <a:solidFill>
                  <a:srgbClr val="222267"/>
                </a:solidFill>
                <a:latin typeface="Times New Roman" panose="02020603050405020304" pitchFamily="18" charset="0"/>
              </a:rPr>
              <a:t>Inertial Measurement units</a:t>
            </a:r>
            <a:endParaRPr lang="en-US" sz="3600" u="sng" dirty="0">
              <a:solidFill>
                <a:srgbClr val="222267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11104" y="2125980"/>
            <a:ext cx="9657532" cy="34859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Group No: 50					           </a:t>
            </a:r>
            <a:r>
              <a:rPr lang="en-IN" b="1" dirty="0" smtClean="0"/>
              <a:t>					Date</a:t>
            </a:r>
            <a:r>
              <a:rPr lang="en-IN" b="1" dirty="0"/>
              <a:t>: </a:t>
            </a:r>
            <a:r>
              <a:rPr lang="en-IN" b="1" dirty="0" smtClean="0"/>
              <a:t>31/03/2016</a:t>
            </a: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b="1" dirty="0"/>
              <a:t>Team Members</a:t>
            </a:r>
            <a:r>
              <a:rPr lang="en-IN" sz="2000" b="1" dirty="0"/>
              <a:t>	 			</a:t>
            </a:r>
            <a:r>
              <a:rPr lang="en-IN" sz="2000" dirty="0"/>
              <a:t>		</a:t>
            </a:r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 smtClean="0"/>
              <a:t>Project  </a:t>
            </a:r>
            <a:r>
              <a:rPr lang="en-IN" sz="2000" b="1" dirty="0"/>
              <a:t>Advisor (Guide)  :  </a:t>
            </a:r>
            <a:r>
              <a:rPr lang="en-IN" sz="2000" b="1" dirty="0" err="1"/>
              <a:t>Dr.</a:t>
            </a:r>
            <a:r>
              <a:rPr lang="en-IN" sz="2000" b="1" dirty="0"/>
              <a:t> </a:t>
            </a:r>
            <a:r>
              <a:rPr lang="en-IN" sz="2000" b="1" dirty="0" err="1"/>
              <a:t>Vidhya</a:t>
            </a:r>
            <a:r>
              <a:rPr lang="en-IN" sz="2000" b="1" dirty="0"/>
              <a:t> </a:t>
            </a:r>
            <a:r>
              <a:rPr lang="en-IN" sz="2000" b="1" dirty="0" err="1"/>
              <a:t>Balasubramanian</a:t>
            </a:r>
            <a:endParaRPr lang="en-IN" sz="2000" b="1" dirty="0"/>
          </a:p>
          <a:p>
            <a:pPr>
              <a:lnSpc>
                <a:spcPct val="80000"/>
              </a:lnSpc>
              <a:spcBef>
                <a:spcPts val="650"/>
              </a:spcBef>
            </a:pPr>
            <a:r>
              <a:rPr lang="en-IN" sz="2000" b="1" dirty="0"/>
              <a:t> </a:t>
            </a:r>
          </a:p>
          <a:p>
            <a:pPr algn="ctr">
              <a:lnSpc>
                <a:spcPct val="80000"/>
              </a:lnSpc>
              <a:spcBef>
                <a:spcPts val="650"/>
              </a:spcBef>
            </a:pPr>
            <a:endParaRPr lang="en-IN" sz="2000" b="1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1796764" y="-11796318"/>
            <a:ext cx="11798352" cy="117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fld id="{B745A91C-B372-4B6A-92A6-D4746F3AF336}" type="slidenum">
              <a:rPr lang="en-IN" sz="1400"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IN" sz="1400">
              <a:ea typeface="DejaVu Sans" charset="0"/>
              <a:cs typeface="DejaVu Sans" charset="0"/>
            </a:endParaRPr>
          </a:p>
        </p:txBody>
      </p:sp>
      <p:graphicFrame>
        <p:nvGraphicFramePr>
          <p:cNvPr id="6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8780"/>
              </p:ext>
            </p:extLst>
          </p:nvPr>
        </p:nvGraphicFramePr>
        <p:xfrm>
          <a:off x="1715865" y="3005194"/>
          <a:ext cx="9409336" cy="2275020"/>
        </p:xfrm>
        <a:graphic>
          <a:graphicData uri="http://schemas.openxmlformats.org/drawingml/2006/table">
            <a:tbl>
              <a:tblPr/>
              <a:tblGrid>
                <a:gridCol w="235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Reg.No</a:t>
                      </a: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Section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CB.EN.U4CSE12123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Kiran Kassyap S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CB.EN.U4CSE12144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Srivenkata Krishnan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75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CB.EN.U4CSE12147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Sundarrajan G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CSE-B</a:t>
                      </a:r>
                    </a:p>
                  </a:txBody>
                  <a:tcPr marL="91428" marR="91428" marT="134155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2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595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15870" y="229659"/>
            <a:ext cx="11006292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90472" y="2161101"/>
            <a:ext cx="10657088" cy="301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>
                <a:latin typeface="Times New Roman" panose="02020603050405020304" pitchFamily="18" charset="0"/>
              </a:rPr>
              <a:t>To develop an error reducing algorithm for Indoor localization of mobile robots using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>
                <a:latin typeface="Times New Roman" panose="02020603050405020304" pitchFamily="18" charset="0"/>
              </a:rPr>
              <a:t>the inertial measurement units(IMUs</a:t>
            </a:r>
            <a:r>
              <a:rPr lang="en-IN" sz="4800" dirty="0" smtClean="0">
                <a:latin typeface="Times New Roman" panose="02020603050405020304" pitchFamily="18" charset="0"/>
              </a:rPr>
              <a:t>) 	and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4800" dirty="0" smtClean="0">
                <a:latin typeface="Times New Roman" panose="02020603050405020304" pitchFamily="18" charset="0"/>
              </a:rPr>
              <a:t>Range finder sensors. </a:t>
            </a:r>
            <a:endParaRPr lang="en-IN" sz="48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3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9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24200" y="1028903"/>
            <a:ext cx="10513440" cy="509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8138"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20725" algn="l"/>
                <a:tab pos="1444625" algn="l"/>
                <a:tab pos="2171700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5100" algn="l"/>
                <a:tab pos="7235825" algn="l"/>
                <a:tab pos="7959725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3200" dirty="0"/>
              <a:t>	</a:t>
            </a:r>
            <a:r>
              <a:rPr lang="en-IN" sz="2800" dirty="0">
                <a:latin typeface="Times New Roman" panose="02020603050405020304" pitchFamily="18" charset="0"/>
              </a:rPr>
              <a:t>					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Studied the existing algorithms.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Calibrated </a:t>
            </a:r>
            <a:r>
              <a:rPr lang="en-IN" sz="2800" dirty="0">
                <a:latin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</a:rPr>
              <a:t>gyroscope sensor </a:t>
            </a:r>
            <a:r>
              <a:rPr lang="en-IN" sz="2800" dirty="0">
                <a:latin typeface="Times New Roman" panose="02020603050405020304" pitchFamily="18" charset="0"/>
              </a:rPr>
              <a:t>values.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Integrated </a:t>
            </a:r>
            <a:r>
              <a:rPr lang="en-IN" sz="2800" dirty="0" smtClean="0">
                <a:latin typeface="Times New Roman" panose="02020603050405020304" pitchFamily="18" charset="0"/>
              </a:rPr>
              <a:t>encoder </a:t>
            </a:r>
            <a:r>
              <a:rPr lang="en-IN" sz="2800" dirty="0">
                <a:latin typeface="Times New Roman" panose="02020603050405020304" pitchFamily="18" charset="0"/>
              </a:rPr>
              <a:t>values to find the distance travelled and angle of orientation of the robot and </a:t>
            </a:r>
            <a:r>
              <a:rPr lang="en-IN" sz="2800" dirty="0" smtClean="0">
                <a:latin typeface="Times New Roman" panose="02020603050405020304" pitchFamily="18" charset="0"/>
              </a:rPr>
              <a:t>plotted </a:t>
            </a:r>
            <a:r>
              <a:rPr lang="en-IN" sz="2800" dirty="0">
                <a:latin typeface="Times New Roman" panose="02020603050405020304" pitchFamily="18" charset="0"/>
              </a:rPr>
              <a:t>the </a:t>
            </a:r>
            <a:r>
              <a:rPr lang="en-IN" sz="2800" dirty="0" smtClean="0">
                <a:latin typeface="Times New Roman" panose="02020603050405020304" pitchFamily="18" charset="0"/>
              </a:rPr>
              <a:t>values.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Integrated obstacle avoidance sensors with bStem</a:t>
            </a:r>
            <a:r>
              <a:rPr lang="en-IN" sz="2800" dirty="0">
                <a:latin typeface="Times New Roman" panose="02020603050405020304" pitchFamily="18" charset="0"/>
              </a:rPr>
              <a:t> with help of an Arduino microprocessor and </a:t>
            </a:r>
            <a:r>
              <a:rPr lang="en-IN" sz="2800" dirty="0" smtClean="0">
                <a:latin typeface="Times New Roman" panose="02020603050405020304" pitchFamily="18" charset="0"/>
              </a:rPr>
              <a:t>added the required API’s.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en-IN" sz="2400" dirty="0">
              <a:latin typeface="Times New Roman" panose="02020603050405020304" pitchFamily="18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IN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2851" y="181398"/>
            <a:ext cx="9876139" cy="69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Previous Implementation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4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98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3343" y="265182"/>
            <a:ext cx="1609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Filters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099" y="1389413"/>
            <a:ext cx="102064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are primarily used for merging one or more values or to filter erroneous values from raw data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predominantly used filters are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filters and complimentary filters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provide great accuracies and are computationally complex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other hand Complimentary filters provide good accuracies with less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5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1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376" y="265182"/>
            <a:ext cx="7770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IN" sz="40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Kalman</a:t>
            </a:r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vs Complementary filters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14" y="1194811"/>
            <a:ext cx="9753600" cy="5114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7252" y="4924741"/>
            <a:ext cx="433586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Green 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Kalman</a:t>
            </a:r>
            <a:endParaRPr lang="en-US" sz="28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llow 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 Complimentary</a:t>
            </a:r>
          </a:p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Blue   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 Raw values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6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0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3082" y="265182"/>
            <a:ext cx="6076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Obstacle Avoidance Design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4" y="1279236"/>
            <a:ext cx="10058400" cy="473734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7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6C223-73F7-4468-9004-EF65E5721F1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4471" y="265182"/>
            <a:ext cx="4593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Obstacle Avoidance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481" y="1934359"/>
            <a:ext cx="10123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avoidance is done with help of distance from both ultrasonic and infrared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distance is less than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Dsafe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bot is programmed to avoid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are used for determining obstacles above 30cm and Infrared sensors are used for detecting obstacles less than 30cm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34" y="1184565"/>
            <a:ext cx="7451994" cy="5105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9030" y="265182"/>
            <a:ext cx="5024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Architecture Diagram</a:t>
            </a:r>
            <a:endParaRPr lang="en-IN" sz="40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381000"/>
            <a:ext cx="2133600" cy="47625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9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249</Words>
  <Application>Microsoft Office PowerPoint</Application>
  <PresentationFormat>Widescreen</PresentationFormat>
  <Paragraphs>118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Droid Sans Fallback</vt:lpstr>
      <vt:lpstr>Georgia</vt:lpstr>
      <vt:lpstr>Times New Roman</vt:lpstr>
      <vt:lpstr>11_Default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Indoor Localization using IMUs</dc:title>
  <dc:creator>Sundar G</dc:creator>
  <cp:lastModifiedBy>Microsoft</cp:lastModifiedBy>
  <cp:revision>100</cp:revision>
  <dcterms:created xsi:type="dcterms:W3CDTF">2015-10-08T05:21:18Z</dcterms:created>
  <dcterms:modified xsi:type="dcterms:W3CDTF">2016-03-31T09:27:27Z</dcterms:modified>
</cp:coreProperties>
</file>