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7" r:id="rId2"/>
    <p:sldId id="256" r:id="rId3"/>
    <p:sldId id="261" r:id="rId4"/>
    <p:sldId id="278" r:id="rId5"/>
    <p:sldId id="277" r:id="rId6"/>
    <p:sldId id="284" r:id="rId7"/>
    <p:sldId id="279" r:id="rId8"/>
    <p:sldId id="280" r:id="rId9"/>
    <p:sldId id="281" r:id="rId10"/>
    <p:sldId id="282" r:id="rId11"/>
    <p:sldId id="283" r:id="rId12"/>
    <p:sldId id="27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D2D72-C404-44B7-A70A-501FD5A6D60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3DB7-5C76-49A2-860F-54C0B62D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8090B6-F7D9-481F-97BF-BE7C412345AC}" type="slidenum">
              <a:rPr lang="en-US" altLang="en-US" sz="13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3ACA-B293-405F-9443-516E241FD8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5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84CF6-C85D-4E90-AC60-3ED4D47B56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D9178-96A4-468E-8EBA-D8C98A0ED9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8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FD567-E46C-4C6E-A07B-8D7FB11802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4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B1216-303C-4CDE-B54C-9FACB43E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6C223-73F7-4468-9004-EF65E5721F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3332-E17E-4E5A-BB5D-4256FB7880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5A014-69CB-424A-8C23-294F6A0EE9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FF6BC-23C9-49F5-B68A-B2609D917C0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37160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1"/>
            <a:ext cx="97536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08000" y="6457950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Date: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721600" y="6457950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In-House Project Group No: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347200" y="3810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E70296D-1AC9-4E1C-9F74-67E383361C2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4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4989" y="845218"/>
            <a:ext cx="7856622" cy="1151021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u="sng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Indoor Localization using IMUs</a:t>
            </a:r>
            <a:endParaRPr lang="en-US" altLang="en-US" sz="3600" i="1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819400" y="304800"/>
            <a:ext cx="685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612232" y="1676400"/>
            <a:ext cx="9868568" cy="396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</a:rPr>
              <a:t>Group No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: 50</a:t>
            </a:r>
            <a:r>
              <a:rPr lang="en-US" altLang="en-US" sz="1800" b="1" dirty="0">
                <a:solidFill>
                  <a:srgbClr val="000000"/>
                </a:solidFill>
              </a:rPr>
              <a:t>					           Date: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05/05/2016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</a:rPr>
              <a:t>Team Members</a:t>
            </a:r>
            <a:r>
              <a:rPr lang="en-US" altLang="en-US" sz="2000" b="1" dirty="0">
                <a:solidFill>
                  <a:srgbClr val="000000"/>
                </a:solidFill>
              </a:rPr>
              <a:t>	 			</a:t>
            </a:r>
            <a:r>
              <a:rPr lang="en-US" altLang="en-US" sz="2000" dirty="0">
                <a:solidFill>
                  <a:srgbClr val="000000"/>
                </a:solidFill>
              </a:rPr>
              <a:t>		</a:t>
            </a: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</a:rPr>
              <a:t>Project  </a:t>
            </a:r>
            <a:r>
              <a:rPr lang="en-US" altLang="en-US" sz="2000" b="1" dirty="0">
                <a:solidFill>
                  <a:srgbClr val="000000"/>
                </a:solidFill>
              </a:rPr>
              <a:t>Advisor (Guide)  : 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Dr. Vidhya Balasubramanian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ctr" defTabSz="91440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0000"/>
              </a:solidFill>
            </a:endParaRPr>
          </a:p>
        </p:txBody>
      </p:sp>
      <p:sp>
        <p:nvSpPr>
          <p:cNvPr id="1126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64D840-F60B-4E97-886B-E51388694D91}" type="slidenum">
              <a:rPr lang="en-US" alt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10161"/>
              </p:ext>
            </p:extLst>
          </p:nvPr>
        </p:nvGraphicFramePr>
        <p:xfrm>
          <a:off x="1716505" y="3005666"/>
          <a:ext cx="949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Reg.No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CB.EN.U4CSE12123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Kiran</a:t>
                      </a:r>
                      <a:r>
                        <a:rPr lang="en-US" baseline="0" dirty="0" smtClean="0"/>
                        <a:t> Kassyap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CB.EN.U4CSE12144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</a:t>
                      </a:r>
                      <a:r>
                        <a:rPr lang="en-US" baseline="0" dirty="0" smtClean="0"/>
                        <a:t>venkata Krishnan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CB.EN.U4CSE12147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Sundarrajan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1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1199661"/>
            <a:ext cx="6806957" cy="509741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RANDOM TRAJECTORY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5510"/>
              </p:ext>
            </p:extLst>
          </p:nvPr>
        </p:nvGraphicFramePr>
        <p:xfrm>
          <a:off x="2211977" y="2391711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3532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0918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5482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7321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Methods implemented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Trajectory 1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(Square)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(cm)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Trajectory 2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(Eight)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(cm)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Trajectory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(Random)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rgbClr val="000000"/>
                          </a:solidFill>
                          <a:latin typeface="NimbusRomNo9L-Regu"/>
                        </a:rPr>
                        <a:t>(cm)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Encoders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121.96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333.65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Gyroscope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44.22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CDA_nO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39.50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65.38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CDA_O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34.68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67148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AVERAGE EUCLEDEAN ERROR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APPLICATIONS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3867" y="2656116"/>
            <a:ext cx="8647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assistive robots in emergency situations which can be hazardous to humans </a:t>
            </a:r>
          </a:p>
        </p:txBody>
      </p:sp>
    </p:spTree>
    <p:extLst>
      <p:ext uri="{BB962C8B-B14F-4D97-AF65-F5344CB8AC3E}">
        <p14:creationId xmlns:p14="http://schemas.microsoft.com/office/powerpoint/2010/main" val="17756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9604" y="1620929"/>
            <a:ext cx="9876184" cy="4213814"/>
          </a:xfrm>
        </p:spPr>
        <p:txBody>
          <a:bodyPr vert="horz"/>
          <a:lstStyle/>
          <a:p>
            <a:pPr>
              <a:buFontTx/>
              <a:buNone/>
            </a:pPr>
            <a:r>
              <a:rPr lang="de-DE" altLang="en-US" sz="1500" dirty="0" smtClean="0">
                <a:latin typeface="Arial" panose="020B0604020202020204" pitchFamily="34" charset="0"/>
              </a:rPr>
              <a:t>      </a:t>
            </a:r>
            <a:r>
              <a:rPr lang="de-DE" altLang="en-US" sz="2800" dirty="0" smtClean="0">
                <a:latin typeface="Arial" panose="020B0604020202020204" pitchFamily="34" charset="0"/>
              </a:rPr>
              <a:t>[1] Dominik Gusenbauer, </a:t>
            </a:r>
            <a:r>
              <a:rPr lang="de-DE" altLang="en-US" sz="2800" dirty="0">
                <a:latin typeface="Arial" panose="020B0604020202020204" pitchFamily="34" charset="0"/>
              </a:rPr>
              <a:t>Carsten </a:t>
            </a:r>
            <a:r>
              <a:rPr lang="de-DE" altLang="en-US" sz="2800" dirty="0" smtClean="0">
                <a:latin typeface="Arial" panose="020B0604020202020204" pitchFamily="34" charset="0"/>
              </a:rPr>
              <a:t>Isert </a:t>
            </a:r>
            <a:r>
              <a:rPr lang="de-DE" altLang="en-US" sz="2800" dirty="0">
                <a:latin typeface="Arial" panose="020B0604020202020204" pitchFamily="34" charset="0"/>
              </a:rPr>
              <a:t>and Jens Krösche</a:t>
            </a:r>
            <a:r>
              <a:rPr lang="en-US" altLang="en-US" sz="2800" dirty="0" smtClean="0">
                <a:latin typeface="Arial" panose="020B0604020202020204" pitchFamily="34" charset="0"/>
              </a:rPr>
              <a:t>, “</a:t>
            </a:r>
            <a:r>
              <a:rPr lang="en-IN" altLang="en-US" sz="2800" dirty="0">
                <a:latin typeface="Arial" panose="020B0604020202020204" pitchFamily="34" charset="0"/>
              </a:rPr>
              <a:t>Self-Contained Indoor Positioning on </a:t>
            </a:r>
            <a:r>
              <a:rPr lang="en-IN" altLang="en-US" sz="2800" dirty="0" smtClean="0">
                <a:latin typeface="Arial" panose="020B0604020202020204" pitchFamily="34" charset="0"/>
              </a:rPr>
              <a:t>Off-The-Shelf </a:t>
            </a:r>
            <a:r>
              <a:rPr lang="en-IN" altLang="en-US" sz="2800" dirty="0">
                <a:latin typeface="Arial" panose="020B0604020202020204" pitchFamily="34" charset="0"/>
              </a:rPr>
              <a:t>Mobile Devices</a:t>
            </a:r>
            <a:r>
              <a:rPr lang="en-US" altLang="en-US" sz="2800" dirty="0" smtClean="0">
                <a:latin typeface="Arial" panose="020B0604020202020204" pitchFamily="34" charset="0"/>
              </a:rPr>
              <a:t>”, </a:t>
            </a:r>
            <a:r>
              <a:rPr lang="en-IN" altLang="en-US" sz="2800" dirty="0" smtClean="0">
                <a:latin typeface="Arial" panose="020B0604020202020204" pitchFamily="34" charset="0"/>
              </a:rPr>
              <a:t>International </a:t>
            </a:r>
            <a:r>
              <a:rPr lang="en-IN" altLang="en-US" sz="2800" dirty="0">
                <a:latin typeface="Arial" panose="020B0604020202020204" pitchFamily="34" charset="0"/>
              </a:rPr>
              <a:t>Conference on Indoor Positioning and Indoor Navigation (</a:t>
            </a:r>
            <a:r>
              <a:rPr lang="en-IN" altLang="en-US" sz="2800" dirty="0" smtClean="0">
                <a:latin typeface="Arial" panose="020B0604020202020204" pitchFamily="34" charset="0"/>
              </a:rPr>
              <a:t>IPIN), 15-17 </a:t>
            </a:r>
            <a:r>
              <a:rPr lang="en-IN" altLang="en-US" sz="2800" dirty="0">
                <a:latin typeface="Arial" panose="020B0604020202020204" pitchFamily="34" charset="0"/>
              </a:rPr>
              <a:t>September 2010</a:t>
            </a:r>
            <a:r>
              <a:rPr lang="en-IN" altLang="en-US" sz="2800" dirty="0" smtClean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endParaRPr lang="en-IN" altLang="en-US" sz="28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IN" altLang="en-US" sz="2800" dirty="0" smtClean="0">
                <a:latin typeface="Arial" panose="020B0604020202020204" pitchFamily="34" charset="0"/>
              </a:rPr>
              <a:t>	[2]</a:t>
            </a:r>
            <a:r>
              <a:rPr lang="de-DE" altLang="en-US" sz="2800" dirty="0" smtClean="0">
                <a:latin typeface="Arial" panose="020B0604020202020204" pitchFamily="34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Museo Sans-300"/>
              </a:rPr>
              <a:t>Robot pose correction using photogrammetric tracking", </a:t>
            </a:r>
            <a:r>
              <a:rPr lang="en-IN" sz="2800" i="1" dirty="0">
                <a:solidFill>
                  <a:srgbClr val="000000"/>
                </a:solidFill>
                <a:latin typeface="Museo Sans-300"/>
              </a:rPr>
              <a:t>Proc. SPIE</a:t>
            </a:r>
            <a:r>
              <a:rPr lang="en-IN" sz="2800" dirty="0">
                <a:solidFill>
                  <a:srgbClr val="000000"/>
                </a:solidFill>
                <a:latin typeface="Museo Sans-300"/>
              </a:rPr>
              <a:t> 4189, Machine Vision and Three-Dimensional Imaging Systems for Inspection and Metrology, 170 (February 12, 2001)</a:t>
            </a:r>
            <a:endParaRPr lang="en-IN" sz="2800" dirty="0"/>
          </a:p>
          <a:p>
            <a:pPr>
              <a:buFontTx/>
              <a:buNone/>
            </a:pPr>
            <a:endParaRPr lang="en-IN" altLang="en-US" sz="1500" dirty="0" smtClean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IN" altLang="en-US" sz="15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en-US" sz="1500" dirty="0" smtClean="0">
                <a:latin typeface="Arial" panose="020B0604020202020204" pitchFamily="34" charset="0"/>
              </a:rPr>
              <a:t> </a:t>
            </a:r>
          </a:p>
          <a:p>
            <a:pPr algn="just">
              <a:buFontTx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 </a:t>
            </a:r>
            <a:r>
              <a:rPr lang="en-US" altLang="en-US" sz="1500" dirty="0" smtClean="0">
                <a:latin typeface="Arial" panose="020B0604020202020204" pitchFamily="34" charset="0"/>
              </a:rPr>
              <a:t>     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10B815-2145-4D95-A12C-7E561E0AFF6B}" type="slidenum">
              <a:rPr lang="en-US" altLang="en-US" sz="1400"/>
              <a:pPr eaLnBrk="1" hangingPunct="1"/>
              <a:t>13</a:t>
            </a:fld>
            <a:endParaRPr lang="en-US" altLang="en-US" sz="14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REFERENCE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164" y="1772771"/>
            <a:ext cx="1071687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ROBOTIC INDOOR LOCALIZATION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INERTIAL MEASUREMENT UNIT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5909" y="381000"/>
            <a:ext cx="2133600" cy="4762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70" y="265182"/>
            <a:ext cx="110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317" y="2542903"/>
            <a:ext cx="1113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</a:rPr>
              <a:t>To develop an error reducing algorithm for Indoor localization of mobile robots using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</a:rPr>
              <a:t>the inertial measurement units(IMUs) 	and 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</a:rPr>
              <a:t>Range finder sensors.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25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64771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PREVIOUS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9731" y="2211977"/>
            <a:ext cx="9466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obstacle avoidance system and have made the robot autonomous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orientation from range finder sensors and position was estimated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4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64771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WORK IMPLEMENTED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311" y="1384663"/>
            <a:ext cx="984705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three position values with help of a complementary filter to obtain accurate position of the robot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positions are as follows: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estimated from motor encoders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obtained from gyroscope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calculated from range finder sensors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64771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COMPLEMENTARY FILTER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497" y="1837509"/>
            <a:ext cx="9721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= (1-alpha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)*(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gyro_angle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(alpha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)*(obstacle)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value is calculated with help of number of obstacles present in the environment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the obstacles the more the alpha value.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value is always less than 1.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8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82483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EXPERIMENTS UNDERTAKEN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4026" y="2246813"/>
            <a:ext cx="6453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SQUARE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TRAJECTORY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SQUARE TRAJECTORY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50" y="1219200"/>
            <a:ext cx="6692846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223-73F7-4468-9004-EF65E5721F19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99604" y="269126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EIGHT TRAJECTORY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81" y="1204504"/>
            <a:ext cx="8667878" cy="50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1294</TotalTime>
  <Words>304</Words>
  <Application>Microsoft Office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Droid Sans Fallback</vt:lpstr>
      <vt:lpstr>Georgia</vt:lpstr>
      <vt:lpstr>Museo Sans-300</vt:lpstr>
      <vt:lpstr>NimbusRomNo9L-Regu</vt:lpstr>
      <vt:lpstr>Times New Roman</vt:lpstr>
      <vt:lpstr>Wingdings</vt:lpstr>
      <vt:lpstr>11_Default Design</vt:lpstr>
      <vt:lpstr> Robotic Indoor Localization using IMUs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RAGUL BHAGWANTH</dc:creator>
  <cp:lastModifiedBy>Microsoft</cp:lastModifiedBy>
  <cp:revision>92</cp:revision>
  <dcterms:created xsi:type="dcterms:W3CDTF">2015-08-13T05:59:41Z</dcterms:created>
  <dcterms:modified xsi:type="dcterms:W3CDTF">2016-05-05T07:17:23Z</dcterms:modified>
</cp:coreProperties>
</file>