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6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  <p:sldId id="286" r:id="rId31"/>
    <p:sldId id="287" r:id="rId32"/>
    <p:sldId id="295" r:id="rId33"/>
    <p:sldId id="296" r:id="rId34"/>
    <p:sldId id="291" r:id="rId35"/>
    <p:sldId id="292" r:id="rId36"/>
    <p:sldId id="293" r:id="rId37"/>
    <p:sldId id="294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a Venkata, Bala Tripura Sundari" initials="KVBTS" lastIdx="0" clrIdx="0">
    <p:extLst>
      <p:ext uri="{19B8F6BF-5375-455C-9EA6-DF929625EA0E}">
        <p15:presenceInfo xmlns:p15="http://schemas.microsoft.com/office/powerpoint/2012/main" userId="Kaza Venkata, Bala Tripura Sund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drive\kazav1b$\ITC691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drive\kazav1b$\ITC691\Republicanfollow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drive\kazav1b$\ITC691\Republicanfollow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drive\kazav1b$\ITC691\Republicanfollow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drive\kazav1b$\ITC691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</a:rPr>
              <a:t>Tweets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Sheet2!$A$1:$A$2</c:f>
              <c:strCache>
                <c:ptCount val="2"/>
                <c:pt idx="0">
                  <c:v> DemocratsTweets</c:v>
                </c:pt>
                <c:pt idx="1">
                  <c:v> RepublicansTweets</c:v>
                </c:pt>
              </c:strCache>
            </c:strRef>
          </c:cat>
          <c:val>
            <c:numRef>
              <c:f>Sheet2!$B$1:$B$2</c:f>
              <c:numCache>
                <c:formatCode>General</c:formatCode>
                <c:ptCount val="2"/>
                <c:pt idx="0">
                  <c:v>1855053</c:v>
                </c:pt>
                <c:pt idx="1">
                  <c:v>1596890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7-48E5-98E9-D1B937805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4434927"/>
        <c:axId val="1014433679"/>
        <c:axId val="0"/>
      </c:bar3DChart>
      <c:catAx>
        <c:axId val="101443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433679"/>
        <c:crosses val="autoZero"/>
        <c:auto val="1"/>
        <c:lblAlgn val="ctr"/>
        <c:lblOffset val="100"/>
        <c:noMultiLvlLbl val="0"/>
      </c:catAx>
      <c:valAx>
        <c:axId val="101443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43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</a:rPr>
              <a:t>Republican Followers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C4E-48B4-8249-78669E6D601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C4E-48B4-8249-78669E6D601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C4E-48B4-8249-78669E6D601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C4E-48B4-8249-78669E6D6015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C4E-48B4-8249-78669E6D6015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C4E-48B4-8249-78669E6D6015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C4E-48B4-8249-78669E6D6015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C4E-48B4-8249-78669E6D6015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9C4E-48B4-8249-78669E6D6015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9C4E-48B4-8249-78669E6D601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9C4E-48B4-8249-78669E6D6015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9C4E-48B4-8249-78669E6D6015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9C4E-48B4-8249-78669E6D6015}"/>
              </c:ext>
            </c:extLst>
          </c:dPt>
          <c:dPt>
            <c:idx val="1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9C4E-48B4-8249-78669E6D6015}"/>
              </c:ext>
            </c:extLst>
          </c:dPt>
          <c:dPt>
            <c:idx val="1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9C4E-48B4-8249-78669E6D6015}"/>
              </c:ext>
            </c:extLst>
          </c:dPt>
          <c:dPt>
            <c:idx val="15"/>
            <c:bubble3D val="0"/>
            <c:spPr>
              <a:solidFill>
                <a:schemeClr val="accent6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9C4E-48B4-8249-78669E6D601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9C4E-48B4-8249-78669E6D6015}"/>
              </c:ext>
            </c:extLst>
          </c:dPt>
          <c:dPt>
            <c:idx val="17"/>
            <c:bubble3D val="0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9C4E-48B4-8249-78669E6D6015}"/>
              </c:ext>
            </c:extLst>
          </c:dPt>
          <c:dPt>
            <c:idx val="18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9C4E-48B4-8249-78669E6D6015}"/>
              </c:ext>
            </c:extLst>
          </c:dPt>
          <c:dPt>
            <c:idx val="19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9C4E-48B4-8249-78669E6D6015}"/>
              </c:ext>
            </c:extLst>
          </c:dPt>
          <c:dPt>
            <c:idx val="20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9C4E-48B4-8249-78669E6D6015}"/>
              </c:ext>
            </c:extLst>
          </c:dPt>
          <c:dPt>
            <c:idx val="21"/>
            <c:bubble3D val="0"/>
            <c:spPr>
              <a:solidFill>
                <a:schemeClr val="accent6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9C4E-48B4-8249-78669E6D6015}"/>
              </c:ext>
            </c:extLst>
          </c:dPt>
          <c:dPt>
            <c:idx val="22"/>
            <c:bubble3D val="0"/>
            <c:spPr>
              <a:solidFill>
                <a:schemeClr val="accent5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9C4E-48B4-8249-78669E6D6015}"/>
              </c:ext>
            </c:extLst>
          </c:dPt>
          <c:dPt>
            <c:idx val="23"/>
            <c:bubble3D val="0"/>
            <c:spPr>
              <a:solidFill>
                <a:schemeClr val="accent4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9C4E-48B4-8249-78669E6D6015}"/>
              </c:ext>
            </c:extLst>
          </c:dPt>
          <c:dPt>
            <c:idx val="24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9C4E-48B4-8249-78669E6D6015}"/>
              </c:ext>
            </c:extLst>
          </c:dPt>
          <c:dPt>
            <c:idx val="25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9C4E-48B4-8249-78669E6D6015}"/>
              </c:ext>
            </c:extLst>
          </c:dPt>
          <c:dPt>
            <c:idx val="26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9C4E-48B4-8249-78669E6D6015}"/>
              </c:ext>
            </c:extLst>
          </c:dPt>
          <c:dPt>
            <c:idx val="27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9C4E-48B4-8249-78669E6D6015}"/>
              </c:ext>
            </c:extLst>
          </c:dPt>
          <c:dPt>
            <c:idx val="28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9C4E-48B4-8249-78669E6D6015}"/>
              </c:ext>
            </c:extLst>
          </c:dPt>
          <c:dPt>
            <c:idx val="29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9C4E-48B4-8249-78669E6D6015}"/>
              </c:ext>
            </c:extLst>
          </c:dPt>
          <c:dPt>
            <c:idx val="30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9C4E-48B4-8249-78669E6D6015}"/>
              </c:ext>
            </c:extLst>
          </c:dPt>
          <c:dPt>
            <c:idx val="31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F-9C4E-48B4-8249-78669E6D6015}"/>
              </c:ext>
            </c:extLst>
          </c:dPt>
          <c:dPt>
            <c:idx val="32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1-9C4E-48B4-8249-78669E6D6015}"/>
              </c:ext>
            </c:extLst>
          </c:dPt>
          <c:dPt>
            <c:idx val="3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3-9C4E-48B4-8249-78669E6D6015}"/>
              </c:ext>
            </c:extLst>
          </c:dPt>
          <c:dPt>
            <c:idx val="3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5-9C4E-48B4-8249-78669E6D6015}"/>
              </c:ext>
            </c:extLst>
          </c:dPt>
          <c:dPt>
            <c:idx val="3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7-9C4E-48B4-8249-78669E6D6015}"/>
              </c:ext>
            </c:extLst>
          </c:dPt>
          <c:dPt>
            <c:idx val="36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9-9C4E-48B4-8249-78669E6D6015}"/>
              </c:ext>
            </c:extLst>
          </c:dPt>
          <c:dPt>
            <c:idx val="37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B-9C4E-48B4-8249-78669E6D6015}"/>
              </c:ext>
            </c:extLst>
          </c:dPt>
          <c:dPt>
            <c:idx val="38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D-9C4E-48B4-8249-78669E6D6015}"/>
              </c:ext>
            </c:extLst>
          </c:dPt>
          <c:dPt>
            <c:idx val="3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F-9C4E-48B4-8249-78669E6D6015}"/>
              </c:ext>
            </c:extLst>
          </c:dPt>
          <c:dPt>
            <c:idx val="4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1-9C4E-48B4-8249-78669E6D6015}"/>
              </c:ext>
            </c:extLst>
          </c:dPt>
          <c:dPt>
            <c:idx val="4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3-9C4E-48B4-8249-78669E6D6015}"/>
              </c:ext>
            </c:extLst>
          </c:dPt>
          <c:dPt>
            <c:idx val="42"/>
            <c:bubble3D val="0"/>
            <c:spPr>
              <a:solidFill>
                <a:schemeClr val="accent6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5-9C4E-48B4-8249-78669E6D6015}"/>
              </c:ext>
            </c:extLst>
          </c:dPt>
          <c:dPt>
            <c:idx val="43"/>
            <c:bubble3D val="0"/>
            <c:spPr>
              <a:solidFill>
                <a:schemeClr val="accent5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7-9C4E-48B4-8249-78669E6D6015}"/>
              </c:ext>
            </c:extLst>
          </c:dPt>
          <c:dPt>
            <c:idx val="44"/>
            <c:bubble3D val="0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9-9C4E-48B4-8249-78669E6D6015}"/>
              </c:ext>
            </c:extLst>
          </c:dPt>
          <c:dPt>
            <c:idx val="4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B-9C4E-48B4-8249-78669E6D6015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9C4E-48B4-8249-78669E6D6015}"/>
              </c:ext>
            </c:extLst>
          </c:dPt>
          <c:dPt>
            <c:idx val="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9C4E-48B4-8249-78669E6D6015}"/>
              </c:ext>
            </c:extLst>
          </c:dPt>
          <c:dPt>
            <c:idx val="48"/>
            <c:bubble3D val="0"/>
            <c:spPr>
              <a:solidFill>
                <a:schemeClr val="accent6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9C4E-48B4-8249-78669E6D6015}"/>
              </c:ext>
            </c:extLst>
          </c:dPt>
          <c:dPt>
            <c:idx val="49"/>
            <c:bubble3D val="0"/>
            <c:spPr>
              <a:solidFill>
                <a:schemeClr val="accent5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9C4E-48B4-8249-78669E6D6015}"/>
              </c:ext>
            </c:extLst>
          </c:dPt>
          <c:dPt>
            <c:idx val="50"/>
            <c:bubble3D val="0"/>
            <c:spPr>
              <a:solidFill>
                <a:schemeClr val="accent4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9C4E-48B4-8249-78669E6D6015}"/>
              </c:ext>
            </c:extLst>
          </c:dPt>
          <c:cat>
            <c:strRef>
              <c:f>republican!$A$2:$A$52</c:f>
              <c:strCache>
                <c:ptCount val="51"/>
                <c:pt idx="0">
                  <c:v>Trump</c:v>
                </c:pt>
                <c:pt idx="1">
                  <c:v>SenJohnMcCain </c:v>
                </c:pt>
                <c:pt idx="2">
                  <c:v>marcorubio</c:v>
                </c:pt>
                <c:pt idx="3">
                  <c:v>tedcruz</c:v>
                </c:pt>
                <c:pt idx="4">
                  <c:v>SenMikeLee</c:v>
                </c:pt>
                <c:pt idx="5">
                  <c:v>SenateMajLdr</c:v>
                </c:pt>
                <c:pt idx="6">
                  <c:v>SenatorTimScott</c:v>
                </c:pt>
                <c:pt idx="7">
                  <c:v>ChuckGrassley</c:v>
                </c:pt>
                <c:pt idx="8">
                  <c:v>SenBobCorker</c:v>
                </c:pt>
                <c:pt idx="9">
                  <c:v>JohnCornyn</c:v>
                </c:pt>
                <c:pt idx="10">
                  <c:v>Sessions</c:v>
                </c:pt>
                <c:pt idx="11">
                  <c:v>KellyAyotte</c:v>
                </c:pt>
                <c:pt idx="12">
                  <c:v>LindseyGrahamSC</c:v>
                </c:pt>
                <c:pt idx="13">
                  <c:v>SenJohnThune</c:v>
                </c:pt>
                <c:pt idx="14">
                  <c:v>SenatorCollins</c:v>
                </c:pt>
                <c:pt idx="15">
                  <c:v>SenatorKirk</c:v>
                </c:pt>
                <c:pt idx="16">
                  <c:v>RoyBlunt</c:v>
                </c:pt>
                <c:pt idx="17">
                  <c:v>SenTomCotton</c:v>
                </c:pt>
                <c:pt idx="18">
                  <c:v>OrrinHatch</c:v>
                </c:pt>
                <c:pt idx="19">
                  <c:v>SenatorBurr</c:v>
                </c:pt>
                <c:pt idx="20">
                  <c:v>SenRonJohnson</c:v>
                </c:pt>
                <c:pt idx="21">
                  <c:v>lisamurkowski</c:v>
                </c:pt>
                <c:pt idx="22">
                  <c:v>SenAlexander</c:v>
                </c:pt>
                <c:pt idx="23">
                  <c:v>JeffFlake</c:v>
                </c:pt>
                <c:pt idx="24">
                  <c:v>SenJohnBarrasso</c:v>
                </c:pt>
                <c:pt idx="25">
                  <c:v>JohnBoozman</c:v>
                </c:pt>
                <c:pt idx="26">
                  <c:v>SenDanCoats</c:v>
                </c:pt>
                <c:pt idx="27">
                  <c:v>SenDeanHeller</c:v>
                </c:pt>
                <c:pt idx="28">
                  <c:v>Shelby</c:v>
                </c:pt>
                <c:pt idx="29">
                  <c:v>JerryMoran</c:v>
                </c:pt>
                <c:pt idx="30">
                  <c:v>jiminhofe</c:v>
                </c:pt>
                <c:pt idx="31">
                  <c:v>joniernst</c:v>
                </c:pt>
                <c:pt idx="32">
                  <c:v>SenPatRoberts</c:v>
                </c:pt>
                <c:pt idx="33">
                  <c:v>SenThadCochran</c:v>
                </c:pt>
                <c:pt idx="34">
                  <c:v>SenatorEnzi</c:v>
                </c:pt>
                <c:pt idx="35">
                  <c:v>SenSasse</c:v>
                </c:pt>
                <c:pt idx="36">
                  <c:v>MikeCrapo</c:v>
                </c:pt>
                <c:pt idx="37">
                  <c:v>SenatorFischer</c:v>
                </c:pt>
                <c:pt idx="38">
                  <c:v>SenatorLankford</c:v>
                </c:pt>
                <c:pt idx="39">
                  <c:v>SenCapito</c:v>
                </c:pt>
                <c:pt idx="40">
                  <c:v>robportman</c:v>
                </c:pt>
                <c:pt idx="41">
                  <c:v>SenatorRisch</c:v>
                </c:pt>
                <c:pt idx="42">
                  <c:v>SenCoryGardner</c:v>
                </c:pt>
                <c:pt idx="43">
                  <c:v>BillCassidy</c:v>
                </c:pt>
                <c:pt idx="44">
                  <c:v>RogerWicker</c:v>
                </c:pt>
                <c:pt idx="45">
                  <c:v>PatToomey</c:v>
                </c:pt>
                <c:pt idx="46">
                  <c:v>SenThomTillis</c:v>
                </c:pt>
                <c:pt idx="47">
                  <c:v>SteveDaines</c:v>
                </c:pt>
                <c:pt idx="48">
                  <c:v>Perduesenate</c:v>
                </c:pt>
                <c:pt idx="49">
                  <c:v>SenatorRounds</c:v>
                </c:pt>
                <c:pt idx="50">
                  <c:v>DanSullivan2014</c:v>
                </c:pt>
              </c:strCache>
            </c:strRef>
          </c:cat>
          <c:val>
            <c:numRef>
              <c:f>republican!$B$2:$B$52</c:f>
              <c:numCache>
                <c:formatCode>General</c:formatCode>
                <c:ptCount val="51"/>
                <c:pt idx="0">
                  <c:v>11000322</c:v>
                </c:pt>
                <c:pt idx="1">
                  <c:v>2233432</c:v>
                </c:pt>
                <c:pt idx="2">
                  <c:v>1583433</c:v>
                </c:pt>
                <c:pt idx="3">
                  <c:v>1559341</c:v>
                </c:pt>
                <c:pt idx="4">
                  <c:v>240537</c:v>
                </c:pt>
                <c:pt idx="5">
                  <c:v>182861</c:v>
                </c:pt>
                <c:pt idx="6">
                  <c:v>134422</c:v>
                </c:pt>
                <c:pt idx="7">
                  <c:v>101416</c:v>
                </c:pt>
                <c:pt idx="8">
                  <c:v>78990</c:v>
                </c:pt>
                <c:pt idx="9">
                  <c:v>78990</c:v>
                </c:pt>
                <c:pt idx="10">
                  <c:v>65437</c:v>
                </c:pt>
                <c:pt idx="11">
                  <c:v>52273</c:v>
                </c:pt>
                <c:pt idx="12">
                  <c:v>51991</c:v>
                </c:pt>
                <c:pt idx="13">
                  <c:v>51877</c:v>
                </c:pt>
                <c:pt idx="14">
                  <c:v>48435</c:v>
                </c:pt>
                <c:pt idx="15">
                  <c:v>47687</c:v>
                </c:pt>
                <c:pt idx="16">
                  <c:v>43798</c:v>
                </c:pt>
                <c:pt idx="17">
                  <c:v>41354</c:v>
                </c:pt>
                <c:pt idx="18">
                  <c:v>41042</c:v>
                </c:pt>
                <c:pt idx="19">
                  <c:v>39732</c:v>
                </c:pt>
                <c:pt idx="20">
                  <c:v>38913</c:v>
                </c:pt>
                <c:pt idx="21">
                  <c:v>38554</c:v>
                </c:pt>
                <c:pt idx="22">
                  <c:v>37631</c:v>
                </c:pt>
                <c:pt idx="23">
                  <c:v>36346</c:v>
                </c:pt>
                <c:pt idx="24">
                  <c:v>32625</c:v>
                </c:pt>
                <c:pt idx="25">
                  <c:v>30587</c:v>
                </c:pt>
                <c:pt idx="26">
                  <c:v>29656</c:v>
                </c:pt>
                <c:pt idx="27">
                  <c:v>26645</c:v>
                </c:pt>
                <c:pt idx="28">
                  <c:v>25805</c:v>
                </c:pt>
                <c:pt idx="29">
                  <c:v>25772</c:v>
                </c:pt>
                <c:pt idx="30">
                  <c:v>24921</c:v>
                </c:pt>
                <c:pt idx="31">
                  <c:v>24148</c:v>
                </c:pt>
                <c:pt idx="32">
                  <c:v>23942</c:v>
                </c:pt>
                <c:pt idx="33">
                  <c:v>23487</c:v>
                </c:pt>
                <c:pt idx="34">
                  <c:v>22650</c:v>
                </c:pt>
                <c:pt idx="35">
                  <c:v>22290</c:v>
                </c:pt>
                <c:pt idx="36">
                  <c:v>19964</c:v>
                </c:pt>
                <c:pt idx="37">
                  <c:v>19834</c:v>
                </c:pt>
                <c:pt idx="38">
                  <c:v>18968</c:v>
                </c:pt>
                <c:pt idx="39">
                  <c:v>18371</c:v>
                </c:pt>
                <c:pt idx="40">
                  <c:v>16868</c:v>
                </c:pt>
                <c:pt idx="41">
                  <c:v>16576</c:v>
                </c:pt>
                <c:pt idx="42">
                  <c:v>15816</c:v>
                </c:pt>
                <c:pt idx="43">
                  <c:v>14978</c:v>
                </c:pt>
                <c:pt idx="44">
                  <c:v>12386</c:v>
                </c:pt>
                <c:pt idx="45">
                  <c:v>11808</c:v>
                </c:pt>
                <c:pt idx="46">
                  <c:v>10083</c:v>
                </c:pt>
                <c:pt idx="47">
                  <c:v>8054</c:v>
                </c:pt>
                <c:pt idx="48">
                  <c:v>6854</c:v>
                </c:pt>
                <c:pt idx="49">
                  <c:v>6032</c:v>
                </c:pt>
                <c:pt idx="50">
                  <c:v>2744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9C4E-48B4-8249-78669E6D6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</a:rPr>
              <a:t>Democrats Followers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E48-4DD7-9DFA-0820DF6ED0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E48-4DD7-9DFA-0820DF6ED0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E48-4DD7-9DFA-0820DF6ED0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E48-4DD7-9DFA-0820DF6ED0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E48-4DD7-9DFA-0820DF6ED0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E48-4DD7-9DFA-0820DF6ED0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E48-4DD7-9DFA-0820DF6ED0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E48-4DD7-9DFA-0820DF6ED03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E48-4DD7-9DFA-0820DF6ED03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E48-4DD7-9DFA-0820DF6ED03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8E48-4DD7-9DFA-0820DF6ED03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8E48-4DD7-9DFA-0820DF6ED03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8E48-4DD7-9DFA-0820DF6ED03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8E48-4DD7-9DFA-0820DF6ED03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8E48-4DD7-9DFA-0820DF6ED03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8E48-4DD7-9DFA-0820DF6ED03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8E48-4DD7-9DFA-0820DF6ED039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8E48-4DD7-9DFA-0820DF6ED03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8E48-4DD7-9DFA-0820DF6ED039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8E48-4DD7-9DFA-0820DF6ED039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8E48-4DD7-9DFA-0820DF6ED039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8E48-4DD7-9DFA-0820DF6ED039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8E48-4DD7-9DFA-0820DF6ED039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8E48-4DD7-9DFA-0820DF6ED039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8E48-4DD7-9DFA-0820DF6ED039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8E48-4DD7-9DFA-0820DF6ED039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8E48-4DD7-9DFA-0820DF6ED039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8E48-4DD7-9DFA-0820DF6ED039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8E48-4DD7-9DFA-0820DF6ED039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8E48-4DD7-9DFA-0820DF6ED039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8E48-4DD7-9DFA-0820DF6ED039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F-8E48-4DD7-9DFA-0820DF6ED039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1-8E48-4DD7-9DFA-0820DF6ED039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3-8E48-4DD7-9DFA-0820DF6ED039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5-8E48-4DD7-9DFA-0820DF6ED039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7-8E48-4DD7-9DFA-0820DF6ED039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9-8E48-4DD7-9DFA-0820DF6ED039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B-8E48-4DD7-9DFA-0820DF6ED039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D-8E48-4DD7-9DFA-0820DF6ED039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F-8E48-4DD7-9DFA-0820DF6ED039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1-8E48-4DD7-9DFA-0820DF6ED039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3-8E48-4DD7-9DFA-0820DF6ED039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5-8E48-4DD7-9DFA-0820DF6ED039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7-8E48-4DD7-9DFA-0820DF6ED039}"/>
              </c:ext>
            </c:extLst>
          </c:dPt>
          <c:cat>
            <c:strRef>
              <c:f>democratic!$A$2:$A$45</c:f>
              <c:strCache>
                <c:ptCount val="44"/>
                <c:pt idx="0">
                  <c:v>HillaryClinton</c:v>
                </c:pt>
                <c:pt idx="1">
                  <c:v>SenWarren</c:v>
                </c:pt>
                <c:pt idx="2">
                  <c:v>SenatorReid</c:v>
                </c:pt>
                <c:pt idx="3">
                  <c:v>timkaine</c:v>
                </c:pt>
                <c:pt idx="4">
                  <c:v>SenGillibrand</c:v>
                </c:pt>
                <c:pt idx="5">
                  <c:v>SenSchumer</c:v>
                </c:pt>
                <c:pt idx="6">
                  <c:v>clairecmc</c:v>
                </c:pt>
                <c:pt idx="7">
                  <c:v>ChrisMurphyCT</c:v>
                </c:pt>
                <c:pt idx="8">
                  <c:v>SenatorBoxer</c:v>
                </c:pt>
                <c:pt idx="9">
                  <c:v>amyklobuchar</c:v>
                </c:pt>
                <c:pt idx="10">
                  <c:v>SenFeinstein</c:v>
                </c:pt>
                <c:pt idx="11">
                  <c:v>SenatorDurbin</c:v>
                </c:pt>
                <c:pt idx="12">
                  <c:v>SenSherrodBrown</c:v>
                </c:pt>
                <c:pt idx="13">
                  <c:v>MarkWarner</c:v>
                </c:pt>
                <c:pt idx="14">
                  <c:v>SenatorMenendez</c:v>
                </c:pt>
                <c:pt idx="15">
                  <c:v>PattyMurray</c:v>
                </c:pt>
                <c:pt idx="16">
                  <c:v>SenatorBarb</c:v>
                </c:pt>
                <c:pt idx="17">
                  <c:v>SenJeffMerkley</c:v>
                </c:pt>
                <c:pt idx="18">
                  <c:v>SenBillNelson</c:v>
                </c:pt>
                <c:pt idx="19">
                  <c:v>RonWyden</c:v>
                </c:pt>
                <c:pt idx="20">
                  <c:v>SenatorLeahy</c:v>
                </c:pt>
                <c:pt idx="21">
                  <c:v>Sen_JoeManchin</c:v>
                </c:pt>
                <c:pt idx="22">
                  <c:v>SenBlumenthal</c:v>
                </c:pt>
                <c:pt idx="23">
                  <c:v>SenatorCardin</c:v>
                </c:pt>
                <c:pt idx="24">
                  <c:v>SenMarkey</c:v>
                </c:pt>
                <c:pt idx="25">
                  <c:v>SenatorShaheen</c:v>
                </c:pt>
                <c:pt idx="26">
                  <c:v>SenWhitehouse</c:v>
                </c:pt>
                <c:pt idx="27">
                  <c:v>SenBennetCO</c:v>
                </c:pt>
                <c:pt idx="28">
                  <c:v>ChrisCoons</c:v>
                </c:pt>
                <c:pt idx="29">
                  <c:v>SenatorCantwell</c:v>
                </c:pt>
                <c:pt idx="30">
                  <c:v>SenDonnelly</c:v>
                </c:pt>
                <c:pt idx="31">
                  <c:v>SenatorTomUdall</c:v>
                </c:pt>
                <c:pt idx="32">
                  <c:v>SenatorBaldwin</c:v>
                </c:pt>
                <c:pt idx="33">
                  <c:v>SenatorHeitkamp</c:v>
                </c:pt>
                <c:pt idx="34">
                  <c:v>SenatorCarper</c:v>
                </c:pt>
                <c:pt idx="35">
                  <c:v>stabenow</c:v>
                </c:pt>
                <c:pt idx="36">
                  <c:v>SenJackReed</c:v>
                </c:pt>
                <c:pt idx="37">
                  <c:v>maziehirono</c:v>
                </c:pt>
                <c:pt idx="38">
                  <c:v>SenGaryPeters</c:v>
                </c:pt>
                <c:pt idx="39">
                  <c:v>MartinHeinrich</c:v>
                </c:pt>
                <c:pt idx="40">
                  <c:v>SenFranken</c:v>
                </c:pt>
                <c:pt idx="41">
                  <c:v>SenBrianSchatz</c:v>
                </c:pt>
                <c:pt idx="42">
                  <c:v>SenatorTester</c:v>
                </c:pt>
                <c:pt idx="43">
                  <c:v>Bob_Casey</c:v>
                </c:pt>
              </c:strCache>
            </c:strRef>
          </c:cat>
          <c:val>
            <c:numRef>
              <c:f>democratic!$B$2:$B$45</c:f>
              <c:numCache>
                <c:formatCode>General</c:formatCode>
                <c:ptCount val="44"/>
                <c:pt idx="0">
                  <c:v>8031232</c:v>
                </c:pt>
                <c:pt idx="1">
                  <c:v>918241</c:v>
                </c:pt>
                <c:pt idx="2">
                  <c:v>356670</c:v>
                </c:pt>
                <c:pt idx="3">
                  <c:v>287770</c:v>
                </c:pt>
                <c:pt idx="4">
                  <c:v>190927</c:v>
                </c:pt>
                <c:pt idx="5">
                  <c:v>153041</c:v>
                </c:pt>
                <c:pt idx="6">
                  <c:v>126328</c:v>
                </c:pt>
                <c:pt idx="7">
                  <c:v>115159</c:v>
                </c:pt>
                <c:pt idx="8">
                  <c:v>87487</c:v>
                </c:pt>
                <c:pt idx="9">
                  <c:v>87396</c:v>
                </c:pt>
                <c:pt idx="10">
                  <c:v>82569</c:v>
                </c:pt>
                <c:pt idx="11">
                  <c:v>74972</c:v>
                </c:pt>
                <c:pt idx="12">
                  <c:v>66298</c:v>
                </c:pt>
                <c:pt idx="13">
                  <c:v>65940</c:v>
                </c:pt>
                <c:pt idx="14">
                  <c:v>57932</c:v>
                </c:pt>
                <c:pt idx="15">
                  <c:v>49625</c:v>
                </c:pt>
                <c:pt idx="16">
                  <c:v>48382</c:v>
                </c:pt>
                <c:pt idx="17">
                  <c:v>46731</c:v>
                </c:pt>
                <c:pt idx="18">
                  <c:v>45610</c:v>
                </c:pt>
                <c:pt idx="19">
                  <c:v>45475</c:v>
                </c:pt>
                <c:pt idx="20">
                  <c:v>43213</c:v>
                </c:pt>
                <c:pt idx="21">
                  <c:v>42440</c:v>
                </c:pt>
                <c:pt idx="22">
                  <c:v>41890</c:v>
                </c:pt>
                <c:pt idx="23">
                  <c:v>37084</c:v>
                </c:pt>
                <c:pt idx="24">
                  <c:v>32444</c:v>
                </c:pt>
                <c:pt idx="25">
                  <c:v>31564</c:v>
                </c:pt>
                <c:pt idx="26">
                  <c:v>29432</c:v>
                </c:pt>
                <c:pt idx="27">
                  <c:v>28656</c:v>
                </c:pt>
                <c:pt idx="28">
                  <c:v>28436</c:v>
                </c:pt>
                <c:pt idx="29">
                  <c:v>25677</c:v>
                </c:pt>
                <c:pt idx="30">
                  <c:v>25057</c:v>
                </c:pt>
                <c:pt idx="31">
                  <c:v>24687</c:v>
                </c:pt>
                <c:pt idx="32">
                  <c:v>23221</c:v>
                </c:pt>
                <c:pt idx="33">
                  <c:v>22739</c:v>
                </c:pt>
                <c:pt idx="34">
                  <c:v>21381</c:v>
                </c:pt>
                <c:pt idx="35">
                  <c:v>20619</c:v>
                </c:pt>
                <c:pt idx="36">
                  <c:v>20243</c:v>
                </c:pt>
                <c:pt idx="37">
                  <c:v>18483</c:v>
                </c:pt>
                <c:pt idx="38">
                  <c:v>15441</c:v>
                </c:pt>
                <c:pt idx="39">
                  <c:v>12310</c:v>
                </c:pt>
                <c:pt idx="40">
                  <c:v>11484</c:v>
                </c:pt>
                <c:pt idx="41">
                  <c:v>8813</c:v>
                </c:pt>
                <c:pt idx="42">
                  <c:v>7008</c:v>
                </c:pt>
                <c:pt idx="43">
                  <c:v>2181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8E48-4DD7-9DFA-0820DF6ED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</a:rPr>
              <a:t>Democrats Followers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chemeClr val="tx1"/>
                </a:solidFill>
              </a:rPr>
              <a:t>Retweets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Democrats Retweets Ratio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4.6902159999999998E-2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93-4598-BE44-8AD765AA355D}"/>
            </c:ext>
          </c:extLst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Republicans Retweets Ratio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3.9771050000000002E-2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93-4598-BE44-8AD765AA3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5055967"/>
        <c:axId val="1355051807"/>
      </c:barChart>
      <c:catAx>
        <c:axId val="13550559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5051807"/>
        <c:crosses val="autoZero"/>
        <c:auto val="1"/>
        <c:lblAlgn val="ctr"/>
        <c:lblOffset val="100"/>
        <c:noMultiLvlLbl val="0"/>
      </c:catAx>
      <c:valAx>
        <c:axId val="135505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5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02560058368076"/>
          <c:y val="0.92392582047188776"/>
          <c:w val="0.65913590975669767"/>
          <c:h val="6.0290596070550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F420-C52A-4D1B-A483-96895EE1B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416F4-A641-4670-90B3-FB906F11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0DD1-9401-42CD-B158-2C6C4C999EEB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E42F-E379-4F1B-95BA-16A4AAA776CC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8617-7143-43AB-ADC6-CCB1BFBEA6CB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BD24-452B-47AC-BB64-F496741AE3BD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A5F9-BEA0-4304-B6A6-C2CD1626209D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1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38-1D45-4977-9704-FA1A20FBDB2F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B009-176A-4FF9-BBBA-96C77FD9B54C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027C-BD4D-4145-A0AA-C6482053D2E2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0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9B5E-A273-4AE0-9CF4-7279846A91D1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BE67-DED8-427F-8AB8-96F8DF7BA656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154B-8ED6-42BB-844E-14ADF391F5E5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F556-873E-49E8-8F31-84F23AD7C2E4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7557-E02E-4780-9B18-7A17AB9F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749" y="2523937"/>
            <a:ext cx="9144000" cy="1940470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Analysis on Democrat and Republican Tweets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232" y="4464407"/>
            <a:ext cx="9144000" cy="97023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b="1" dirty="0" smtClean="0">
                <a:cs typeface="Times New Roman" panose="02020603050405020304" pitchFamily="18" charset="0"/>
              </a:rPr>
              <a:t>Presented By,</a:t>
            </a:r>
          </a:p>
          <a:p>
            <a:pPr algn="r"/>
            <a:r>
              <a:rPr lang="en-US" b="1" dirty="0" smtClean="0">
                <a:cs typeface="Times New Roman" panose="02020603050405020304" pitchFamily="18" charset="0"/>
              </a:rPr>
              <a:t>Bala Tripura Sundari Kaza Venkata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2" descr="Logo of the Republican Pa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0" y="4663756"/>
            <a:ext cx="2193378" cy="9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emocratic Part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749" y="1667006"/>
            <a:ext cx="1218111" cy="12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Data Collection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4351338"/>
          </a:xfrm>
        </p:spPr>
        <p:txBody>
          <a:bodyPr/>
          <a:lstStyle/>
          <a:p>
            <a:r>
              <a:rPr lang="en-US" dirty="0" smtClean="0"/>
              <a:t>For Each of the 100 senators all the follower ids have been collected by streaming Twitter API(followers until September,2016).</a:t>
            </a:r>
          </a:p>
          <a:p>
            <a:r>
              <a:rPr lang="en-US" dirty="0" smtClean="0"/>
              <a:t>Democrats: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6" y="2941982"/>
            <a:ext cx="10054988" cy="31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4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Data Collection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4351338"/>
          </a:xfrm>
        </p:spPr>
        <p:txBody>
          <a:bodyPr/>
          <a:lstStyle/>
          <a:p>
            <a:r>
              <a:rPr lang="en-US" dirty="0" smtClean="0"/>
              <a:t>Republicans: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06" y="2156678"/>
            <a:ext cx="10256293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Data Collection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4351338"/>
          </a:xfrm>
        </p:spPr>
        <p:txBody>
          <a:bodyPr/>
          <a:lstStyle/>
          <a:p>
            <a:r>
              <a:rPr lang="en-US" dirty="0" smtClean="0"/>
              <a:t>Sample Script and output: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69" y="2019869"/>
            <a:ext cx="5473891" cy="3870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37" y="2019868"/>
            <a:ext cx="4731792" cy="38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Data Filtration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Jackson API for parsing JSON Files.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Further Filtrations Done by SED and AWK commands.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5" y="2683917"/>
            <a:ext cx="3071529" cy="1574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98" y="2279176"/>
            <a:ext cx="6734602" cy="30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Tweets Obtained </a:t>
            </a:r>
            <a:r>
              <a:rPr lang="en-US" b="1" i="1" dirty="0">
                <a:latin typeface="+mn-lt"/>
              </a:rPr>
              <a:t>A</a:t>
            </a:r>
            <a:r>
              <a:rPr lang="en-US" b="1" i="1" dirty="0" smtClean="0">
                <a:latin typeface="+mn-lt"/>
              </a:rPr>
              <a:t>fter Data Filtration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097281" y="1575583"/>
          <a:ext cx="10058400" cy="4780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44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+mn-lt"/>
              </a:rPr>
              <a:t>Query 1</a:t>
            </a:r>
            <a:endParaRPr lang="en-US" b="1" i="1" dirty="0">
              <a:latin typeface="+mn-lt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117574"/>
              </p:ext>
            </p:extLst>
          </p:nvPr>
        </p:nvGraphicFramePr>
        <p:xfrm>
          <a:off x="674427" y="4444029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530237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66873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5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Scripts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1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Filtration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Jackson API and SED, AWK</a:t>
                      </a:r>
                      <a:r>
                        <a:rPr lang="en-US" baseline="0" dirty="0" smtClean="0"/>
                        <a:t> Commands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994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7949" y="1158065"/>
            <a:ext cx="103711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Question Posed: </a:t>
            </a:r>
            <a:r>
              <a:rPr lang="en-US" sz="2800" dirty="0" smtClean="0"/>
              <a:t>Which </a:t>
            </a:r>
            <a:r>
              <a:rPr lang="en-US" sz="2800" dirty="0"/>
              <a:t>party retweets more</a:t>
            </a:r>
            <a:r>
              <a:rPr lang="en-US" sz="2800" dirty="0" smtClean="0"/>
              <a:t>?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question is answered by finding the total of retweet count values for each </a:t>
            </a:r>
            <a:r>
              <a:rPr lang="en-US" sz="2800" dirty="0" smtClean="0"/>
              <a:t>party. Then retweet ratio is calculated where, Retweet ratio= Retweet Count of each party / Total tweets of each party.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Also what kind of tweets have been retweeted more is also found out based on the retweet count value.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34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+mn-lt"/>
              </a:rPr>
              <a:t>Query </a:t>
            </a:r>
            <a:r>
              <a:rPr lang="en-US" b="1" i="1" dirty="0" smtClean="0">
                <a:latin typeface="+mn-lt"/>
              </a:rPr>
              <a:t>1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326" y="1610214"/>
            <a:ext cx="6100547" cy="3348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CREATE EXTERNAL TABLE republicans(</a:t>
            </a:r>
          </a:p>
          <a:p>
            <a:pPr marL="0" indent="0">
              <a:buNone/>
            </a:pPr>
            <a:r>
              <a:rPr lang="en-US" sz="1800" dirty="0"/>
              <a:t>			id STRING, </a:t>
            </a:r>
          </a:p>
          <a:p>
            <a:pPr marL="0" indent="0">
              <a:buNone/>
            </a:pPr>
            <a:r>
              <a:rPr lang="en-US" sz="1800" dirty="0"/>
              <a:t>			name STRING,</a:t>
            </a:r>
          </a:p>
          <a:p>
            <a:pPr marL="0" indent="0">
              <a:buNone/>
            </a:pPr>
            <a:r>
              <a:rPr lang="en-US" sz="1800" dirty="0"/>
              <a:t>			retweet STRING, 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retweet_count</a:t>
            </a:r>
            <a:r>
              <a:rPr lang="en-US" sz="1800" dirty="0"/>
              <a:t> INT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tweet_msg</a:t>
            </a:r>
            <a:r>
              <a:rPr lang="en-US" sz="1800" dirty="0"/>
              <a:t> STRING) </a:t>
            </a:r>
          </a:p>
          <a:p>
            <a:pPr marL="0" indent="0">
              <a:buNone/>
            </a:pPr>
            <a:r>
              <a:rPr lang="en-US" sz="1800" dirty="0"/>
              <a:t>	ROW FORMAT DELIMITED FIELDS TERMINATED BY ',' </a:t>
            </a:r>
          </a:p>
          <a:p>
            <a:pPr marL="0" indent="0">
              <a:buNone/>
            </a:pPr>
            <a:r>
              <a:rPr lang="en-US" sz="1800" dirty="0"/>
              <a:t>	STORED AS TEXTFILE </a:t>
            </a:r>
          </a:p>
          <a:p>
            <a:pPr marL="0" indent="0">
              <a:buNone/>
            </a:pPr>
            <a:r>
              <a:rPr lang="en-US" sz="1800" dirty="0"/>
              <a:t>	location '/user/kazav1b/</a:t>
            </a:r>
            <a:r>
              <a:rPr lang="en-US" sz="1800" dirty="0" err="1"/>
              <a:t>project_data</a:t>
            </a:r>
            <a:r>
              <a:rPr lang="en-US" sz="1800" dirty="0"/>
              <a:t>/republicans';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6189" y="1714809"/>
            <a:ext cx="47846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EXTERNAL TABLE democrats(</a:t>
            </a:r>
          </a:p>
          <a:p>
            <a:r>
              <a:rPr lang="en-US" dirty="0"/>
              <a:t>			id STRING, </a:t>
            </a:r>
          </a:p>
          <a:p>
            <a:r>
              <a:rPr lang="en-US" dirty="0"/>
              <a:t>			name STRING,</a:t>
            </a:r>
          </a:p>
          <a:p>
            <a:r>
              <a:rPr lang="en-US" dirty="0"/>
              <a:t>			retweet STRING, </a:t>
            </a:r>
          </a:p>
          <a:p>
            <a:r>
              <a:rPr lang="en-US" dirty="0"/>
              <a:t>			</a:t>
            </a:r>
            <a:r>
              <a:rPr lang="en-US" dirty="0" err="1"/>
              <a:t>retweet_count</a:t>
            </a:r>
            <a:r>
              <a:rPr lang="en-US" dirty="0"/>
              <a:t> INT</a:t>
            </a:r>
          </a:p>
          <a:p>
            <a:r>
              <a:rPr lang="en-US" dirty="0"/>
              <a:t>			</a:t>
            </a:r>
            <a:r>
              <a:rPr lang="en-US" dirty="0" err="1"/>
              <a:t>tweet_msg</a:t>
            </a:r>
            <a:r>
              <a:rPr lang="en-US" dirty="0"/>
              <a:t> STRING) </a:t>
            </a:r>
          </a:p>
          <a:p>
            <a:r>
              <a:rPr lang="en-US" dirty="0"/>
              <a:t>	ROW FORMAT DELIMITED FIELDS TERMINATED BY ',' </a:t>
            </a:r>
          </a:p>
          <a:p>
            <a:r>
              <a:rPr lang="en-US" dirty="0"/>
              <a:t>	STORED AS TEXTFILE </a:t>
            </a:r>
          </a:p>
          <a:p>
            <a:r>
              <a:rPr lang="en-US" dirty="0"/>
              <a:t>	location '/user/kazav1b/</a:t>
            </a:r>
            <a:r>
              <a:rPr lang="en-US" dirty="0" err="1"/>
              <a:t>project_data</a:t>
            </a:r>
            <a:r>
              <a:rPr lang="en-US" dirty="0"/>
              <a:t>/democrats';</a:t>
            </a:r>
          </a:p>
        </p:txBody>
      </p:sp>
    </p:spTree>
    <p:extLst>
      <p:ext uri="{BB962C8B-B14F-4D97-AF65-F5344CB8AC3E}">
        <p14:creationId xmlns:p14="http://schemas.microsoft.com/office/powerpoint/2010/main" val="278416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1 Results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564095"/>
              </p:ext>
            </p:extLst>
          </p:nvPr>
        </p:nvGraphicFramePr>
        <p:xfrm>
          <a:off x="272955" y="1351128"/>
          <a:ext cx="11919045" cy="500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8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1 Results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470104"/>
              </p:ext>
            </p:extLst>
          </p:nvPr>
        </p:nvGraphicFramePr>
        <p:xfrm>
          <a:off x="1078173" y="1228299"/>
          <a:ext cx="10977839" cy="5128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1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1 Results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470104"/>
              </p:ext>
            </p:extLst>
          </p:nvPr>
        </p:nvGraphicFramePr>
        <p:xfrm>
          <a:off x="1078173" y="1228299"/>
          <a:ext cx="10977839" cy="5128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821285"/>
              </p:ext>
            </p:extLst>
          </p:nvPr>
        </p:nvGraphicFramePr>
        <p:xfrm>
          <a:off x="838200" y="1528549"/>
          <a:ext cx="10844284" cy="4827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00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Who are democrats and Republicans?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59834"/>
              </p:ext>
            </p:extLst>
          </p:nvPr>
        </p:nvGraphicFramePr>
        <p:xfrm>
          <a:off x="1542197" y="1958310"/>
          <a:ext cx="8720918" cy="425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459">
                  <a:extLst>
                    <a:ext uri="{9D8B030D-6E8A-4147-A177-3AD203B41FA5}">
                      <a16:colId xmlns:a16="http://schemas.microsoft.com/office/drawing/2014/main" val="207284094"/>
                    </a:ext>
                  </a:extLst>
                </a:gridCol>
                <a:gridCol w="4360459">
                  <a:extLst>
                    <a:ext uri="{9D8B030D-6E8A-4147-A177-3AD203B41FA5}">
                      <a16:colId xmlns:a16="http://schemas.microsoft.com/office/drawing/2014/main" val="282819826"/>
                    </a:ext>
                  </a:extLst>
                </a:gridCol>
              </a:tblGrid>
              <a:tr h="613601">
                <a:tc>
                  <a:txBody>
                    <a:bodyPr/>
                    <a:lstStyle/>
                    <a:p>
                      <a:r>
                        <a:rPr lang="en-US" dirty="0" smtClean="0"/>
                        <a:t>Democratic</a:t>
                      </a:r>
                      <a:r>
                        <a:rPr lang="en-US" baseline="0" dirty="0" smtClean="0"/>
                        <a:t> Party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Republican Party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4861"/>
                  </a:ext>
                </a:extLst>
              </a:tr>
              <a:tr h="87361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One of the two major contemporary political parties in the United States.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Commonly referred to as the GOP (abbreviation for Grand Old Party).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79342"/>
                  </a:ext>
                </a:extLst>
              </a:tr>
              <a:tr h="57626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Founded in 1828 by Andrew Jackson.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Founded by anti-slavery activists, modernists, ex-Whigs, and ex-Free Soilers in 1854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08872"/>
                  </a:ext>
                </a:extLst>
              </a:tr>
              <a:tr h="57626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Chair Person –</a:t>
                      </a:r>
                      <a:r>
                        <a:rPr lang="en-US" baseline="0" dirty="0" smtClean="0"/>
                        <a:t> Donna Brazile 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Chair Person</a:t>
                      </a:r>
                      <a:r>
                        <a:rPr lang="en-US" baseline="0" dirty="0" smtClean="0"/>
                        <a:t> - Reince Priebus.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2207"/>
                  </a:ext>
                </a:extLst>
              </a:tr>
              <a:tr h="576267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Elected </a:t>
                      </a:r>
                      <a:r>
                        <a:rPr lang="en-US" dirty="0" smtClean="0"/>
                        <a:t>President- Barack Obama (2009 - 2016)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Elected President – George W Bush (2001 - 2009)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04879"/>
                  </a:ext>
                </a:extLst>
              </a:tr>
              <a:tr h="576267">
                <a:tc>
                  <a:txBody>
                    <a:bodyPr/>
                    <a:lstStyle/>
                    <a:p>
                      <a:r>
                        <a:rPr lang="en-US" dirty="0" smtClean="0"/>
                        <a:t>Electoral Candidate</a:t>
                      </a:r>
                      <a:r>
                        <a:rPr lang="en-US" baseline="0" dirty="0" smtClean="0"/>
                        <a:t> for Election-2016: Hillary Clinton.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Electoral Candidate</a:t>
                      </a:r>
                      <a:r>
                        <a:rPr lang="en-US" baseline="0" dirty="0" smtClean="0"/>
                        <a:t> for Election-2016: Donald Trump (Winner).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9956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26" y="2031454"/>
            <a:ext cx="474255" cy="463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280" y="2031454"/>
            <a:ext cx="551881" cy="479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39" y="1958310"/>
            <a:ext cx="984060" cy="1201003"/>
          </a:xfrm>
          <a:prstGeom prst="rect">
            <a:avLst/>
          </a:prstGeom>
        </p:spPr>
      </p:pic>
      <p:pic>
        <p:nvPicPr>
          <p:cNvPr id="1028" name="Picture 4" descr="Reince Priebus by Gage Skidm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28" y="1958310"/>
            <a:ext cx="1055427" cy="13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70" y="3416866"/>
            <a:ext cx="984059" cy="1213305"/>
          </a:xfrm>
          <a:prstGeom prst="rect">
            <a:avLst/>
          </a:prstGeom>
        </p:spPr>
      </p:pic>
      <p:pic>
        <p:nvPicPr>
          <p:cNvPr id="1030" name="Picture 6" descr="George-W-Bush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527" y="3436188"/>
            <a:ext cx="1045428" cy="13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nald Trump August 19, 2015 (cropped)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71" y="4899546"/>
            <a:ext cx="1029484" cy="13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illary Clinton official Secretary of State portrait crop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5" y="4885491"/>
            <a:ext cx="987074" cy="13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011"/>
            <a:ext cx="10515600" cy="1325563"/>
          </a:xfrm>
        </p:spPr>
        <p:txBody>
          <a:bodyPr/>
          <a:lstStyle/>
          <a:p>
            <a:r>
              <a:rPr lang="en-US" b="1" i="1" dirty="0">
                <a:latin typeface="+mn-lt"/>
              </a:rPr>
              <a:t>Query 1 </a:t>
            </a:r>
            <a:r>
              <a:rPr lang="en-US" b="1" i="1" dirty="0" smtClean="0">
                <a:latin typeface="+mn-lt"/>
              </a:rPr>
              <a:t>Results : </a:t>
            </a:r>
            <a:r>
              <a:rPr lang="en-US" b="1" i="1" dirty="0">
                <a:latin typeface="+mn-lt"/>
              </a:rPr>
              <a:t>Top 2 Tweets of Democrats 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3664586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NoelRock</a:t>
            </a:r>
            <a:r>
              <a:rPr lang="en-US" dirty="0" smtClean="0"/>
              <a:t>: @</a:t>
            </a:r>
            <a:r>
              <a:rPr lang="en-US" dirty="0" err="1" smtClean="0"/>
              <a:t>Dublinyfg</a:t>
            </a:r>
            <a:r>
              <a:rPr lang="en-US" dirty="0" smtClean="0"/>
              <a:t> @</a:t>
            </a:r>
            <a:r>
              <a:rPr lang="en-US" dirty="0" err="1" smtClean="0"/>
              <a:t>NormaSammon</a:t>
            </a:r>
            <a:r>
              <a:rPr lang="en-US" dirty="0" smtClean="0"/>
              <a:t> @FG_DNW @</a:t>
            </a:r>
            <a:r>
              <a:rPr lang="en-US" dirty="0" err="1" smtClean="0"/>
              <a:t>FGcllrs</a:t>
            </a:r>
            <a:r>
              <a:rPr lang="en-US" dirty="0" smtClean="0"/>
              <a:t> @</a:t>
            </a:r>
            <a:r>
              <a:rPr lang="en-US" dirty="0" err="1" smtClean="0"/>
              <a:t>DubCllrs</a:t>
            </a:r>
            <a:r>
              <a:rPr lang="en-US" dirty="0" smtClean="0"/>
              <a:t> @women4election @</a:t>
            </a:r>
            <a:r>
              <a:rPr lang="en-US" dirty="0" err="1" smtClean="0"/>
              <a:t>DcuYfg</a:t>
            </a:r>
            <a:r>
              <a:rPr lang="en-US" dirty="0" smtClean="0"/>
              <a:t> @</a:t>
            </a:r>
            <a:r>
              <a:rPr lang="en-US" dirty="0" err="1" smtClean="0"/>
              <a:t>FineGael</a:t>
            </a:r>
            <a:r>
              <a:rPr lang="en-US" dirty="0" smtClean="0"/>
              <a:t> She's going to be fantastic.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MarkHalperin</a:t>
            </a:r>
            <a:r>
              <a:rPr lang="en-US" dirty="0"/>
              <a:t>: Join me </a:t>
            </a:r>
            <a:r>
              <a:rPr lang="en-US" dirty="0" smtClean="0"/>
              <a:t>@</a:t>
            </a:r>
            <a:r>
              <a:rPr lang="en-US" dirty="0" err="1"/>
              <a:t>jheil</a:t>
            </a:r>
            <a:r>
              <a:rPr lang="en-US" dirty="0"/>
              <a:t> for 1 </a:t>
            </a:r>
            <a:r>
              <a:rPr lang="en-US" dirty="0" err="1"/>
              <a:t>hr</a:t>
            </a:r>
            <a:r>
              <a:rPr lang="en-US" dirty="0"/>
              <a:t> of @MSNBC election coverage @ 6p ET. @</a:t>
            </a:r>
            <a:r>
              <a:rPr lang="en-US" dirty="0" err="1"/>
              <a:t>ThomasARoberts</a:t>
            </a:r>
            <a:r>
              <a:rPr lang="en-US" dirty="0"/>
              <a:t> @</a:t>
            </a:r>
            <a:r>
              <a:rPr lang="en-US" dirty="0" err="1"/>
              <a:t>gabegutierrez</a:t>
            </a:r>
            <a:r>
              <a:rPr lang="en-US" dirty="0"/>
              <a:t> @</a:t>
            </a:r>
            <a:r>
              <a:rPr lang="en-US" dirty="0" err="1"/>
              <a:t>kasie</a:t>
            </a:r>
            <a:r>
              <a:rPr lang="en-US" dirty="0"/>
              <a:t> @</a:t>
            </a:r>
            <a:r>
              <a:rPr lang="en-US" dirty="0" err="1"/>
              <a:t>kwelkernbc</a:t>
            </a:r>
            <a:r>
              <a:rPr lang="en-US" dirty="0"/>
              <a:t> @</a:t>
            </a:r>
            <a:r>
              <a:rPr lang="en-US" dirty="0" err="1"/>
              <a:t>jpodhor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5271" cy="1325563"/>
          </a:xfrm>
        </p:spPr>
        <p:txBody>
          <a:bodyPr/>
          <a:lstStyle/>
          <a:p>
            <a:r>
              <a:rPr lang="en-US" b="1" i="1" dirty="0">
                <a:latin typeface="+mn-lt"/>
              </a:rPr>
              <a:t>Query 1 Results : Top 2 Tweets of </a:t>
            </a:r>
            <a:r>
              <a:rPr lang="en-US" b="1" i="1" dirty="0" smtClean="0">
                <a:latin typeface="+mn-lt"/>
              </a:rPr>
              <a:t>Republicans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1960"/>
            <a:ext cx="10515600" cy="36502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MPBNews</a:t>
            </a:r>
            <a:r>
              <a:rPr lang="en-US" dirty="0"/>
              <a:t> @</a:t>
            </a:r>
            <a:r>
              <a:rPr lang="en-US" dirty="0" err="1"/>
              <a:t>tedcruz</a:t>
            </a:r>
            <a:r>
              <a:rPr lang="en-US" dirty="0"/>
              <a:t> @GOP @RNC have likely already cost us this election Americans have one vote </a:t>
            </a:r>
            <a:r>
              <a:rPr lang="en-US" dirty="0" smtClean="0"/>
              <a:t>&amp; no </a:t>
            </a:r>
            <a:r>
              <a:rPr lang="en-US" dirty="0"/>
              <a:t>one can buy or steal it @</a:t>
            </a:r>
            <a:r>
              <a:rPr lang="en-US" dirty="0" err="1" smtClean="0"/>
              <a:t>realDonaldTrump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SundayFutures</a:t>
            </a:r>
            <a:r>
              <a:rPr lang="en-US" dirty="0"/>
              <a:t>: .@</a:t>
            </a:r>
            <a:r>
              <a:rPr lang="en-US" dirty="0" err="1"/>
              <a:t>StephenMoore</a:t>
            </a:r>
            <a:r>
              <a:rPr lang="en-US" dirty="0"/>
              <a:t> on @</a:t>
            </a:r>
            <a:r>
              <a:rPr lang="en-US" dirty="0" err="1"/>
              <a:t>realDonaldTrump</a:t>
            </a:r>
            <a:r>
              <a:rPr lang="en-US" dirty="0"/>
              <a:t> beating @</a:t>
            </a:r>
            <a:r>
              <a:rPr lang="en-US" dirty="0" err="1"/>
              <a:t>HillaryClinton</a:t>
            </a:r>
            <a:r>
              <a:rPr lang="en-US" dirty="0"/>
              <a:t> in general election: "I think he can" @</a:t>
            </a:r>
            <a:r>
              <a:rPr lang="en-US" dirty="0" err="1"/>
              <a:t>FoxNews</a:t>
            </a:r>
            <a:r>
              <a:rPr lang="en-US" dirty="0"/>
              <a:t> @</a:t>
            </a:r>
            <a:r>
              <a:rPr lang="en-US" dirty="0" err="1"/>
              <a:t>MariaBartiromo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2017" y="1532434"/>
            <a:ext cx="106380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Question Posed: </a:t>
            </a:r>
            <a:r>
              <a:rPr lang="en-US" sz="2800" dirty="0" smtClean="0"/>
              <a:t>What are republicans and Democrats talking about?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question is answered by finding the top topics for each party.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Also what is the correct number of topics which suits the dataset is analyzed. 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137505"/>
              </p:ext>
            </p:extLst>
          </p:nvPr>
        </p:nvGraphicFramePr>
        <p:xfrm>
          <a:off x="674427" y="4444029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530237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66873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5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Scripts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1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Filtration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Jackson API and SED, AWK</a:t>
                      </a:r>
                      <a:r>
                        <a:rPr lang="en-US" baseline="0" dirty="0" smtClean="0"/>
                        <a:t> Commands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Hive, Mallet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9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013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+mn-lt"/>
              </a:rPr>
              <a:t>About</a:t>
            </a:r>
            <a:r>
              <a:rPr lang="en-US" b="1" dirty="0" smtClean="0">
                <a:latin typeface="+mn-lt"/>
              </a:rPr>
              <a:t>  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MALLET is a Java-based package for statistical natural language processing, document classification, clustering, topic modeling, information extraction, and other machine learning applications to </a:t>
            </a:r>
            <a:r>
              <a:rPr lang="en-US" dirty="0" smtClean="0"/>
              <a:t>text [4].</a:t>
            </a:r>
          </a:p>
          <a:p>
            <a:endParaRPr lang="en-US" dirty="0" smtClean="0"/>
          </a:p>
          <a:p>
            <a:r>
              <a:rPr lang="en-US" dirty="0"/>
              <a:t>MALLET was written by Andrew McCallum, with contributions from several graduate students and </a:t>
            </a:r>
            <a:r>
              <a:rPr lang="en-US" dirty="0" smtClean="0"/>
              <a:t>staff.</a:t>
            </a:r>
          </a:p>
          <a:p>
            <a:endParaRPr lang="en-US" dirty="0" smtClean="0"/>
          </a:p>
          <a:p>
            <a:r>
              <a:rPr lang="en-US" dirty="0" smtClean="0"/>
              <a:t>Mallet includes tools for document classification, sequence tagging, topic modelling, numerical optimization.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2" descr="http://mallet.cs.umass.edu/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51" y="601356"/>
            <a:ext cx="20478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 : Topic Modelling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825625"/>
            <a:ext cx="11268221" cy="4351338"/>
          </a:xfrm>
        </p:spPr>
        <p:txBody>
          <a:bodyPr/>
          <a:lstStyle/>
          <a:p>
            <a:r>
              <a:rPr lang="en-US" dirty="0" smtClean="0"/>
              <a:t>To get the .mallet file: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get the topics and related diagnostics files: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" y="2588455"/>
            <a:ext cx="11380763" cy="618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7" y="4931604"/>
            <a:ext cx="11521440" cy="7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 : Mallet Files Generated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740" y="1537310"/>
            <a:ext cx="10515600" cy="4351338"/>
          </a:xfrm>
        </p:spPr>
        <p:txBody>
          <a:bodyPr/>
          <a:lstStyle/>
          <a:p>
            <a:r>
              <a:rPr lang="en-US" dirty="0" smtClean="0"/>
              <a:t>Files generated for different runs of topics in mallet.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" y="2208628"/>
            <a:ext cx="11617935" cy="41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 </a:t>
            </a:r>
            <a:r>
              <a:rPr lang="en-US" b="1" i="1" dirty="0">
                <a:latin typeface="+mn-lt"/>
              </a:rPr>
              <a:t>: Mallet Files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democrats-tutorial_compostion_3.txt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utputs </a:t>
            </a:r>
            <a:r>
              <a:rPr lang="en-US" dirty="0"/>
              <a:t>a text file indicating the breakdown, by percentage, of each </a:t>
            </a:r>
            <a:r>
              <a:rPr lang="en-US" dirty="0" smtClean="0"/>
              <a:t>topic </a:t>
            </a:r>
            <a:r>
              <a:rPr lang="en-US" dirty="0"/>
              <a:t>within each original text file </a:t>
            </a:r>
            <a:r>
              <a:rPr lang="en-US" dirty="0" smtClean="0"/>
              <a:t>imported.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democrats-topic-state_3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utputs </a:t>
            </a:r>
            <a:r>
              <a:rPr lang="en-US" dirty="0"/>
              <a:t>every word in your corpus of materials and the topic it belongs to into a compressed </a:t>
            </a:r>
            <a:r>
              <a:rPr lang="en-US" dirty="0" smtClean="0"/>
              <a:t>file.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4" y="2771360"/>
            <a:ext cx="8736037" cy="919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84" y="5170915"/>
            <a:ext cx="7950665" cy="12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 </a:t>
            </a:r>
            <a:r>
              <a:rPr lang="en-US" b="1" i="1" dirty="0">
                <a:latin typeface="+mn-lt"/>
              </a:rPr>
              <a:t>: Mallet Files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democrats-tutorial_compostion_3.txt</a:t>
            </a:r>
          </a:p>
          <a:p>
            <a:r>
              <a:rPr lang="en-US" dirty="0"/>
              <a:t>outputs a text document showing </a:t>
            </a:r>
            <a:r>
              <a:rPr lang="en-US" dirty="0" smtClean="0"/>
              <a:t>what </a:t>
            </a:r>
            <a:r>
              <a:rPr lang="en-US" dirty="0"/>
              <a:t>the top key words are for each topic 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3029052"/>
            <a:ext cx="10757607" cy="27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2: Mallet Files Generated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democrats-diagnostics_3.xml</a:t>
            </a:r>
          </a:p>
          <a:p>
            <a:pPr marL="0" indent="0">
              <a:buNone/>
            </a:pPr>
            <a:r>
              <a:rPr lang="en-US" dirty="0" smtClean="0"/>
              <a:t>Generated Detailed Report  on each topic in the top topic categories.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6674"/>
            <a:ext cx="10922391" cy="1085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1142"/>
            <a:ext cx="11039840" cy="14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 Results : Diagnostic Runs</a:t>
            </a:r>
            <a:endParaRPr lang="en-US" b="1" i="1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32" y="1943246"/>
            <a:ext cx="5460616" cy="37823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3245"/>
            <a:ext cx="5460616" cy="37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Senators for U.S. States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 descr="https://upload.wikimedia.org/wikipedia/commons/thumb/a/ae/114th_United_States_Congress_Senators.svg/400px-114th_United_States_Congress_Senators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572534" cy="42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16035" y="4595926"/>
            <a:ext cx="333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2 Democrats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2 Republicans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1 Democrat and 1 Republican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6600"/>
                </a:solidFill>
              </a:rPr>
              <a:t>  Independent Party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20737" y="1877998"/>
            <a:ext cx="4050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55717"/>
              </p:ext>
            </p:extLst>
          </p:nvPr>
        </p:nvGraphicFramePr>
        <p:xfrm>
          <a:off x="7500913" y="1597229"/>
          <a:ext cx="4147451" cy="2565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839">
                  <a:extLst>
                    <a:ext uri="{9D8B030D-6E8A-4147-A177-3AD203B41FA5}">
                      <a16:colId xmlns:a16="http://schemas.microsoft.com/office/drawing/2014/main" val="1606084937"/>
                    </a:ext>
                  </a:extLst>
                </a:gridCol>
                <a:gridCol w="2319612">
                  <a:extLst>
                    <a:ext uri="{9D8B030D-6E8A-4147-A177-3AD203B41FA5}">
                      <a16:colId xmlns:a16="http://schemas.microsoft.com/office/drawing/2014/main" val="4117222842"/>
                    </a:ext>
                  </a:extLst>
                </a:gridCol>
              </a:tblGrid>
              <a:tr h="446146">
                <a:tc>
                  <a:txBody>
                    <a:bodyPr/>
                    <a:lstStyle/>
                    <a:p>
                      <a:r>
                        <a:rPr lang="en-US" dirty="0" smtClean="0"/>
                        <a:t>Affiliation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48955"/>
                  </a:ext>
                </a:extLst>
              </a:tr>
              <a:tr h="446146">
                <a:tc>
                  <a:txBody>
                    <a:bodyPr/>
                    <a:lstStyle/>
                    <a:p>
                      <a:r>
                        <a:rPr lang="en-US" dirty="0" smtClean="0"/>
                        <a:t>Republican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19431"/>
                  </a:ext>
                </a:extLst>
              </a:tr>
              <a:tr h="446146">
                <a:tc>
                  <a:txBody>
                    <a:bodyPr/>
                    <a:lstStyle/>
                    <a:p>
                      <a:r>
                        <a:rPr lang="en-US" dirty="0" smtClean="0"/>
                        <a:t>Democratic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97375"/>
                  </a:ext>
                </a:extLst>
              </a:tr>
              <a:tr h="780755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54660"/>
                  </a:ext>
                </a:extLst>
              </a:tr>
              <a:tr h="446146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4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 Results : Democrats Top 20 Topic Categories</a:t>
            </a:r>
            <a:endParaRPr lang="en-US" b="1" i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1" y="1941341"/>
            <a:ext cx="11029071" cy="430471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ITC 691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7" y="1948022"/>
            <a:ext cx="11640545" cy="417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+mn-lt"/>
              </a:rPr>
              <a:t>Query 2 Results : </a:t>
            </a:r>
            <a:r>
              <a:rPr lang="en-US" b="1" i="1" dirty="0" smtClean="0">
                <a:latin typeface="+mn-lt"/>
              </a:rPr>
              <a:t>Republicans </a:t>
            </a:r>
            <a:r>
              <a:rPr lang="en-US" b="1" i="1" dirty="0">
                <a:latin typeface="+mn-lt"/>
              </a:rPr>
              <a:t>Top 20 </a:t>
            </a:r>
            <a:r>
              <a:rPr lang="en-US" b="1" i="1" dirty="0" smtClean="0">
                <a:latin typeface="+mn-lt"/>
              </a:rPr>
              <a:t>Topic Categories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 Results : Republicans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1596682"/>
            <a:ext cx="2954216" cy="25181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05092" y="1596683"/>
            <a:ext cx="3086394" cy="26939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71646" y="3036056"/>
            <a:ext cx="2954216" cy="25181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167618" y="2349305"/>
            <a:ext cx="1111347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illegal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315308" y="2656559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1280160" y="3232052"/>
            <a:ext cx="1561514" cy="575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Wakeup America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909332" y="3519798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5455919" y="4709495"/>
            <a:ext cx="148355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care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5976131" y="3962619"/>
            <a:ext cx="148355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abortion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8740727" y="2239979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9019737" y="3027429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10101775" y="2434992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9663919" y="3555766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market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7539" y="1830951"/>
            <a:ext cx="1586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Border enforcement</a:t>
            </a:r>
            <a:endParaRPr lang="en-US" sz="1600" b="1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369558"/>
            <a:ext cx="158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Health care</a:t>
            </a:r>
            <a:endParaRPr lang="en-US" sz="1600" b="1" i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9515034" y="1775621"/>
            <a:ext cx="158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Job Market</a:t>
            </a:r>
            <a:endParaRPr lang="en-U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1362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Query 2 Results : Democrats</a:t>
            </a:r>
            <a:endParaRPr lang="en-US" b="1" i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1596682"/>
            <a:ext cx="2954216" cy="251811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05092" y="1596683"/>
            <a:ext cx="3086394" cy="26939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71646" y="3036056"/>
            <a:ext cx="2954216" cy="251811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167618" y="2349305"/>
            <a:ext cx="1111347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Syrian attack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166426" y="2555989"/>
            <a:ext cx="1437248" cy="59293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Israel refugees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1280160" y="3232052"/>
            <a:ext cx="1561514" cy="575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 killed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731140" y="3801950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5455919" y="4709495"/>
            <a:ext cx="148355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 business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5978769" y="3962619"/>
            <a:ext cx="1480917" cy="5531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China relations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8610601" y="2239979"/>
            <a:ext cx="1418492" cy="5026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9019737" y="3027429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visa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10101775" y="2434992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9663919" y="3555766"/>
            <a:ext cx="1288365" cy="4923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7539" y="1830951"/>
            <a:ext cx="158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Syrian Issue</a:t>
            </a:r>
            <a:endParaRPr lang="en-US" sz="1600" b="1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622679" y="3204715"/>
            <a:ext cx="1586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Global Relations and resources</a:t>
            </a:r>
            <a:endParaRPr lang="en-US" sz="1600" b="1" i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9663919" y="1734318"/>
            <a:ext cx="1586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/>
              <a:t>Students Employment</a:t>
            </a:r>
            <a:endParaRPr lang="en-U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11142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Challenges Faced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030"/>
          </a:xfrm>
        </p:spPr>
        <p:txBody>
          <a:bodyPr/>
          <a:lstStyle/>
          <a:p>
            <a:r>
              <a:rPr lang="en-US" dirty="0" smtClean="0"/>
              <a:t>Data Collection and analysis of data.</a:t>
            </a:r>
          </a:p>
          <a:p>
            <a:endParaRPr lang="en-US" dirty="0" smtClean="0"/>
          </a:p>
          <a:p>
            <a:r>
              <a:rPr lang="en-US" dirty="0" smtClean="0"/>
              <a:t>Rate Limit Exception for Twitter API.</a:t>
            </a:r>
          </a:p>
          <a:p>
            <a:endParaRPr lang="en-US" dirty="0" smtClean="0"/>
          </a:p>
          <a:p>
            <a:r>
              <a:rPr lang="en-US" dirty="0" smtClean="0"/>
              <a:t>Mallet not supporting extended ASCII Characters.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Conclusion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According to my study topics  were mostly related to the keywords each party has used for the election campaigns.</a:t>
            </a:r>
          </a:p>
          <a:p>
            <a:endParaRPr lang="en-US" dirty="0" smtClean="0"/>
          </a:p>
          <a:p>
            <a:r>
              <a:rPr lang="en-US" dirty="0" smtClean="0"/>
              <a:t>The top  topics tweeted by democrats were related to students work visas, Syrian attack, global relations and about building the GDP.</a:t>
            </a:r>
          </a:p>
          <a:p>
            <a:endParaRPr lang="en-US" dirty="0" smtClean="0"/>
          </a:p>
          <a:p>
            <a:r>
              <a:rPr lang="en-US" dirty="0"/>
              <a:t>The top  topics tweeted by </a:t>
            </a:r>
            <a:r>
              <a:rPr lang="en-US" dirty="0" smtClean="0"/>
              <a:t>republicans </a:t>
            </a:r>
            <a:r>
              <a:rPr lang="en-US" dirty="0"/>
              <a:t>were related to </a:t>
            </a:r>
            <a:r>
              <a:rPr lang="en-US" dirty="0" smtClean="0"/>
              <a:t>illegal immigration, healthcare, global market.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According to my study, Democrats retweeted more.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References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https://en.wikipedia.org/wiki/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https://en.wikipedia.org/wiki/List_of_current_United_States_Senators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http://www.socialmediaexaminer.com/twitter-experiencing-massive-growth-new-research/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McCallum, Andrew Kachites. "MALLET: A Machine Learning for Language Toolkit." http://mallet.cs.umass.edu. 2002.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http://programminghistorian.org/lessons/topic-modeling-and-mallet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677" y="2644413"/>
            <a:ext cx="5647006" cy="1775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i="1" dirty="0" smtClean="0"/>
              <a:t>Queries?</a:t>
            </a:r>
            <a:endParaRPr lang="en-US" sz="9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37</a:t>
            </a:fld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642" y="178984"/>
            <a:ext cx="4639900" cy="617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4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38</a:t>
            </a:fld>
            <a:endParaRPr lang="en-US"/>
          </a:p>
        </p:txBody>
      </p:sp>
      <p:pic>
        <p:nvPicPr>
          <p:cNvPr id="3074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85" y="1712374"/>
            <a:ext cx="9944058" cy="313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Social Media and Its Usage Trends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83" y="1690688"/>
            <a:ext cx="10515600" cy="4351338"/>
          </a:xfrm>
        </p:spPr>
        <p:txBody>
          <a:bodyPr/>
          <a:lstStyle/>
          <a:p>
            <a:r>
              <a:rPr lang="en-US" dirty="0" smtClean="0"/>
              <a:t>The most prominent social networking sites being used for multiple campaigns, voluntary activities, polls  are Twitter, Facebook.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 descr="pew research social media site usage compariso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07" y="2593075"/>
            <a:ext cx="6005015" cy="360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82200" y="6146964"/>
            <a:ext cx="1787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Adapted from [3]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80" y="4480659"/>
            <a:ext cx="2644919" cy="795322"/>
          </a:xfrm>
          <a:prstGeom prst="rect">
            <a:avLst/>
          </a:prstGeom>
        </p:spPr>
      </p:pic>
      <p:pic>
        <p:nvPicPr>
          <p:cNvPr id="4102" name="Picture 6" descr="https://upload.wikimedia.org/wikipedia/en/thumb/4/47/Twitter_2010_logo_-_from_Commons.svg/220px-Twitter_2010_logo_-_from_Common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86" y="3206054"/>
            <a:ext cx="2644919" cy="6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6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5</a:t>
            </a:fld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+mn-lt"/>
              </a:rPr>
              <a:t>About Twitter </a:t>
            </a:r>
            <a:endParaRPr lang="en-US" b="1" i="1" dirty="0">
              <a:latin typeface="+mn-lt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Twitter is an online news and social networking service where users post and read short 140-character messages called "tweets".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Registered </a:t>
            </a:r>
            <a:r>
              <a:rPr lang="en-US" sz="3000" dirty="0"/>
              <a:t>users can post and read tweets, but those who are unregistered can only read them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dirty="0"/>
              <a:t>To repost a message from another Twitter user and share it with one's own followers, a user can click the retweet button within the Tweet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dirty="0" smtClean="0"/>
              <a:t>Some of the tweet formats include group posts with hashtags(#) , the "@" sign followed by a username is used for mentioning or replying to other users.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67557-E02E-4780-9B18-7A17AB9FA7D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39" y="551656"/>
            <a:ext cx="1171575" cy="9525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7773" y="6408107"/>
            <a:ext cx="1787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Adapted from [1]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86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Tools </a:t>
            </a:r>
            <a:r>
              <a:rPr lang="en-US" b="1" i="1" dirty="0">
                <a:latin typeface="+mn-lt"/>
              </a:rPr>
              <a:t>U</a:t>
            </a:r>
            <a:r>
              <a:rPr lang="en-US" b="1" i="1" dirty="0" smtClean="0">
                <a:latin typeface="+mn-lt"/>
              </a:rPr>
              <a:t>sed For Collecting Twitter Data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Twitter API </a:t>
            </a:r>
            <a:r>
              <a:rPr lang="en-US" dirty="0" smtClean="0"/>
              <a:t>- A Python wrapper for performing API requests such as searching for users and downloading tweets. </a:t>
            </a:r>
          </a:p>
          <a:p>
            <a:r>
              <a:rPr lang="en-US" dirty="0" smtClean="0"/>
              <a:t>Free Users get an option of </a:t>
            </a:r>
            <a:r>
              <a:rPr lang="en-US" b="1" dirty="0" smtClean="0"/>
              <a:t>Gardenhose API </a:t>
            </a:r>
            <a:r>
              <a:rPr lang="en-US" dirty="0" smtClean="0"/>
              <a:t> for collecting 1% twitter data.</a:t>
            </a:r>
          </a:p>
          <a:p>
            <a:r>
              <a:rPr lang="en-US" dirty="0" smtClean="0"/>
              <a:t>Paid Users get  and option of </a:t>
            </a:r>
            <a:r>
              <a:rPr lang="en-US" b="1" dirty="0" smtClean="0"/>
              <a:t>Firehose API</a:t>
            </a:r>
            <a:r>
              <a:rPr lang="en-US" dirty="0" smtClean="0"/>
              <a:t> for collecting 10% twitter data.</a:t>
            </a:r>
          </a:p>
          <a:p>
            <a:r>
              <a:rPr lang="en-US" dirty="0" smtClean="0"/>
              <a:t>Only the big companies such as </a:t>
            </a:r>
            <a:r>
              <a:rPr lang="en-US" dirty="0"/>
              <a:t>G</a:t>
            </a:r>
            <a:r>
              <a:rPr lang="en-US" dirty="0" smtClean="0"/>
              <a:t>oogle, Yahoo are able to access 100% of the twitter data.</a:t>
            </a:r>
          </a:p>
          <a:p>
            <a:r>
              <a:rPr lang="en-US" dirty="0" smtClean="0"/>
              <a:t>Other options can be MongoDB, PyMongo, CronJobs.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Queries Analyzed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Which party retweets more? Democrats or Republicans ?</a:t>
            </a:r>
          </a:p>
          <a:p>
            <a:pPr marL="914400" lvl="2" indent="0">
              <a:buNone/>
            </a:pPr>
            <a:r>
              <a:rPr lang="en-US" sz="2800" dirty="0" smtClean="0"/>
              <a:t>Top 1000 tweets of Democrats and Republicans based on retweet    count</a:t>
            </a:r>
            <a:r>
              <a:rPr lang="en-US" sz="2400" dirty="0" smtClean="0"/>
              <a:t>.</a:t>
            </a:r>
          </a:p>
          <a:p>
            <a:pPr lvl="1"/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are republicans and Democrats talking about? Is it same or different?</a:t>
            </a:r>
          </a:p>
          <a:p>
            <a:pPr marL="914400" lvl="2" indent="0">
              <a:buNone/>
            </a:pPr>
            <a:r>
              <a:rPr lang="en-US" sz="2800" dirty="0" smtClean="0"/>
              <a:t>Top topic categories for each party and associated topics for each category.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Data Collection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05"/>
            <a:ext cx="10515600" cy="4351338"/>
          </a:xfrm>
        </p:spPr>
        <p:txBody>
          <a:bodyPr/>
          <a:lstStyle/>
          <a:p>
            <a:r>
              <a:rPr lang="en-US" dirty="0" smtClean="0"/>
              <a:t>Initial data for analysis is taken from Dr. Jesse Eickholt’s 1% data collected over an year span. This data is around 750GB.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91" y="2437310"/>
            <a:ext cx="9890148" cy="1697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91" y="4330190"/>
            <a:ext cx="9890148" cy="19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+mn-lt"/>
              </a:rPr>
              <a:t>Data Collection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this, there is around 1GB of data collected by streaming the twitter API for senators and electoral candidates for each party.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ITC 691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7557-E02E-4780-9B18-7A17AB9FA7D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43" y="2648542"/>
            <a:ext cx="5400675" cy="1070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43" y="5085947"/>
            <a:ext cx="10495129" cy="1270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43" y="3783356"/>
            <a:ext cx="10495129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1364</Words>
  <Application>Microsoft Office PowerPoint</Application>
  <PresentationFormat>Widescreen</PresentationFormat>
  <Paragraphs>309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Analysis on Democrat and Republican Tweets</vt:lpstr>
      <vt:lpstr>Who are democrats and Republicans?</vt:lpstr>
      <vt:lpstr>Senators for U.S. States</vt:lpstr>
      <vt:lpstr>Social Media and Its Usage Trends</vt:lpstr>
      <vt:lpstr>About Twitter </vt:lpstr>
      <vt:lpstr>Tools Used For Collecting Twitter Data</vt:lpstr>
      <vt:lpstr>Queries Analyzed</vt:lpstr>
      <vt:lpstr>Data Collection</vt:lpstr>
      <vt:lpstr>Data Collection</vt:lpstr>
      <vt:lpstr>Data Collection</vt:lpstr>
      <vt:lpstr>Data Collection</vt:lpstr>
      <vt:lpstr>Data Collection</vt:lpstr>
      <vt:lpstr>Data Filtration</vt:lpstr>
      <vt:lpstr>Tweets Obtained After Data Filtration</vt:lpstr>
      <vt:lpstr>Query 1</vt:lpstr>
      <vt:lpstr>Query 1</vt:lpstr>
      <vt:lpstr>Query 1 Results</vt:lpstr>
      <vt:lpstr>Query 1 Results</vt:lpstr>
      <vt:lpstr>Query 1 Results</vt:lpstr>
      <vt:lpstr>Query 1 Results : Top 2 Tweets of Democrats  </vt:lpstr>
      <vt:lpstr>Query 1 Results : Top 2 Tweets of Republicans</vt:lpstr>
      <vt:lpstr>Query 2</vt:lpstr>
      <vt:lpstr>About   </vt:lpstr>
      <vt:lpstr>Query 2 : Topic Modelling</vt:lpstr>
      <vt:lpstr>Query 2 : Mallet Files Generated</vt:lpstr>
      <vt:lpstr>Query 2 : Mallet Files Generated</vt:lpstr>
      <vt:lpstr>Query 2 : Mallet Files Generated</vt:lpstr>
      <vt:lpstr>Query 2: Mallet Files Generated</vt:lpstr>
      <vt:lpstr>Query 2 Results : Diagnostic Runs</vt:lpstr>
      <vt:lpstr>Query 2 Results : Democrats Top 20 Topic Categories</vt:lpstr>
      <vt:lpstr>Query 2 Results : Republicans Top 20 Topic Categories</vt:lpstr>
      <vt:lpstr>Query 2 Results : Republicans</vt:lpstr>
      <vt:lpstr>Query 2 Results : Democrats</vt:lpstr>
      <vt:lpstr>Challenges Faced</vt:lpstr>
      <vt:lpstr>Conclusion</vt:lpstr>
      <vt:lpstr>References</vt:lpstr>
      <vt:lpstr>PowerPoint Presentation</vt:lpstr>
      <vt:lpstr>PowerPoint Presentation</vt:lpstr>
    </vt:vector>
  </TitlesOfParts>
  <Company>Central Michigan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Democrat and Republican Tweets</dc:title>
  <dc:creator>Kaza Venkata, Bala Tripura Sundari</dc:creator>
  <cp:lastModifiedBy>Kaza Venkata, Bala Tripura Sundari</cp:lastModifiedBy>
  <cp:revision>77</cp:revision>
  <dcterms:created xsi:type="dcterms:W3CDTF">2016-11-29T00:36:13Z</dcterms:created>
  <dcterms:modified xsi:type="dcterms:W3CDTF">2016-12-01T19:19:10Z</dcterms:modified>
</cp:coreProperties>
</file>