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61" r:id="rId4"/>
    <p:sldId id="262" r:id="rId5"/>
    <p:sldId id="274" r:id="rId6"/>
    <p:sldId id="275" r:id="rId7"/>
    <p:sldId id="263" r:id="rId8"/>
    <p:sldId id="264" r:id="rId9"/>
    <p:sldId id="265" r:id="rId10"/>
    <p:sldId id="276" r:id="rId11"/>
    <p:sldId id="266" r:id="rId12"/>
    <p:sldId id="267" r:id="rId13"/>
    <p:sldId id="269" r:id="rId14"/>
    <p:sldId id="270" r:id="rId15"/>
    <p:sldId id="271" r:id="rId16"/>
    <p:sldId id="272" r:id="rId17"/>
    <p:sldId id="273" r:id="rId18"/>
  </p:sldIdLst>
  <p:sldSz cx="12192000" cy="6858000"/>
  <p:notesSz cx="6858000" cy="9144000"/>
  <p:embeddedFontLst>
    <p:embeddedFont>
      <p:font typeface="Bookman Old Style" panose="02050604050505020204" pitchFamily="18" charset="0"/>
      <p:regular r:id="rId20"/>
      <p:bold r:id="rId21"/>
      <p:italic r:id="rId22"/>
      <p:boldItalic r:id="rId23"/>
    </p:embeddedFont>
    <p:embeddedFont>
      <p:font typeface="Verdana" panose="020B060403050404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CAFB8D-D6F6-4568-BCEF-7738B13D6988}">
  <a:tblStyle styleId="{F8CAFB8D-D6F6-4568-BCEF-7738B13D6988}"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52FAF6-8437-4BEB-9B7C-022FD6DFD76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8c0d7b2d3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g28c0d7b2d3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9" name="Google Shape;17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5" name="Google Shape;18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1" name="Google Shape;19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9df5b2fd1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9df5b2fd1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5" name="Google Shape;12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df5b2fd1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df5b2fd1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9df5b2fd1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9df5b2fd1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 name="Google Shape;14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df5b2fd1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9df5b2fd1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Clr>
                <a:srgbClr val="17365D"/>
              </a:buClr>
              <a:buSzPts val="2000"/>
              <a:buNone/>
              <a:defRPr sz="2000" b="1">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 name="Google Shape;17;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 name="Google Shape;18;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1" name="Google Shape;81;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2" name="Google Shape;82;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solidFill>
                  <a:schemeClr val="dk1"/>
                </a:solidFill>
              </a:defRPr>
            </a:lvl1pPr>
            <a:lvl2pPr marL="914400" lvl="1" indent="-355600" algn="l">
              <a:spcBef>
                <a:spcPts val="400"/>
              </a:spcBef>
              <a:spcAft>
                <a:spcPts val="0"/>
              </a:spcAft>
              <a:buClr>
                <a:schemeClr val="dk1"/>
              </a:buClr>
              <a:buSzPts val="2000"/>
              <a:buChar char="–"/>
              <a:defRPr>
                <a:solidFill>
                  <a:schemeClr val="dk1"/>
                </a:solidFill>
              </a:defRPr>
            </a:lvl2pPr>
            <a:lvl3pPr marL="1371600" lvl="2" indent="-342900" algn="l">
              <a:spcBef>
                <a:spcPts val="360"/>
              </a:spcBef>
              <a:spcAft>
                <a:spcPts val="0"/>
              </a:spcAft>
              <a:buClr>
                <a:schemeClr val="dk1"/>
              </a:buClr>
              <a:buSzPts val="1800"/>
              <a:buChar char="•"/>
              <a:defRPr>
                <a:solidFill>
                  <a:schemeClr val="dk1"/>
                </a:solidFill>
              </a:defRPr>
            </a:lvl3pPr>
            <a:lvl4pPr marL="1828800" lvl="3" indent="-330200" algn="l">
              <a:spcBef>
                <a:spcPts val="320"/>
              </a:spcBef>
              <a:spcAft>
                <a:spcPts val="0"/>
              </a:spcAft>
              <a:buClr>
                <a:schemeClr val="dk1"/>
              </a:buClr>
              <a:buSzPts val="1600"/>
              <a:buChar char="–"/>
              <a:defRPr>
                <a:solidFill>
                  <a:schemeClr val="dk1"/>
                </a:solidFill>
              </a:defRPr>
            </a:lvl4pPr>
            <a:lvl5pPr marL="2286000" lvl="4" indent="-330200" algn="l">
              <a:spcBef>
                <a:spcPts val="320"/>
              </a:spcBef>
              <a:spcAft>
                <a:spcPts val="0"/>
              </a:spcAft>
              <a:buClr>
                <a:schemeClr val="dk1"/>
              </a:buClr>
              <a:buSzPts val="1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 name="Google Shape;23;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 name="Google Shape;24;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F0000"/>
              </a:buClr>
              <a:buSzPts val="4000"/>
              <a:buFont typeface="Verdana"/>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9" name="Google Shape;29;p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0" name="Google Shape;30;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6" name="Google Shape;36;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5" name="Google Shape;45;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5" name="Google Shape;55;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6" name="Google Shape;56;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2" name="Google Shape;62;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3" name="Google Shape;63;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9" name="Google Shape;69;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5" name="Google Shape;75;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6" name="Google Shape;76;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dirty="0"/>
          </a:p>
        </p:txBody>
      </p:sp>
      <p:sp>
        <p:nvSpPr>
          <p:cNvPr id="9" name="Google Shape;9;p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dirty="0"/>
          </a:p>
        </p:txBody>
      </p:sp>
      <p:sp>
        <p:nvSpPr>
          <p:cNvPr id="10" name="Google Shape;10;p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dirty="0"/>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78" y="1069100"/>
            <a:ext cx="10676700" cy="1470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3600" dirty="0">
                <a:latin typeface="Times New Roman" panose="02020603050405020304" pitchFamily="18" charset="0"/>
                <a:cs typeface="Times New Roman" panose="02020603050405020304" pitchFamily="18" charset="0"/>
              </a:rPr>
              <a:t>Bike E-</a:t>
            </a:r>
            <a:r>
              <a:rPr lang="en-IN" sz="3600" dirty="0">
                <a:latin typeface="Times New Roman" panose="02020603050405020304" pitchFamily="18" charset="0"/>
                <a:cs typeface="Times New Roman" panose="02020603050405020304" pitchFamily="18" charset="0"/>
              </a:rPr>
              <a:t>Catalogue Mobile App</a:t>
            </a:r>
            <a:endParaRPr sz="3600" dirty="0">
              <a:latin typeface="Times New Roman" panose="02020603050405020304" pitchFamily="18" charset="0"/>
              <a:cs typeface="Times New Roman" panose="02020603050405020304" pitchFamily="18" charset="0"/>
            </a:endParaRPr>
          </a:p>
        </p:txBody>
      </p:sp>
      <p:sp>
        <p:nvSpPr>
          <p:cNvPr id="88" name="Google Shape;88;p13"/>
          <p:cNvSpPr txBox="1">
            <a:spLocks noGrp="1"/>
          </p:cNvSpPr>
          <p:nvPr>
            <p:ph type="subTitle" idx="1"/>
          </p:nvPr>
        </p:nvSpPr>
        <p:spPr>
          <a:xfrm>
            <a:off x="149635" y="2354316"/>
            <a:ext cx="12192000" cy="552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17365D"/>
              </a:buClr>
              <a:buSzPct val="34870"/>
              <a:buNone/>
            </a:pPr>
            <a:r>
              <a:rPr lang="en-GB" sz="2800" dirty="0">
                <a:latin typeface="Times New Roman" panose="02020603050405020304" pitchFamily="18" charset="0"/>
                <a:ea typeface="Verdana" panose="020B0604030504040204" pitchFamily="34" charset="0"/>
                <a:cs typeface="Times New Roman" panose="02020603050405020304" pitchFamily="18" charset="0"/>
              </a:rPr>
              <a:t>Batch Number:  G15 - 7ISE2</a:t>
            </a:r>
            <a:endParaRPr sz="2800" dirty="0">
              <a:latin typeface="Times New Roman" panose="02020603050405020304" pitchFamily="18" charset="0"/>
              <a:ea typeface="Verdana" panose="020B0604030504040204" pitchFamily="34" charset="0"/>
              <a:cs typeface="Times New Roman" panose="02020603050405020304" pitchFamily="18" charset="0"/>
            </a:endParaRPr>
          </a:p>
          <a:p>
            <a:pPr marL="0" lvl="0" indent="0" algn="l" rtl="0">
              <a:spcBef>
                <a:spcPts val="400"/>
              </a:spcBef>
              <a:spcAft>
                <a:spcPts val="0"/>
              </a:spcAft>
              <a:buClr>
                <a:srgbClr val="17365D"/>
              </a:buClr>
              <a:buSzPct val="100000"/>
              <a:buNone/>
            </a:pPr>
            <a:endParaRPr dirty="0"/>
          </a:p>
        </p:txBody>
      </p:sp>
      <p:graphicFrame>
        <p:nvGraphicFramePr>
          <p:cNvPr id="89" name="Google Shape;89;p13"/>
          <p:cNvGraphicFramePr/>
          <p:nvPr>
            <p:extLst>
              <p:ext uri="{D42A27DB-BD31-4B8C-83A1-F6EECF244321}">
                <p14:modId xmlns:p14="http://schemas.microsoft.com/office/powerpoint/2010/main" val="1545561460"/>
              </p:ext>
            </p:extLst>
          </p:nvPr>
        </p:nvGraphicFramePr>
        <p:xfrm>
          <a:off x="630904" y="3274141"/>
          <a:ext cx="5418675" cy="2494340"/>
        </p:xfrm>
        <a:graphic>
          <a:graphicData uri="http://schemas.openxmlformats.org/drawingml/2006/table">
            <a:tbl>
              <a:tblPr firstRow="1" bandRow="1">
                <a:noFill/>
                <a:tableStyleId>{F8CAFB8D-D6F6-4568-BCEF-7738B13D6988}</a:tableStyleId>
              </a:tblPr>
              <a:tblGrid>
                <a:gridCol w="2449180">
                  <a:extLst>
                    <a:ext uri="{9D8B030D-6E8A-4147-A177-3AD203B41FA5}">
                      <a16:colId xmlns:a16="http://schemas.microsoft.com/office/drawing/2014/main" val="20000"/>
                    </a:ext>
                  </a:extLst>
                </a:gridCol>
                <a:gridCol w="2969495">
                  <a:extLst>
                    <a:ext uri="{9D8B030D-6E8A-4147-A177-3AD203B41FA5}">
                      <a16:colId xmlns:a16="http://schemas.microsoft.com/office/drawing/2014/main" val="20001"/>
                    </a:ext>
                  </a:extLst>
                </a:gridCol>
              </a:tblGrid>
              <a:tr h="258598">
                <a:tc>
                  <a:txBody>
                    <a:bodyPr/>
                    <a:lstStyle/>
                    <a:p>
                      <a:pPr marL="0" marR="0" lvl="0" indent="0" algn="l" rtl="0">
                        <a:spcBef>
                          <a:spcPts val="0"/>
                        </a:spcBef>
                        <a:spcAft>
                          <a:spcPts val="0"/>
                        </a:spcAft>
                        <a:buNone/>
                      </a:pPr>
                      <a:r>
                        <a:rPr lang="en-GB" sz="1800" b="1" u="none" strike="noStrike" cap="none" dirty="0">
                          <a:solidFill>
                            <a:srgbClr val="17365D"/>
                          </a:solidFill>
                        </a:rPr>
                        <a:t>Roll Number</a:t>
                      </a:r>
                    </a:p>
                    <a:p>
                      <a:pPr marL="0" marR="0" lvl="0" indent="0" algn="l"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1800" b="1" u="none" strike="noStrike" cap="none" dirty="0">
                          <a:solidFill>
                            <a:srgbClr val="17365D"/>
                          </a:solidFill>
                        </a:rPr>
                        <a:t>Student Name</a:t>
                      </a:r>
                    </a:p>
                    <a:p>
                      <a:pPr marL="0" marR="0" lvl="0" indent="0" algn="l"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1800" dirty="0"/>
                        <a:t>20201ISE0059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1800" u="none" strike="noStrike" cap="none" dirty="0"/>
                        <a:t>Bindu 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1800" dirty="0"/>
                        <a:t>20201ISE0090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1800" u="none" strike="noStrike" cap="none" dirty="0"/>
                        <a:t>Chandana J</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GB" sz="1800" dirty="0"/>
                        <a:t>20201ISE0060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1800" u="none" strike="noStrike" cap="none" dirty="0"/>
                        <a:t>Deeparani B 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049579" y="3274150"/>
            <a:ext cx="5919521" cy="24909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Verdana"/>
                <a:ea typeface="Verdana"/>
                <a:cs typeface="Verdana"/>
                <a:sym typeface="Verdana"/>
              </a:rPr>
              <a:t>Under the Supervision of,</a:t>
            </a:r>
            <a:endParaRPr sz="1800" dirty="0"/>
          </a:p>
          <a:p>
            <a:pPr marL="0" marR="0" lvl="0" indent="0" algn="ctr" rtl="0">
              <a:spcBef>
                <a:spcPts val="400"/>
              </a:spcBef>
              <a:spcAft>
                <a:spcPts val="0"/>
              </a:spcAft>
              <a:buClr>
                <a:srgbClr val="17365D"/>
              </a:buClr>
              <a:buSzPts val="2000"/>
              <a:buFont typeface="Arial"/>
              <a:buNone/>
            </a:pPr>
            <a:endParaRPr sz="1800" b="1" i="0" u="none" strike="noStrike" cap="none" dirty="0">
              <a:solidFill>
                <a:srgbClr val="17365D"/>
              </a:solidFill>
              <a:latin typeface="Verdana"/>
              <a:ea typeface="Verdana"/>
              <a:cs typeface="Verdana"/>
              <a:sym typeface="Verdana"/>
            </a:endParaRPr>
          </a:p>
          <a:p>
            <a:pPr marL="0" marR="0" lvl="0" indent="0" algn="ctr" rtl="0">
              <a:spcBef>
                <a:spcPts val="340"/>
              </a:spcBef>
              <a:spcAft>
                <a:spcPts val="0"/>
              </a:spcAft>
              <a:buClr>
                <a:srgbClr val="17365D"/>
              </a:buClr>
              <a:buSzPts val="1700"/>
              <a:buFont typeface="Arial"/>
              <a:buNone/>
            </a:pPr>
            <a:r>
              <a:rPr lang="en-GB" sz="1800" b="1" dirty="0">
                <a:solidFill>
                  <a:srgbClr val="17365D"/>
                </a:solidFill>
                <a:latin typeface="Verdana"/>
                <a:ea typeface="Verdana"/>
                <a:cs typeface="Verdana"/>
                <a:sym typeface="Verdana"/>
              </a:rPr>
              <a:t>Ms. Kimmi Kumari</a:t>
            </a:r>
          </a:p>
          <a:p>
            <a:pPr marL="0" marR="0" lvl="0" indent="0" algn="ctr" rtl="0">
              <a:spcBef>
                <a:spcPts val="340"/>
              </a:spcBef>
              <a:spcAft>
                <a:spcPts val="0"/>
              </a:spcAft>
              <a:buClr>
                <a:srgbClr val="17365D"/>
              </a:buClr>
              <a:buSzPts val="1700"/>
              <a:buFont typeface="Arial"/>
              <a:buNone/>
            </a:pPr>
            <a:r>
              <a:rPr lang="en-GB" sz="1800" b="1" dirty="0">
                <a:solidFill>
                  <a:srgbClr val="17365D"/>
                </a:solidFill>
                <a:latin typeface="Verdana"/>
                <a:ea typeface="Verdana"/>
                <a:sym typeface="Verdana"/>
              </a:rPr>
              <a:t>Assistant</a:t>
            </a:r>
            <a:r>
              <a:rPr lang="en-GB" sz="1800" dirty="0">
                <a:ea typeface="Verdana"/>
              </a:rPr>
              <a:t> </a:t>
            </a:r>
            <a:r>
              <a:rPr lang="en-GB" sz="1800" b="1" i="0" u="none" strike="noStrike" cap="none" dirty="0">
                <a:solidFill>
                  <a:srgbClr val="17365D"/>
                </a:solidFill>
                <a:latin typeface="Verdana"/>
                <a:ea typeface="Verdana"/>
                <a:cs typeface="Verdana"/>
                <a:sym typeface="Verdana"/>
              </a:rPr>
              <a:t>Professor</a:t>
            </a:r>
            <a:endParaRPr sz="1800" dirty="0"/>
          </a:p>
          <a:p>
            <a:pPr marL="0" marR="0" lvl="0" indent="0" algn="ctr" rtl="0">
              <a:spcBef>
                <a:spcPts val="340"/>
              </a:spcBef>
              <a:spcAft>
                <a:spcPts val="0"/>
              </a:spcAft>
              <a:buClr>
                <a:srgbClr val="17365D"/>
              </a:buClr>
              <a:buSzPts val="1700"/>
              <a:buFont typeface="Arial"/>
              <a:buNone/>
            </a:pPr>
            <a:r>
              <a:rPr lang="en-GB" sz="1800" b="1" i="0" u="none" strike="noStrike" cap="none" dirty="0">
                <a:solidFill>
                  <a:srgbClr val="17365D"/>
                </a:solidFill>
                <a:latin typeface="Verdana"/>
                <a:ea typeface="Verdana"/>
                <a:cs typeface="Verdana"/>
                <a:sym typeface="Verdana"/>
              </a:rPr>
              <a:t>School of Computer Science &amp; Engineering</a:t>
            </a:r>
            <a:endParaRPr sz="1800" dirty="0"/>
          </a:p>
          <a:p>
            <a:pPr marL="0" marR="0" lvl="0" indent="0" algn="ctr" rtl="0">
              <a:spcBef>
                <a:spcPts val="340"/>
              </a:spcBef>
              <a:spcAft>
                <a:spcPts val="0"/>
              </a:spcAft>
              <a:buClr>
                <a:srgbClr val="17365D"/>
              </a:buClr>
              <a:buSzPts val="1700"/>
              <a:buFont typeface="Arial"/>
              <a:buNone/>
            </a:pPr>
            <a:r>
              <a:rPr lang="en-GB" sz="1800" b="1" i="0" u="none" strike="noStrike" cap="none" dirty="0">
                <a:solidFill>
                  <a:srgbClr val="17365D"/>
                </a:solidFill>
                <a:latin typeface="Verdana"/>
                <a:ea typeface="Verdana"/>
                <a:cs typeface="Verdana"/>
                <a:sym typeface="Verdana"/>
              </a:rPr>
              <a:t>Presidency University</a:t>
            </a:r>
            <a:endParaRPr sz="1800" dirty="0"/>
          </a:p>
          <a:p>
            <a:pPr marL="0" marR="0" lvl="0" indent="0" algn="ctr" rtl="0">
              <a:spcBef>
                <a:spcPts val="400"/>
              </a:spcBef>
              <a:spcAft>
                <a:spcPts val="0"/>
              </a:spcAft>
              <a:buClr>
                <a:srgbClr val="17365D"/>
              </a:buClr>
              <a:buSzPts val="2000"/>
              <a:buFont typeface="Arial"/>
              <a:buNone/>
            </a:pPr>
            <a:endParaRPr sz="1800" b="1" i="0" u="none" strike="noStrike" cap="none" dirty="0">
              <a:solidFill>
                <a:srgbClr val="17365D"/>
              </a:solidFill>
              <a:latin typeface="Verdana"/>
              <a:ea typeface="Verdana"/>
              <a:cs typeface="Verdana"/>
              <a:sym typeface="Verdana"/>
            </a:endParaRPr>
          </a:p>
        </p:txBody>
      </p:sp>
      <p:sp>
        <p:nvSpPr>
          <p:cNvPr id="91" name="Google Shape;91;p13"/>
          <p:cNvSpPr txBox="1"/>
          <p:nvPr/>
        </p:nvSpPr>
        <p:spPr>
          <a:xfrm>
            <a:off x="3986772" y="0"/>
            <a:ext cx="3970594" cy="8862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400" b="1" i="0" u="none" strike="noStrike" cap="none" dirty="0">
                <a:solidFill>
                  <a:srgbClr val="17365D"/>
                </a:solidFill>
                <a:latin typeface="Times New Roman" panose="02020603050405020304" pitchFamily="18" charset="0"/>
                <a:ea typeface="Verdana"/>
                <a:cs typeface="Times New Roman" panose="02020603050405020304" pitchFamily="18" charset="0"/>
                <a:sym typeface="Verdana"/>
              </a:rPr>
              <a:t>PIP104 University Project-II</a:t>
            </a:r>
            <a:endParaRPr sz="2400" b="1" dirty="0">
              <a:latin typeface="Times New Roman" panose="020206030504050203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400" b="1" i="0" u="none" strike="noStrike" cap="none" dirty="0">
                <a:solidFill>
                  <a:srgbClr val="17365D"/>
                </a:solidFill>
                <a:latin typeface="Times New Roman" panose="02020603050405020304" pitchFamily="18" charset="0"/>
                <a:ea typeface="Verdana"/>
                <a:cs typeface="Times New Roman" panose="02020603050405020304" pitchFamily="18" charset="0"/>
                <a:sym typeface="Verdana"/>
              </a:rPr>
              <a:t>Final Review</a:t>
            </a:r>
            <a:endParaRPr sz="2400" b="1" i="0" u="none" strike="noStrike" cap="none" dirty="0">
              <a:solidFill>
                <a:srgbClr val="17365D"/>
              </a:solidFill>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E851-0DC3-92E5-BD9A-5A551E564D0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a:t>
            </a:r>
            <a:r>
              <a:rPr lang="en-IN" dirty="0">
                <a:latin typeface="Times New Roman" panose="02020603050405020304" pitchFamily="18" charset="0"/>
                <a:cs typeface="Times New Roman" panose="02020603050405020304" pitchFamily="18" charset="0"/>
              </a:rPr>
              <a:t>Methodology </a:t>
            </a:r>
            <a:endParaRPr lang="en-IN" dirty="0"/>
          </a:p>
        </p:txBody>
      </p:sp>
      <p:sp>
        <p:nvSpPr>
          <p:cNvPr id="3" name="Text Placeholder 2">
            <a:extLst>
              <a:ext uri="{FF2B5EF4-FFF2-40B4-BE49-F238E27FC236}">
                <a16:creationId xmlns:a16="http://schemas.microsoft.com/office/drawing/2014/main" id="{91C14A4D-2E1B-0426-43FF-54FFF4A22751}"/>
              </a:ext>
            </a:extLst>
          </p:cNvPr>
          <p:cNvSpPr>
            <a:spLocks noGrp="1"/>
          </p:cNvSpPr>
          <p:nvPr>
            <p:ph type="body" idx="1"/>
          </p:nvPr>
        </p:nvSpPr>
        <p:spPr>
          <a:xfrm>
            <a:off x="812800" y="1363579"/>
            <a:ext cx="10668000" cy="4732419"/>
          </a:xfrm>
        </p:spPr>
        <p:txBody>
          <a:bodyPr>
            <a:normAutofit/>
          </a:bodyPr>
          <a:lstStyle/>
          <a:p>
            <a:pPr marL="342900" indent="-34290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Color Customization and Multimedia Integration Analysis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Ethical Considerations </a:t>
            </a:r>
          </a:p>
          <a:p>
            <a:pPr marL="22860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Privacy and Anonymity</a:t>
            </a:r>
          </a:p>
          <a:p>
            <a:pPr marL="22860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Limitations</a:t>
            </a:r>
          </a:p>
          <a:p>
            <a:pPr marL="22860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Future Research</a:t>
            </a:r>
            <a:endParaRPr lang="en-US"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419620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p:nvPr/>
        </p:nvSpPr>
        <p:spPr>
          <a:xfrm>
            <a:off x="900400" y="347725"/>
            <a:ext cx="57666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800" b="1" dirty="0">
                <a:solidFill>
                  <a:srgbClr val="17365D"/>
                </a:solidFill>
                <a:latin typeface="Times New Roman" panose="02020603050405020304" pitchFamily="18" charset="0"/>
                <a:ea typeface="Verdana"/>
                <a:cs typeface="Times New Roman" panose="02020603050405020304" pitchFamily="18" charset="0"/>
                <a:sym typeface="Verdana"/>
              </a:rPr>
              <a:t>Architecture Design</a:t>
            </a:r>
            <a:endParaRPr sz="2800" b="1" dirty="0">
              <a:solidFill>
                <a:srgbClr val="17365D"/>
              </a:solidFill>
              <a:latin typeface="Times New Roman" panose="02020603050405020304" pitchFamily="18" charset="0"/>
              <a:ea typeface="Verdana"/>
              <a:cs typeface="Times New Roman" panose="02020603050405020304" pitchFamily="18" charset="0"/>
              <a:sym typeface="Verdana"/>
            </a:endParaRPr>
          </a:p>
        </p:txBody>
      </p:sp>
      <p:pic>
        <p:nvPicPr>
          <p:cNvPr id="2" name="Picture 1">
            <a:extLst>
              <a:ext uri="{FF2B5EF4-FFF2-40B4-BE49-F238E27FC236}">
                <a16:creationId xmlns:a16="http://schemas.microsoft.com/office/drawing/2014/main" id="{D050A15A-569C-6360-3415-65FE6B18E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425" y="1093509"/>
            <a:ext cx="10614581" cy="50339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cs typeface="Times New Roman" panose="02020603050405020304" pitchFamily="18" charset="0"/>
              </a:rPr>
              <a:t>Objectives</a:t>
            </a:r>
            <a:endParaRPr dirty="0">
              <a:latin typeface="Times New Roman" panose="02020603050405020304" pitchFamily="18" charset="0"/>
              <a:cs typeface="Times New Roman" panose="02020603050405020304" pitchFamily="18" charset="0"/>
            </a:endParaRPr>
          </a:p>
        </p:txBody>
      </p:sp>
      <p:sp>
        <p:nvSpPr>
          <p:cNvPr id="158" name="Google Shape;158;p24"/>
          <p:cNvSpPr txBox="1">
            <a:spLocks noGrp="1"/>
          </p:cNvSpPr>
          <p:nvPr>
            <p:ph type="body" idx="1"/>
          </p:nvPr>
        </p:nvSpPr>
        <p:spPr>
          <a:xfrm>
            <a:off x="537328" y="1291472"/>
            <a:ext cx="11095348" cy="4689427"/>
          </a:xfrm>
          <a:prstGeom prst="rect">
            <a:avLst/>
          </a:prstGeom>
          <a:noFill/>
          <a:ln>
            <a:noFill/>
          </a:ln>
        </p:spPr>
        <p:txBody>
          <a:bodyPr spcFirstLastPara="1" wrap="square" lIns="91425" tIns="45700" rIns="91425" bIns="45700" anchor="t" anchorCtr="0">
            <a:noAutofit/>
          </a:bodyPr>
          <a:lstStyle/>
          <a:p>
            <a:pPr marL="342900" indent="-342900" algn="just">
              <a:lnSpc>
                <a:spcPct val="107000"/>
              </a:lnSpc>
            </a:pPr>
            <a:r>
              <a:rPr lang="en-US" dirty="0">
                <a:latin typeface="Times New Roman" panose="02020603050405020304" pitchFamily="18" charset="0"/>
                <a:cs typeface="Times New Roman" panose="02020603050405020304" pitchFamily="18" charset="0"/>
              </a:rPr>
              <a:t>Showcasing Product Range  </a:t>
            </a:r>
          </a:p>
          <a:p>
            <a:pPr marL="342900" indent="-342900" algn="just">
              <a:lnSpc>
                <a:spcPct val="107000"/>
              </a:lnSpc>
            </a:pPr>
            <a:r>
              <a:rPr lang="en-US" dirty="0">
                <a:latin typeface="Times New Roman" panose="02020603050405020304" pitchFamily="18" charset="0"/>
                <a:cs typeface="Times New Roman" panose="02020603050405020304" pitchFamily="18" charset="0"/>
              </a:rPr>
              <a:t>Facilitating Product Discovery  </a:t>
            </a:r>
          </a:p>
          <a:p>
            <a:pPr marL="342900" indent="-342900" algn="just">
              <a:lnSpc>
                <a:spcPct val="107000"/>
              </a:lnSpc>
            </a:pPr>
            <a:r>
              <a:rPr lang="en-US" dirty="0">
                <a:latin typeface="Times New Roman" panose="02020603050405020304" pitchFamily="18" charset="0"/>
                <a:cs typeface="Times New Roman" panose="02020603050405020304" pitchFamily="18" charset="0"/>
              </a:rPr>
              <a:t>Enhancing User Experience </a:t>
            </a:r>
          </a:p>
          <a:p>
            <a:pPr marL="342900" indent="-342900" algn="just">
              <a:lnSpc>
                <a:spcPct val="107000"/>
              </a:lnSpc>
            </a:pPr>
            <a:r>
              <a:rPr lang="en-US" dirty="0">
                <a:latin typeface="Times New Roman" panose="02020603050405020304" pitchFamily="18" charset="0"/>
                <a:cs typeface="Times New Roman" panose="02020603050405020304" pitchFamily="18" charset="0"/>
              </a:rPr>
              <a:t>Enabling Virtual Product Exploration</a:t>
            </a:r>
          </a:p>
          <a:p>
            <a:pPr marL="342900" indent="-342900" algn="just">
              <a:lnSpc>
                <a:spcPct val="107000"/>
              </a:lnSpc>
            </a:pPr>
            <a:r>
              <a:rPr lang="en-US" dirty="0">
                <a:latin typeface="Times New Roman" panose="02020603050405020304" pitchFamily="18" charset="0"/>
                <a:cs typeface="Times New Roman" panose="02020603050405020304" pitchFamily="18" charset="0"/>
              </a:rPr>
              <a:t>Facilitating Easy Purchases</a:t>
            </a:r>
          </a:p>
          <a:p>
            <a:pPr marL="342900" indent="-342900" algn="just">
              <a:lnSpc>
                <a:spcPct val="107000"/>
              </a:lnSpc>
            </a:pPr>
            <a:r>
              <a:rPr lang="en-US" dirty="0">
                <a:latin typeface="Times New Roman" panose="02020603050405020304" pitchFamily="18" charset="0"/>
                <a:cs typeface="Times New Roman" panose="02020603050405020304" pitchFamily="18" charset="0"/>
              </a:rPr>
              <a:t>Promoting Brand Awareness </a:t>
            </a:r>
          </a:p>
          <a:p>
            <a:pPr marL="342900" indent="-342900" algn="just">
              <a:lnSpc>
                <a:spcPct val="107000"/>
              </a:lnSpc>
            </a:pPr>
            <a:r>
              <a:rPr lang="en-US" dirty="0">
                <a:latin typeface="Times New Roman" panose="02020603050405020304" pitchFamily="18" charset="0"/>
                <a:cs typeface="Times New Roman" panose="02020603050405020304" pitchFamily="18" charset="0"/>
              </a:rPr>
              <a:t>Encouraging User Engagement </a:t>
            </a:r>
          </a:p>
          <a:p>
            <a:pPr marL="342900" indent="-342900" algn="just">
              <a:lnSpc>
                <a:spcPct val="107000"/>
              </a:lnSpc>
            </a:pPr>
            <a:r>
              <a:rPr lang="en-US" dirty="0">
                <a:latin typeface="Times New Roman" panose="02020603050405020304" pitchFamily="18" charset="0"/>
                <a:cs typeface="Times New Roman" panose="02020603050405020304" pitchFamily="18" charset="0"/>
              </a:rPr>
              <a:t>Providing Accurate Product Information </a:t>
            </a:r>
          </a:p>
          <a:p>
            <a:pPr marL="342900" indent="-342900" algn="just">
              <a:lnSpc>
                <a:spcPct val="107000"/>
              </a:lnSpc>
            </a:pPr>
            <a:r>
              <a:rPr lang="en-US" dirty="0">
                <a:latin typeface="Times New Roman" panose="02020603050405020304" pitchFamily="18" charset="0"/>
                <a:cs typeface="Times New Roman" panose="02020603050405020304" pitchFamily="18" charset="0"/>
              </a:rPr>
              <a:t>Supporting Offline Accessibility</a:t>
            </a:r>
          </a:p>
          <a:p>
            <a:pPr marL="342900" indent="-342900" algn="just">
              <a:lnSpc>
                <a:spcPct val="107000"/>
              </a:lnSpc>
            </a:pPr>
            <a:r>
              <a:rPr lang="en-US" dirty="0">
                <a:latin typeface="Times New Roman" panose="02020603050405020304" pitchFamily="18" charset="0"/>
                <a:cs typeface="Times New Roman" panose="02020603050405020304" pitchFamily="18" charset="0"/>
              </a:rPr>
              <a:t>Integrating Augmented Reality  </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cs typeface="Times New Roman" panose="02020603050405020304" pitchFamily="18" charset="0"/>
              </a:rPr>
              <a:t>Timeline of Project</a:t>
            </a:r>
            <a:endParaRPr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06986FA2-A3B3-9EA9-10B6-32C573D32FB2}"/>
              </a:ext>
            </a:extLst>
          </p:cNvPr>
          <p:cNvGraphicFramePr>
            <a:graphicFrameLocks noGrp="1"/>
          </p:cNvGraphicFramePr>
          <p:nvPr>
            <p:extLst>
              <p:ext uri="{D42A27DB-BD31-4B8C-83A1-F6EECF244321}">
                <p14:modId xmlns:p14="http://schemas.microsoft.com/office/powerpoint/2010/main" val="2870620802"/>
              </p:ext>
            </p:extLst>
          </p:nvPr>
        </p:nvGraphicFramePr>
        <p:xfrm>
          <a:off x="812798" y="1093510"/>
          <a:ext cx="10018600" cy="4908269"/>
        </p:xfrm>
        <a:graphic>
          <a:graphicData uri="http://schemas.openxmlformats.org/drawingml/2006/table">
            <a:tbl>
              <a:tblPr firstRow="1" firstCol="1" bandRow="1">
                <a:tableStyleId>{C252FAF6-8437-4BEB-9B7C-022FD6DFD761}</a:tableStyleId>
              </a:tblPr>
              <a:tblGrid>
                <a:gridCol w="1976573">
                  <a:extLst>
                    <a:ext uri="{9D8B030D-6E8A-4147-A177-3AD203B41FA5}">
                      <a16:colId xmlns:a16="http://schemas.microsoft.com/office/drawing/2014/main" val="2634861582"/>
                    </a:ext>
                  </a:extLst>
                </a:gridCol>
                <a:gridCol w="1956381">
                  <a:extLst>
                    <a:ext uri="{9D8B030D-6E8A-4147-A177-3AD203B41FA5}">
                      <a16:colId xmlns:a16="http://schemas.microsoft.com/office/drawing/2014/main" val="2527640055"/>
                    </a:ext>
                  </a:extLst>
                </a:gridCol>
                <a:gridCol w="1919362">
                  <a:extLst>
                    <a:ext uri="{9D8B030D-6E8A-4147-A177-3AD203B41FA5}">
                      <a16:colId xmlns:a16="http://schemas.microsoft.com/office/drawing/2014/main" val="3263019846"/>
                    </a:ext>
                  </a:extLst>
                </a:gridCol>
                <a:gridCol w="1919362">
                  <a:extLst>
                    <a:ext uri="{9D8B030D-6E8A-4147-A177-3AD203B41FA5}">
                      <a16:colId xmlns:a16="http://schemas.microsoft.com/office/drawing/2014/main" val="3470424934"/>
                    </a:ext>
                  </a:extLst>
                </a:gridCol>
                <a:gridCol w="2246922">
                  <a:extLst>
                    <a:ext uri="{9D8B030D-6E8A-4147-A177-3AD203B41FA5}">
                      <a16:colId xmlns:a16="http://schemas.microsoft.com/office/drawing/2014/main" val="297689679"/>
                    </a:ext>
                  </a:extLst>
                </a:gridCol>
              </a:tblGrid>
              <a:tr h="298123">
                <a:tc>
                  <a:txBody>
                    <a:bodyPr/>
                    <a:lstStyle/>
                    <a:p>
                      <a:pPr algn="ctr"/>
                      <a:r>
                        <a:rPr lang="en-IN" sz="1400" dirty="0">
                          <a:effectLst/>
                          <a:latin typeface="Times New Roman" panose="02020603050405020304" pitchFamily="18" charset="0"/>
                          <a:cs typeface="Times New Roman" panose="02020603050405020304" pitchFamily="18" charset="0"/>
                        </a:rPr>
                        <a:t>TASK</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DURATION (WEEKS)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START DATE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END DATE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DEPENDENCIES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extLst>
                  <a:ext uri="{0D108BD9-81ED-4DB2-BD59-A6C34878D82A}">
                    <a16:rowId xmlns:a16="http://schemas.microsoft.com/office/drawing/2014/main" val="4230663519"/>
                  </a:ext>
                </a:extLst>
              </a:tr>
              <a:tr h="403231">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Project Initiation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15/08/2023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08/10/2023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extLst>
                  <a:ext uri="{0D108BD9-81ED-4DB2-BD59-A6C34878D82A}">
                    <a16:rowId xmlns:a16="http://schemas.microsoft.com/office/drawing/2014/main" val="2421939084"/>
                  </a:ext>
                </a:extLst>
              </a:tr>
              <a:tr h="403231">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Requirement Analysis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17/08/2023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24/10/2023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Project Initiation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extLst>
                  <a:ext uri="{0D108BD9-81ED-4DB2-BD59-A6C34878D82A}">
                    <a16:rowId xmlns:a16="http://schemas.microsoft.com/office/drawing/2014/main" val="526161087"/>
                  </a:ext>
                </a:extLst>
              </a:tr>
              <a:tr h="806462">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System Design (Database, User Interface (UI) &amp; Integration)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25/10/2023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07/11/2023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Project Initiation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extLst>
                  <a:ext uri="{0D108BD9-81ED-4DB2-BD59-A6C34878D82A}">
                    <a16:rowId xmlns:a16="http://schemas.microsoft.com/office/drawing/2014/main" val="837614445"/>
                  </a:ext>
                </a:extLst>
              </a:tr>
              <a:tr h="604846">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Development (Frontend &amp; Backend)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08/11/2023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29/11/2023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System Design (All)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extLst>
                  <a:ext uri="{0D108BD9-81ED-4DB2-BD59-A6C34878D82A}">
                    <a16:rowId xmlns:a16="http://schemas.microsoft.com/office/drawing/2014/main" val="2560670738"/>
                  </a:ext>
                </a:extLst>
              </a:tr>
              <a:tr h="556306">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Database Implementation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30/11/2023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07/12/2023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Development (Backend)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extLst>
                  <a:ext uri="{0D108BD9-81ED-4DB2-BD59-A6C34878D82A}">
                    <a16:rowId xmlns:a16="http://schemas.microsoft.com/office/drawing/2014/main" val="973666112"/>
                  </a:ext>
                </a:extLst>
              </a:tr>
              <a:tr h="806462">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Testing (Unit &amp; Integration) + User Acceptance Testing</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08/12/2023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22/12/2023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Testing (All)</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extLst>
                  <a:ext uri="{0D108BD9-81ED-4DB2-BD59-A6C34878D82A}">
                    <a16:rowId xmlns:a16="http://schemas.microsoft.com/office/drawing/2014/main" val="2967549337"/>
                  </a:ext>
                </a:extLst>
              </a:tr>
              <a:tr h="806462">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Project Documentation &amp; Closure</a:t>
                      </a:r>
                    </a:p>
                    <a:p>
                      <a:pPr algn="ctr"/>
                      <a:r>
                        <a:rPr lang="en-IN"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23/12/2023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30/12/2023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tc>
                  <a:txBody>
                    <a:bodyPr/>
                    <a:lstStyle/>
                    <a:p>
                      <a:pPr algn="ctr"/>
                      <a:r>
                        <a:rPr lang="en-IN" sz="1400" dirty="0">
                          <a:effectLst/>
                          <a:latin typeface="Times New Roman" panose="02020603050405020304" pitchFamily="18" charset="0"/>
                          <a:cs typeface="Times New Roman" panose="02020603050405020304" pitchFamily="18" charset="0"/>
                        </a:rPr>
                        <a:t> </a:t>
                      </a:r>
                    </a:p>
                    <a:p>
                      <a:pPr algn="ctr"/>
                      <a:r>
                        <a:rPr lang="en-IN" sz="1400" dirty="0">
                          <a:effectLst/>
                          <a:latin typeface="Times New Roman" panose="02020603050405020304" pitchFamily="18" charset="0"/>
                          <a:cs typeface="Times New Roman" panose="02020603050405020304" pitchFamily="18" charset="0"/>
                        </a:rPr>
                        <a:t>Monitoring and Maintenance Planning</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7798" marR="57798" marT="0" marB="0"/>
                </a:tc>
                <a:extLst>
                  <a:ext uri="{0D108BD9-81ED-4DB2-BD59-A6C34878D82A}">
                    <a16:rowId xmlns:a16="http://schemas.microsoft.com/office/drawing/2014/main" val="360691219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cs typeface="Times New Roman" panose="02020603050405020304" pitchFamily="18" charset="0"/>
              </a:rPr>
              <a:t>Expected Outcomes</a:t>
            </a:r>
            <a:endParaRPr dirty="0">
              <a:latin typeface="Times New Roman" panose="02020603050405020304" pitchFamily="18" charset="0"/>
              <a:cs typeface="Times New Roman" panose="02020603050405020304" pitchFamily="18" charset="0"/>
            </a:endParaRPr>
          </a:p>
        </p:txBody>
      </p:sp>
      <p:sp>
        <p:nvSpPr>
          <p:cNvPr id="176" name="Google Shape;176;p27"/>
          <p:cNvSpPr txBox="1">
            <a:spLocks noGrp="1"/>
          </p:cNvSpPr>
          <p:nvPr>
            <p:ph type="body" idx="1"/>
          </p:nvPr>
        </p:nvSpPr>
        <p:spPr>
          <a:xfrm>
            <a:off x="762000" y="1555422"/>
            <a:ext cx="10668000" cy="5220077"/>
          </a:xfrm>
          <a:prstGeom prst="rect">
            <a:avLst/>
          </a:prstGeom>
          <a:noFill/>
          <a:ln>
            <a:noFill/>
          </a:ln>
        </p:spPr>
        <p:txBody>
          <a:bodyPr spcFirstLastPara="1" wrap="square" lIns="91425" tIns="45700" rIns="91425" bIns="45700" anchor="t" anchorCtr="0">
            <a:noAutofit/>
          </a:bodyPr>
          <a:lstStyle/>
          <a:p>
            <a:pPr marL="342900" indent="-342900" algn="just">
              <a:lnSpc>
                <a:spcPct val="107000"/>
              </a:lnSpc>
            </a:pPr>
            <a:r>
              <a:rPr lang="en-IN"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Improved Accessibility : </a:t>
            </a:r>
            <a:r>
              <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Prospective buyers can browse the bike e-catalogue whenever and wherever they want via the QR code smartphone app. </a:t>
            </a:r>
          </a:p>
          <a:p>
            <a:pPr marL="0" lvl="0" indent="0" algn="just">
              <a:lnSpc>
                <a:spcPct val="107000"/>
              </a:lnSpc>
              <a:buNone/>
            </a:pPr>
            <a:endParaRPr lang="en-IN"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pPr>
            <a:r>
              <a:rPr lang="en-IN"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Rich Multimedia Experience : </a:t>
            </a:r>
            <a:r>
              <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Bicycle merchants and manufacturers can offer a rich multimedia experience by inserting QR codes into the e-catalogue.</a:t>
            </a:r>
          </a:p>
          <a:p>
            <a:pPr marL="0" lvl="0" indent="0" algn="just">
              <a:lnSpc>
                <a:spcPct val="107000"/>
              </a:lnSpc>
              <a:buNone/>
            </a:pPr>
            <a:r>
              <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pPr>
            <a:r>
              <a:rPr lang="en-IN"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Real-Time changes : </a:t>
            </a:r>
            <a:r>
              <a:rPr lang="en-IN"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bike e-catalogue's digital nature allows for real-time changes, unlike traditional printed catalogues. </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190500" algn="l" rtl="0">
              <a:spcBef>
                <a:spcPts val="1500"/>
              </a:spcBef>
              <a:spcAft>
                <a:spcPts val="0"/>
              </a:spcAft>
              <a:buClr>
                <a:schemeClr val="dk1"/>
              </a:buClr>
              <a:buSzPts val="24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182" name="Google Shape;182;p28"/>
          <p:cNvSpPr txBox="1">
            <a:spLocks noGrp="1"/>
          </p:cNvSpPr>
          <p:nvPr>
            <p:ph type="body" idx="1"/>
          </p:nvPr>
        </p:nvSpPr>
        <p:spPr>
          <a:xfrm>
            <a:off x="762000" y="1602557"/>
            <a:ext cx="10668000" cy="4302943"/>
          </a:xfrm>
          <a:prstGeom prst="rect">
            <a:avLst/>
          </a:prstGeom>
          <a:noFill/>
          <a:ln>
            <a:noFill/>
          </a:ln>
        </p:spPr>
        <p:txBody>
          <a:bodyPr spcFirstLastPara="1" wrap="square" lIns="91425" tIns="45700" rIns="91425" bIns="45700" anchor="t" anchorCtr="0">
            <a:normAutofit/>
          </a:bodyPr>
          <a:lstStyle/>
          <a:p>
            <a:pPr marL="457200" algn="just">
              <a:lnSpc>
                <a:spcPct val="107000"/>
              </a:lnSpc>
              <a:spcAft>
                <a:spcPts val="800"/>
              </a:spcAft>
            </a:pPr>
            <a:r>
              <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conclusion, the usage of a mobile QR code app to access bike e-catalogue has the potential to completely change how people discover, understand, and interact with bikes.</a:t>
            </a:r>
          </a:p>
          <a:p>
            <a:pPr marL="457200" algn="just">
              <a:lnSpc>
                <a:spcPct val="107000"/>
              </a:lnSpc>
              <a:spcAft>
                <a:spcPts val="800"/>
              </a:spcAft>
            </a:pP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bike e-catalogue app has the potential to become a go-to platform for bike lovers, businesses, and people interested in the world of cycling by focusing on user-centric design, ongoing improvement, and staying up-to-date with technical improvements. </a:t>
            </a:r>
            <a:endParaRPr lang="en-GB"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ts val="24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body" idx="1"/>
          </p:nvPr>
        </p:nvSpPr>
        <p:spPr>
          <a:xfrm>
            <a:off x="304800" y="1159497"/>
            <a:ext cx="11534274" cy="4936502"/>
          </a:xfrm>
          <a:prstGeom prst="rect">
            <a:avLst/>
          </a:prstGeom>
          <a:noFill/>
          <a:ln>
            <a:noFill/>
          </a:ln>
        </p:spPr>
        <p:txBody>
          <a:bodyPr spcFirstLastPara="1" wrap="square" lIns="91425" tIns="45700" rIns="91425" bIns="45700" anchor="t" anchorCtr="0">
            <a:noAutofit/>
          </a:bodyPr>
          <a:lstStyle/>
          <a:p>
            <a:pPr marL="34290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Choi, D., Kim, J., &amp; Kim, S. (2019). Augmented reality applications in e-commerce: A study of online apparel shopping. *Journal of Fashion Marketing and Management, 23*(3), 386-403. </a:t>
            </a:r>
            <a:endParaRPr lang="en-IN" sz="1800" dirty="0">
              <a:effectLst/>
              <a:latin typeface="Times New Roman" panose="02020603050405020304" pitchFamily="18" charset="0"/>
              <a:ea typeface="Times New Roman" panose="02020603050405020304" pitchFamily="18" charset="0"/>
            </a:endParaRPr>
          </a:p>
          <a:p>
            <a:pPr marL="34290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Gao, P., Wu, Y., &amp; Shang, J. (2021). Augmented reality maintenance assistance for electric vehicles: A human-centered design approach. *International Journal of Human-Computer Interaction, 37*(5), 453-464. </a:t>
            </a:r>
            <a:endParaRPr lang="en-IN" sz="1800" dirty="0">
              <a:effectLst/>
              <a:latin typeface="Times New Roman" panose="02020603050405020304" pitchFamily="18" charset="0"/>
              <a:ea typeface="Times New Roman" panose="02020603050405020304" pitchFamily="18" charset="0"/>
            </a:endParaRPr>
          </a:p>
          <a:p>
            <a:pPr marL="34290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Javornik, A. (2016). Augmented reality: Research agenda for studying the impact of its media characteristics on consumer behavior. *Journal of Retailing and Consumer Services, 30*, 252-261. </a:t>
            </a:r>
            <a:endParaRPr lang="en-IN" sz="1800" dirty="0">
              <a:effectLst/>
              <a:latin typeface="Times New Roman" panose="02020603050405020304" pitchFamily="18" charset="0"/>
              <a:ea typeface="Times New Roman" panose="02020603050405020304" pitchFamily="18" charset="0"/>
            </a:endParaRPr>
          </a:p>
          <a:p>
            <a:pPr marL="34290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Kim, J., &amp; Forsythe, S. (2008). Adoption of virtual try-on technology for online apparel shopping. *Journal of Interactive Marketing, 22*(2), 45-59. </a:t>
            </a:r>
            <a:endParaRPr lang="en-IN" sz="1800" dirty="0">
              <a:effectLst/>
              <a:latin typeface="Times New Roman" panose="02020603050405020304" pitchFamily="18" charset="0"/>
              <a:ea typeface="Times New Roman" panose="02020603050405020304" pitchFamily="18" charset="0"/>
            </a:endParaRPr>
          </a:p>
          <a:p>
            <a:pPr marL="34290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Lee, S., &amp; Lee, J. (2020). The role of augmented reality (AR) in enhancing customer experiences in the retailing environment. *Computers in Human Behavior, 108*, 106312. </a:t>
            </a:r>
            <a:endParaRPr lang="en-IN" sz="1800" dirty="0">
              <a:latin typeface="Times New Roman" panose="02020603050405020304" pitchFamily="18" charset="0"/>
              <a:ea typeface="Times New Roman" panose="02020603050405020304" pitchFamily="18" charset="0"/>
            </a:endParaRPr>
          </a:p>
          <a:p>
            <a:pPr marL="34290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Lee, Y., Park, Y. J., &amp; Lee, Y. (2018). Exploring factors affecting the adoption of augmented reality mobile shopping applications: A moderating role of gender differences. *Telematics and Informatics, 35*(6), 1657-1667. </a:t>
            </a:r>
            <a:endParaRPr lang="en-IN" sz="1800" dirty="0">
              <a:latin typeface="Times New Roman" panose="02020603050405020304" pitchFamily="18" charset="0"/>
              <a:ea typeface="Times New Roman" panose="02020603050405020304" pitchFamily="18" charset="0"/>
            </a:endParaRPr>
          </a:p>
          <a:p>
            <a:pPr marL="34290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Li, X., Wang, D., Chen, Y., &amp; Liang, T. P. (2020). The effect of augmented reality on perceived enjoyment: An investigation of visitors to a science museum. *International Journal of Human-Computer Interaction, 36*(13), 1218-1232 </a:t>
            </a:r>
            <a:endParaRPr lang="en-IN" sz="1800" dirty="0">
              <a:latin typeface="Times New Roman" panose="02020603050405020304" pitchFamily="18" charset="0"/>
              <a:ea typeface="Times New Roman" panose="02020603050405020304" pitchFamily="18" charset="0"/>
            </a:endParaRPr>
          </a:p>
          <a:p>
            <a:pPr marL="457200" lvl="0" indent="-336550" algn="just" rtl="0">
              <a:spcBef>
                <a:spcPts val="0"/>
              </a:spcBef>
              <a:spcAft>
                <a:spcPts val="0"/>
              </a:spcAft>
              <a:buSzPct val="100000"/>
              <a:buChar char="-"/>
            </a:pPr>
            <a:endParaRPr sz="1800" dirty="0">
              <a:latin typeface="Times New Roman" panose="02020603050405020304" pitchFamily="18" charset="0"/>
              <a:cs typeface="Times New Roman" panose="02020603050405020304" pitchFamily="18" charset="0"/>
            </a:endParaRPr>
          </a:p>
        </p:txBody>
      </p:sp>
      <p:sp>
        <p:nvSpPr>
          <p:cNvPr id="188" name="Google Shape;188;p29"/>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400"/>
              <a:buNone/>
            </a:pPr>
            <a:endParaRPr sz="4400" dirty="0"/>
          </a:p>
          <a:p>
            <a:pPr marL="0" lvl="0" indent="0" algn="ctr" rtl="0">
              <a:spcBef>
                <a:spcPts val="880"/>
              </a:spcBef>
              <a:spcAft>
                <a:spcPts val="0"/>
              </a:spcAft>
              <a:buClr>
                <a:schemeClr val="dk1"/>
              </a:buClr>
              <a:buSzPts val="4400"/>
              <a:buNone/>
            </a:pPr>
            <a:endParaRPr sz="4400" dirty="0"/>
          </a:p>
          <a:p>
            <a:pPr marL="0" lvl="0" indent="0" algn="ctr" rtl="0">
              <a:spcBef>
                <a:spcPts val="1200"/>
              </a:spcBef>
              <a:spcAft>
                <a:spcPts val="0"/>
              </a:spcAft>
              <a:buClr>
                <a:schemeClr val="dk1"/>
              </a:buClr>
              <a:buSzPts val="6000"/>
              <a:buNone/>
            </a:pPr>
            <a:r>
              <a:rPr lang="en-GB" sz="6000" dirty="0"/>
              <a:t>Thank You</a:t>
            </a:r>
            <a:endParaRPr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97" name="Google Shape;97;p14"/>
          <p:cNvSpPr txBox="1">
            <a:spLocks noGrp="1"/>
          </p:cNvSpPr>
          <p:nvPr>
            <p:ph type="body" idx="1"/>
          </p:nvPr>
        </p:nvSpPr>
        <p:spPr>
          <a:xfrm>
            <a:off x="352927" y="1536569"/>
            <a:ext cx="11438020" cy="4559432"/>
          </a:xfrm>
          <a:prstGeom prst="rect">
            <a:avLst/>
          </a:prstGeom>
          <a:noFill/>
          <a:ln>
            <a:noFill/>
          </a:ln>
        </p:spPr>
        <p:txBody>
          <a:bodyPr spcFirstLastPara="1" wrap="square" lIns="91425" tIns="45700" rIns="91425" bIns="45700" anchor="t" anchorCtr="0">
            <a:normAutofit/>
          </a:bodyPr>
          <a:lstStyle/>
          <a:p>
            <a:pPr marL="342900" indent="-342900" algn="just">
              <a:spcBef>
                <a:spcPts val="800"/>
              </a:spcBef>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Bike E-Catalogue project aims to develop a mobile app that provides customers with an engaging and simple platform to browse and purchase bikes using QR codes.</a:t>
            </a:r>
          </a:p>
          <a:p>
            <a:pPr marL="342900" indent="-342900" algn="just">
              <a:spcBef>
                <a:spcPts val="800"/>
              </a:spcBef>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primary goal of this project is to enhance the customer experience in the bike retail industry while also meeting the growing demand for online purchases. </a:t>
            </a:r>
          </a:p>
          <a:p>
            <a:pPr marL="342900" indent="-342900" algn="just">
              <a:spcBef>
                <a:spcPts val="800"/>
              </a:spcBef>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project intends to provide a comprehensive overview of its objectives, scope, methodology, and outcomes. </a:t>
            </a:r>
          </a:p>
          <a:p>
            <a:pPr marL="342900" indent="-342900" algn="just">
              <a:spcBef>
                <a:spcPts val="800"/>
              </a:spcBef>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As online shopping becomes increasingly popular, customers are demanding more convenient and interactive ways to browse and purchase products. </a:t>
            </a:r>
          </a:p>
          <a:p>
            <a:pPr marL="0" lvl="0" indent="0" algn="l" rtl="0">
              <a:spcBef>
                <a:spcPts val="800"/>
              </a:spcBef>
              <a:spcAft>
                <a:spcPts val="0"/>
              </a:spcAft>
              <a:buClr>
                <a:schemeClr val="dk1"/>
              </a:buClr>
              <a:buSzPts val="2400"/>
              <a:buNone/>
            </a:pPr>
            <a:endParaRPr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12800" y="274638"/>
            <a:ext cx="10668000" cy="487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Literature Review </a:t>
            </a:r>
            <a:endParaRPr dirty="0">
              <a:latin typeface="Times New Roman" panose="02020603050405020304" pitchFamily="18" charset="0"/>
              <a:cs typeface="Times New Roman" panose="02020603050405020304" pitchFamily="18" charset="0"/>
            </a:endParaRPr>
          </a:p>
        </p:txBody>
      </p:sp>
      <p:sp>
        <p:nvSpPr>
          <p:cNvPr id="122" name="Google Shape;122;p18"/>
          <p:cNvSpPr txBox="1">
            <a:spLocks noGrp="1"/>
          </p:cNvSpPr>
          <p:nvPr>
            <p:ph type="body" idx="1"/>
          </p:nvPr>
        </p:nvSpPr>
        <p:spPr>
          <a:xfrm>
            <a:off x="499621" y="1564849"/>
            <a:ext cx="11227323" cy="4691572"/>
          </a:xfrm>
          <a:prstGeom prst="rect">
            <a:avLst/>
          </a:prstGeom>
        </p:spPr>
        <p:txBody>
          <a:bodyPr spcFirstLastPara="1" wrap="square" lIns="91425" tIns="45700" rIns="91425" bIns="45700" anchor="t" anchorCtr="0">
            <a:noAutofit/>
          </a:bodyPr>
          <a:lstStyle/>
          <a:p>
            <a:pPr marL="0" indent="0" algn="just">
              <a:lnSpc>
                <a:spcPct val="115000"/>
              </a:lnSpc>
              <a:spcBef>
                <a:spcPts val="0"/>
              </a:spcBef>
              <a:buSzPts val="1100"/>
              <a:buNone/>
            </a:pPr>
            <a:r>
              <a:rPr lang="en-IN" b="1" dirty="0">
                <a:latin typeface="Times New Roman" panose="02020603050405020304" pitchFamily="18" charset="0"/>
                <a:ea typeface="Playfair Display"/>
                <a:cs typeface="Times New Roman" panose="02020603050405020304" pitchFamily="18" charset="0"/>
                <a:sym typeface="Playfair Display"/>
              </a:rPr>
              <a:t>Paper Title </a:t>
            </a:r>
            <a:r>
              <a:rPr lang="en-IN" dirty="0">
                <a:latin typeface="Times New Roman" panose="02020603050405020304" pitchFamily="18" charset="0"/>
                <a:ea typeface="Playfair Display"/>
                <a:cs typeface="Times New Roman" panose="02020603050405020304" pitchFamily="18" charset="0"/>
                <a:sym typeface="Playfair Display"/>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 Analytical Study Evaluating the Applicability of a Developed Innovative                     E-Sourcing System for Automobile Based Firm.</a:t>
            </a:r>
          </a:p>
          <a:p>
            <a:pPr marL="0" lvl="0" indent="0" algn="just" rtl="0">
              <a:lnSpc>
                <a:spcPct val="115000"/>
              </a:lnSpc>
              <a:spcBef>
                <a:spcPts val="0"/>
              </a:spcBef>
              <a:spcAft>
                <a:spcPts val="0"/>
              </a:spcAft>
              <a:buClr>
                <a:schemeClr val="dk1"/>
              </a:buClr>
              <a:buSzPts val="1100"/>
              <a:buFont typeface="Arial"/>
              <a:buNone/>
            </a:pPr>
            <a:r>
              <a:rPr lang="en-US" b="1" dirty="0">
                <a:latin typeface="Times New Roman" panose="02020603050405020304" pitchFamily="18" charset="0"/>
                <a:ea typeface="Playfair Display"/>
                <a:cs typeface="Times New Roman" panose="02020603050405020304" pitchFamily="18" charset="0"/>
                <a:sym typeface="Playfair Display"/>
              </a:rPr>
              <a:t>Method </a:t>
            </a:r>
            <a:r>
              <a:rPr lang="en-US" dirty="0">
                <a:latin typeface="Times New Roman" panose="02020603050405020304" pitchFamily="18" charset="0"/>
                <a:ea typeface="Playfair Display"/>
                <a:cs typeface="Times New Roman" panose="02020603050405020304" pitchFamily="18" charset="0"/>
                <a:sym typeface="Playfair Display"/>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Designed MVC e-sourcing system architecture</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Clr>
                <a:schemeClr val="dk1"/>
              </a:buClr>
              <a:buSzPts val="1100"/>
              <a:buFont typeface="Arial"/>
              <a:buNone/>
            </a:pPr>
            <a:r>
              <a:rPr lang="en-US" b="1" dirty="0">
                <a:latin typeface="Times New Roman" panose="02020603050405020304" pitchFamily="18" charset="0"/>
                <a:ea typeface="Playfair Display"/>
                <a:cs typeface="Times New Roman" panose="02020603050405020304" pitchFamily="18" charset="0"/>
                <a:sym typeface="Playfair Display"/>
              </a:rPr>
              <a:t>Advantages</a:t>
            </a:r>
            <a:r>
              <a:rPr lang="en-US" dirty="0">
                <a:latin typeface="Times New Roman" panose="02020603050405020304" pitchFamily="18" charset="0"/>
                <a:ea typeface="Playfair Display"/>
                <a:cs typeface="Times New Roman" panose="02020603050405020304" pitchFamily="18" charset="0"/>
                <a:sym typeface="Playfair Display"/>
              </a:rPr>
              <a:t> :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 reveals that the respondents accept the developed innovative e-sourcing system for automobile-based firms than existing manual sourcing approaches.</a:t>
            </a:r>
          </a:p>
          <a:p>
            <a:pPr marL="0" indent="0" algn="just">
              <a:lnSpc>
                <a:spcPct val="115000"/>
              </a:lnSpc>
              <a:spcBef>
                <a:spcPts val="0"/>
              </a:spcBef>
              <a:buSzPts val="1100"/>
              <a:buNone/>
            </a:pPr>
            <a:r>
              <a:rPr lang="en-US" b="1" dirty="0">
                <a:latin typeface="Times New Roman" panose="02020603050405020304" pitchFamily="18" charset="0"/>
                <a:ea typeface="Playfair Display"/>
                <a:cs typeface="Times New Roman" panose="02020603050405020304" pitchFamily="18" charset="0"/>
                <a:sym typeface="Playfair Display"/>
              </a:rPr>
              <a:t>Limitations </a:t>
            </a:r>
            <a:r>
              <a:rPr lang="en-US" dirty="0">
                <a:latin typeface="Times New Roman" panose="02020603050405020304" pitchFamily="18" charset="0"/>
                <a:ea typeface="Playfair Display"/>
                <a:cs typeface="Times New Roman" panose="02020603050405020304" pitchFamily="18" charset="0"/>
                <a:sym typeface="Playfair Display"/>
              </a:rPr>
              <a:t>: </a:t>
            </a:r>
            <a:r>
              <a:rPr lang="en-IN" dirty="0">
                <a:latin typeface="Times New Roman" panose="02020603050405020304" pitchFamily="18" charset="0"/>
                <a:ea typeface="Playfair Display"/>
                <a:cs typeface="Times New Roman" panose="02020603050405020304" pitchFamily="18" charset="0"/>
                <a:sym typeface="Playfair Display"/>
              </a:rPr>
              <a:t>E</a:t>
            </a:r>
            <a:r>
              <a:rPr lang="en-IN" dirty="0">
                <a:effectLst/>
                <a:latin typeface="Times New Roman" panose="02020603050405020304" pitchFamily="18" charset="0"/>
                <a:cs typeface="Times New Roman" panose="02020603050405020304" pitchFamily="18" charset="0"/>
              </a:rPr>
              <a:t>mpirically the developed innovative e-sourcing system was evaluated with data from only 50 respondents. Secondly, data was collected from respondents familiar with e-sourcing operations in Malaysia only. Thirdly, the developed innovative sourcing system is only concerned with the sale of new automobile products. Therefore, car accessories are not sold in the developed system.</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Clr>
                <a:schemeClr val="dk1"/>
              </a:buClr>
              <a:buSzPts val="1100"/>
              <a:buFont typeface="Arial"/>
              <a:buNone/>
            </a:pPr>
            <a:endParaRPr dirty="0">
              <a:latin typeface="Times New Roman" panose="02020603050405020304" pitchFamily="18" charset="0"/>
              <a:ea typeface="Playfair Display"/>
              <a:cs typeface="Times New Roman" panose="02020603050405020304" pitchFamily="18" charset="0"/>
              <a:sym typeface="Playfair Display"/>
            </a:endParaRPr>
          </a:p>
          <a:p>
            <a:pPr marL="0" lvl="0" indent="0" algn="just" rtl="0">
              <a:lnSpc>
                <a:spcPct val="115000"/>
              </a:lnSpc>
              <a:spcBef>
                <a:spcPts val="0"/>
              </a:spcBef>
              <a:spcAft>
                <a:spcPts val="0"/>
              </a:spcAft>
              <a:buClr>
                <a:schemeClr val="dk1"/>
              </a:buClr>
              <a:buSzPts val="1100"/>
              <a:buFont typeface="Arial"/>
              <a:buNone/>
            </a:pPr>
            <a:endParaRPr dirty="0">
              <a:latin typeface="Times New Roman" panose="02020603050405020304" pitchFamily="18" charset="0"/>
              <a:ea typeface="Playfair Display"/>
              <a:cs typeface="Times New Roman" panose="02020603050405020304" pitchFamily="18" charset="0"/>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12800" y="449178"/>
            <a:ext cx="10668000" cy="450209"/>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GB" dirty="0">
                <a:latin typeface="Times New Roman" panose="02020603050405020304" pitchFamily="18" charset="0"/>
                <a:cs typeface="Times New Roman" panose="02020603050405020304" pitchFamily="18" charset="0"/>
              </a:rPr>
              <a:t>Literature Review - Contd.</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rgbClr val="17365D"/>
              </a:buClr>
              <a:buSzPts val="2800"/>
              <a:buFont typeface="Verdana"/>
              <a:buNone/>
            </a:pPr>
            <a:endParaRPr dirty="0">
              <a:latin typeface="Times New Roman" panose="02020603050405020304" pitchFamily="18" charset="0"/>
              <a:cs typeface="Times New Roman" panose="02020603050405020304" pitchFamily="18" charset="0"/>
            </a:endParaRPr>
          </a:p>
        </p:txBody>
      </p:sp>
      <p:sp>
        <p:nvSpPr>
          <p:cNvPr id="128" name="Google Shape;128;p19"/>
          <p:cNvSpPr txBox="1">
            <a:spLocks noGrp="1"/>
          </p:cNvSpPr>
          <p:nvPr>
            <p:ph type="body" idx="1"/>
          </p:nvPr>
        </p:nvSpPr>
        <p:spPr>
          <a:xfrm>
            <a:off x="641684" y="1072422"/>
            <a:ext cx="11101137" cy="53364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endParaRPr lang="en-US" b="1" dirty="0">
              <a:latin typeface="Times New Roman" panose="02020603050405020304" pitchFamily="18" charset="0"/>
              <a:ea typeface="Playfair Display"/>
              <a:cs typeface="Times New Roman" panose="02020603050405020304" pitchFamily="18" charset="0"/>
              <a:sym typeface="Playfair Display"/>
            </a:endParaRPr>
          </a:p>
          <a:p>
            <a:pPr marL="0" lvl="0" indent="0" algn="just" rtl="0">
              <a:lnSpc>
                <a:spcPct val="115000"/>
              </a:lnSpc>
              <a:spcBef>
                <a:spcPts val="0"/>
              </a:spcBef>
              <a:spcAft>
                <a:spcPts val="0"/>
              </a:spcAft>
              <a:buClr>
                <a:schemeClr val="dk1"/>
              </a:buClr>
              <a:buSzPts val="1100"/>
              <a:buFont typeface="Arial"/>
              <a:buNone/>
            </a:pPr>
            <a:endParaRPr lang="en-US" b="1" dirty="0">
              <a:latin typeface="Times New Roman" panose="02020603050405020304" pitchFamily="18" charset="0"/>
              <a:ea typeface="Playfair Display"/>
              <a:cs typeface="Times New Roman" panose="02020603050405020304" pitchFamily="18" charset="0"/>
              <a:sym typeface="Playfair Display"/>
            </a:endParaRPr>
          </a:p>
          <a:p>
            <a:pPr marL="0" lvl="0" indent="0" algn="just" rtl="0">
              <a:lnSpc>
                <a:spcPct val="115000"/>
              </a:lnSpc>
              <a:spcBef>
                <a:spcPts val="0"/>
              </a:spcBef>
              <a:spcAft>
                <a:spcPts val="0"/>
              </a:spcAft>
              <a:buClr>
                <a:schemeClr val="dk1"/>
              </a:buClr>
              <a:buSzPts val="1100"/>
              <a:buFont typeface="Arial"/>
              <a:buNone/>
            </a:pPr>
            <a:r>
              <a:rPr lang="en-US" b="1" dirty="0">
                <a:latin typeface="Times New Roman" panose="02020603050405020304" pitchFamily="18" charset="0"/>
                <a:ea typeface="Playfair Display"/>
                <a:cs typeface="Times New Roman" panose="02020603050405020304" pitchFamily="18" charset="0"/>
                <a:sym typeface="Playfair Display"/>
              </a:rPr>
              <a:t>Paper Title </a:t>
            </a:r>
            <a:r>
              <a:rPr lang="en-US" dirty="0">
                <a:latin typeface="Times New Roman" panose="02020603050405020304" pitchFamily="18" charset="0"/>
                <a:ea typeface="Playfair Display"/>
                <a:cs typeface="Times New Roman" panose="02020603050405020304" pitchFamily="18" charset="0"/>
                <a:sym typeface="Playfair Display"/>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Future of E-commerce in India</a:t>
            </a:r>
            <a:endParaRPr lang="en-US" dirty="0">
              <a:latin typeface="Times New Roman" panose="02020603050405020304" pitchFamily="18" charset="0"/>
              <a:ea typeface="Playfair Display"/>
              <a:cs typeface="Times New Roman" panose="02020603050405020304" pitchFamily="18" charset="0"/>
              <a:sym typeface="Playfair Display"/>
            </a:endParaRPr>
          </a:p>
          <a:p>
            <a:pPr marL="0" lvl="0" indent="0" algn="just" rtl="0">
              <a:lnSpc>
                <a:spcPct val="115000"/>
              </a:lnSpc>
              <a:spcBef>
                <a:spcPts val="0"/>
              </a:spcBef>
              <a:spcAft>
                <a:spcPts val="0"/>
              </a:spcAft>
              <a:buClr>
                <a:schemeClr val="dk1"/>
              </a:buClr>
              <a:buSzPts val="1100"/>
              <a:buFont typeface="Arial"/>
              <a:buNone/>
            </a:pPr>
            <a:r>
              <a:rPr lang="en-US" b="1" dirty="0">
                <a:latin typeface="Times New Roman" panose="02020603050405020304" pitchFamily="18" charset="0"/>
                <a:ea typeface="Playfair Display"/>
                <a:cs typeface="Times New Roman" panose="02020603050405020304" pitchFamily="18" charset="0"/>
                <a:sym typeface="Playfair Display"/>
              </a:rPr>
              <a:t>Method</a:t>
            </a:r>
            <a:r>
              <a:rPr lang="en-US" dirty="0">
                <a:latin typeface="Times New Roman" panose="02020603050405020304" pitchFamily="18" charset="0"/>
                <a:ea typeface="Playfair Display"/>
                <a:cs typeface="Times New Roman" panose="02020603050405020304" pitchFamily="18" charset="0"/>
                <a:sym typeface="Playfair Display"/>
              </a:rPr>
              <a:t> :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Extensive literature search Content analysis</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Clr>
                <a:schemeClr val="dk1"/>
              </a:buClr>
              <a:buSzPts val="1100"/>
              <a:buFont typeface="Arial"/>
              <a:buNone/>
            </a:pPr>
            <a:r>
              <a:rPr lang="en-US" b="1" dirty="0">
                <a:latin typeface="Times New Roman" panose="02020603050405020304" pitchFamily="18" charset="0"/>
                <a:ea typeface="Playfair Display"/>
                <a:cs typeface="Times New Roman" panose="02020603050405020304" pitchFamily="18" charset="0"/>
                <a:sym typeface="Playfair Display"/>
              </a:rPr>
              <a:t>Advantages </a:t>
            </a:r>
            <a:r>
              <a:rPr lang="en-US" dirty="0">
                <a:latin typeface="Times New Roman" panose="02020603050405020304" pitchFamily="18" charset="0"/>
                <a:ea typeface="Playfair Display"/>
                <a:cs typeface="Times New Roman" panose="02020603050405020304" pitchFamily="18" charset="0"/>
                <a:sym typeface="Playfair Display"/>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Increased access to markets. Cost-effective operations. Enhanced consumer convenience. Job creation and economic growth. Increased digital inclusion.</a:t>
            </a:r>
          </a:p>
          <a:p>
            <a:pPr marL="0" indent="0" algn="just">
              <a:lnSpc>
                <a:spcPct val="115000"/>
              </a:lnSpc>
              <a:spcBef>
                <a:spcPts val="0"/>
              </a:spcBef>
              <a:buSzPts val="1100"/>
              <a:buNone/>
            </a:pPr>
            <a:r>
              <a:rPr lang="en-US" b="1" dirty="0">
                <a:latin typeface="Times New Roman" panose="02020603050405020304" pitchFamily="18" charset="0"/>
                <a:ea typeface="Playfair Display"/>
                <a:cs typeface="Times New Roman" panose="02020603050405020304" pitchFamily="18" charset="0"/>
                <a:sym typeface="Playfair Display"/>
              </a:rPr>
              <a:t>Limitations</a:t>
            </a:r>
            <a:r>
              <a:rPr lang="en-US" dirty="0">
                <a:latin typeface="Times New Roman" panose="02020603050405020304" pitchFamily="18" charset="0"/>
                <a:ea typeface="Playfair Display"/>
                <a:cs typeface="Times New Roman" panose="02020603050405020304" pitchFamily="18" charset="0"/>
                <a:sym typeface="Playfair Display"/>
              </a:rPr>
              <a:t> :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Infrastructure challenges Regulatory and policy issues Trust and security concerns Low digital literacy Competition and pricing pressures.</a:t>
            </a:r>
          </a:p>
          <a:p>
            <a:pPr marL="0" indent="0" algn="just">
              <a:lnSpc>
                <a:spcPct val="115000"/>
              </a:lnSpc>
              <a:spcBef>
                <a:spcPts val="0"/>
              </a:spcBef>
              <a:buSzPts val="1100"/>
              <a:buNone/>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Clr>
                <a:schemeClr val="dk1"/>
              </a:buClr>
              <a:buSzPts val="1100"/>
              <a:buFont typeface="Arial"/>
              <a:buNone/>
            </a:pPr>
            <a:endParaRPr lang="en-US" dirty="0">
              <a:latin typeface="Times New Roman" panose="02020603050405020304" pitchFamily="18" charset="0"/>
              <a:ea typeface="Playfair Display"/>
              <a:cs typeface="Times New Roman" panose="02020603050405020304" pitchFamily="18" charset="0"/>
              <a:sym typeface="Playfair Display"/>
            </a:endParaRPr>
          </a:p>
          <a:p>
            <a:pPr marL="0" lvl="0" indent="0" algn="just" rtl="0">
              <a:lnSpc>
                <a:spcPct val="115000"/>
              </a:lnSpc>
              <a:spcBef>
                <a:spcPts val="800"/>
              </a:spcBef>
              <a:spcAft>
                <a:spcPts val="800"/>
              </a:spcAft>
              <a:buNone/>
            </a:pPr>
            <a:endParaRPr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4624-906B-2A7F-1700-B1DE5585A56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 - Contd.</a:t>
            </a:r>
            <a:endParaRPr lang="en-IN" dirty="0"/>
          </a:p>
        </p:txBody>
      </p:sp>
      <p:sp>
        <p:nvSpPr>
          <p:cNvPr id="3" name="Text Placeholder 2">
            <a:extLst>
              <a:ext uri="{FF2B5EF4-FFF2-40B4-BE49-F238E27FC236}">
                <a16:creationId xmlns:a16="http://schemas.microsoft.com/office/drawing/2014/main" id="{2A4C5ECA-F28F-E024-E2E6-DEC4D77E8039}"/>
              </a:ext>
            </a:extLst>
          </p:cNvPr>
          <p:cNvSpPr>
            <a:spLocks noGrp="1"/>
          </p:cNvSpPr>
          <p:nvPr>
            <p:ph type="body" idx="1"/>
          </p:nvPr>
        </p:nvSpPr>
        <p:spPr>
          <a:xfrm>
            <a:off x="673768" y="898359"/>
            <a:ext cx="10924674" cy="5197640"/>
          </a:xfrm>
        </p:spPr>
        <p:txBody>
          <a:bodyPr>
            <a:normAutofit/>
          </a:bodyPr>
          <a:lstStyle/>
          <a:p>
            <a:pPr marL="0" lvl="0" indent="0" algn="just" rtl="0">
              <a:lnSpc>
                <a:spcPct val="115000"/>
              </a:lnSpc>
              <a:spcBef>
                <a:spcPts val="0"/>
              </a:spcBef>
              <a:spcAft>
                <a:spcPts val="0"/>
              </a:spcAft>
              <a:buClr>
                <a:schemeClr val="dk1"/>
              </a:buClr>
              <a:buSzPts val="1100"/>
              <a:buFont typeface="Arial"/>
              <a:buNone/>
            </a:pPr>
            <a:endParaRPr lang="en-US" b="1" dirty="0">
              <a:latin typeface="Times New Roman" panose="02020603050405020304" pitchFamily="18" charset="0"/>
              <a:ea typeface="Playfair Display"/>
              <a:cs typeface="Times New Roman" panose="02020603050405020304" pitchFamily="18" charset="0"/>
              <a:sym typeface="Playfair Display"/>
            </a:endParaRPr>
          </a:p>
          <a:p>
            <a:pPr marL="0" lvl="0" indent="0" algn="just" rtl="0">
              <a:lnSpc>
                <a:spcPct val="115000"/>
              </a:lnSpc>
              <a:spcBef>
                <a:spcPts val="0"/>
              </a:spcBef>
              <a:spcAft>
                <a:spcPts val="0"/>
              </a:spcAft>
              <a:buClr>
                <a:schemeClr val="dk1"/>
              </a:buClr>
              <a:buSzPts val="1100"/>
              <a:buFont typeface="Arial"/>
              <a:buNone/>
            </a:pPr>
            <a:endParaRPr lang="en-US" b="1" dirty="0">
              <a:latin typeface="Times New Roman" panose="02020603050405020304" pitchFamily="18" charset="0"/>
              <a:ea typeface="Playfair Display"/>
              <a:cs typeface="Times New Roman" panose="02020603050405020304" pitchFamily="18" charset="0"/>
              <a:sym typeface="Playfair Display"/>
            </a:endParaRPr>
          </a:p>
          <a:p>
            <a:pPr marL="0" lvl="0" indent="0" algn="just" rtl="0">
              <a:lnSpc>
                <a:spcPct val="115000"/>
              </a:lnSpc>
              <a:spcBef>
                <a:spcPts val="0"/>
              </a:spcBef>
              <a:spcAft>
                <a:spcPts val="0"/>
              </a:spcAft>
              <a:buClr>
                <a:schemeClr val="dk1"/>
              </a:buClr>
              <a:buSzPts val="1100"/>
              <a:buFont typeface="Arial"/>
              <a:buNone/>
            </a:pPr>
            <a:r>
              <a:rPr lang="en-US" b="1" dirty="0">
                <a:latin typeface="Times New Roman" panose="02020603050405020304" pitchFamily="18" charset="0"/>
                <a:ea typeface="Playfair Display"/>
                <a:cs typeface="Times New Roman" panose="02020603050405020304" pitchFamily="18" charset="0"/>
                <a:sym typeface="Playfair Display"/>
              </a:rPr>
              <a:t>Paper Title </a:t>
            </a:r>
            <a:r>
              <a:rPr lang="en-US" dirty="0">
                <a:latin typeface="Times New Roman" panose="02020603050405020304" pitchFamily="18" charset="0"/>
                <a:ea typeface="Playfair Display"/>
                <a:cs typeface="Times New Roman" panose="02020603050405020304" pitchFamily="18" charset="0"/>
                <a:sym typeface="Playfair Display"/>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E-commerce platform for online shopping consumers   </a:t>
            </a:r>
            <a:endParaRPr lang="en-US" dirty="0">
              <a:latin typeface="Times New Roman" panose="02020603050405020304" pitchFamily="18" charset="0"/>
              <a:ea typeface="Playfair Display"/>
              <a:cs typeface="Times New Roman" panose="02020603050405020304" pitchFamily="18" charset="0"/>
              <a:sym typeface="Playfair Display"/>
            </a:endParaRPr>
          </a:p>
          <a:p>
            <a:pPr marL="0" lvl="0" indent="0" algn="just" rtl="0">
              <a:lnSpc>
                <a:spcPct val="115000"/>
              </a:lnSpc>
              <a:spcBef>
                <a:spcPts val="0"/>
              </a:spcBef>
              <a:spcAft>
                <a:spcPts val="0"/>
              </a:spcAft>
              <a:buClr>
                <a:schemeClr val="dk1"/>
              </a:buClr>
              <a:buSzPts val="1100"/>
              <a:buFont typeface="Arial"/>
              <a:buNone/>
            </a:pPr>
            <a:r>
              <a:rPr lang="en-US" b="1" dirty="0">
                <a:latin typeface="Times New Roman" panose="02020603050405020304" pitchFamily="18" charset="0"/>
                <a:ea typeface="Playfair Display"/>
                <a:cs typeface="Times New Roman" panose="02020603050405020304" pitchFamily="18" charset="0"/>
                <a:sym typeface="Playfair Display"/>
              </a:rPr>
              <a:t>Method</a:t>
            </a:r>
            <a:r>
              <a:rPr lang="en-US" dirty="0">
                <a:latin typeface="Times New Roman" panose="02020603050405020304" pitchFamily="18" charset="0"/>
                <a:ea typeface="Playfair Display"/>
                <a:cs typeface="Times New Roman" panose="02020603050405020304" pitchFamily="18" charset="0"/>
                <a:sym typeface="Playfair Display"/>
              </a:rPr>
              <a:t> :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Conceptual Model of Online Shopping Information Platform’s Security Customer Satisfaction.</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Clr>
                <a:schemeClr val="dk1"/>
              </a:buClr>
              <a:buSzPts val="1100"/>
              <a:buFont typeface="Arial"/>
              <a:buNone/>
            </a:pPr>
            <a:r>
              <a:rPr lang="en-US" b="1" dirty="0">
                <a:latin typeface="Times New Roman" panose="02020603050405020304" pitchFamily="18" charset="0"/>
                <a:ea typeface="Playfair Display"/>
                <a:cs typeface="Times New Roman" panose="02020603050405020304" pitchFamily="18" charset="0"/>
                <a:sym typeface="Playfair Display"/>
              </a:rPr>
              <a:t>Advantages </a:t>
            </a:r>
            <a:r>
              <a:rPr lang="en-US" dirty="0">
                <a:latin typeface="Times New Roman" panose="02020603050405020304" pitchFamily="18" charset="0"/>
                <a:ea typeface="Playfair Display"/>
                <a:cs typeface="Times New Roman" panose="02020603050405020304" pitchFamily="18" charset="0"/>
                <a:sym typeface="Playfair Display"/>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Convenience and accessibility. Wide product selection Customer reviews and ratings. Personalization and recommendations.</a:t>
            </a:r>
          </a:p>
          <a:p>
            <a:pPr marL="0" indent="0" algn="just">
              <a:lnSpc>
                <a:spcPct val="115000"/>
              </a:lnSpc>
              <a:spcBef>
                <a:spcPts val="0"/>
              </a:spcBef>
              <a:buSzPts val="1100"/>
              <a:buNone/>
            </a:pPr>
            <a:r>
              <a:rPr lang="en-US" b="1" dirty="0">
                <a:latin typeface="Times New Roman" panose="02020603050405020304" pitchFamily="18" charset="0"/>
                <a:ea typeface="Playfair Display"/>
                <a:cs typeface="Times New Roman" panose="02020603050405020304" pitchFamily="18" charset="0"/>
                <a:sym typeface="Playfair Display"/>
              </a:rPr>
              <a:t>Limitations</a:t>
            </a:r>
            <a:r>
              <a:rPr lang="en-US" dirty="0">
                <a:latin typeface="Times New Roman" panose="02020603050405020304" pitchFamily="18" charset="0"/>
                <a:ea typeface="Playfair Display"/>
                <a:cs typeface="Times New Roman" panose="02020603050405020304" pitchFamily="18" charset="0"/>
                <a:sym typeface="Playfair Display"/>
              </a:rPr>
              <a:t> :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Lack of physical experience. Security concerns. Trust and credibility concerns.</a:t>
            </a:r>
            <a:endParaRPr lang="en-US" dirty="0">
              <a:latin typeface="Times New Roman" panose="02020603050405020304" pitchFamily="18" charset="0"/>
              <a:ea typeface="Playfair Display"/>
              <a:cs typeface="Times New Roman" panose="02020603050405020304" pitchFamily="18" charset="0"/>
              <a:sym typeface="Playfair Display"/>
            </a:endParaRPr>
          </a:p>
          <a:p>
            <a:pPr marL="0" lvl="0" indent="0" algn="just" rtl="0">
              <a:lnSpc>
                <a:spcPct val="115000"/>
              </a:lnSpc>
              <a:spcBef>
                <a:spcPts val="800"/>
              </a:spcBef>
              <a:spcAft>
                <a:spcPts val="800"/>
              </a:spcAft>
              <a:buNone/>
            </a:pPr>
            <a:endParaRPr lang="en-US" dirty="0">
              <a:latin typeface="Times New Roman" panose="02020603050405020304" pitchFamily="18" charset="0"/>
              <a:ea typeface="Arial"/>
              <a:cs typeface="Times New Roman" panose="02020603050405020304" pitchFamily="18" charset="0"/>
              <a:sym typeface="Arial"/>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782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FBA2-73F7-EA1F-89E3-160EF30B00F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 - Contd.</a:t>
            </a:r>
            <a:endParaRPr lang="en-IN" dirty="0"/>
          </a:p>
        </p:txBody>
      </p:sp>
      <p:sp>
        <p:nvSpPr>
          <p:cNvPr id="3" name="Text Placeholder 2">
            <a:extLst>
              <a:ext uri="{FF2B5EF4-FFF2-40B4-BE49-F238E27FC236}">
                <a16:creationId xmlns:a16="http://schemas.microsoft.com/office/drawing/2014/main" id="{813FB634-2C47-2C1A-E0E4-74081AA78630}"/>
              </a:ext>
            </a:extLst>
          </p:cNvPr>
          <p:cNvSpPr>
            <a:spLocks noGrp="1"/>
          </p:cNvSpPr>
          <p:nvPr>
            <p:ph type="body" idx="1"/>
          </p:nvPr>
        </p:nvSpPr>
        <p:spPr>
          <a:xfrm>
            <a:off x="657725" y="762001"/>
            <a:ext cx="11020927" cy="5333998"/>
          </a:xfrm>
        </p:spPr>
        <p:txBody>
          <a:bodyPr>
            <a:normAutofit/>
          </a:bodyPr>
          <a:lstStyle/>
          <a:p>
            <a:pPr marL="0" lvl="0" indent="0" algn="just" rtl="0">
              <a:lnSpc>
                <a:spcPct val="115000"/>
              </a:lnSpc>
              <a:spcBef>
                <a:spcPts val="0"/>
              </a:spcBef>
              <a:spcAft>
                <a:spcPts val="0"/>
              </a:spcAft>
              <a:buClr>
                <a:schemeClr val="dk1"/>
              </a:buClr>
              <a:buSzPts val="1100"/>
              <a:buFont typeface="Arial"/>
              <a:buNone/>
            </a:pPr>
            <a:endParaRPr lang="en-US" b="1" dirty="0">
              <a:latin typeface="Times New Roman" panose="02020603050405020304" pitchFamily="18" charset="0"/>
              <a:ea typeface="Playfair Display"/>
              <a:cs typeface="Times New Roman" panose="02020603050405020304" pitchFamily="18" charset="0"/>
              <a:sym typeface="Playfair Display"/>
            </a:endParaRPr>
          </a:p>
          <a:p>
            <a:pPr marL="0" lvl="0" indent="0" algn="just" rtl="0">
              <a:lnSpc>
                <a:spcPct val="115000"/>
              </a:lnSpc>
              <a:spcBef>
                <a:spcPts val="0"/>
              </a:spcBef>
              <a:spcAft>
                <a:spcPts val="0"/>
              </a:spcAft>
              <a:buClr>
                <a:schemeClr val="dk1"/>
              </a:buClr>
              <a:buSzPts val="1100"/>
              <a:buFont typeface="Arial"/>
              <a:buNone/>
            </a:pPr>
            <a:endParaRPr lang="en-US" b="1" dirty="0">
              <a:latin typeface="Times New Roman" panose="02020603050405020304" pitchFamily="18" charset="0"/>
              <a:ea typeface="Playfair Display"/>
              <a:cs typeface="Times New Roman" panose="02020603050405020304" pitchFamily="18" charset="0"/>
              <a:sym typeface="Playfair Display"/>
            </a:endParaRPr>
          </a:p>
          <a:p>
            <a:pPr marL="0" lvl="0" indent="0" algn="just" rtl="0">
              <a:lnSpc>
                <a:spcPct val="115000"/>
              </a:lnSpc>
              <a:spcBef>
                <a:spcPts val="0"/>
              </a:spcBef>
              <a:spcAft>
                <a:spcPts val="0"/>
              </a:spcAft>
              <a:buClr>
                <a:schemeClr val="dk1"/>
              </a:buClr>
              <a:buSzPts val="1100"/>
              <a:buFont typeface="Arial"/>
              <a:buNone/>
            </a:pPr>
            <a:r>
              <a:rPr lang="en-US" b="1" dirty="0">
                <a:latin typeface="Times New Roman" panose="02020603050405020304" pitchFamily="18" charset="0"/>
                <a:ea typeface="Playfair Display"/>
                <a:cs typeface="Times New Roman" panose="02020603050405020304" pitchFamily="18" charset="0"/>
                <a:sym typeface="Playfair Display"/>
              </a:rPr>
              <a:t>Paper Title </a:t>
            </a:r>
            <a:r>
              <a:rPr lang="en-US" dirty="0">
                <a:latin typeface="Times New Roman" panose="02020603050405020304" pitchFamily="18" charset="0"/>
                <a:ea typeface="Playfair Display"/>
                <a:cs typeface="Times New Roman" panose="02020603050405020304" pitchFamily="18" charset="0"/>
                <a:sym typeface="Playfair Display"/>
              </a:rPr>
              <a:t>: </a:t>
            </a:r>
            <a:r>
              <a:rPr lang="en-US" dirty="0">
                <a:effectLst/>
                <a:latin typeface="Times New Roman" panose="02020603050405020304" pitchFamily="18" charset="0"/>
                <a:ea typeface="Times New Roman" panose="02020603050405020304" pitchFamily="18" charset="0"/>
              </a:rPr>
              <a:t>Automobile AR E-Catalogue</a:t>
            </a:r>
            <a:endParaRPr lang="en-US" dirty="0">
              <a:latin typeface="Times New Roman" panose="02020603050405020304" pitchFamily="18" charset="0"/>
              <a:ea typeface="Playfair Display"/>
              <a:cs typeface="Times New Roman" panose="02020603050405020304" pitchFamily="18" charset="0"/>
              <a:sym typeface="Playfair Display"/>
            </a:endParaRPr>
          </a:p>
          <a:p>
            <a:pPr marL="0" lvl="0" indent="0" algn="just" rtl="0">
              <a:lnSpc>
                <a:spcPct val="115000"/>
              </a:lnSpc>
              <a:spcBef>
                <a:spcPts val="0"/>
              </a:spcBef>
              <a:spcAft>
                <a:spcPts val="0"/>
              </a:spcAft>
              <a:buClr>
                <a:schemeClr val="dk1"/>
              </a:buClr>
              <a:buSzPts val="1100"/>
              <a:buFont typeface="Arial"/>
              <a:buNone/>
            </a:pPr>
            <a:r>
              <a:rPr lang="en-US" b="1" dirty="0">
                <a:latin typeface="Times New Roman" panose="02020603050405020304" pitchFamily="18" charset="0"/>
                <a:ea typeface="Playfair Display"/>
                <a:cs typeface="Times New Roman" panose="02020603050405020304" pitchFamily="18" charset="0"/>
                <a:sym typeface="Playfair Display"/>
              </a:rPr>
              <a:t>Method</a:t>
            </a:r>
            <a:r>
              <a:rPr lang="en-US" dirty="0">
                <a:latin typeface="Times New Roman" panose="02020603050405020304" pitchFamily="18" charset="0"/>
                <a:ea typeface="Playfair Display"/>
                <a:cs typeface="Times New Roman" panose="02020603050405020304" pitchFamily="18" charset="0"/>
                <a:sym typeface="Playfair Display"/>
              </a:rPr>
              <a:t> : </a:t>
            </a:r>
            <a:r>
              <a:rPr lang="en-US" dirty="0">
                <a:effectLst/>
                <a:latin typeface="Times New Roman" panose="02020603050405020304" pitchFamily="18" charset="0"/>
                <a:ea typeface="Times New Roman" panose="02020603050405020304" pitchFamily="18" charset="0"/>
              </a:rPr>
              <a:t>Augmented Reality.</a:t>
            </a:r>
            <a:endParaRPr lang="en-US" dirty="0">
              <a:latin typeface="Times New Roman" panose="02020603050405020304" pitchFamily="18" charset="0"/>
              <a:ea typeface="Playfair Display"/>
              <a:cs typeface="Times New Roman" panose="02020603050405020304" pitchFamily="18" charset="0"/>
              <a:sym typeface="Playfair Display"/>
            </a:endParaRPr>
          </a:p>
          <a:p>
            <a:pPr marL="0" lvl="0" indent="0" algn="just" rtl="0">
              <a:lnSpc>
                <a:spcPct val="115000"/>
              </a:lnSpc>
              <a:spcBef>
                <a:spcPts val="0"/>
              </a:spcBef>
              <a:spcAft>
                <a:spcPts val="0"/>
              </a:spcAft>
              <a:buClr>
                <a:schemeClr val="dk1"/>
              </a:buClr>
              <a:buSzPts val="1100"/>
              <a:buFont typeface="Arial"/>
              <a:buNone/>
            </a:pPr>
            <a:r>
              <a:rPr lang="en-US" b="1" dirty="0">
                <a:latin typeface="Times New Roman" panose="02020603050405020304" pitchFamily="18" charset="0"/>
                <a:ea typeface="Playfair Display"/>
                <a:cs typeface="Times New Roman" panose="02020603050405020304" pitchFamily="18" charset="0"/>
                <a:sym typeface="Playfair Display"/>
              </a:rPr>
              <a:t>Advantages: </a:t>
            </a:r>
            <a:r>
              <a:rPr lang="en-US" dirty="0">
                <a:effectLst/>
                <a:latin typeface="Times New Roman" panose="02020603050405020304" pitchFamily="18" charset="0"/>
                <a:ea typeface="Times New Roman" panose="02020603050405020304" pitchFamily="18" charset="0"/>
              </a:rPr>
              <a:t>It can be updated in real-time, unlike the brochures that are provided at the showrooms, as they need to wait for the next release but using this application they can change any data anytime, like updating the car models or related information, etc. Users can search for vehicles and can get information in the mobile view.</a:t>
            </a:r>
            <a:endParaRPr lang="en-US" b="1" dirty="0">
              <a:latin typeface="Times New Roman" panose="02020603050405020304" pitchFamily="18" charset="0"/>
              <a:ea typeface="Playfair Display"/>
              <a:cs typeface="Times New Roman" panose="02020603050405020304" pitchFamily="18" charset="0"/>
              <a:sym typeface="Playfair Display"/>
            </a:endParaRPr>
          </a:p>
          <a:p>
            <a:pPr marL="0" lvl="0" indent="0" algn="just" rtl="0">
              <a:lnSpc>
                <a:spcPct val="115000"/>
              </a:lnSpc>
              <a:spcBef>
                <a:spcPts val="0"/>
              </a:spcBef>
              <a:spcAft>
                <a:spcPts val="0"/>
              </a:spcAft>
              <a:buClr>
                <a:schemeClr val="dk1"/>
              </a:buClr>
              <a:buSzPts val="1100"/>
              <a:buFont typeface="Arial"/>
              <a:buNone/>
            </a:pPr>
            <a:r>
              <a:rPr lang="en-US" b="1" dirty="0">
                <a:latin typeface="Times New Roman" panose="02020603050405020304" pitchFamily="18" charset="0"/>
                <a:ea typeface="Playfair Display"/>
                <a:cs typeface="Times New Roman" panose="02020603050405020304" pitchFamily="18" charset="0"/>
                <a:sym typeface="Playfair Display"/>
              </a:rPr>
              <a:t>Limitations</a:t>
            </a:r>
            <a:r>
              <a:rPr lang="en-US" dirty="0">
                <a:latin typeface="Times New Roman" panose="02020603050405020304" pitchFamily="18" charset="0"/>
                <a:ea typeface="Playfair Display"/>
                <a:cs typeface="Times New Roman" panose="02020603050405020304" pitchFamily="18" charset="0"/>
                <a:sym typeface="Playfair Display"/>
              </a:rPr>
              <a:t> : </a:t>
            </a:r>
            <a:r>
              <a:rPr lang="en-US" dirty="0">
                <a:effectLst/>
                <a:latin typeface="Times New Roman" panose="02020603050405020304" pitchFamily="18" charset="0"/>
                <a:ea typeface="Times New Roman" panose="02020603050405020304" pitchFamily="18" charset="0"/>
              </a:rPr>
              <a:t>Expensive Data can be manipulated to influence. Lack of truly precise AR objects.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0188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12800" y="274638"/>
            <a:ext cx="10668000" cy="4875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IN" dirty="0">
                <a:latin typeface="Times New Roman" panose="02020603050405020304" pitchFamily="18" charset="0"/>
                <a:cs typeface="Times New Roman" panose="02020603050405020304" pitchFamily="18" charset="0"/>
              </a:rPr>
              <a:t>Challenges in Existing Systems</a:t>
            </a:r>
            <a:endParaRPr dirty="0">
              <a:latin typeface="Times New Roman" panose="02020603050405020304" pitchFamily="18" charset="0"/>
              <a:cs typeface="Times New Roman" panose="02020603050405020304" pitchFamily="18" charset="0"/>
            </a:endParaRPr>
          </a:p>
        </p:txBody>
      </p:sp>
      <p:sp>
        <p:nvSpPr>
          <p:cNvPr id="134" name="Google Shape;134;p20"/>
          <p:cNvSpPr txBox="1">
            <a:spLocks noGrp="1"/>
          </p:cNvSpPr>
          <p:nvPr>
            <p:ph type="body" idx="1"/>
          </p:nvPr>
        </p:nvSpPr>
        <p:spPr>
          <a:xfrm>
            <a:off x="216815" y="923827"/>
            <a:ext cx="11638301" cy="5172174"/>
          </a:xfrm>
          <a:prstGeom prst="rect">
            <a:avLst/>
          </a:prstGeom>
        </p:spPr>
        <p:txBody>
          <a:bodyPr spcFirstLastPara="1" wrap="square" lIns="91425" tIns="45700" rIns="91425" bIns="45700" anchor="t" anchorCtr="0">
            <a:noAutofit/>
          </a:bodyPr>
          <a:lstStyle/>
          <a:p>
            <a:pPr marL="342900" indent="-342900" algn="just">
              <a:lnSpc>
                <a:spcPct val="150000"/>
              </a:lnSpc>
              <a:spcAft>
                <a:spcPts val="85"/>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In the existing system, since the Yamaha vehicle details are in the text format anyone can access &amp; misuse the data. It may lead to hacking the software &amp; database.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Drawbacks: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Storing information is huge Need to maintain quantity records No accuracy in work Need extra security to prevent the data.</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5"/>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Proposed System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The proposed system has been developed to overcome the difficulties in manual maintenance and billing maintenance on the Google Firebase. In the proposed system since the Yamaha product information is stored in QR Code format only the authorized user can access the data by scanning the QR Code.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Clr>
                <a:schemeClr val="dk1"/>
              </a:buClr>
              <a:buSzPct val="45833"/>
              <a:buFont typeface="Arial"/>
              <a:buNone/>
            </a:pPr>
            <a:endParaRPr dirty="0">
              <a:latin typeface="Times New Roman" panose="02020603050405020304" pitchFamily="18" charset="0"/>
              <a:ea typeface="Playfair Display Medium"/>
              <a:cs typeface="Times New Roman" panose="02020603050405020304" pitchFamily="18" charset="0"/>
              <a:sym typeface="Playfair Display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12800" y="274638"/>
            <a:ext cx="10668000" cy="4875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GB" dirty="0">
                <a:solidFill>
                  <a:srgbClr val="002060"/>
                </a:solidFill>
                <a:latin typeface="Times New Roman" panose="02020603050405020304" pitchFamily="18" charset="0"/>
                <a:ea typeface="Playfair Display Medium"/>
                <a:cs typeface="Times New Roman" panose="02020603050405020304" pitchFamily="18" charset="0"/>
                <a:sym typeface="Playfair Display Medium"/>
              </a:rPr>
              <a:t>Advantages of Proposed systems:</a:t>
            </a:r>
            <a:endParaRPr dirty="0">
              <a:solidFill>
                <a:srgbClr val="002060"/>
              </a:solidFill>
              <a:latin typeface="Times New Roman" panose="02020603050405020304" pitchFamily="18" charset="0"/>
              <a:cs typeface="Times New Roman" panose="02020603050405020304" pitchFamily="18" charset="0"/>
            </a:endParaRPr>
          </a:p>
        </p:txBody>
      </p:sp>
      <p:sp>
        <p:nvSpPr>
          <p:cNvPr id="140" name="Google Shape;140;p21"/>
          <p:cNvSpPr txBox="1">
            <a:spLocks noGrp="1"/>
          </p:cNvSpPr>
          <p:nvPr>
            <p:ph type="body" idx="1"/>
          </p:nvPr>
        </p:nvSpPr>
        <p:spPr>
          <a:xfrm>
            <a:off x="497305" y="1411705"/>
            <a:ext cx="10983495" cy="4684296"/>
          </a:xfrm>
          <a:prstGeom prst="rect">
            <a:avLst/>
          </a:prstGeom>
        </p:spPr>
        <p:txBody>
          <a:bodyPr spcFirstLastPara="1" wrap="square" lIns="91425" tIns="45700" rIns="91425" bIns="45700" anchor="t" anchorCtr="0">
            <a:normAutofit/>
          </a:bodyPr>
          <a:lstStyle/>
          <a:p>
            <a:pPr marL="342900" indent="-34290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Provides the searching facilities based on various factors, such as important features like mileage, and engine types.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3000"/>
              </a:lnSpc>
              <a:spcAft>
                <a:spcPts val="85"/>
              </a:spcAft>
            </a:pPr>
            <a:r>
              <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tracks all information about managers, staff, product data Manages the information of reports.</a:t>
            </a:r>
          </a:p>
          <a:p>
            <a:pPr marL="342900" indent="-342900" algn="just">
              <a:lnSpc>
                <a:spcPct val="103000"/>
              </a:lnSpc>
              <a:spcAft>
                <a:spcPts val="85"/>
              </a:spcAft>
            </a:pPr>
            <a:r>
              <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Adding and updating of records in proper management of Manager, Staff, Products. </a:t>
            </a:r>
          </a:p>
          <a:p>
            <a:pPr marL="0" indent="0" algn="just">
              <a:buNone/>
            </a:pPr>
            <a:br>
              <a:rPr lang="en-US"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l" rtl="0">
              <a:spcBef>
                <a:spcPts val="48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cs typeface="Times New Roman" panose="02020603050405020304" pitchFamily="18" charset="0"/>
              </a:rPr>
              <a:t>Proposed </a:t>
            </a:r>
            <a:r>
              <a:rPr lang="en-IN" dirty="0">
                <a:latin typeface="Times New Roman" panose="02020603050405020304" pitchFamily="18" charset="0"/>
                <a:cs typeface="Times New Roman" panose="02020603050405020304" pitchFamily="18" charset="0"/>
              </a:rPr>
              <a:t>Methodology </a:t>
            </a:r>
            <a:endParaRPr dirty="0">
              <a:latin typeface="Times New Roman" panose="02020603050405020304" pitchFamily="18" charset="0"/>
              <a:cs typeface="Times New Roman" panose="02020603050405020304" pitchFamily="18" charset="0"/>
            </a:endParaRPr>
          </a:p>
        </p:txBody>
      </p:sp>
      <p:sp>
        <p:nvSpPr>
          <p:cNvPr id="146" name="Google Shape;146;p22"/>
          <p:cNvSpPr txBox="1">
            <a:spLocks noGrp="1"/>
          </p:cNvSpPr>
          <p:nvPr>
            <p:ph type="body" idx="1"/>
          </p:nvPr>
        </p:nvSpPr>
        <p:spPr>
          <a:xfrm>
            <a:off x="812800" y="1315453"/>
            <a:ext cx="10668000" cy="4768422"/>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Research Design</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Development of Augmented Reality-based Bike E-Catalogue</a:t>
            </a:r>
          </a:p>
          <a:p>
            <a:pPr marL="285750" indent="-28575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 Collection</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Participants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 Analysis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Quantitative Analysis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Qualitative Analysis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1296</Words>
  <Application>Microsoft Office PowerPoint</Application>
  <PresentationFormat>Widescreen</PresentationFormat>
  <Paragraphs>185</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Verdana</vt:lpstr>
      <vt:lpstr>Arial</vt:lpstr>
      <vt:lpstr>Bookman Old Style</vt:lpstr>
      <vt:lpstr>Times New Roman</vt:lpstr>
      <vt:lpstr>Bioinformatics</vt:lpstr>
      <vt:lpstr>Bike E-Catalogue Mobile App</vt:lpstr>
      <vt:lpstr>Introduction</vt:lpstr>
      <vt:lpstr>Literature Review </vt:lpstr>
      <vt:lpstr>Literature Review - Contd. </vt:lpstr>
      <vt:lpstr>Literature Review - Contd.</vt:lpstr>
      <vt:lpstr>Literature Review - Contd.</vt:lpstr>
      <vt:lpstr>Challenges in Existing Systems</vt:lpstr>
      <vt:lpstr>Advantages of Proposed systems:</vt:lpstr>
      <vt:lpstr>Proposed Methodology </vt:lpstr>
      <vt:lpstr>Proposed Methodology </vt:lpstr>
      <vt:lpstr>PowerPoint Presentation</vt:lpstr>
      <vt:lpstr>Objectives</vt:lpstr>
      <vt:lpstr>Timeline of Project</vt:lpstr>
      <vt:lpstr>Expected Outcomes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for eGovernance</dc:title>
  <dc:creator>CHANDANA J</dc:creator>
  <cp:lastModifiedBy>CHANDANA J</cp:lastModifiedBy>
  <cp:revision>8</cp:revision>
  <dcterms:modified xsi:type="dcterms:W3CDTF">2024-01-11T06:06:00Z</dcterms:modified>
</cp:coreProperties>
</file>