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8" r:id="rId9"/>
    <p:sldId id="8349" r:id="rId10"/>
    <p:sldId id="8347" r:id="rId11"/>
    <p:sldId id="8336" r:id="rId12"/>
    <p:sldId id="8338" r:id="rId13"/>
    <p:sldId id="8351" r:id="rId14"/>
    <p:sldId id="8352" r:id="rId15"/>
    <p:sldId id="8344" r:id="rId16"/>
    <p:sldId id="8353" r:id="rId17"/>
    <p:sldId id="8354" r:id="rId18"/>
    <p:sldId id="8345" r:id="rId19"/>
    <p:sldId id="8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August 13,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assets</a:t>
            </a:r>
            <a:endParaRPr lang="en-US" sz="3600" dirty="0"/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54804"/>
              </p:ext>
            </p:extLst>
          </p:nvPr>
        </p:nvGraphicFramePr>
        <p:xfrm>
          <a:off x="555171" y="12228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44237"/>
              </p:ext>
            </p:extLst>
          </p:nvPr>
        </p:nvGraphicFramePr>
        <p:xfrm>
          <a:off x="555170" y="4001913"/>
          <a:ext cx="4748561" cy="2440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Abstract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80316"/>
              </p:ext>
            </p:extLst>
          </p:nvPr>
        </p:nvGraphicFramePr>
        <p:xfrm>
          <a:off x="6220864" y="1222854"/>
          <a:ext cx="4748561" cy="3378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489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686037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AssetMaster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1949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metadata for free text search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PropertyMetadata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property metadata for specific property search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7767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2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Entities -</a:t>
            </a:r>
            <a:r>
              <a:rPr lang="en-US" sz="3600" dirty="0" smtClean="0"/>
              <a:t> asset files </a:t>
            </a:r>
            <a:endParaRPr lang="en-US" sz="3600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16484"/>
              </p:ext>
            </p:extLst>
          </p:nvPr>
        </p:nvGraphicFramePr>
        <p:xfrm>
          <a:off x="555171" y="1430255"/>
          <a:ext cx="4748561" cy="352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BlobId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778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5905"/>
              </p:ext>
            </p:extLst>
          </p:nvPr>
        </p:nvGraphicFramePr>
        <p:xfrm>
          <a:off x="5799524" y="1430254"/>
          <a:ext cx="4748561" cy="352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BlobId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778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Assets data flow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2554943" y="2520041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5861" y="2520041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AssetMaster</a:t>
            </a:r>
            <a:r>
              <a:rPr lang="en-US" sz="1400" dirty="0" smtClean="0">
                <a:solidFill>
                  <a:schemeClr val="tx1"/>
                </a:solidFill>
              </a:rPr>
              <a:t> Table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550894" y="2765771"/>
            <a:ext cx="100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0894" y="2520041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 an asset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2" idx="3"/>
            <a:endCxn id="10" idx="1"/>
          </p:cNvCxnSpPr>
          <p:nvPr/>
        </p:nvCxnSpPr>
        <p:spPr>
          <a:xfrm>
            <a:off x="3818965" y="2765771"/>
            <a:ext cx="246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38233" y="2649229"/>
            <a:ext cx="591670" cy="233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Trigger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0635" y="2565715"/>
            <a:ext cx="15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an asset in master with metadata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2557347" y="4310743"/>
            <a:ext cx="1261618" cy="435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 search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288265" y="4310743"/>
            <a:ext cx="1261618" cy="435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Assets Search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3" idx="0"/>
            <a:endCxn id="10" idx="2"/>
          </p:cNvCxnSpPr>
          <p:nvPr/>
        </p:nvCxnSpPr>
        <p:spPr>
          <a:xfrm flipH="1" flipV="1">
            <a:off x="6917872" y="3011501"/>
            <a:ext cx="1202" cy="12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2" idx="2"/>
          </p:cNvCxnSpPr>
          <p:nvPr/>
        </p:nvCxnSpPr>
        <p:spPr>
          <a:xfrm flipH="1" flipV="1">
            <a:off x="3186954" y="3011501"/>
            <a:ext cx="1202" cy="12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5861" y="3502961"/>
            <a:ext cx="1576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across all asset types with metadata fields search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8700" y="3500722"/>
            <a:ext cx="157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specific asset type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5573" y="4775300"/>
            <a:ext cx="1796143" cy="1136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DAM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Database and Blob storage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Assets importer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2504039" y="1839417"/>
            <a:ext cx="1060071" cy="491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Extract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5155" y="1839417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Find Delta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7" idx="1"/>
            <a:endCxn id="16" idx="3"/>
          </p:cNvCxnSpPr>
          <p:nvPr/>
        </p:nvCxnSpPr>
        <p:spPr>
          <a:xfrm flipH="1">
            <a:off x="3564110" y="2085147"/>
            <a:ext cx="183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0134" y="1848965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 extract</a:t>
            </a:r>
            <a:endParaRPr lang="en-US" sz="10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40726" y="4966551"/>
            <a:ext cx="581103" cy="480892"/>
          </a:xfrm>
          <a:prstGeom prst="flowChartMagneticDisk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assets</a:t>
            </a:r>
            <a:endParaRPr lang="en-US" sz="10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23645" y="4966551"/>
            <a:ext cx="581103" cy="480892"/>
          </a:xfrm>
          <a:prstGeom prst="flowChartMagneticDisk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files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8486700" y="1839417"/>
            <a:ext cx="1060071" cy="491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7" idx="3"/>
            <a:endCxn id="30" idx="1"/>
          </p:cNvCxnSpPr>
          <p:nvPr/>
        </p:nvCxnSpPr>
        <p:spPr>
          <a:xfrm>
            <a:off x="6659177" y="2085147"/>
            <a:ext cx="182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5736614" y="2863262"/>
            <a:ext cx="581103" cy="480892"/>
          </a:xfrm>
          <a:prstGeom prst="flowChartMagneticDisk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Delta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17" idx="2"/>
            <a:endCxn id="33" idx="1"/>
          </p:cNvCxnSpPr>
          <p:nvPr/>
        </p:nvCxnSpPr>
        <p:spPr>
          <a:xfrm>
            <a:off x="6027166" y="2330877"/>
            <a:ext cx="0" cy="53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95310" y="3876539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0"/>
            <a:endCxn id="33" idx="3"/>
          </p:cNvCxnSpPr>
          <p:nvPr/>
        </p:nvCxnSpPr>
        <p:spPr>
          <a:xfrm flipH="1" flipV="1">
            <a:off x="6027166" y="3344154"/>
            <a:ext cx="155" cy="53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6" idx="0"/>
          </p:cNvCxnSpPr>
          <p:nvPr/>
        </p:nvCxnSpPr>
        <p:spPr>
          <a:xfrm flipH="1">
            <a:off x="6023645" y="4367999"/>
            <a:ext cx="3676" cy="4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86079" y="1848965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Read/Write state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045416" y="248034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Write deltas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037066" y="352586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 deltas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033460" y="442962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 assets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1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Entity framework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Generate models and context</a:t>
            </a:r>
          </a:p>
          <a:p>
            <a:endParaRPr lang="en-US" sz="1400" dirty="0" smtClean="0"/>
          </a:p>
          <a:p>
            <a:r>
              <a:rPr lang="en-US" sz="1400" dirty="0" smtClean="0"/>
              <a:t>Scaffold-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r>
              <a:rPr lang="en-US" sz="1400" dirty="0"/>
              <a:t>"Server=</a:t>
            </a:r>
            <a:r>
              <a:rPr lang="en-US" sz="1400" dirty="0" err="1"/>
              <a:t>localhost;Database</a:t>
            </a:r>
            <a:r>
              <a:rPr lang="en-US" sz="1400" dirty="0"/>
              <a:t>=</a:t>
            </a:r>
            <a:r>
              <a:rPr lang="en-US" sz="1400" dirty="0" err="1"/>
              <a:t>DigitalAssets;Trusted_Connection</a:t>
            </a:r>
            <a:r>
              <a:rPr lang="en-US" sz="1400" dirty="0"/>
              <a:t>=True;" </a:t>
            </a:r>
            <a:r>
              <a:rPr lang="en-US" sz="1400" dirty="0" err="1"/>
              <a:t>Microsoft.EntityFrameworkCore.SqlServer</a:t>
            </a:r>
            <a:r>
              <a:rPr lang="en-US" sz="1400" dirty="0"/>
              <a:t> -</a:t>
            </a:r>
            <a:r>
              <a:rPr lang="en-US" sz="1400" dirty="0" err="1"/>
              <a:t>OutputDir</a:t>
            </a:r>
            <a:r>
              <a:rPr lang="en-US" sz="1400" dirty="0"/>
              <a:t> </a:t>
            </a:r>
            <a:r>
              <a:rPr lang="en-US" sz="1400" dirty="0" smtClean="0"/>
              <a:t>Models</a:t>
            </a:r>
          </a:p>
          <a:p>
            <a:endParaRPr lang="en-US" sz="140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6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Asset Management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ReactJS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Material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Axios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React Route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.net</a:t>
            </a:r>
            <a:r>
              <a:rPr lang="en-US" sz="1600" dirty="0" smtClean="0"/>
              <a:t> Core, </a:t>
            </a:r>
            <a:endParaRPr lang="en-US" sz="16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Web API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Console App for web jobs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SQL Database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Azure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Blob storage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App service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SQL Database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Web jobs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dependencies on any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layer (business use cases) sits above the Domain layer.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layer contains all the business logic and it will have dependency on the Domain and 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23412" y="1890059"/>
            <a:ext cx="2841812" cy="2698379"/>
            <a:chOff x="7740384" y="2096887"/>
            <a:chExt cx="2841812" cy="2698379"/>
          </a:xfrm>
        </p:grpSpPr>
        <p:sp>
          <p:nvSpPr>
            <p:cNvPr id="6" name="Oval 5"/>
            <p:cNvSpPr/>
            <p:nvPr/>
          </p:nvSpPr>
          <p:spPr>
            <a:xfrm>
              <a:off x="7740384" y="2096887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215513" y="2563053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636855" y="2957501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6040" y="2621778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6833" y="2187441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9068654" y="287188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068654" y="243732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7637" y="4408635"/>
              <a:ext cx="1040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9098095" y="4217770"/>
              <a:ext cx="14630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2"/>
              <a:endCxn id="4" idx="2"/>
            </p:cNvCxnSpPr>
            <p:nvPr/>
          </p:nvCxnSpPr>
          <p:spPr>
            <a:xfrm>
              <a:off x="7740384" y="3446077"/>
              <a:ext cx="4751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6" idx="6"/>
            </p:cNvCxnSpPr>
            <p:nvPr/>
          </p:nvCxnSpPr>
          <p:spPr>
            <a:xfrm>
              <a:off x="10080172" y="3446077"/>
              <a:ext cx="502024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013079" y="2602249"/>
            <a:ext cx="4862732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55171" y="2602249"/>
            <a:ext cx="6155118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Flow of control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1107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flow of control and how it will be implemented in our web </a:t>
            </a:r>
            <a:r>
              <a:rPr lang="en-US" sz="1600" dirty="0" err="1" smtClean="0"/>
              <a:t>api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5913" y="2800372"/>
            <a:ext cx="5806376" cy="3119505"/>
            <a:chOff x="6013500" y="1815908"/>
            <a:chExt cx="5806376" cy="3119505"/>
          </a:xfrm>
        </p:grpSpPr>
        <p:sp>
          <p:nvSpPr>
            <p:cNvPr id="2" name="Rectangle 1"/>
            <p:cNvSpPr/>
            <p:nvPr/>
          </p:nvSpPr>
          <p:spPr>
            <a:xfrm>
              <a:off x="10382962" y="2196569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output port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82962" y="3278608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interactor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82962" y="4360647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input port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2791" y="4360647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2791" y="2196569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9359705" y="4648030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17" idx="0"/>
            </p:cNvCxnSpPr>
            <p:nvPr/>
          </p:nvCxnSpPr>
          <p:spPr>
            <a:xfrm>
              <a:off x="11101419" y="3853374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2" idx="2"/>
            </p:cNvCxnSpPr>
            <p:nvPr/>
          </p:nvCxnSpPr>
          <p:spPr>
            <a:xfrm flipV="1">
              <a:off x="11101419" y="2771335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" idx="1"/>
            </p:cNvCxnSpPr>
            <p:nvPr/>
          </p:nvCxnSpPr>
          <p:spPr>
            <a:xfrm>
              <a:off x="9359705" y="2483952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6446340">
              <a:off x="8953873" y="3027716"/>
              <a:ext cx="1554480" cy="914400"/>
            </a:xfrm>
            <a:prstGeom prst="curved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94207" y="3253767"/>
              <a:ext cx="759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 of </a:t>
              </a:r>
            </a:p>
            <a:p>
              <a:r>
                <a:rPr lang="en-US" sz="1400" dirty="0" smtClean="0"/>
                <a:t>control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683" y="4494141"/>
              <a:ext cx="120148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Request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3500" y="2330063"/>
              <a:ext cx="1307666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Response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420142" y="4537743"/>
              <a:ext cx="289456" cy="220571"/>
            </a:xfrm>
            <a:prstGeom prst="righ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420142" y="2385206"/>
              <a:ext cx="289456" cy="225048"/>
            </a:xfrm>
            <a:prstGeom prst="lef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95479" y="1815908"/>
              <a:ext cx="103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7888" y="182764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API</a:t>
              </a:r>
              <a:endParaRPr lang="en-US" sz="1400" b="1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477333" y="3119881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out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7477333" y="4263072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 Handler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7477333" y="5341240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Mediator.Send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107991" y="4263072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Controller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50" idx="0"/>
            <a:endCxn id="49" idx="2"/>
          </p:cNvCxnSpPr>
          <p:nvPr/>
        </p:nvCxnSpPr>
        <p:spPr>
          <a:xfrm flipV="1">
            <a:off x="8258090" y="4837838"/>
            <a:ext cx="0" cy="503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47" idx="2"/>
          </p:cNvCxnSpPr>
          <p:nvPr/>
        </p:nvCxnSpPr>
        <p:spPr>
          <a:xfrm flipV="1">
            <a:off x="8258090" y="3694647"/>
            <a:ext cx="0" cy="5684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02961" y="5431067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 or </a:t>
            </a:r>
          </a:p>
          <a:p>
            <a:r>
              <a:rPr lang="en-US" sz="1000" dirty="0" smtClean="0"/>
              <a:t>Command</a:t>
            </a:r>
            <a:endParaRPr lang="en-US" sz="1000" dirty="0"/>
          </a:p>
        </p:txBody>
      </p:sp>
      <p:cxnSp>
        <p:nvCxnSpPr>
          <p:cNvPr id="4" name="Elbow Connector 3"/>
          <p:cNvCxnSpPr>
            <a:stCxn id="51" idx="2"/>
            <a:endCxn id="50" idx="3"/>
          </p:cNvCxnSpPr>
          <p:nvPr/>
        </p:nvCxnSpPr>
        <p:spPr>
          <a:xfrm rot="5400000">
            <a:off x="9568406" y="4308280"/>
            <a:ext cx="790785" cy="184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7" idx="3"/>
            <a:endCxn id="51" idx="0"/>
          </p:cNvCxnSpPr>
          <p:nvPr/>
        </p:nvCxnSpPr>
        <p:spPr>
          <a:xfrm>
            <a:off x="9038847" y="3407264"/>
            <a:ext cx="1849901" cy="85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Entities (business model classes that are persisted)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 Core types (</a:t>
            </a:r>
            <a:r>
              <a:rPr lang="en-US" sz="1400" dirty="0" err="1"/>
              <a:t>DbContext</a:t>
            </a:r>
            <a:r>
              <a:rPr lang="en-US" sz="1400" dirty="0"/>
              <a:t>, Migration)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access implementation types (</a:t>
            </a:r>
            <a:r>
              <a:rPr lang="en-US" sz="1400" dirty="0" smtClean="0"/>
              <a:t>Repositories)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configurations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806</Words>
  <Application>Microsoft Office PowerPoint</Application>
  <PresentationFormat>Widescreen</PresentationFormat>
  <Paragraphs>367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361</cp:revision>
  <dcterms:created xsi:type="dcterms:W3CDTF">2021-05-31T08:48:41Z</dcterms:created>
  <dcterms:modified xsi:type="dcterms:W3CDTF">2021-08-13T09:24:39Z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