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8322" r:id="rId5"/>
    <p:sldId id="8341" r:id="rId6"/>
    <p:sldId id="8335" r:id="rId7"/>
    <p:sldId id="8346" r:id="rId8"/>
    <p:sldId id="8348" r:id="rId9"/>
    <p:sldId id="8349" r:id="rId10"/>
    <p:sldId id="8347" r:id="rId11"/>
    <p:sldId id="8336" r:id="rId12"/>
    <p:sldId id="8338" r:id="rId13"/>
    <p:sldId id="8344" r:id="rId14"/>
    <p:sldId id="834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05D1-3DFC-4BB7-903D-D9D3C32EE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BF94D-B575-473D-A8BE-BDD7D714B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137B0-1ECA-4002-9BEF-3A7D6000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711E7-F41A-463D-9A63-90EFACAC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11A0-EBD8-44B6-B10D-47CFB280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4641-16C0-4243-9650-B2C65D01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B4712-0B93-462A-A9BD-E7F7BA12B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C28DC-2630-4139-B27D-1DD4EC5D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2EDF-3919-4F5F-A9ED-9BAC222A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6A4-5B4B-466E-8ED6-B6C718DA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6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C7F83-6222-4621-A952-B9ABCD16B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BF165-D8B3-47CD-B36F-23CD06438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0EE05-843B-4E0F-83A3-48919D03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56126-1278-443B-845A-49F87C5E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DB520-4A7B-4C83-9D24-03C60BF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02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1C5DC-2EAA-41C3-B696-B6B00FC8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3AE-D757-42E3-9D32-22A977FECB4E}" type="datetime4">
              <a:rPr lang="en-US" smtClean="0"/>
              <a:t>June 28, 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6DE9F-9C43-446D-B9BE-6F685A5D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ABF60-C73E-4FCF-AA81-2541259D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2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92A5-808D-46C6-BA8D-69830329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AC4EE-3037-4E94-ABC8-072645BE1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8493-D23C-489A-AE17-FA214748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64810-AEC5-4C73-9622-6906613A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FD100-E613-458C-8551-B4FC143E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6A54-EC32-49A1-8D51-D879B2BC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C5C7B-2342-4C3B-BF41-EF2C78A0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64D52-47D5-4196-A4BF-DEC19BFF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CAC2-4908-4DB2-9450-50B1B7CA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1901F-3786-41D0-BC5A-A8ACD909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1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A987-820D-4475-B634-C7F4A030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D25C-A54E-4DAA-932F-BD6A3A9A9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488C1-48CA-4D3A-987E-89DFFD0CD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56AC-0A79-4488-BB2A-0FC2C646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A6061-26A4-4DB9-AD5A-277A02DD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B02B8-F8AC-4D23-A335-4082D3AA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26FA-BE5F-47D7-8081-92C8EAAA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ABDF3-2A23-420F-AC97-2C535F278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0D3E9-9860-42D0-A01C-FE30C9B61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18307-5460-49FD-8E13-355914A8F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7C7F8-B23E-496F-88E4-B5CF67740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7E563-E4DA-4114-9E00-F829EB51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F6608-0F52-4DD4-80D4-DD3EA172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5959A-B035-43EC-9ECE-8540F2EA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2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6845-E7B6-40CE-B405-10556BB9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05C7A-3DEA-4AC3-87E5-49D7DF2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DEA7A-078E-4D85-B73D-B5AC1256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50502-D420-48EF-9EC4-9161320B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9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1468A-5057-449B-B597-6826AE8F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D67B2-FD74-452D-8DD7-22D586BD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06E4F-E8AE-4270-A671-BABA84AC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6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0BFC-435E-48F6-B33A-D9463604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0627-4EB6-406C-A199-C032017D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0F1A5-5EA1-4228-8008-B4B952EB2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6AB70-F96D-4E65-BCEE-AF62FD71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E725A-E4B5-45F5-BD0A-0B69DF56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6FDB-85A0-4AAB-BBE9-8C4D90AD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3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E9FB-1DC2-4771-9D51-8D43C1AB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46775-6DB8-49BC-9D6E-DBE017418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60996-CF54-4218-811E-722274A99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B195-1F8C-4B65-8704-C6156174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BDAA5-0035-4F0F-8EEC-AB074B17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24E8C-8A48-49CC-938C-7CD346B7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7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C2168-DA50-40C4-B0F2-E45CC859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88F80-ED14-46A5-A973-E06F5803A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419B-6164-4BA6-BCED-383A731B2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EF592-9A5F-4028-BE74-EE215189E29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01B92-CD8B-4AD7-BE84-4D91982C1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54822-D1C9-4613-9292-DD10287CB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1230085" y="2827893"/>
            <a:ext cx="9534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eAssets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386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73388" y="3935503"/>
            <a:ext cx="2985247" cy="124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High level design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5136778" y="1506071"/>
            <a:ext cx="1649506" cy="5916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UI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5136778" y="2680448"/>
            <a:ext cx="1649506" cy="5916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DAM API</a:t>
            </a:r>
            <a:endParaRPr lang="en-US" sz="1400" dirty="0"/>
          </a:p>
        </p:txBody>
      </p:sp>
      <p:cxnSp>
        <p:nvCxnSpPr>
          <p:cNvPr id="4" name="Straight Arrow Connector 3"/>
          <p:cNvCxnSpPr>
            <a:stCxn id="2" idx="2"/>
            <a:endCxn id="18" idx="0"/>
          </p:cNvCxnSpPr>
          <p:nvPr/>
        </p:nvCxnSpPr>
        <p:spPr>
          <a:xfrm>
            <a:off x="5961531" y="2097741"/>
            <a:ext cx="0" cy="58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Magnetic Disk 4"/>
          <p:cNvSpPr/>
          <p:nvPr/>
        </p:nvSpPr>
        <p:spPr>
          <a:xfrm>
            <a:off x="4778188" y="4213411"/>
            <a:ext cx="1013013" cy="68131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Assets</a:t>
            </a:r>
            <a:endParaRPr lang="en-US" sz="1400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6051175" y="4213411"/>
            <a:ext cx="1013013" cy="68131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Files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18" idx="2"/>
            <a:endCxn id="6" idx="0"/>
          </p:cNvCxnSpPr>
          <p:nvPr/>
        </p:nvCxnSpPr>
        <p:spPr>
          <a:xfrm>
            <a:off x="5961531" y="3272118"/>
            <a:ext cx="4481" cy="66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1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Building blocks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555171" y="1390979"/>
            <a:ext cx="110707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</a:p>
          <a:p>
            <a:endParaRPr lang="en-US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Asset Types</a:t>
            </a:r>
          </a:p>
          <a:p>
            <a:r>
              <a:rPr lang="en-US" sz="1600" dirty="0" smtClean="0"/>
              <a:t>a</a:t>
            </a:r>
          </a:p>
          <a:p>
            <a:endParaRPr lang="en-US" sz="1600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en-US" sz="1600" b="1" dirty="0" smtClean="0"/>
              <a:t>Assets</a:t>
            </a:r>
          </a:p>
          <a:p>
            <a:r>
              <a:rPr lang="en-US" sz="1600" b="1" dirty="0" smtClean="0"/>
              <a:t>a</a:t>
            </a:r>
            <a:endParaRPr lang="en-US" sz="1600" dirty="0" smtClean="0"/>
          </a:p>
          <a:p>
            <a:endParaRPr lang="en-US" sz="16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sz="1600" b="1" dirty="0" smtClean="0"/>
              <a:t>Asset Files</a:t>
            </a:r>
          </a:p>
          <a:p>
            <a:r>
              <a:rPr lang="en-US" sz="1600" dirty="0" smtClean="0"/>
              <a:t>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1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Definition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555170" y="1390979"/>
            <a:ext cx="10635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Application:</a:t>
            </a:r>
            <a:r>
              <a:rPr lang="en-US" sz="1600" dirty="0" smtClean="0"/>
              <a:t> Digital assessment management tool.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96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Technology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555170" y="1390979"/>
            <a:ext cx="10657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Front-end:</a:t>
            </a:r>
            <a:r>
              <a:rPr lang="en-US" sz="1600" dirty="0" smtClean="0"/>
              <a:t> </a:t>
            </a:r>
            <a:r>
              <a:rPr lang="en-US" sz="1600" dirty="0" err="1" smtClean="0"/>
              <a:t>ReactJS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Backend:</a:t>
            </a:r>
            <a:r>
              <a:rPr lang="en-US" sz="1600" dirty="0" smtClean="0"/>
              <a:t> </a:t>
            </a:r>
            <a:r>
              <a:rPr lang="en-US" sz="1600" dirty="0" err="1" smtClean="0"/>
              <a:t>.net</a:t>
            </a:r>
            <a:r>
              <a:rPr lang="en-US" sz="1600" dirty="0" smtClean="0"/>
              <a:t> Core, SQL Database,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17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Clean architecture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555171" y="1230086"/>
            <a:ext cx="581745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Clean architecture layers (Onion view)</a:t>
            </a:r>
          </a:p>
          <a:p>
            <a:r>
              <a:rPr lang="en-US" sz="1400" dirty="0"/>
              <a:t>Clean architecture puts the business logic and application model at the center of the application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Domain centric (domain entities), it has no </a:t>
            </a:r>
            <a:r>
              <a:rPr lang="en-US" sz="1400" dirty="0" smtClean="0"/>
              <a:t>dependencies on any layer.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Application </a:t>
            </a:r>
            <a:r>
              <a:rPr lang="en-US" sz="1400" dirty="0" smtClean="0"/>
              <a:t>layer (business use cases) </a:t>
            </a:r>
            <a:r>
              <a:rPr lang="en-US" sz="1400" dirty="0" smtClean="0"/>
              <a:t>sits above the Domain layer. </a:t>
            </a: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</a:t>
            </a:r>
            <a:r>
              <a:rPr lang="en-US" sz="1400" dirty="0" smtClean="0"/>
              <a:t>layer contains all the business logic and it will have dependency on the Domain and </a:t>
            </a:r>
            <a:r>
              <a:rPr lang="en-US" sz="1400" dirty="0" smtClean="0"/>
              <a:t>Persistence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Each use case will have separate classes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API layer sits above the Application layer.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Persistence layer, will have dependency on the Domain (access to the entities</a:t>
            </a:r>
            <a:r>
              <a:rPr lang="en-US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 smtClean="0"/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Independent from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Testable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Independent from the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Independent from the database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8023412" y="1890059"/>
            <a:ext cx="2841812" cy="2698379"/>
            <a:chOff x="7740384" y="2096887"/>
            <a:chExt cx="2841812" cy="2698379"/>
          </a:xfrm>
        </p:grpSpPr>
        <p:sp>
          <p:nvSpPr>
            <p:cNvPr id="6" name="Oval 5"/>
            <p:cNvSpPr/>
            <p:nvPr/>
          </p:nvSpPr>
          <p:spPr>
            <a:xfrm>
              <a:off x="7740384" y="2096887"/>
              <a:ext cx="2841812" cy="269837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8215513" y="2563053"/>
              <a:ext cx="1864659" cy="176604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8636855" y="2957501"/>
              <a:ext cx="1013012" cy="959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Domain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16040" y="2621778"/>
              <a:ext cx="8905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Application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46833" y="2187441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API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9068654" y="2871883"/>
              <a:ext cx="149414" cy="182880"/>
            </a:xfrm>
            <a:prstGeom prst="downArrow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9068654" y="2437323"/>
              <a:ext cx="149414" cy="182880"/>
            </a:xfrm>
            <a:prstGeom prst="downArrow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97637" y="4408635"/>
              <a:ext cx="1040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Infrastructure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 rot="10800000">
              <a:off x="9098095" y="4217770"/>
              <a:ext cx="146304" cy="182880"/>
            </a:xfrm>
            <a:prstGeom prst="downArrow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6" idx="2"/>
              <a:endCxn id="4" idx="2"/>
            </p:cNvCxnSpPr>
            <p:nvPr/>
          </p:nvCxnSpPr>
          <p:spPr>
            <a:xfrm>
              <a:off x="7740384" y="3446077"/>
              <a:ext cx="475129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6" idx="6"/>
            </p:cNvCxnSpPr>
            <p:nvPr/>
          </p:nvCxnSpPr>
          <p:spPr>
            <a:xfrm>
              <a:off x="10080172" y="3446077"/>
              <a:ext cx="502024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6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7272977" y="2799472"/>
            <a:ext cx="4862732" cy="3742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527035" y="2799472"/>
            <a:ext cx="6155118" cy="3742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Flow of control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555171" y="1230086"/>
            <a:ext cx="11070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flow of control and how it will be implemented in our web </a:t>
            </a:r>
            <a:r>
              <a:rPr lang="en-US" sz="1600" dirty="0" err="1" smtClean="0"/>
              <a:t>api</a:t>
            </a:r>
            <a:endParaRPr lang="en-US" sz="14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67777" y="2997595"/>
            <a:ext cx="5806376" cy="3119505"/>
            <a:chOff x="6013500" y="1815908"/>
            <a:chExt cx="5806376" cy="3119505"/>
          </a:xfrm>
        </p:grpSpPr>
        <p:sp>
          <p:nvSpPr>
            <p:cNvPr id="2" name="Rectangle 1"/>
            <p:cNvSpPr/>
            <p:nvPr/>
          </p:nvSpPr>
          <p:spPr>
            <a:xfrm>
              <a:off x="10382962" y="2196569"/>
              <a:ext cx="1436914" cy="5747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 case output port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382962" y="3278608"/>
              <a:ext cx="1436914" cy="5747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 case interactor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382962" y="4360647"/>
              <a:ext cx="1436914" cy="5747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 case input port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22791" y="4360647"/>
              <a:ext cx="1436914" cy="574766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Controller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22791" y="2196569"/>
              <a:ext cx="1436914" cy="574766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Presenter</a:t>
              </a:r>
              <a:endParaRPr lang="en-US" sz="1400" dirty="0"/>
            </a:p>
          </p:txBody>
        </p:sp>
        <p:cxnSp>
          <p:nvCxnSpPr>
            <p:cNvPr id="20" name="Straight Arrow Connector 19"/>
            <p:cNvCxnSpPr>
              <a:stCxn id="18" idx="3"/>
              <a:endCxn id="17" idx="1"/>
            </p:cNvCxnSpPr>
            <p:nvPr/>
          </p:nvCxnSpPr>
          <p:spPr>
            <a:xfrm>
              <a:off x="9359705" y="4648030"/>
              <a:ext cx="1023257" cy="0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2"/>
              <a:endCxn id="17" idx="0"/>
            </p:cNvCxnSpPr>
            <p:nvPr/>
          </p:nvCxnSpPr>
          <p:spPr>
            <a:xfrm>
              <a:off x="11101419" y="3853374"/>
              <a:ext cx="0" cy="507273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6" idx="0"/>
              <a:endCxn id="2" idx="2"/>
            </p:cNvCxnSpPr>
            <p:nvPr/>
          </p:nvCxnSpPr>
          <p:spPr>
            <a:xfrm flipV="1">
              <a:off x="11101419" y="2771335"/>
              <a:ext cx="0" cy="507273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3"/>
              <a:endCxn id="2" idx="1"/>
            </p:cNvCxnSpPr>
            <p:nvPr/>
          </p:nvCxnSpPr>
          <p:spPr>
            <a:xfrm>
              <a:off x="9359705" y="2483952"/>
              <a:ext cx="1023257" cy="0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rved Up Arrow 36"/>
            <p:cNvSpPr/>
            <p:nvPr/>
          </p:nvSpPr>
          <p:spPr>
            <a:xfrm rot="16446340">
              <a:off x="8953873" y="3027716"/>
              <a:ext cx="1554480" cy="914400"/>
            </a:xfrm>
            <a:prstGeom prst="curvedUp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194207" y="3253767"/>
              <a:ext cx="7594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Flow of </a:t>
              </a:r>
            </a:p>
            <a:p>
              <a:r>
                <a:rPr lang="en-US" sz="1400" dirty="0" smtClean="0"/>
                <a:t>control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19683" y="4494141"/>
              <a:ext cx="1201483" cy="307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HTTP Request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13500" y="2330063"/>
              <a:ext cx="1307666" cy="307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HTTP Response</a:t>
              </a:r>
              <a:endParaRPr lang="en-US" sz="1400" dirty="0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7420142" y="4537743"/>
              <a:ext cx="289456" cy="220571"/>
            </a:xfrm>
            <a:prstGeom prst="rightArrow">
              <a:avLst/>
            </a:prstGeom>
            <a:solidFill>
              <a:srgbClr val="FFFF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Arrow 41"/>
            <p:cNvSpPr/>
            <p:nvPr/>
          </p:nvSpPr>
          <p:spPr>
            <a:xfrm>
              <a:off x="7420142" y="2385206"/>
              <a:ext cx="289456" cy="225048"/>
            </a:xfrm>
            <a:prstGeom prst="leftArrow">
              <a:avLst/>
            </a:prstGeom>
            <a:solidFill>
              <a:srgbClr val="FFFF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595479" y="1815908"/>
              <a:ext cx="1036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Application</a:t>
              </a:r>
              <a:endParaRPr lang="en-US" sz="1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427888" y="182764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API</a:t>
              </a:r>
              <a:endParaRPr lang="en-US" sz="1400" b="1" dirty="0"/>
            </a:p>
          </p:txBody>
        </p:sp>
      </p:grpSp>
      <p:sp>
        <p:nvSpPr>
          <p:cNvPr id="47" name="Rounded Rectangle 46"/>
          <p:cNvSpPr/>
          <p:nvPr/>
        </p:nvSpPr>
        <p:spPr>
          <a:xfrm>
            <a:off x="7737231" y="3317104"/>
            <a:ext cx="1561514" cy="574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out</a:t>
            </a:r>
            <a:endParaRPr lang="en-US" sz="1400" dirty="0"/>
          </a:p>
        </p:txBody>
      </p:sp>
      <p:sp>
        <p:nvSpPr>
          <p:cNvPr id="49" name="Rounded Rectangle 48"/>
          <p:cNvSpPr/>
          <p:nvPr/>
        </p:nvSpPr>
        <p:spPr>
          <a:xfrm>
            <a:off x="7737231" y="4460295"/>
            <a:ext cx="1561514" cy="574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Mediator Handler</a:t>
            </a:r>
            <a:endParaRPr lang="en-US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7737231" y="5538463"/>
            <a:ext cx="1561514" cy="574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Mediator.Send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10367889" y="4460295"/>
            <a:ext cx="1561514" cy="574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 Controller</a:t>
            </a:r>
            <a:endParaRPr lang="en-US" sz="1400" dirty="0"/>
          </a:p>
        </p:txBody>
      </p:sp>
      <p:cxnSp>
        <p:nvCxnSpPr>
          <p:cNvPr id="52" name="Straight Arrow Connector 51"/>
          <p:cNvCxnSpPr>
            <a:stCxn id="51" idx="2"/>
            <a:endCxn id="50" idx="3"/>
          </p:cNvCxnSpPr>
          <p:nvPr/>
        </p:nvCxnSpPr>
        <p:spPr>
          <a:xfrm flipH="1">
            <a:off x="9298745" y="5035061"/>
            <a:ext cx="1849901" cy="79078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0"/>
            <a:endCxn id="49" idx="2"/>
          </p:cNvCxnSpPr>
          <p:nvPr/>
        </p:nvCxnSpPr>
        <p:spPr>
          <a:xfrm flipV="1">
            <a:off x="8517988" y="5035061"/>
            <a:ext cx="0" cy="50340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0"/>
            <a:endCxn id="47" idx="2"/>
          </p:cNvCxnSpPr>
          <p:nvPr/>
        </p:nvCxnSpPr>
        <p:spPr>
          <a:xfrm flipV="1">
            <a:off x="8517988" y="3891870"/>
            <a:ext cx="0" cy="56842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3"/>
            <a:endCxn id="51" idx="0"/>
          </p:cNvCxnSpPr>
          <p:nvPr/>
        </p:nvCxnSpPr>
        <p:spPr>
          <a:xfrm>
            <a:off x="9298745" y="3604487"/>
            <a:ext cx="1849901" cy="85580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185705" y="5348217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Query or </a:t>
            </a:r>
          </a:p>
          <a:p>
            <a:r>
              <a:rPr lang="en-US" sz="1400" dirty="0" smtClean="0"/>
              <a:t>Command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343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CQRS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55171" y="1294226"/>
            <a:ext cx="501563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Does something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Modifies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Should not return a value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090558" y="1294226"/>
            <a:ext cx="55353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Answers a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Does not modify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Should return a value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4529798" y="3066757"/>
            <a:ext cx="900332" cy="32355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6006906" y="3727948"/>
            <a:ext cx="1167618" cy="337625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</a:t>
            </a:r>
            <a:endParaRPr lang="en-US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6006906" y="5264754"/>
            <a:ext cx="1167618" cy="337625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Persistence</a:t>
            </a:r>
            <a:endParaRPr lang="en-US" sz="1400" dirty="0"/>
          </a:p>
        </p:txBody>
      </p:sp>
      <p:sp>
        <p:nvSpPr>
          <p:cNvPr id="48" name="Rounded Rectangle 47"/>
          <p:cNvSpPr/>
          <p:nvPr/>
        </p:nvSpPr>
        <p:spPr>
          <a:xfrm>
            <a:off x="6006906" y="4491030"/>
            <a:ext cx="1167618" cy="337625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231989" y="6027836"/>
            <a:ext cx="717452" cy="534573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6" idx="2"/>
            <a:endCxn id="48" idx="0"/>
          </p:cNvCxnSpPr>
          <p:nvPr/>
        </p:nvCxnSpPr>
        <p:spPr>
          <a:xfrm>
            <a:off x="6590715" y="4065573"/>
            <a:ext cx="0" cy="425457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8" idx="2"/>
            <a:endCxn id="43" idx="0"/>
          </p:cNvCxnSpPr>
          <p:nvPr/>
        </p:nvCxnSpPr>
        <p:spPr>
          <a:xfrm>
            <a:off x="6590715" y="4828655"/>
            <a:ext cx="0" cy="436099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3" idx="2"/>
            <a:endCxn id="5" idx="1"/>
          </p:cNvCxnSpPr>
          <p:nvPr/>
        </p:nvCxnSpPr>
        <p:spPr>
          <a:xfrm>
            <a:off x="6590715" y="5602379"/>
            <a:ext cx="0" cy="425457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2684586" y="5264754"/>
            <a:ext cx="1167618" cy="337625"/>
          </a:xfrm>
          <a:prstGeom prst="round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access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2684586" y="3727948"/>
            <a:ext cx="1167618" cy="337625"/>
          </a:xfrm>
          <a:prstGeom prst="round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</a:t>
            </a:r>
            <a:endParaRPr lang="en-US" sz="1400" dirty="0"/>
          </a:p>
        </p:txBody>
      </p:sp>
      <p:sp>
        <p:nvSpPr>
          <p:cNvPr id="57" name="Flowchart: Magnetic Disk 56"/>
          <p:cNvSpPr/>
          <p:nvPr/>
        </p:nvSpPr>
        <p:spPr>
          <a:xfrm>
            <a:off x="2909669" y="6027836"/>
            <a:ext cx="717452" cy="534573"/>
          </a:xfrm>
          <a:prstGeom prst="flowChartMagneticDisk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5" idx="2"/>
            <a:endCxn id="57" idx="4"/>
          </p:cNvCxnSpPr>
          <p:nvPr/>
        </p:nvCxnSpPr>
        <p:spPr>
          <a:xfrm flipH="1">
            <a:off x="3627121" y="6295123"/>
            <a:ext cx="2604868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7" idx="1"/>
            <a:endCxn id="53" idx="2"/>
          </p:cNvCxnSpPr>
          <p:nvPr/>
        </p:nvCxnSpPr>
        <p:spPr>
          <a:xfrm flipV="1">
            <a:off x="3268395" y="5602379"/>
            <a:ext cx="0" cy="42545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3" idx="0"/>
            <a:endCxn id="55" idx="2"/>
          </p:cNvCxnSpPr>
          <p:nvPr/>
        </p:nvCxnSpPr>
        <p:spPr>
          <a:xfrm flipV="1">
            <a:off x="3268395" y="4065573"/>
            <a:ext cx="0" cy="119918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5" idx="0"/>
            <a:endCxn id="4" idx="1"/>
          </p:cNvCxnSpPr>
          <p:nvPr/>
        </p:nvCxnSpPr>
        <p:spPr>
          <a:xfrm rot="5400000" flipH="1" flipV="1">
            <a:off x="3649390" y="2847541"/>
            <a:ext cx="499412" cy="1261403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" idx="3"/>
            <a:endCxn id="36" idx="0"/>
          </p:cNvCxnSpPr>
          <p:nvPr/>
        </p:nvCxnSpPr>
        <p:spPr>
          <a:xfrm>
            <a:off x="5430130" y="3228536"/>
            <a:ext cx="1160585" cy="499412"/>
          </a:xfrm>
          <a:prstGeom prst="bentConnector2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041749" y="6008276"/>
            <a:ext cx="1699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Eventual consistency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005342" y="6054443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Optimized </a:t>
            </a:r>
          </a:p>
          <a:p>
            <a:r>
              <a:rPr lang="en-US" sz="1400" dirty="0" smtClean="0"/>
              <a:t>for write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1867695" y="6054443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Optimized </a:t>
            </a:r>
          </a:p>
          <a:p>
            <a:r>
              <a:rPr lang="en-US" sz="1400" dirty="0" smtClean="0"/>
              <a:t>for read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9329226" y="5264754"/>
            <a:ext cx="25771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Single data base will be used for the implementation. However, it’s ideal to have separate databases for read and write.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15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Application projects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555171" y="1230086"/>
            <a:ext cx="553506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API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Interfaces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Commands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Queries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Domain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Entities (business model classes that are persisted)</a:t>
            </a:r>
          </a:p>
          <a:p>
            <a:endParaRPr lang="en-US" sz="1400" dirty="0" smtClean="0"/>
          </a:p>
          <a:p>
            <a:r>
              <a:rPr lang="en-US" sz="1400" b="1" dirty="0" smtClean="0"/>
              <a:t>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Persistence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EF Core types (</a:t>
            </a:r>
            <a:r>
              <a:rPr lang="en-US" sz="1400" dirty="0" err="1"/>
              <a:t>DbContext</a:t>
            </a:r>
            <a:r>
              <a:rPr lang="en-US" sz="1400" dirty="0"/>
              <a:t>, Migration)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Data access implementation types (</a:t>
            </a:r>
            <a:r>
              <a:rPr lang="en-US" sz="1400" dirty="0" smtClean="0"/>
              <a:t>Repositories)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882652" y="1230086"/>
            <a:ext cx="4613301" cy="4111405"/>
            <a:chOff x="6882652" y="1230086"/>
            <a:chExt cx="4613301" cy="4111405"/>
          </a:xfrm>
        </p:grpSpPr>
        <p:sp>
          <p:nvSpPr>
            <p:cNvPr id="16" name="Rounded Rectangle 15"/>
            <p:cNvSpPr/>
            <p:nvPr/>
          </p:nvSpPr>
          <p:spPr>
            <a:xfrm>
              <a:off x="9982839" y="2140519"/>
              <a:ext cx="1219200" cy="47512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API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982839" y="2956948"/>
              <a:ext cx="1219200" cy="47512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Application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982839" y="3773377"/>
              <a:ext cx="1219200" cy="47512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Domain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056067" y="3789048"/>
              <a:ext cx="1219200" cy="47512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bg1"/>
                  </a:solidFill>
                </a:rPr>
                <a:t>Perrsistence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16" idx="2"/>
              <a:endCxn id="17" idx="0"/>
            </p:cNvCxnSpPr>
            <p:nvPr/>
          </p:nvCxnSpPr>
          <p:spPr>
            <a:xfrm>
              <a:off x="10592439" y="2615648"/>
              <a:ext cx="0" cy="341300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2"/>
              <a:endCxn id="18" idx="0"/>
            </p:cNvCxnSpPr>
            <p:nvPr/>
          </p:nvCxnSpPr>
          <p:spPr>
            <a:xfrm>
              <a:off x="10592439" y="3432077"/>
              <a:ext cx="0" cy="341300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3"/>
              <a:endCxn id="18" idx="1"/>
            </p:cNvCxnSpPr>
            <p:nvPr/>
          </p:nvCxnSpPr>
          <p:spPr>
            <a:xfrm flipV="1">
              <a:off x="9275267" y="4010942"/>
              <a:ext cx="707572" cy="15671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1"/>
              <a:endCxn id="19" idx="0"/>
            </p:cNvCxnSpPr>
            <p:nvPr/>
          </p:nvCxnSpPr>
          <p:spPr>
            <a:xfrm flipH="1">
              <a:off x="8665667" y="3194513"/>
              <a:ext cx="1317172" cy="594535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ular Callout 31"/>
            <p:cNvSpPr/>
            <p:nvPr/>
          </p:nvSpPr>
          <p:spPr>
            <a:xfrm>
              <a:off x="8349343" y="1230086"/>
              <a:ext cx="1513114" cy="555172"/>
            </a:xfrm>
            <a:prstGeom prst="wedgeRoundRectCallout">
              <a:avLst>
                <a:gd name="adj1" fmla="val 55710"/>
                <a:gd name="adj2" fmla="val 12132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 receive HTTP requests and respond to them.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ular Callout 33"/>
            <p:cNvSpPr/>
            <p:nvPr/>
          </p:nvSpPr>
          <p:spPr>
            <a:xfrm>
              <a:off x="7560767" y="2441798"/>
              <a:ext cx="1513114" cy="555172"/>
            </a:xfrm>
            <a:prstGeom prst="wedgeRoundRectCallout">
              <a:avLst>
                <a:gd name="adj1" fmla="val 108948"/>
                <a:gd name="adj2" fmla="val 5073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 process business logic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ular Callout 34"/>
            <p:cNvSpPr/>
            <p:nvPr/>
          </p:nvSpPr>
          <p:spPr>
            <a:xfrm>
              <a:off x="9982839" y="4786319"/>
              <a:ext cx="1513114" cy="555172"/>
            </a:xfrm>
            <a:prstGeom prst="wedgeRoundRectCallout">
              <a:avLst>
                <a:gd name="adj1" fmla="val -6880"/>
                <a:gd name="adj2" fmla="val -14534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 contain the business entities. I am at the center of everything.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Rounded Rectangular Callout 35"/>
            <p:cNvSpPr/>
            <p:nvPr/>
          </p:nvSpPr>
          <p:spPr>
            <a:xfrm>
              <a:off x="6882652" y="4786319"/>
              <a:ext cx="1783015" cy="555172"/>
            </a:xfrm>
            <a:prstGeom prst="wedgeRoundRectCallout">
              <a:avLst>
                <a:gd name="adj1" fmla="val 61650"/>
                <a:gd name="adj2" fmla="val -15710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 provide the connection to the database and translate the code into SQL queries.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7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947052" y="1088568"/>
            <a:ext cx="7380514" cy="55190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21965" y="1894112"/>
            <a:ext cx="4691743" cy="44087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055473" y="5041942"/>
            <a:ext cx="3756211" cy="10606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Domain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Standard Architecture (draft)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055473" y="2264226"/>
            <a:ext cx="3756211" cy="11636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REST 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3743" y="2646513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Command API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149629" y="2646513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API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055474" y="3577439"/>
            <a:ext cx="3756211" cy="11597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Application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33743" y="3979309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Commands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9629" y="3979309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Queries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6466" y="5425124"/>
            <a:ext cx="1674223" cy="555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Entities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7F9AB-2F9B-4C6E-9E78-783C2A755081}"/>
              </a:ext>
            </a:extLst>
          </p:cNvPr>
          <p:cNvSpPr txBox="1"/>
          <p:nvPr/>
        </p:nvSpPr>
        <p:spPr>
          <a:xfrm>
            <a:off x="9307286" y="1088568"/>
            <a:ext cx="26022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Abstraction: </a:t>
            </a:r>
            <a:r>
              <a:rPr lang="en-US" sz="1400" dirty="0" smtClean="0"/>
              <a:t>Integration points are not known to the consumers. Hence consumers will not be impacted, In future if we change the Integration from Jira to ADO etc..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Domain model:</a:t>
            </a:r>
            <a:r>
              <a:rPr lang="en-US" sz="1400" dirty="0"/>
              <a:t> </a:t>
            </a:r>
            <a:r>
              <a:rPr lang="en-US" sz="1400" dirty="0" smtClean="0"/>
              <a:t>Custom domain model as per the business requirement.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API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dirty="0" smtClean="0"/>
              <a:t>REST API’s </a:t>
            </a:r>
            <a:r>
              <a:rPr lang="en-US" sz="1400" dirty="0"/>
              <a:t>will be </a:t>
            </a:r>
            <a:r>
              <a:rPr lang="en-US" sz="1400" dirty="0" smtClean="0"/>
              <a:t>created to query and create Tickets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7" idx="2"/>
            <a:endCxn id="10" idx="0"/>
          </p:cNvCxnSpPr>
          <p:nvPr/>
        </p:nvCxnSpPr>
        <p:spPr>
          <a:xfrm>
            <a:off x="3006629" y="3195153"/>
            <a:ext cx="0" cy="78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>
            <a:off x="4922515" y="3195153"/>
            <a:ext cx="0" cy="78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12" idx="0"/>
          </p:cNvCxnSpPr>
          <p:nvPr/>
        </p:nvCxnSpPr>
        <p:spPr>
          <a:xfrm rot="16200000" flipH="1">
            <a:off x="3021516" y="4513061"/>
            <a:ext cx="897175" cy="926949"/>
          </a:xfrm>
          <a:prstGeom prst="bentConnector3">
            <a:avLst>
              <a:gd name="adj1" fmla="val 378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" idx="2"/>
            <a:endCxn id="12" idx="0"/>
          </p:cNvCxnSpPr>
          <p:nvPr/>
        </p:nvCxnSpPr>
        <p:spPr>
          <a:xfrm rot="5400000">
            <a:off x="3979460" y="4482068"/>
            <a:ext cx="897175" cy="988937"/>
          </a:xfrm>
          <a:prstGeom prst="bentConnector3">
            <a:avLst>
              <a:gd name="adj1" fmla="val 378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276592" y="1295408"/>
            <a:ext cx="1317172" cy="3701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UI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17991" y="1140913"/>
            <a:ext cx="13705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Architectural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CQRS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DDD</a:t>
            </a:r>
            <a:endParaRPr lang="en-US" sz="1000" dirty="0"/>
          </a:p>
        </p:txBody>
      </p:sp>
      <p:cxnSp>
        <p:nvCxnSpPr>
          <p:cNvPr id="30" name="Elbow Connector 29"/>
          <p:cNvCxnSpPr>
            <a:stCxn id="23" idx="2"/>
            <a:endCxn id="7" idx="0"/>
          </p:cNvCxnSpPr>
          <p:nvPr/>
        </p:nvCxnSpPr>
        <p:spPr>
          <a:xfrm rot="5400000">
            <a:off x="2980410" y="1691744"/>
            <a:ext cx="980989" cy="928549"/>
          </a:xfrm>
          <a:prstGeom prst="bentConnector3">
            <a:avLst>
              <a:gd name="adj1" fmla="val 43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3" idx="2"/>
            <a:endCxn id="8" idx="0"/>
          </p:cNvCxnSpPr>
          <p:nvPr/>
        </p:nvCxnSpPr>
        <p:spPr>
          <a:xfrm rot="16200000" flipH="1">
            <a:off x="3938352" y="1662349"/>
            <a:ext cx="980989" cy="987337"/>
          </a:xfrm>
          <a:prstGeom prst="bentConnector3">
            <a:avLst>
              <a:gd name="adj1" fmla="val 43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4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Entities</a:t>
            </a:r>
            <a:endParaRPr lang="en-US" sz="3600" dirty="0"/>
          </a:p>
        </p:txBody>
      </p:sp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54258"/>
              </p:ext>
            </p:extLst>
          </p:nvPr>
        </p:nvGraphicFramePr>
        <p:xfrm>
          <a:off x="737839" y="1203765"/>
          <a:ext cx="4748561" cy="1530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5507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AssetType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53368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 type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</a:t>
                      </a:r>
                      <a:r>
                        <a:rPr lang="en-US" sz="1000" baseline="0" dirty="0" smtClean="0"/>
                        <a:t> type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 type 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50972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28762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46965"/>
              </p:ext>
            </p:extLst>
          </p:nvPr>
        </p:nvGraphicFramePr>
        <p:xfrm>
          <a:off x="737838" y="2903854"/>
          <a:ext cx="4748561" cy="2317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5750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Folder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56342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Folder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Folder</a:t>
                      </a:r>
                      <a:r>
                        <a:rPr lang="en-US" sz="1000" baseline="0" dirty="0" smtClean="0"/>
                        <a:t>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362635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Folder 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01141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Parent Folder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AssetType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Folder belongs</a:t>
                      </a:r>
                      <a:r>
                        <a:rPr lang="en-US" sz="1000" baseline="0" dirty="0" smtClean="0"/>
                        <a:t> to which asset type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28762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DateTime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781901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81330"/>
                  </a:ext>
                </a:extLst>
              </a:tr>
            </a:tbl>
          </a:graphicData>
        </a:graphic>
      </p:graphicFrame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803936"/>
              </p:ext>
            </p:extLst>
          </p:nvPr>
        </p:nvGraphicFramePr>
        <p:xfrm>
          <a:off x="6708331" y="613254"/>
          <a:ext cx="4748561" cy="2711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7114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AssetProductImage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0858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Project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ticket</a:t>
                      </a:r>
                      <a:r>
                        <a:rPr lang="en-US" sz="1000" baseline="0" dirty="0" smtClean="0"/>
                        <a:t> type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SKU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SKU</a:t>
                      </a:r>
                      <a:r>
                        <a:rPr lang="en-US" sz="1000" baseline="0" dirty="0" smtClean="0"/>
                        <a:t> Number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34962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Product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Product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486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Country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06060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Language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56687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530477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970577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277663"/>
              </p:ext>
            </p:extLst>
          </p:nvPr>
        </p:nvGraphicFramePr>
        <p:xfrm>
          <a:off x="6708330" y="3572820"/>
          <a:ext cx="4748561" cy="3253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7114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AssetProductImageFile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0858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Project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AssetId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Reference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70425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file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 size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34962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Version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 version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486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 file?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60199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1023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929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DateTime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739760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1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0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61BE1C8A95F4DAB936F3878ED4E03" ma:contentTypeVersion="8" ma:contentTypeDescription="Create a new document." ma:contentTypeScope="" ma:versionID="9f30aea7565e77b5503751ea538dad58">
  <xsd:schema xmlns:xsd="http://www.w3.org/2001/XMLSchema" xmlns:xs="http://www.w3.org/2001/XMLSchema" xmlns:p="http://schemas.microsoft.com/office/2006/metadata/properties" xmlns:ns2="842974aa-eed9-4f81-854b-ceb17ed177b6" targetNamespace="http://schemas.microsoft.com/office/2006/metadata/properties" ma:root="true" ma:fieldsID="9b0bbebbad56a1036f391971eec490a2" ns2:_="">
    <xsd:import namespace="842974aa-eed9-4f81-854b-ceb17ed177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974aa-eed9-4f81-854b-ceb17ed177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DB702E-3F50-4264-9CFC-35B79A02A6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BA37FB-3A94-4B0B-B0F2-9D0EA2F1F9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2974aa-eed9-4f81-854b-ceb17ed177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86CB2E-7645-4F93-82AF-04EAF2AF8C0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7121</TotalTime>
  <Words>555</Words>
  <Application>Microsoft Office PowerPoint</Application>
  <PresentationFormat>Widescreen</PresentationFormat>
  <Paragraphs>224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 Astrup</dc:creator>
  <cp:lastModifiedBy>Sundar Krishna Urs H G</cp:lastModifiedBy>
  <cp:revision>312</cp:revision>
  <dcterms:created xsi:type="dcterms:W3CDTF">2021-05-31T08:48:41Z</dcterms:created>
  <dcterms:modified xsi:type="dcterms:W3CDTF">2021-06-28T13:04:38Z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0x010100D0761BE1C8A95F4DAB936F3878ED4E03</vt:lpwstr>
  </property>
</Properties>
</file>