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46" r:id="rId8"/>
    <p:sldId id="8348" r:id="rId9"/>
    <p:sldId id="8349" r:id="rId10"/>
    <p:sldId id="8347" r:id="rId11"/>
    <p:sldId id="8336" r:id="rId12"/>
    <p:sldId id="8338" r:id="rId13"/>
    <p:sldId id="8344" r:id="rId14"/>
    <p:sldId id="8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June 28,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</a:p>
          <a:p>
            <a:r>
              <a:rPr lang="en-US" sz="1600" dirty="0" smtClean="0"/>
              <a:t>a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assessment management tool.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Front-end:</a:t>
            </a:r>
            <a:r>
              <a:rPr lang="en-US" sz="1600" dirty="0" smtClean="0"/>
              <a:t> </a:t>
            </a:r>
            <a:r>
              <a:rPr lang="en-US" sz="1600" dirty="0" err="1" smtClean="0"/>
              <a:t>ReactJS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Backend:</a:t>
            </a:r>
            <a:r>
              <a:rPr lang="en-US" sz="1600" dirty="0" smtClean="0"/>
              <a:t> </a:t>
            </a:r>
            <a:r>
              <a:rPr lang="en-US" sz="1600" dirty="0" err="1" smtClean="0"/>
              <a:t>.net</a:t>
            </a:r>
            <a:r>
              <a:rPr lang="en-US" sz="1600" dirty="0" smtClean="0"/>
              <a:t> Core, SQL Database,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Clean architecture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78814" y="1983119"/>
            <a:ext cx="5047129" cy="2698379"/>
            <a:chOff x="6002510" y="1983119"/>
            <a:chExt cx="5047129" cy="2698379"/>
          </a:xfrm>
        </p:grpSpPr>
        <p:sp>
          <p:nvSpPr>
            <p:cNvPr id="6" name="Oval 5"/>
            <p:cNvSpPr/>
            <p:nvPr/>
          </p:nvSpPr>
          <p:spPr>
            <a:xfrm>
              <a:off x="6002510" y="1983119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477639" y="2449285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6898981" y="2843733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0439" y="3085780"/>
              <a:ext cx="1219200" cy="4751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Persistence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8166" y="2508010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08959" y="2073673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330780" y="2758115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330780" y="2323555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7777522" y="3157498"/>
              <a:ext cx="1927412" cy="182880"/>
            </a:xfrm>
            <a:prstGeom prst="left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118181" y="3392820"/>
              <a:ext cx="1586753" cy="182880"/>
            </a:xfrm>
            <a:prstGeom prst="right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5171" y="1230086"/>
            <a:ext cx="581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</a:t>
            </a:r>
            <a:r>
              <a:rPr lang="en-US" sz="1400" dirty="0" smtClean="0"/>
              <a:t>dependencies on any layer.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</a:t>
            </a:r>
            <a:r>
              <a:rPr lang="en-US" sz="1400" dirty="0" smtClean="0"/>
              <a:t>layer (business use cases) </a:t>
            </a:r>
            <a:r>
              <a:rPr lang="en-US" sz="1400" dirty="0" smtClean="0"/>
              <a:t>sits above the Domain layer.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 smtClean="0"/>
              <a:t>layer contains all the business logic and it will have dependency on the Domain and </a:t>
            </a:r>
            <a:r>
              <a:rPr lang="en-US" sz="1400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use case will have separate classes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database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272977" y="2799472"/>
            <a:ext cx="4862732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27035" y="2799472"/>
            <a:ext cx="6155118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Flow of control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1107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flow of control and how it will be implemented in our web </a:t>
            </a:r>
            <a:r>
              <a:rPr lang="en-US" sz="1600" dirty="0" err="1" smtClean="0"/>
              <a:t>api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7777" y="2997595"/>
            <a:ext cx="5806376" cy="3119505"/>
            <a:chOff x="6013500" y="1815908"/>
            <a:chExt cx="5806376" cy="3119505"/>
          </a:xfrm>
        </p:grpSpPr>
        <p:sp>
          <p:nvSpPr>
            <p:cNvPr id="2" name="Rectangle 1"/>
            <p:cNvSpPr/>
            <p:nvPr/>
          </p:nvSpPr>
          <p:spPr>
            <a:xfrm>
              <a:off x="10382962" y="2196569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output port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82962" y="3278608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interactor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82962" y="4360647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input port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2791" y="4360647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2791" y="2196569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Presenter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18" idx="3"/>
              <a:endCxn id="17" idx="1"/>
            </p:cNvCxnSpPr>
            <p:nvPr/>
          </p:nvCxnSpPr>
          <p:spPr>
            <a:xfrm>
              <a:off x="9359705" y="4648030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17" idx="0"/>
            </p:cNvCxnSpPr>
            <p:nvPr/>
          </p:nvCxnSpPr>
          <p:spPr>
            <a:xfrm>
              <a:off x="11101419" y="3853374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0"/>
              <a:endCxn id="2" idx="2"/>
            </p:cNvCxnSpPr>
            <p:nvPr/>
          </p:nvCxnSpPr>
          <p:spPr>
            <a:xfrm flipV="1">
              <a:off x="11101419" y="2771335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" idx="1"/>
            </p:cNvCxnSpPr>
            <p:nvPr/>
          </p:nvCxnSpPr>
          <p:spPr>
            <a:xfrm>
              <a:off x="9359705" y="2483952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rved Up Arrow 36"/>
            <p:cNvSpPr/>
            <p:nvPr/>
          </p:nvSpPr>
          <p:spPr>
            <a:xfrm rot="16446340">
              <a:off x="8953873" y="3027716"/>
              <a:ext cx="1554480" cy="914400"/>
            </a:xfrm>
            <a:prstGeom prst="curved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94207" y="3253767"/>
              <a:ext cx="759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 of </a:t>
              </a:r>
            </a:p>
            <a:p>
              <a:r>
                <a:rPr lang="en-US" sz="1400" dirty="0" smtClean="0"/>
                <a:t>control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9683" y="4494141"/>
              <a:ext cx="1201483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Request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3500" y="2330063"/>
              <a:ext cx="1307666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Response</a:t>
              </a:r>
              <a:endParaRPr lang="en-US" sz="1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420142" y="4537743"/>
              <a:ext cx="289456" cy="220571"/>
            </a:xfrm>
            <a:prstGeom prst="righ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7420142" y="2385206"/>
              <a:ext cx="289456" cy="225048"/>
            </a:xfrm>
            <a:prstGeom prst="lef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95479" y="1815908"/>
              <a:ext cx="103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7888" y="182764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API</a:t>
              </a:r>
              <a:endParaRPr lang="en-US" sz="1400" b="1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737231" y="3317104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out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7737231" y="4460295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Mediator Handler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7737231" y="5538463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Mediator.Send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67889" y="4460295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Controller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51" idx="2"/>
            <a:endCxn id="50" idx="3"/>
          </p:cNvCxnSpPr>
          <p:nvPr/>
        </p:nvCxnSpPr>
        <p:spPr>
          <a:xfrm flipH="1">
            <a:off x="9298745" y="5035061"/>
            <a:ext cx="1849901" cy="7907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0"/>
            <a:endCxn id="49" idx="2"/>
          </p:cNvCxnSpPr>
          <p:nvPr/>
        </p:nvCxnSpPr>
        <p:spPr>
          <a:xfrm flipV="1">
            <a:off x="8517988" y="5035061"/>
            <a:ext cx="0" cy="503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47" idx="2"/>
          </p:cNvCxnSpPr>
          <p:nvPr/>
        </p:nvCxnSpPr>
        <p:spPr>
          <a:xfrm flipV="1">
            <a:off x="8517988" y="3891870"/>
            <a:ext cx="0" cy="5684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51" idx="0"/>
          </p:cNvCxnSpPr>
          <p:nvPr/>
        </p:nvCxnSpPr>
        <p:spPr>
          <a:xfrm>
            <a:off x="9298745" y="3604487"/>
            <a:ext cx="1849901" cy="8558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85705" y="5348217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Query or </a:t>
            </a:r>
          </a:p>
          <a:p>
            <a:r>
              <a:rPr lang="en-US" sz="1400" dirty="0" smtClean="0"/>
              <a:t>Command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4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CQRS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5171" y="1294226"/>
            <a:ext cx="5015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Modifies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not return a value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558" y="1294226"/>
            <a:ext cx="5535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Answers 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modify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return a value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29798" y="3066757"/>
            <a:ext cx="900332" cy="3235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006906" y="3727948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006906" y="5264754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Persistence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6906" y="4491030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231989" y="6027836"/>
            <a:ext cx="717452" cy="53457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2"/>
            <a:endCxn id="48" idx="0"/>
          </p:cNvCxnSpPr>
          <p:nvPr/>
        </p:nvCxnSpPr>
        <p:spPr>
          <a:xfrm>
            <a:off x="6590715" y="4065573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8" idx="2"/>
            <a:endCxn id="43" idx="0"/>
          </p:cNvCxnSpPr>
          <p:nvPr/>
        </p:nvCxnSpPr>
        <p:spPr>
          <a:xfrm>
            <a:off x="6590715" y="4828655"/>
            <a:ext cx="0" cy="436099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2"/>
            <a:endCxn id="5" idx="1"/>
          </p:cNvCxnSpPr>
          <p:nvPr/>
        </p:nvCxnSpPr>
        <p:spPr>
          <a:xfrm>
            <a:off x="6590715" y="5602379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684586" y="5264754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684586" y="3727948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909669" y="6027836"/>
            <a:ext cx="717452" cy="534573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57" idx="4"/>
          </p:cNvCxnSpPr>
          <p:nvPr/>
        </p:nvCxnSpPr>
        <p:spPr>
          <a:xfrm flipH="1">
            <a:off x="3627121" y="6295123"/>
            <a:ext cx="260486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1"/>
            <a:endCxn id="53" idx="2"/>
          </p:cNvCxnSpPr>
          <p:nvPr/>
        </p:nvCxnSpPr>
        <p:spPr>
          <a:xfrm flipV="1">
            <a:off x="3268395" y="5602379"/>
            <a:ext cx="0" cy="42545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0"/>
            <a:endCxn id="55" idx="2"/>
          </p:cNvCxnSpPr>
          <p:nvPr/>
        </p:nvCxnSpPr>
        <p:spPr>
          <a:xfrm flipV="1">
            <a:off x="3268395" y="4065573"/>
            <a:ext cx="0" cy="1199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5" idx="0"/>
            <a:endCxn id="4" idx="1"/>
          </p:cNvCxnSpPr>
          <p:nvPr/>
        </p:nvCxnSpPr>
        <p:spPr>
          <a:xfrm rot="5400000" flipH="1" flipV="1">
            <a:off x="3649390" y="2847541"/>
            <a:ext cx="499412" cy="12614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36" idx="0"/>
          </p:cNvCxnSpPr>
          <p:nvPr/>
        </p:nvCxnSpPr>
        <p:spPr>
          <a:xfrm>
            <a:off x="5430130" y="3228536"/>
            <a:ext cx="1160585" cy="49941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1749" y="6008276"/>
            <a:ext cx="169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Eventual consistency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5342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write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7695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read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329226" y="5264754"/>
            <a:ext cx="2577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Single data base will be used for the implementation. However, it’s ideal to have separate databases for read and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projects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535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Queries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Entities (business model classes that are persisted)</a:t>
            </a:r>
          </a:p>
          <a:p>
            <a:endParaRPr lang="en-US" sz="1400" dirty="0" smtClean="0"/>
          </a:p>
          <a:p>
            <a:r>
              <a:rPr lang="en-US" sz="1400" b="1" dirty="0" smtClean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EF Core types (</a:t>
            </a:r>
            <a:r>
              <a:rPr lang="en-US" sz="1400" dirty="0" err="1"/>
              <a:t>DbContext</a:t>
            </a:r>
            <a:r>
              <a:rPr lang="en-US" sz="1400" dirty="0"/>
              <a:t>, Migration)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access implementation types (</a:t>
            </a:r>
            <a:r>
              <a:rPr lang="en-US" sz="1400" dirty="0" smtClean="0"/>
              <a:t>Repositories)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82652" y="1230086"/>
            <a:ext cx="4613301" cy="4111405"/>
            <a:chOff x="6882652" y="1230086"/>
            <a:chExt cx="4613301" cy="4111405"/>
          </a:xfrm>
        </p:grpSpPr>
        <p:sp>
          <p:nvSpPr>
            <p:cNvPr id="16" name="Rounded Rectangle 15"/>
            <p:cNvSpPr/>
            <p:nvPr/>
          </p:nvSpPr>
          <p:spPr>
            <a:xfrm>
              <a:off x="9982839" y="2140519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82839" y="29569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Application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82839" y="3773377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Domain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6067" y="37890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Perrsistence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6" idx="2"/>
              <a:endCxn id="17" idx="0"/>
            </p:cNvCxnSpPr>
            <p:nvPr/>
          </p:nvCxnSpPr>
          <p:spPr>
            <a:xfrm>
              <a:off x="10592439" y="2615648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  <a:endCxn id="18" idx="0"/>
            </p:cNvCxnSpPr>
            <p:nvPr/>
          </p:nvCxnSpPr>
          <p:spPr>
            <a:xfrm>
              <a:off x="10592439" y="3432077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18" idx="1"/>
            </p:cNvCxnSpPr>
            <p:nvPr/>
          </p:nvCxnSpPr>
          <p:spPr>
            <a:xfrm flipV="1">
              <a:off x="9275267" y="4010942"/>
              <a:ext cx="707572" cy="156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9" idx="0"/>
            </p:cNvCxnSpPr>
            <p:nvPr/>
          </p:nvCxnSpPr>
          <p:spPr>
            <a:xfrm flipH="1">
              <a:off x="8665667" y="3194513"/>
              <a:ext cx="1317172" cy="594535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ular Callout 31"/>
            <p:cNvSpPr/>
            <p:nvPr/>
          </p:nvSpPr>
          <p:spPr>
            <a:xfrm>
              <a:off x="8349343" y="1230086"/>
              <a:ext cx="1513114" cy="555172"/>
            </a:xfrm>
            <a:prstGeom prst="wedgeRoundRectCallout">
              <a:avLst>
                <a:gd name="adj1" fmla="val 55710"/>
                <a:gd name="adj2" fmla="val 1213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receive HTTP requests and respond to them.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7560767" y="2441798"/>
              <a:ext cx="1513114" cy="555172"/>
            </a:xfrm>
            <a:prstGeom prst="wedgeRoundRectCallout">
              <a:avLst>
                <a:gd name="adj1" fmla="val 108948"/>
                <a:gd name="adj2" fmla="val 507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process business 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9982839" y="4786319"/>
              <a:ext cx="1513114" cy="555172"/>
            </a:xfrm>
            <a:prstGeom prst="wedgeRoundRectCallout">
              <a:avLst>
                <a:gd name="adj1" fmla="val -6880"/>
                <a:gd name="adj2" fmla="val -1453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contain the business entities. I am at the center of everything.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6882652" y="4786319"/>
              <a:ext cx="1783015" cy="555172"/>
            </a:xfrm>
            <a:prstGeom prst="wedgeRoundRectCallout">
              <a:avLst>
                <a:gd name="adj1" fmla="val 61650"/>
                <a:gd name="adj2" fmla="val -1571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provide the connection to the database and translate the code into SQL queries.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03936"/>
              </p:ext>
            </p:extLst>
          </p:nvPr>
        </p:nvGraphicFramePr>
        <p:xfrm>
          <a:off x="6708331" y="6132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7663"/>
              </p:ext>
            </p:extLst>
          </p:nvPr>
        </p:nvGraphicFramePr>
        <p:xfrm>
          <a:off x="6708330" y="3572820"/>
          <a:ext cx="4748561" cy="325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555</Words>
  <Application>Microsoft Office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308</cp:revision>
  <dcterms:created xsi:type="dcterms:W3CDTF">2021-05-31T08:48:41Z</dcterms:created>
  <dcterms:modified xsi:type="dcterms:W3CDTF">2021-06-28T09:46:50Z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