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1" r:id="rId6"/>
    <p:sldId id="8335" r:id="rId7"/>
    <p:sldId id="8346" r:id="rId8"/>
    <p:sldId id="8348" r:id="rId9"/>
    <p:sldId id="8349" r:id="rId10"/>
    <p:sldId id="8347" r:id="rId11"/>
    <p:sldId id="8336" r:id="rId12"/>
    <p:sldId id="8338" r:id="rId13"/>
    <p:sldId id="8351" r:id="rId14"/>
    <p:sldId id="8352" r:id="rId15"/>
    <p:sldId id="8344" r:id="rId16"/>
    <p:sldId id="8353" r:id="rId17"/>
    <p:sldId id="8345" r:id="rId18"/>
    <p:sldId id="8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July 13, 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eAssets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assets</a:t>
            </a:r>
            <a:endParaRPr lang="en-US" sz="3600" dirty="0"/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54804"/>
              </p:ext>
            </p:extLst>
          </p:nvPr>
        </p:nvGraphicFramePr>
        <p:xfrm>
          <a:off x="555171" y="1222854"/>
          <a:ext cx="4748561" cy="271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Product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44237"/>
              </p:ext>
            </p:extLst>
          </p:nvPr>
        </p:nvGraphicFramePr>
        <p:xfrm>
          <a:off x="555170" y="4001913"/>
          <a:ext cx="4748561" cy="2440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AssetImage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ticket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Abstract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SKU</a:t>
                      </a:r>
                      <a:r>
                        <a:rPr lang="en-US" sz="1000" baseline="0" dirty="0" smtClean="0"/>
                        <a:t> Number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80316"/>
              </p:ext>
            </p:extLst>
          </p:nvPr>
        </p:nvGraphicFramePr>
        <p:xfrm>
          <a:off x="6220864" y="1222854"/>
          <a:ext cx="4748561" cy="3378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489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686037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AssetMaster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</a:t>
                      </a:r>
                      <a:r>
                        <a:rPr lang="en-US" sz="1000" dirty="0" smtClean="0"/>
                        <a:t>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1949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metadata for free text search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6060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PropertyMetadata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property metadata for specific property search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5668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CountryCode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Country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5304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LanguageCode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Language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70577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date time stamp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7767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Updated by user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2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Entities -</a:t>
            </a:r>
            <a:r>
              <a:rPr lang="en-US" sz="3600" dirty="0" smtClean="0"/>
              <a:t> asset files </a:t>
            </a:r>
            <a:endParaRPr lang="en-US" sz="3600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16484"/>
              </p:ext>
            </p:extLst>
          </p:nvPr>
        </p:nvGraphicFramePr>
        <p:xfrm>
          <a:off x="555171" y="1430255"/>
          <a:ext cx="4748561" cy="352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AssetProductImageFile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BlobId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778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5905"/>
              </p:ext>
            </p:extLst>
          </p:nvPr>
        </p:nvGraphicFramePr>
        <p:xfrm>
          <a:off x="5799524" y="1430254"/>
          <a:ext cx="4748561" cy="3524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711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AssetImageFile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0858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Project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Reference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04254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Version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size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4962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BlobId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GUID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 version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486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 file?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0199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10231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2943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IsDefault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778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39760"/>
                  </a:ext>
                </a:extLst>
              </a:tr>
              <a:tr h="27114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0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3388" y="3935503"/>
            <a:ext cx="2985247" cy="124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136778" y="1506071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136778" y="2680448"/>
            <a:ext cx="1649506" cy="5916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DAM API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2"/>
            <a:endCxn id="18" idx="0"/>
          </p:cNvCxnSpPr>
          <p:nvPr/>
        </p:nvCxnSpPr>
        <p:spPr>
          <a:xfrm>
            <a:off x="5961531" y="2097741"/>
            <a:ext cx="0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4778188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Assets</a:t>
            </a:r>
            <a:endParaRPr lang="en-US" sz="14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6051175" y="4213411"/>
            <a:ext cx="1013013" cy="68131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8" idx="2"/>
            <a:endCxn id="6" idx="0"/>
          </p:cNvCxnSpPr>
          <p:nvPr/>
        </p:nvCxnSpPr>
        <p:spPr>
          <a:xfrm>
            <a:off x="5961531" y="3272118"/>
            <a:ext cx="4481" cy="66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Assets data flow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2554943" y="2520041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Asset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5861" y="2520041"/>
            <a:ext cx="1264022" cy="4914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AssetMaster</a:t>
            </a:r>
            <a:r>
              <a:rPr lang="en-US" sz="1400" dirty="0" smtClean="0">
                <a:solidFill>
                  <a:schemeClr val="tx1"/>
                </a:solidFill>
              </a:rPr>
              <a:t> Table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550894" y="2765771"/>
            <a:ext cx="1004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50894" y="2520041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 an asset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2" idx="3"/>
            <a:endCxn id="10" idx="1"/>
          </p:cNvCxnSpPr>
          <p:nvPr/>
        </p:nvCxnSpPr>
        <p:spPr>
          <a:xfrm>
            <a:off x="3818965" y="2765771"/>
            <a:ext cx="246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638233" y="2649229"/>
            <a:ext cx="591670" cy="233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Trigger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0635" y="2565715"/>
            <a:ext cx="15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an asset in master with metadata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2557347" y="4310743"/>
            <a:ext cx="1261618" cy="435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 search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288265" y="4310743"/>
            <a:ext cx="1261618" cy="4354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Assets Search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23" idx="0"/>
            <a:endCxn id="10" idx="2"/>
          </p:cNvCxnSpPr>
          <p:nvPr/>
        </p:nvCxnSpPr>
        <p:spPr>
          <a:xfrm flipH="1" flipV="1">
            <a:off x="6917872" y="3011501"/>
            <a:ext cx="1202" cy="12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2" idx="2"/>
          </p:cNvCxnSpPr>
          <p:nvPr/>
        </p:nvCxnSpPr>
        <p:spPr>
          <a:xfrm flipH="1" flipV="1">
            <a:off x="3186954" y="3011501"/>
            <a:ext cx="1202" cy="12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5861" y="3502961"/>
            <a:ext cx="1576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across all asset types with metadata fields search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8700" y="3500722"/>
            <a:ext cx="157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Search specific asset type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0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Entity framework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Generate models and context</a:t>
            </a:r>
          </a:p>
          <a:p>
            <a:endParaRPr lang="en-US" sz="1400" dirty="0" smtClean="0"/>
          </a:p>
          <a:p>
            <a:r>
              <a:rPr lang="en-US" sz="1400" dirty="0" smtClean="0"/>
              <a:t>Scaffold-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r>
              <a:rPr lang="en-US" sz="1400" dirty="0"/>
              <a:t>"Server=</a:t>
            </a:r>
            <a:r>
              <a:rPr lang="en-US" sz="1400" dirty="0" err="1"/>
              <a:t>localhost;Database</a:t>
            </a:r>
            <a:r>
              <a:rPr lang="en-US" sz="1400" dirty="0"/>
              <a:t>=</a:t>
            </a:r>
            <a:r>
              <a:rPr lang="en-US" sz="1400" dirty="0" err="1"/>
              <a:t>DigitalAssets;Trusted_Connection</a:t>
            </a:r>
            <a:r>
              <a:rPr lang="en-US" sz="1400" dirty="0"/>
              <a:t>=True;" </a:t>
            </a:r>
            <a:r>
              <a:rPr lang="en-US" sz="1400" dirty="0" err="1"/>
              <a:t>Microsoft.EntityFrameworkCore.SqlServer</a:t>
            </a:r>
            <a:r>
              <a:rPr lang="en-US" sz="1400" dirty="0"/>
              <a:t> -</a:t>
            </a:r>
            <a:r>
              <a:rPr lang="en-US" sz="1400" dirty="0" err="1"/>
              <a:t>OutputDir</a:t>
            </a:r>
            <a:r>
              <a:rPr lang="en-US" sz="1400" dirty="0"/>
              <a:t> </a:t>
            </a:r>
            <a:r>
              <a:rPr lang="en-US" sz="1400" dirty="0" smtClean="0"/>
              <a:t>Models</a:t>
            </a:r>
          </a:p>
          <a:p>
            <a:endParaRPr lang="en-US" sz="140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Building blocks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Asset Types</a:t>
            </a:r>
          </a:p>
          <a:p>
            <a:r>
              <a:rPr lang="en-US" sz="1600" dirty="0" smtClean="0"/>
              <a:t>a</a:t>
            </a:r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z="1600" b="1" dirty="0" smtClean="0"/>
              <a:t>Assets</a:t>
            </a:r>
          </a:p>
          <a:p>
            <a:r>
              <a:rPr lang="en-US" sz="1600" b="1" dirty="0" smtClean="0"/>
              <a:t>a</a:t>
            </a:r>
            <a:endParaRPr lang="en-US" sz="1600" dirty="0" smtClean="0"/>
          </a:p>
          <a:p>
            <a:endParaRPr lang="en-US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 smtClean="0"/>
              <a:t>Asset Files</a:t>
            </a:r>
          </a:p>
          <a:p>
            <a:r>
              <a:rPr lang="en-US" sz="1600" dirty="0" smtClean="0"/>
              <a:t>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26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Definition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Application:</a:t>
            </a:r>
            <a:r>
              <a:rPr lang="en-US" sz="1600" dirty="0" smtClean="0"/>
              <a:t> Digital </a:t>
            </a:r>
            <a:r>
              <a:rPr lang="en-US" sz="1600" dirty="0" smtClean="0"/>
              <a:t>Asset M</a:t>
            </a:r>
            <a:r>
              <a:rPr lang="en-US" sz="1600" dirty="0" smtClean="0"/>
              <a:t>anagement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6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Technology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0" y="1390979"/>
            <a:ext cx="106571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Front-end</a:t>
            </a:r>
            <a:r>
              <a:rPr lang="en-US" sz="1600" b="1" dirty="0" smtClean="0"/>
              <a:t>: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ReactJS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Material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Axios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React Route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Backend:</a:t>
            </a:r>
            <a:r>
              <a:rPr lang="en-US" sz="1600" dirty="0" smtClean="0"/>
              <a:t> </a:t>
            </a: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/>
              <a:t>.</a:t>
            </a:r>
            <a:r>
              <a:rPr lang="en-US" sz="1600" dirty="0" err="1" smtClean="0"/>
              <a:t>net</a:t>
            </a:r>
            <a:r>
              <a:rPr lang="en-US" sz="1600" dirty="0" smtClean="0"/>
              <a:t> Core, 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SQL Database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Azure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dependencies on any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layer (business use cases) sits above the Domain layer.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layer contains all the business logic and it will have dependency on the Domain and 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23412" y="1890059"/>
            <a:ext cx="2841812" cy="2698379"/>
            <a:chOff x="7740384" y="2096887"/>
            <a:chExt cx="2841812" cy="2698379"/>
          </a:xfrm>
        </p:grpSpPr>
        <p:sp>
          <p:nvSpPr>
            <p:cNvPr id="6" name="Oval 5"/>
            <p:cNvSpPr/>
            <p:nvPr/>
          </p:nvSpPr>
          <p:spPr>
            <a:xfrm>
              <a:off x="7740384" y="2096887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215513" y="2563053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636855" y="2957501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6040" y="2621778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6833" y="2187441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9068654" y="287188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068654" y="243732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7637" y="4408635"/>
              <a:ext cx="1040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9098095" y="4217770"/>
              <a:ext cx="14630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2"/>
              <a:endCxn id="4" idx="2"/>
            </p:cNvCxnSpPr>
            <p:nvPr/>
          </p:nvCxnSpPr>
          <p:spPr>
            <a:xfrm>
              <a:off x="7740384" y="3446077"/>
              <a:ext cx="4751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6" idx="6"/>
            </p:cNvCxnSpPr>
            <p:nvPr/>
          </p:nvCxnSpPr>
          <p:spPr>
            <a:xfrm>
              <a:off x="10080172" y="3446077"/>
              <a:ext cx="502024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013079" y="2602249"/>
            <a:ext cx="4862732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55171" y="2602249"/>
            <a:ext cx="6155118" cy="37420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Flow of control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1107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flow of control and how it will be implemented in our web </a:t>
            </a:r>
            <a:r>
              <a:rPr lang="en-US" sz="1600" dirty="0" err="1" smtClean="0"/>
              <a:t>api</a:t>
            </a:r>
            <a:endParaRPr lang="en-US" sz="1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5913" y="2800372"/>
            <a:ext cx="5806376" cy="3119505"/>
            <a:chOff x="6013500" y="1815908"/>
            <a:chExt cx="5806376" cy="3119505"/>
          </a:xfrm>
        </p:grpSpPr>
        <p:sp>
          <p:nvSpPr>
            <p:cNvPr id="2" name="Rectangle 1"/>
            <p:cNvSpPr/>
            <p:nvPr/>
          </p:nvSpPr>
          <p:spPr>
            <a:xfrm>
              <a:off x="10382962" y="2196569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output port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82962" y="3278608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interactor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82962" y="4360647"/>
              <a:ext cx="1436914" cy="57476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 input port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2791" y="4360647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Controller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2791" y="2196569"/>
              <a:ext cx="1436914" cy="574766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Presenter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18" idx="3"/>
              <a:endCxn id="17" idx="1"/>
            </p:cNvCxnSpPr>
            <p:nvPr/>
          </p:nvCxnSpPr>
          <p:spPr>
            <a:xfrm>
              <a:off x="9359705" y="4648030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2"/>
              <a:endCxn id="17" idx="0"/>
            </p:cNvCxnSpPr>
            <p:nvPr/>
          </p:nvCxnSpPr>
          <p:spPr>
            <a:xfrm>
              <a:off x="11101419" y="3853374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0"/>
              <a:endCxn id="2" idx="2"/>
            </p:cNvCxnSpPr>
            <p:nvPr/>
          </p:nvCxnSpPr>
          <p:spPr>
            <a:xfrm flipV="1">
              <a:off x="11101419" y="2771335"/>
              <a:ext cx="0" cy="507273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" idx="1"/>
            </p:cNvCxnSpPr>
            <p:nvPr/>
          </p:nvCxnSpPr>
          <p:spPr>
            <a:xfrm>
              <a:off x="9359705" y="2483952"/>
              <a:ext cx="1023257" cy="0"/>
            </a:xfrm>
            <a:prstGeom prst="straightConnector1">
              <a:avLst/>
            </a:prstGeom>
            <a:ln w="22225">
              <a:solidFill>
                <a:schemeClr val="accent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6446340">
              <a:off x="8953873" y="3027716"/>
              <a:ext cx="1554480" cy="914400"/>
            </a:xfrm>
            <a:prstGeom prst="curvedUp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94207" y="3253767"/>
              <a:ext cx="7594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Flow of </a:t>
              </a:r>
            </a:p>
            <a:p>
              <a:r>
                <a:rPr lang="en-US" sz="1400" dirty="0" smtClean="0"/>
                <a:t>control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9683" y="4494141"/>
              <a:ext cx="1201483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Request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3500" y="2330063"/>
              <a:ext cx="1307666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HTTP Response</a:t>
              </a:r>
              <a:endParaRPr lang="en-US" sz="1400" dirty="0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7420142" y="4537743"/>
              <a:ext cx="289456" cy="220571"/>
            </a:xfrm>
            <a:prstGeom prst="righ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420142" y="2385206"/>
              <a:ext cx="289456" cy="225048"/>
            </a:xfrm>
            <a:prstGeom prst="leftArrow">
              <a:avLst/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95479" y="1815908"/>
              <a:ext cx="10363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27888" y="182764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API</a:t>
              </a:r>
              <a:endParaRPr lang="en-US" sz="1400" b="1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477333" y="3119881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out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7477333" y="4263072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Mediator Handler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7477333" y="5341240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Mediator.Send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0107991" y="4263072"/>
            <a:ext cx="1561514" cy="5747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 Controller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50" idx="0"/>
            <a:endCxn id="49" idx="2"/>
          </p:cNvCxnSpPr>
          <p:nvPr/>
        </p:nvCxnSpPr>
        <p:spPr>
          <a:xfrm flipV="1">
            <a:off x="8258090" y="4837838"/>
            <a:ext cx="0" cy="5034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  <a:endCxn id="47" idx="2"/>
          </p:cNvCxnSpPr>
          <p:nvPr/>
        </p:nvCxnSpPr>
        <p:spPr>
          <a:xfrm flipV="1">
            <a:off x="8258090" y="3694647"/>
            <a:ext cx="0" cy="5684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02961" y="5431067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Query or </a:t>
            </a:r>
          </a:p>
          <a:p>
            <a:r>
              <a:rPr lang="en-US" sz="1000" dirty="0" smtClean="0"/>
              <a:t>Command</a:t>
            </a:r>
            <a:endParaRPr lang="en-US" sz="1000" dirty="0"/>
          </a:p>
        </p:txBody>
      </p:sp>
      <p:cxnSp>
        <p:nvCxnSpPr>
          <p:cNvPr id="4" name="Elbow Connector 3"/>
          <p:cNvCxnSpPr>
            <a:stCxn id="51" idx="2"/>
            <a:endCxn id="50" idx="3"/>
          </p:cNvCxnSpPr>
          <p:nvPr/>
        </p:nvCxnSpPr>
        <p:spPr>
          <a:xfrm rot="5400000">
            <a:off x="9568406" y="4308280"/>
            <a:ext cx="790785" cy="184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7" idx="3"/>
            <a:endCxn id="51" idx="0"/>
          </p:cNvCxnSpPr>
          <p:nvPr/>
        </p:nvCxnSpPr>
        <p:spPr>
          <a:xfrm>
            <a:off x="9038847" y="3407264"/>
            <a:ext cx="1849901" cy="855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Application projects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535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Commands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Queries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Entities (business model classes that are persisted)</a:t>
            </a:r>
          </a:p>
          <a:p>
            <a:endParaRPr lang="en-US" sz="1400" dirty="0" smtClean="0"/>
          </a:p>
          <a:p>
            <a:r>
              <a:rPr lang="en-US" sz="1400" b="1" dirty="0" smtClean="0"/>
              <a:t>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EF Core types (</a:t>
            </a:r>
            <a:r>
              <a:rPr lang="en-US" sz="1400" dirty="0" err="1"/>
              <a:t>DbContext</a:t>
            </a:r>
            <a:r>
              <a:rPr lang="en-US" sz="1400" dirty="0"/>
              <a:t>, Migration)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access implementation types (</a:t>
            </a:r>
            <a:r>
              <a:rPr lang="en-US" sz="1400" dirty="0" smtClean="0"/>
              <a:t>Repositories)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882652" y="1230086"/>
            <a:ext cx="4613301" cy="4111405"/>
            <a:chOff x="6882652" y="1230086"/>
            <a:chExt cx="4613301" cy="4111405"/>
          </a:xfrm>
        </p:grpSpPr>
        <p:sp>
          <p:nvSpPr>
            <p:cNvPr id="16" name="Rounded Rectangle 15"/>
            <p:cNvSpPr/>
            <p:nvPr/>
          </p:nvSpPr>
          <p:spPr>
            <a:xfrm>
              <a:off x="9982839" y="2140519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82839" y="29569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Application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982839" y="3773377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Domain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6067" y="3789048"/>
              <a:ext cx="1219200" cy="47512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Perrsistence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6" idx="2"/>
              <a:endCxn id="17" idx="0"/>
            </p:cNvCxnSpPr>
            <p:nvPr/>
          </p:nvCxnSpPr>
          <p:spPr>
            <a:xfrm>
              <a:off x="10592439" y="2615648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  <a:endCxn id="18" idx="0"/>
            </p:cNvCxnSpPr>
            <p:nvPr/>
          </p:nvCxnSpPr>
          <p:spPr>
            <a:xfrm>
              <a:off x="10592439" y="3432077"/>
              <a:ext cx="0" cy="341300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18" idx="1"/>
            </p:cNvCxnSpPr>
            <p:nvPr/>
          </p:nvCxnSpPr>
          <p:spPr>
            <a:xfrm flipV="1">
              <a:off x="9275267" y="4010942"/>
              <a:ext cx="707572" cy="156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1"/>
              <a:endCxn id="19" idx="0"/>
            </p:cNvCxnSpPr>
            <p:nvPr/>
          </p:nvCxnSpPr>
          <p:spPr>
            <a:xfrm flipH="1">
              <a:off x="8665667" y="3194513"/>
              <a:ext cx="1317172" cy="594535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ular Callout 31"/>
            <p:cNvSpPr/>
            <p:nvPr/>
          </p:nvSpPr>
          <p:spPr>
            <a:xfrm>
              <a:off x="8349343" y="1230086"/>
              <a:ext cx="1513114" cy="555172"/>
            </a:xfrm>
            <a:prstGeom prst="wedgeRoundRectCallout">
              <a:avLst>
                <a:gd name="adj1" fmla="val 55710"/>
                <a:gd name="adj2" fmla="val 1213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receive HTTP requests and respond to them.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ular Callout 33"/>
            <p:cNvSpPr/>
            <p:nvPr/>
          </p:nvSpPr>
          <p:spPr>
            <a:xfrm>
              <a:off x="7560767" y="2441798"/>
              <a:ext cx="1513114" cy="555172"/>
            </a:xfrm>
            <a:prstGeom prst="wedgeRoundRectCallout">
              <a:avLst>
                <a:gd name="adj1" fmla="val 108948"/>
                <a:gd name="adj2" fmla="val 507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process business logic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9982839" y="4786319"/>
              <a:ext cx="1513114" cy="555172"/>
            </a:xfrm>
            <a:prstGeom prst="wedgeRoundRectCallout">
              <a:avLst>
                <a:gd name="adj1" fmla="val -6880"/>
                <a:gd name="adj2" fmla="val -14534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contain the business entities. I am at the center of everything.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ular Callout 35"/>
            <p:cNvSpPr/>
            <p:nvPr/>
          </p:nvSpPr>
          <p:spPr>
            <a:xfrm>
              <a:off x="6882652" y="4786319"/>
              <a:ext cx="1783015" cy="555172"/>
            </a:xfrm>
            <a:prstGeom prst="wedgeRoundRectCallout">
              <a:avLst>
                <a:gd name="adj1" fmla="val 61650"/>
                <a:gd name="adj2" fmla="val -1571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 provide the connection to the database and translate the code into SQL queries.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configurations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54258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</a:t>
                      </a:r>
                      <a:r>
                        <a:rPr lang="en-US" sz="1000" baseline="0" dirty="0" smtClean="0"/>
                        <a:t> type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Asset type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965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</a:t>
                      </a:r>
                      <a:r>
                        <a:rPr lang="en-US" sz="1000" baseline="0" dirty="0" smtClean="0"/>
                        <a:t> Code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 Folder Identifier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AssetType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Folder belongs</a:t>
                      </a:r>
                      <a:r>
                        <a:rPr lang="en-US" sz="1000" baseline="0" dirty="0" smtClean="0"/>
                        <a:t> to which asset type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UpdatedBy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765</Words>
  <Application>Microsoft Office PowerPoint</Application>
  <PresentationFormat>Widescreen</PresentationFormat>
  <Paragraphs>345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340</cp:revision>
  <dcterms:created xsi:type="dcterms:W3CDTF">2021-05-31T08:48:41Z</dcterms:created>
  <dcterms:modified xsi:type="dcterms:W3CDTF">2021-07-13T09:54:59Z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