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47" r:id="rId5"/>
    <p:sldId id="8348" r:id="rId6"/>
    <p:sldId id="8343" r:id="rId7"/>
    <p:sldId id="8344" r:id="rId8"/>
    <p:sldId id="8345" r:id="rId9"/>
    <p:sldId id="8342" r:id="rId10"/>
    <p:sldId id="8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3CFA7B-8AE9-4264-BC86-CE3035F9D8E6}">
          <p14:sldIdLst>
            <p14:sldId id="8347"/>
            <p14:sldId id="8348"/>
            <p14:sldId id="8343"/>
            <p14:sldId id="8344"/>
            <p14:sldId id="8345"/>
            <p14:sldId id="8342"/>
            <p14:sldId id="8352"/>
          </p14:sldIdLst>
        </p14:section>
        <p14:section name="Requirement" id="{5A021CFF-8D83-4569-9015-2DBBC369F5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March 2,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0085" y="2827893"/>
            <a:ext cx="953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Microservice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Feature definition (enabler)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69" y="1265469"/>
            <a:ext cx="11070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Service:</a:t>
            </a:r>
            <a:r>
              <a:rPr lang="en-US" sz="1600" dirty="0"/>
              <a:t> </a:t>
            </a:r>
            <a:r>
              <a:rPr lang="en-US" sz="1600" dirty="0" smtClean="0"/>
              <a:t>The Customer Channel Service does two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Importing data from CDC data hub to Customer Channel domain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Exposing Query API’s to consumers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95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265130" y="2707341"/>
            <a:ext cx="2784822" cy="2411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High level design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69" y="1265469"/>
            <a:ext cx="11070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Service:</a:t>
            </a:r>
            <a:r>
              <a:rPr lang="en-US" sz="1600" dirty="0"/>
              <a:t> </a:t>
            </a:r>
            <a:r>
              <a:rPr lang="en-US" sz="1600" dirty="0" smtClean="0"/>
              <a:t>The Customer Channel service will import the data 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8045181" y="3102585"/>
            <a:ext cx="1004047" cy="6902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CDC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9122" y="3102585"/>
            <a:ext cx="1004047" cy="6902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ShopXP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6822627" y="3447726"/>
            <a:ext cx="122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20" idx="1"/>
          </p:cNvCxnSpPr>
          <p:nvPr/>
        </p:nvCxnSpPr>
        <p:spPr>
          <a:xfrm>
            <a:off x="3133169" y="3447726"/>
            <a:ext cx="1488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59191" y="3102585"/>
            <a:ext cx="1719943" cy="69028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Customer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Channel 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Service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3731" y="3262821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secret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5981" y="3262820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B0F0"/>
                </a:solidFill>
              </a:rPr>
              <a:t>Access-token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5376262" y="4333158"/>
            <a:ext cx="685800" cy="587829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DB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9" idx="2"/>
            <a:endCxn id="14" idx="1"/>
          </p:cNvCxnSpPr>
          <p:nvPr/>
        </p:nvCxnSpPr>
        <p:spPr>
          <a:xfrm flipH="1">
            <a:off x="5719162" y="3792867"/>
            <a:ext cx="1" cy="5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9289" y="3854733"/>
            <a:ext cx="100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migration,</a:t>
            </a:r>
          </a:p>
          <a:p>
            <a:r>
              <a:rPr lang="en-US" sz="1000" dirty="0" smtClean="0"/>
              <a:t>Query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16868" y="3447726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migration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187278" y="3447726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Get Sold To/Ship To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350188" y="4974771"/>
            <a:ext cx="251524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Features,</a:t>
            </a:r>
          </a:p>
          <a:p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Domain centric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Anti-corruption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RESTful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Clear abstraction of provider(s)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Easily configurable provider(s)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Extendable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7498" y="3279149"/>
            <a:ext cx="475129" cy="3371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21626" y="3279149"/>
            <a:ext cx="475129" cy="3371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API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3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Domain model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8283070" y="1326322"/>
            <a:ext cx="2933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Business Partner: </a:t>
            </a:r>
            <a:r>
              <a:rPr lang="en-US" sz="1400" dirty="0" smtClean="0"/>
              <a:t>Entity which holds business partner attributes.</a:t>
            </a:r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SoldToBusinessPartner</a:t>
            </a:r>
            <a:r>
              <a:rPr lang="en-US" sz="1400" b="1" dirty="0"/>
              <a:t>: </a:t>
            </a:r>
            <a:r>
              <a:rPr lang="en-US" sz="1400" dirty="0" smtClean="0"/>
              <a:t>Business partner as </a:t>
            </a:r>
            <a:r>
              <a:rPr lang="en-US" sz="1400" dirty="0" err="1" smtClean="0"/>
              <a:t>SoldTo</a:t>
            </a:r>
            <a:r>
              <a:rPr lang="en-US" sz="1400" dirty="0" smtClean="0"/>
              <a:t> with other attributes like address and status of </a:t>
            </a:r>
            <a:r>
              <a:rPr lang="en-US" sz="1400" dirty="0" err="1" smtClean="0"/>
              <a:t>SoldTo</a:t>
            </a:r>
            <a:r>
              <a:rPr lang="en-US" sz="1400" dirty="0" smtClean="0"/>
              <a:t> type.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ShipToBusinessPartner</a:t>
            </a:r>
            <a:r>
              <a:rPr lang="en-US" sz="1400" b="1" dirty="0"/>
              <a:t>: </a:t>
            </a:r>
            <a:r>
              <a:rPr lang="en-US" sz="1400" dirty="0"/>
              <a:t>Business partner as </a:t>
            </a:r>
            <a:r>
              <a:rPr lang="en-US" sz="1400" dirty="0" err="1" smtClean="0"/>
              <a:t>ShipTo</a:t>
            </a:r>
            <a:r>
              <a:rPr lang="en-US" sz="1400" dirty="0" smtClean="0"/>
              <a:t> </a:t>
            </a:r>
            <a:r>
              <a:rPr lang="en-US" sz="1400" dirty="0"/>
              <a:t>with other attributes like address and status of </a:t>
            </a:r>
            <a:r>
              <a:rPr lang="en-US" sz="1400" dirty="0" err="1"/>
              <a:t>ShipTo</a:t>
            </a:r>
            <a:r>
              <a:rPr lang="en-US" sz="1400" dirty="0" smtClean="0"/>
              <a:t> </a:t>
            </a:r>
            <a:r>
              <a:rPr lang="en-US" sz="1400" dirty="0"/>
              <a:t>type.</a:t>
            </a:r>
            <a:endParaRPr lang="en-US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/>
              <a:t>ContactAddress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Business partner contact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RelatedSoldToAndShipTo</a:t>
            </a:r>
            <a:r>
              <a:rPr lang="en-US" sz="1400" b="1" dirty="0" smtClean="0"/>
              <a:t>:</a:t>
            </a:r>
            <a:r>
              <a:rPr lang="en-US" sz="1400" dirty="0" smtClean="0"/>
              <a:t> Combination of </a:t>
            </a:r>
            <a:r>
              <a:rPr lang="en-US" sz="1400" dirty="0" err="1" smtClean="0"/>
              <a:t>SoldTo</a:t>
            </a:r>
            <a:r>
              <a:rPr lang="en-US" sz="1400" dirty="0" smtClean="0"/>
              <a:t> and </a:t>
            </a:r>
            <a:r>
              <a:rPr lang="en-US" sz="1400" dirty="0" err="1" smtClean="0"/>
              <a:t>ShipTo</a:t>
            </a:r>
            <a:r>
              <a:rPr lang="en-US" sz="1400" dirty="0" smtClean="0"/>
              <a:t> mapping.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85020" y="1954388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83071" y="3339508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601686" y="1953007"/>
            <a:ext cx="23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034643" y="1953007"/>
            <a:ext cx="30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5" name="Straight Connector 24"/>
          <p:cNvCxnSpPr>
            <a:stCxn id="30" idx="3"/>
            <a:endCxn id="33" idx="1"/>
          </p:cNvCxnSpPr>
          <p:nvPr/>
        </p:nvCxnSpPr>
        <p:spPr>
          <a:xfrm>
            <a:off x="2601686" y="2202068"/>
            <a:ext cx="2672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0" idx="2"/>
            <a:endCxn id="36" idx="0"/>
          </p:cNvCxnSpPr>
          <p:nvPr/>
        </p:nvCxnSpPr>
        <p:spPr>
          <a:xfrm>
            <a:off x="1801586" y="2895600"/>
            <a:ext cx="0" cy="153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83071" y="2895600"/>
            <a:ext cx="239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</a:t>
            </a:r>
            <a:endParaRPr lang="en-US" sz="1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01486" y="1508535"/>
            <a:ext cx="1600200" cy="1387065"/>
            <a:chOff x="1001486" y="1508535"/>
            <a:chExt cx="1600200" cy="1387065"/>
          </a:xfrm>
          <a:solidFill>
            <a:schemeClr val="bg1">
              <a:lumMod val="8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001486" y="1508535"/>
              <a:ext cx="1600200" cy="1387065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/>
                <a:t>Related Sold To And Ship To</a:t>
              </a:r>
            </a:p>
            <a:p>
              <a:pPr algn="ctr"/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SoldToBP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ShipToBP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Inactive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001486" y="1839686"/>
              <a:ext cx="160020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74129" y="1508535"/>
            <a:ext cx="1600200" cy="1387065"/>
            <a:chOff x="5274129" y="1508535"/>
            <a:chExt cx="1600200" cy="1387065"/>
          </a:xfrm>
          <a:solidFill>
            <a:schemeClr val="bg1">
              <a:lumMod val="8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274129" y="1508535"/>
              <a:ext cx="1600200" cy="1387065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Sold To</a:t>
              </a:r>
            </a:p>
            <a:p>
              <a:pPr algn="ctr"/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Company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SoldToBP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BPStatus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ContactReference</a:t>
              </a:r>
              <a:endParaRPr lang="en-US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274129" y="1839686"/>
              <a:ext cx="160020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278497" y="4063523"/>
            <a:ext cx="1600200" cy="2131089"/>
            <a:chOff x="5278497" y="4063523"/>
            <a:chExt cx="1600200" cy="2131089"/>
          </a:xfrm>
        </p:grpSpPr>
        <p:sp>
          <p:nvSpPr>
            <p:cNvPr id="39" name="Rectangle 38"/>
            <p:cNvSpPr/>
            <p:nvPr/>
          </p:nvSpPr>
          <p:spPr>
            <a:xfrm>
              <a:off x="5278497" y="4063523"/>
              <a:ext cx="1600200" cy="21310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Contact Address</a:t>
              </a:r>
            </a:p>
            <a:p>
              <a:pPr algn="ctr"/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ContactReference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Line1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Line2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Line3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Line4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PostalCode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Telephone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CountryCode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278497" y="4394674"/>
              <a:ext cx="16002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>
            <a:stCxn id="33" idx="2"/>
            <a:endCxn id="39" idx="0"/>
          </p:cNvCxnSpPr>
          <p:nvPr/>
        </p:nvCxnSpPr>
        <p:spPr>
          <a:xfrm>
            <a:off x="6074229" y="2895600"/>
            <a:ext cx="4368" cy="116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6" idx="3"/>
            <a:endCxn id="39" idx="1"/>
          </p:cNvCxnSpPr>
          <p:nvPr/>
        </p:nvCxnSpPr>
        <p:spPr>
          <a:xfrm>
            <a:off x="2601686" y="5122821"/>
            <a:ext cx="2676811" cy="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6855" y="2893095"/>
            <a:ext cx="30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049214" y="3809460"/>
            <a:ext cx="30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001486" y="4228492"/>
            <a:ext cx="1908608" cy="1587861"/>
            <a:chOff x="1001486" y="3862728"/>
            <a:chExt cx="1908608" cy="1587861"/>
          </a:xfrm>
        </p:grpSpPr>
        <p:sp>
          <p:nvSpPr>
            <p:cNvPr id="28" name="TextBox 27"/>
            <p:cNvSpPr txBox="1"/>
            <p:nvPr/>
          </p:nvSpPr>
          <p:spPr>
            <a:xfrm>
              <a:off x="1770761" y="38627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01486" y="4063524"/>
              <a:ext cx="1600200" cy="1387065"/>
              <a:chOff x="1001486" y="4063524"/>
              <a:chExt cx="1600200" cy="1387065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1001486" y="4063524"/>
                <a:ext cx="1600200" cy="1387065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 smtClean="0"/>
                  <a:t>Ship To</a:t>
                </a:r>
              </a:p>
              <a:p>
                <a:pPr algn="ctr"/>
                <a:endParaRPr lang="en-US" sz="1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Company number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 err="1" smtClean="0"/>
                  <a:t>ShipToBP</a:t>
                </a:r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BPStatus</a:t>
                </a:r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ContactReference</a:t>
                </a:r>
                <a:endParaRPr lang="en-US" sz="12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001486" y="4386944"/>
                <a:ext cx="1600200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601686" y="4447899"/>
              <a:ext cx="308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972971" y="4847063"/>
            <a:ext cx="30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755890" y="34038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025516" y="2972357"/>
            <a:ext cx="1600200" cy="1387065"/>
            <a:chOff x="1001486" y="4063524"/>
            <a:chExt cx="1600200" cy="1387065"/>
          </a:xfrm>
          <a:solidFill>
            <a:schemeClr val="bg1">
              <a:lumMod val="85000"/>
            </a:schemeClr>
          </a:solidFill>
        </p:grpSpPr>
        <p:sp>
          <p:nvSpPr>
            <p:cNvPr id="48" name="Rectangle 47"/>
            <p:cNvSpPr/>
            <p:nvPr/>
          </p:nvSpPr>
          <p:spPr>
            <a:xfrm>
              <a:off x="1001486" y="4063524"/>
              <a:ext cx="1600200" cy="1387065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/>
                <a:t>Business Partner</a:t>
              </a:r>
            </a:p>
            <a:p>
              <a:pPr algn="ctr"/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BPId</a:t>
              </a:r>
              <a:endParaRPr lang="en-US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BPName</a:t>
              </a:r>
              <a:endParaRPr lang="en-US" sz="12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01486" y="4386944"/>
              <a:ext cx="160020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625716" y="3542314"/>
            <a:ext cx="30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9" name="Straight Connector 8"/>
          <p:cNvCxnSpPr>
            <a:stCxn id="36" idx="0"/>
            <a:endCxn id="48" idx="1"/>
          </p:cNvCxnSpPr>
          <p:nvPr/>
        </p:nvCxnSpPr>
        <p:spPr>
          <a:xfrm flipV="1">
            <a:off x="1801586" y="3665890"/>
            <a:ext cx="1223930" cy="763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3" idx="1"/>
            <a:endCxn id="48" idx="3"/>
          </p:cNvCxnSpPr>
          <p:nvPr/>
        </p:nvCxnSpPr>
        <p:spPr>
          <a:xfrm flipH="1">
            <a:off x="4625716" y="2202068"/>
            <a:ext cx="648413" cy="146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55171" y="1088568"/>
            <a:ext cx="7772395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9537" y="1894112"/>
            <a:ext cx="5475521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50334" y="4539917"/>
            <a:ext cx="3126127" cy="829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Service Architecture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450335" y="2183542"/>
            <a:ext cx="3126126" cy="9592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Presentation (REST API)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7543" y="2471068"/>
            <a:ext cx="100584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50336" y="3380215"/>
            <a:ext cx="3126125" cy="9138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8874" y="3674506"/>
            <a:ext cx="100584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7543" y="3674506"/>
            <a:ext cx="100584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069" y="4708650"/>
            <a:ext cx="100584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between CDC is abstracted and consumers will not known it’s complexity. Hence consumers will not be impacted, any changes in the integration or data format at the source.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the data.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6680463" y="2928268"/>
            <a:ext cx="0" cy="74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5405419" y="4098080"/>
            <a:ext cx="576944" cy="64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6059754" y="4087941"/>
            <a:ext cx="576944" cy="664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77543" y="1317168"/>
            <a:ext cx="1005840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Consumers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171" y="1133286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50" name="Straight Arrow Connector 49"/>
          <p:cNvCxnSpPr>
            <a:stCxn id="23" idx="2"/>
            <a:endCxn id="8" idx="0"/>
          </p:cNvCxnSpPr>
          <p:nvPr/>
        </p:nvCxnSpPr>
        <p:spPr>
          <a:xfrm>
            <a:off x="6680463" y="1687284"/>
            <a:ext cx="0" cy="78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00389" y="2183541"/>
            <a:ext cx="1647117" cy="10930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Inbound Jobs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32351" y="2550466"/>
            <a:ext cx="100584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 CDC</a:t>
            </a:r>
            <a:endParaRPr lang="en-US" sz="1200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5647637" y="5567216"/>
            <a:ext cx="731520" cy="56955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/>
              <a:t>D</a:t>
            </a:r>
            <a:r>
              <a:rPr lang="en-US" sz="1000" dirty="0" smtClean="0"/>
              <a:t>atabase</a:t>
            </a:r>
            <a:endParaRPr lang="en-US" sz="1000" dirty="0"/>
          </a:p>
        </p:txBody>
      </p:sp>
      <p:cxnSp>
        <p:nvCxnSpPr>
          <p:cNvPr id="53" name="Straight Arrow Connector 52"/>
          <p:cNvCxnSpPr>
            <a:stCxn id="12" idx="2"/>
          </p:cNvCxnSpPr>
          <p:nvPr/>
        </p:nvCxnSpPr>
        <p:spPr>
          <a:xfrm flipH="1">
            <a:off x="6013397" y="5165850"/>
            <a:ext cx="2592" cy="40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7" idx="3"/>
            <a:endCxn id="10" idx="1"/>
          </p:cNvCxnSpPr>
          <p:nvPr/>
        </p:nvCxnSpPr>
        <p:spPr>
          <a:xfrm>
            <a:off x="3838191" y="2779066"/>
            <a:ext cx="1030683" cy="1124040"/>
          </a:xfrm>
          <a:prstGeom prst="bentConnector3">
            <a:avLst>
              <a:gd name="adj1" fmla="val 4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90717" y="2550466"/>
            <a:ext cx="955337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CDC View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57" idx="1"/>
            <a:endCxn id="65" idx="3"/>
          </p:cNvCxnSpPr>
          <p:nvPr/>
        </p:nvCxnSpPr>
        <p:spPr>
          <a:xfrm flipH="1">
            <a:off x="1846054" y="2779066"/>
            <a:ext cx="98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Source and Destination fields mapping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4632"/>
              </p:ext>
            </p:extLst>
          </p:nvPr>
        </p:nvGraphicFramePr>
        <p:xfrm>
          <a:off x="555171" y="1377999"/>
          <a:ext cx="3807824" cy="1832505"/>
        </p:xfrm>
        <a:graphic>
          <a:graphicData uri="http://schemas.openxmlformats.org/drawingml/2006/table">
            <a:tbl>
              <a:tblPr/>
              <a:tblGrid>
                <a:gridCol w="1913709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dbo.imp_tccom110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+mn-lt"/>
                        </a:rPr>
                        <a:t>SoldTo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Source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Destination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CompanyNumber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99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SoldToBP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97739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ContactReference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936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91375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919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03951"/>
              </p:ext>
            </p:extLst>
          </p:nvPr>
        </p:nvGraphicFramePr>
        <p:xfrm>
          <a:off x="4656908" y="1370682"/>
          <a:ext cx="3807824" cy="1575732"/>
        </p:xfrm>
        <a:graphic>
          <a:graphicData uri="http://schemas.openxmlformats.org/drawingml/2006/table">
            <a:tbl>
              <a:tblPr/>
              <a:tblGrid>
                <a:gridCol w="1913709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dbo.imp_tccom111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+mn-lt"/>
                        </a:rPr>
                        <a:t>ShipTo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Source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Destination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CompanyNumber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99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ShipToBP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97739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ContactReference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936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BPStatus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9137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22662"/>
              </p:ext>
            </p:extLst>
          </p:nvPr>
        </p:nvGraphicFramePr>
        <p:xfrm>
          <a:off x="4656908" y="3094694"/>
          <a:ext cx="3807824" cy="3373143"/>
        </p:xfrm>
        <a:graphic>
          <a:graphicData uri="http://schemas.openxmlformats.org/drawingml/2006/table">
            <a:tbl>
              <a:tblPr/>
              <a:tblGrid>
                <a:gridCol w="1913709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dbo.imp_tccom130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+mn-lt"/>
                        </a:rPr>
                        <a:t>ContactAddress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Source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Destination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CompanyNumber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87759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ContactRef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99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97739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936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91375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15193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pstc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PostalCode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19828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71091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20562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dsca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327412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14695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45689"/>
              </p:ext>
            </p:extLst>
          </p:nvPr>
        </p:nvGraphicFramePr>
        <p:xfrm>
          <a:off x="555171" y="3297586"/>
          <a:ext cx="3807824" cy="1575732"/>
        </p:xfrm>
        <a:graphic>
          <a:graphicData uri="http://schemas.openxmlformats.org/drawingml/2006/table">
            <a:tbl>
              <a:tblPr/>
              <a:tblGrid>
                <a:gridCol w="1913709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dbo.imp_tccom117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+mn-lt"/>
                        </a:rPr>
                        <a:t>SoldToAndShipToMapping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Source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Destination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compnr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CompanyNumber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99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SoldToBP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97739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ShipToBP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936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cdf_inac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Inactive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9137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93232"/>
              </p:ext>
            </p:extLst>
          </p:nvPr>
        </p:nvGraphicFramePr>
        <p:xfrm>
          <a:off x="8682061" y="1377999"/>
          <a:ext cx="3088598" cy="1575732"/>
        </p:xfrm>
        <a:graphic>
          <a:graphicData uri="http://schemas.openxmlformats.org/drawingml/2006/table">
            <a:tbl>
              <a:tblPr/>
              <a:tblGrid>
                <a:gridCol w="1331515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1757083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imp_tcmcs034</a:t>
                      </a:r>
                      <a:endParaRPr lang="en-US" sz="12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PriceListMaster</a:t>
                      </a:r>
                      <a:endParaRPr 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Source</a:t>
                      </a:r>
                      <a:endParaRPr 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Destination</a:t>
                      </a:r>
                      <a:endParaRPr lang="en-U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compnr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CompanyNumber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99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cplt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PriceList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97739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dsca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PriceListName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7936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ccur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Currency</a:t>
                      </a:r>
                      <a:endParaRPr 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39137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13325"/>
              </p:ext>
            </p:extLst>
          </p:nvPr>
        </p:nvGraphicFramePr>
        <p:xfrm>
          <a:off x="8682061" y="3297586"/>
          <a:ext cx="3088598" cy="1062186"/>
        </p:xfrm>
        <a:graphic>
          <a:graphicData uri="http://schemas.openxmlformats.org/drawingml/2006/table">
            <a:tbl>
              <a:tblPr/>
              <a:tblGrid>
                <a:gridCol w="1412198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dbo.imp_tccom100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+mn-lt"/>
                        </a:rPr>
                        <a:t>BusinessPartner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Source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Destination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99991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69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2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Query API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44833"/>
              </p:ext>
            </p:extLst>
          </p:nvPr>
        </p:nvGraphicFramePr>
        <p:xfrm>
          <a:off x="555171" y="1034144"/>
          <a:ext cx="7943370" cy="5699760"/>
        </p:xfrm>
        <a:graphic>
          <a:graphicData uri="http://schemas.openxmlformats.org/drawingml/2006/table">
            <a:tbl>
              <a:tblPr/>
              <a:tblGrid>
                <a:gridCol w="1598494">
                  <a:extLst>
                    <a:ext uri="{9D8B030D-6E8A-4147-A177-3AD203B41FA5}">
                      <a16:colId xmlns:a16="http://schemas.microsoft.com/office/drawing/2014/main" val="3419434766"/>
                    </a:ext>
                  </a:extLst>
                </a:gridCol>
                <a:gridCol w="1598494">
                  <a:extLst>
                    <a:ext uri="{9D8B030D-6E8A-4147-A177-3AD203B41FA5}">
                      <a16:colId xmlns:a16="http://schemas.microsoft.com/office/drawing/2014/main" val="1040985407"/>
                    </a:ext>
                  </a:extLst>
                </a:gridCol>
                <a:gridCol w="808007">
                  <a:extLst>
                    <a:ext uri="{9D8B030D-6E8A-4147-A177-3AD203B41FA5}">
                      <a16:colId xmlns:a16="http://schemas.microsoft.com/office/drawing/2014/main" val="2750509997"/>
                    </a:ext>
                  </a:extLst>
                </a:gridCol>
                <a:gridCol w="1646957">
                  <a:extLst>
                    <a:ext uri="{9D8B030D-6E8A-4147-A177-3AD203B41FA5}">
                      <a16:colId xmlns:a16="http://schemas.microsoft.com/office/drawing/2014/main" val="1511281034"/>
                    </a:ext>
                  </a:extLst>
                </a:gridCol>
                <a:gridCol w="2291418">
                  <a:extLst>
                    <a:ext uri="{9D8B030D-6E8A-4147-A177-3AD203B41FA5}">
                      <a16:colId xmlns:a16="http://schemas.microsoft.com/office/drawing/2014/main" val="3785843775"/>
                    </a:ext>
                  </a:extLst>
                </a:gridCol>
              </a:tblGrid>
              <a:tr h="256773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Endpoint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Method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latin typeface="+mn-lt"/>
                        </a:rPr>
                        <a:t>Params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Response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20594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Sold To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soldto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n-lt"/>
                        </a:rPr>
                        <a:t>none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n-lt"/>
                        </a:rPr>
                        <a:t>{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</a:t>
                      </a:r>
                      <a:r>
                        <a:rPr lang="en-US" sz="800" b="0" dirty="0" err="1" smtClean="0">
                          <a:latin typeface="+mn-lt"/>
                        </a:rPr>
                        <a:t>pageNumber</a:t>
                      </a:r>
                      <a:r>
                        <a:rPr lang="en-US" sz="800" b="0" dirty="0" smtClean="0">
                          <a:latin typeface="+mn-lt"/>
                        </a:rPr>
                        <a:t>": 1,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</a:t>
                      </a:r>
                      <a:r>
                        <a:rPr lang="en-US" sz="800" b="0" dirty="0" err="1" smtClean="0">
                          <a:latin typeface="+mn-lt"/>
                        </a:rPr>
                        <a:t>pageSize</a:t>
                      </a:r>
                      <a:r>
                        <a:rPr lang="en-US" sz="800" b="0" dirty="0" smtClean="0">
                          <a:latin typeface="+mn-lt"/>
                        </a:rPr>
                        <a:t>": 0,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"succeeded": true,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"message": null,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"errors": null,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"data": [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{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soldToBP</a:t>
                      </a:r>
                      <a:r>
                        <a:rPr lang="en-US" sz="800" b="0" dirty="0" smtClean="0">
                          <a:latin typeface="+mn-lt"/>
                        </a:rPr>
                        <a:t>": "A11020021",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“</a:t>
                      </a:r>
                      <a:r>
                        <a:rPr lang="en-US" sz="800" b="0" dirty="0" err="1" smtClean="0">
                          <a:latin typeface="+mn-lt"/>
                        </a:rPr>
                        <a:t>priceListCode</a:t>
                      </a:r>
                      <a:r>
                        <a:rPr lang="en-US" sz="800" b="0" dirty="0" smtClean="0">
                          <a:latin typeface="+mn-lt"/>
                        </a:rPr>
                        <a:t>”: “EIP”,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contactReference</a:t>
                      </a:r>
                      <a:r>
                        <a:rPr lang="en-US" sz="800" b="0" dirty="0" smtClean="0">
                          <a:latin typeface="+mn-lt"/>
                        </a:rPr>
                        <a:t>": "11A000145",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"line1": "Audibene GmbH",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"line2": " 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"line3": "</a:t>
                      </a:r>
                      <a:r>
                        <a:rPr lang="en-US" sz="800" b="0" dirty="0" err="1" smtClean="0">
                          <a:latin typeface="+mn-lt"/>
                        </a:rPr>
                        <a:t>Spitalgasse</a:t>
                      </a:r>
                      <a:r>
                        <a:rPr lang="en-US" sz="800" b="0" dirty="0" smtClean="0">
                          <a:latin typeface="+mn-lt"/>
                        </a:rPr>
                        <a:t> 24",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"line4": " 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postalCode</a:t>
                      </a:r>
                      <a:r>
                        <a:rPr lang="en-US" sz="800" b="0" dirty="0" smtClean="0">
                          <a:latin typeface="+mn-lt"/>
                        </a:rPr>
                        <a:t>": "3011",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"telephone": "+41315281599",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countryCode</a:t>
                      </a:r>
                      <a:r>
                        <a:rPr lang="en-US" sz="800" b="0" dirty="0" smtClean="0">
                          <a:latin typeface="+mn-lt"/>
                        </a:rPr>
                        <a:t>": "CH",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"city": "Bern"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},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]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}</a:t>
                      </a:r>
                      <a:endParaRPr lang="en-US" sz="800" b="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94040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n-lt"/>
                        </a:rPr>
                        <a:t>Ship To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shipto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n-lt"/>
                        </a:rPr>
                        <a:t>none</a:t>
                      </a:r>
                      <a:endParaRPr lang="en-US" sz="12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+mn-lt"/>
                        </a:rPr>
                        <a:t>{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</a:t>
                      </a:r>
                      <a:r>
                        <a:rPr lang="en-US" sz="800" b="0" dirty="0" err="1" smtClean="0">
                          <a:latin typeface="+mn-lt"/>
                        </a:rPr>
                        <a:t>pageNumber</a:t>
                      </a:r>
                      <a:r>
                        <a:rPr lang="en-US" sz="800" b="0" dirty="0" smtClean="0">
                          <a:latin typeface="+mn-lt"/>
                        </a:rPr>
                        <a:t>": 1,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</a:t>
                      </a:r>
                      <a:r>
                        <a:rPr lang="en-US" sz="800" b="0" dirty="0" err="1" smtClean="0">
                          <a:latin typeface="+mn-lt"/>
                        </a:rPr>
                        <a:t>pageSize</a:t>
                      </a:r>
                      <a:r>
                        <a:rPr lang="en-US" sz="800" b="0" dirty="0" smtClean="0">
                          <a:latin typeface="+mn-lt"/>
                        </a:rPr>
                        <a:t>": 0,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"succeeded": true,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"message": null,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"errors": null,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"data": [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{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shipToBP</a:t>
                      </a:r>
                      <a:r>
                        <a:rPr lang="en-US" sz="800" b="0" dirty="0" smtClean="0">
                          <a:latin typeface="+mn-lt"/>
                        </a:rPr>
                        <a:t>": "A11020021",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contactReference</a:t>
                      </a:r>
                      <a:r>
                        <a:rPr lang="en-US" sz="800" b="0" dirty="0" smtClean="0">
                          <a:latin typeface="+mn-lt"/>
                        </a:rPr>
                        <a:t>": "11A000145",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"line1": "Audibene GmbH",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"line2": " 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"line3": "</a:t>
                      </a:r>
                      <a:r>
                        <a:rPr lang="en-US" sz="800" b="0" dirty="0" err="1" smtClean="0">
                          <a:latin typeface="+mn-lt"/>
                        </a:rPr>
                        <a:t>Spitalgasse</a:t>
                      </a:r>
                      <a:r>
                        <a:rPr lang="en-US" sz="800" b="0" dirty="0" smtClean="0">
                          <a:latin typeface="+mn-lt"/>
                        </a:rPr>
                        <a:t> 24",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"line4": " 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postalCode</a:t>
                      </a:r>
                      <a:r>
                        <a:rPr lang="en-US" sz="800" b="0" dirty="0" smtClean="0">
                          <a:latin typeface="+mn-lt"/>
                        </a:rPr>
                        <a:t>": "3011",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"telephone": "+41315281599",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</a:t>
                      </a:r>
                      <a:r>
                        <a:rPr lang="en-US" sz="800" b="0" dirty="0" err="1" smtClean="0">
                          <a:latin typeface="+mn-lt"/>
                        </a:rPr>
                        <a:t>countryCode</a:t>
                      </a:r>
                      <a:r>
                        <a:rPr lang="en-US" sz="800" b="0" dirty="0" smtClean="0">
                          <a:latin typeface="+mn-lt"/>
                        </a:rPr>
                        <a:t>": "CH",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  "city": "Bern"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  }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  ]</a:t>
                      </a:r>
                    </a:p>
                    <a:p>
                      <a:r>
                        <a:rPr lang="en-US" sz="800" b="0" dirty="0" smtClean="0">
                          <a:latin typeface="+mn-lt"/>
                        </a:rPr>
                        <a:t>}</a:t>
                      </a:r>
                      <a:endParaRPr lang="en-US" sz="8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19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23323</TotalTime>
  <Words>620</Words>
  <Application>Microsoft Office PowerPoint</Application>
  <PresentationFormat>Widescreen</PresentationFormat>
  <Paragraphs>245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328</cp:revision>
  <dcterms:created xsi:type="dcterms:W3CDTF">2021-05-31T08:48:41Z</dcterms:created>
  <dcterms:modified xsi:type="dcterms:W3CDTF">2022-03-02T13:12:30Z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