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9"/>
  </p:notesMasterIdLst>
  <p:sldIdLst>
    <p:sldId id="256" r:id="rId5"/>
    <p:sldId id="2146847054" r:id="rId6"/>
    <p:sldId id="262" r:id="rId7"/>
    <p:sldId id="265" r:id="rId8"/>
    <p:sldId id="263" r:id="rId9"/>
    <p:sldId id="266" r:id="rId10"/>
    <p:sldId id="2146847057" r:id="rId11"/>
    <p:sldId id="2146847058" r:id="rId12"/>
    <p:sldId id="2146847056" r:id="rId13"/>
    <p:sldId id="268" r:id="rId14"/>
    <p:sldId id="267" r:id="rId15"/>
    <p:sldId id="2146847055" r:id="rId16"/>
    <p:sldId id="2146847059" r:id="rId17"/>
    <p:sldId id="25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50" d="100"/>
          <a:sy n="50" d="100"/>
        </p:scale>
        <p:origin x="876" y="57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gnesh Muthuvelan" userId="4bba1e78-7f47-423f-a071-b783ac2aa66f" providerId="ADAL" clId="{2103E51C-F63B-462B-B79D-974D8C649869}"/>
    <pc:docChg chg="modSld">
      <pc:chgData name="Vignesh Muthuvelan" userId="4bba1e78-7f47-423f-a071-b783ac2aa66f" providerId="ADAL" clId="{2103E51C-F63B-462B-B79D-974D8C649869}" dt="2024-03-15T15:07:43.903" v="13" actId="6549"/>
      <pc:docMkLst>
        <pc:docMk/>
      </pc:docMkLst>
      <pc:sldChg chg="modSp mod">
        <pc:chgData name="Vignesh Muthuvelan" userId="4bba1e78-7f47-423f-a071-b783ac2aa66f" providerId="ADAL" clId="{2103E51C-F63B-462B-B79D-974D8C649869}" dt="2024-03-15T15:07:19.774" v="8" actId="6549"/>
        <pc:sldMkLst>
          <pc:docMk/>
          <pc:sldMk cId="1186421160" sldId="262"/>
        </pc:sldMkLst>
        <pc:spChg chg="mod">
          <ac:chgData name="Vignesh Muthuvelan" userId="4bba1e78-7f47-423f-a071-b783ac2aa66f" providerId="ADAL" clId="{2103E51C-F63B-462B-B79D-974D8C649869}" dt="2024-03-15T15:07:19.774" v="8" actId="6549"/>
          <ac:spMkLst>
            <pc:docMk/>
            <pc:sldMk cId="1186421160" sldId="262"/>
            <ac:spMk id="2" creationId="{8FEE4A9C-3F57-7DA7-91FD-715C3FB47F93}"/>
          </ac:spMkLst>
        </pc:spChg>
      </pc:sldChg>
      <pc:sldChg chg="modSp mod">
        <pc:chgData name="Vignesh Muthuvelan" userId="4bba1e78-7f47-423f-a071-b783ac2aa66f" providerId="ADAL" clId="{2103E51C-F63B-462B-B79D-974D8C649869}" dt="2024-03-15T15:07:25.277" v="9" actId="6549"/>
        <pc:sldMkLst>
          <pc:docMk/>
          <pc:sldMk cId="3210358481" sldId="263"/>
        </pc:sldMkLst>
        <pc:spChg chg="mod">
          <ac:chgData name="Vignesh Muthuvelan" userId="4bba1e78-7f47-423f-a071-b783ac2aa66f" providerId="ADAL" clId="{2103E51C-F63B-462B-B79D-974D8C649869}" dt="2024-03-15T15:07:25.277" v="9" actId="6549"/>
          <ac:spMkLst>
            <pc:docMk/>
            <pc:sldMk cId="3210358481" sldId="263"/>
            <ac:spMk id="2" creationId="{E041FD9D-DF07-9C37-1E61-1D920E0EF1D4}"/>
          </ac:spMkLst>
        </pc:spChg>
      </pc:sldChg>
      <pc:sldChg chg="modSp mod">
        <pc:chgData name="Vignesh Muthuvelan" userId="4bba1e78-7f47-423f-a071-b783ac2aa66f" providerId="ADAL" clId="{2103E51C-F63B-462B-B79D-974D8C649869}" dt="2024-03-15T15:07:30.474" v="10" actId="6549"/>
        <pc:sldMkLst>
          <pc:docMk/>
          <pc:sldMk cId="3202024527" sldId="265"/>
        </pc:sldMkLst>
        <pc:spChg chg="mod">
          <ac:chgData name="Vignesh Muthuvelan" userId="4bba1e78-7f47-423f-a071-b783ac2aa66f" providerId="ADAL" clId="{2103E51C-F63B-462B-B79D-974D8C649869}" dt="2024-03-15T15:07:30.474" v="10" actId="6549"/>
          <ac:spMkLst>
            <pc:docMk/>
            <pc:sldMk cId="3202024527" sldId="265"/>
            <ac:spMk id="2" creationId="{C4FFAF3C-BA60-9181-132C-C36C403AAEA7}"/>
          </ac:spMkLst>
        </pc:spChg>
      </pc:sldChg>
      <pc:sldChg chg="modSp mod">
        <pc:chgData name="Vignesh Muthuvelan" userId="4bba1e78-7f47-423f-a071-b783ac2aa66f" providerId="ADAL" clId="{2103E51C-F63B-462B-B79D-974D8C649869}" dt="2024-03-15T15:07:34.695" v="11" actId="6549"/>
        <pc:sldMkLst>
          <pc:docMk/>
          <pc:sldMk cId="4154508776" sldId="266"/>
        </pc:sldMkLst>
        <pc:spChg chg="mod">
          <ac:chgData name="Vignesh Muthuvelan" userId="4bba1e78-7f47-423f-a071-b783ac2aa66f" providerId="ADAL" clId="{2103E51C-F63B-462B-B79D-974D8C649869}" dt="2024-03-15T15:07:34.695" v="11" actId="6549"/>
          <ac:spMkLst>
            <pc:docMk/>
            <pc:sldMk cId="4154508776" sldId="266"/>
            <ac:spMk id="2" creationId="{F7F0871F-2198-9E37-C96F-3611AA199B60}"/>
          </ac:spMkLst>
        </pc:spChg>
      </pc:sldChg>
      <pc:sldChg chg="modSp mod">
        <pc:chgData name="Vignesh Muthuvelan" userId="4bba1e78-7f47-423f-a071-b783ac2aa66f" providerId="ADAL" clId="{2103E51C-F63B-462B-B79D-974D8C649869}" dt="2024-03-14T15:09:05.470" v="6" actId="6549"/>
        <pc:sldMkLst>
          <pc:docMk/>
          <pc:sldMk cId="1483293388" sldId="267"/>
        </pc:sldMkLst>
        <pc:spChg chg="mod">
          <ac:chgData name="Vignesh Muthuvelan" userId="4bba1e78-7f47-423f-a071-b783ac2aa66f" providerId="ADAL" clId="{2103E51C-F63B-462B-B79D-974D8C649869}" dt="2024-03-14T15:09:05.470" v="6" actId="6549"/>
          <ac:spMkLst>
            <pc:docMk/>
            <pc:sldMk cId="1483293388" sldId="267"/>
            <ac:spMk id="2" creationId="{D3304455-6802-6CA9-8475-2F6DD1B8D409}"/>
          </ac:spMkLst>
        </pc:spChg>
      </pc:sldChg>
      <pc:sldChg chg="modSp mod">
        <pc:chgData name="Vignesh Muthuvelan" userId="4bba1e78-7f47-423f-a071-b783ac2aa66f" providerId="ADAL" clId="{2103E51C-F63B-462B-B79D-974D8C649869}" dt="2024-03-15T15:07:38.035" v="12" actId="6549"/>
        <pc:sldMkLst>
          <pc:docMk/>
          <pc:sldMk cId="3183315129" sldId="268"/>
        </pc:sldMkLst>
        <pc:spChg chg="mod">
          <ac:chgData name="Vignesh Muthuvelan" userId="4bba1e78-7f47-423f-a071-b783ac2aa66f" providerId="ADAL" clId="{2103E51C-F63B-462B-B79D-974D8C649869}" dt="2024-03-15T15:07:38.035" v="12" actId="6549"/>
          <ac:spMkLst>
            <pc:docMk/>
            <pc:sldMk cId="3183315129" sldId="268"/>
            <ac:spMk id="2" creationId="{005E46AB-32C4-4B57-A2B1-50738A64BE1B}"/>
          </ac:spMkLst>
        </pc:spChg>
      </pc:sldChg>
      <pc:sldChg chg="modSp mod">
        <pc:chgData name="Vignesh Muthuvelan" userId="4bba1e78-7f47-423f-a071-b783ac2aa66f" providerId="ADAL" clId="{2103E51C-F63B-462B-B79D-974D8C649869}" dt="2024-03-14T15:09:12.654" v="7" actId="20577"/>
        <pc:sldMkLst>
          <pc:docMk/>
          <pc:sldMk cId="728950222" sldId="269"/>
        </pc:sldMkLst>
        <pc:spChg chg="mod">
          <ac:chgData name="Vignesh Muthuvelan" userId="4bba1e78-7f47-423f-a071-b783ac2aa66f" providerId="ADAL" clId="{2103E51C-F63B-462B-B79D-974D8C649869}" dt="2024-03-14T15:09:12.654" v="7" actId="20577"/>
          <ac:spMkLst>
            <pc:docMk/>
            <pc:sldMk cId="728950222" sldId="269"/>
            <ac:spMk id="2" creationId="{357C38BC-22B3-37B2-E0C3-812020A76077}"/>
          </ac:spMkLst>
        </pc:spChg>
      </pc:sldChg>
      <pc:sldChg chg="modSp mod">
        <pc:chgData name="Vignesh Muthuvelan" userId="4bba1e78-7f47-423f-a071-b783ac2aa66f" providerId="ADAL" clId="{2103E51C-F63B-462B-B79D-974D8C649869}" dt="2024-03-14T15:08:36.223" v="4" actId="20577"/>
        <pc:sldMkLst>
          <pc:docMk/>
          <pc:sldMk cId="2900153716" sldId="2146847054"/>
        </pc:sldMkLst>
        <pc:spChg chg="mod">
          <ac:chgData name="Vignesh Muthuvelan" userId="4bba1e78-7f47-423f-a071-b783ac2aa66f" providerId="ADAL" clId="{2103E51C-F63B-462B-B79D-974D8C649869}" dt="2024-03-14T15:08:36.223" v="4" actId="20577"/>
          <ac:spMkLst>
            <pc:docMk/>
            <pc:sldMk cId="2900153716" sldId="2146847054"/>
            <ac:spMk id="3" creationId="{B2678641-EEA3-4EC4-BF39-4075B0C120E8}"/>
          </ac:spMkLst>
        </pc:spChg>
      </pc:sldChg>
      <pc:sldChg chg="modSp mod">
        <pc:chgData name="Vignesh Muthuvelan" userId="4bba1e78-7f47-423f-a071-b783ac2aa66f" providerId="ADAL" clId="{2103E51C-F63B-462B-B79D-974D8C649869}" dt="2024-03-15T15:07:43.903" v="13" actId="6549"/>
        <pc:sldMkLst>
          <pc:docMk/>
          <pc:sldMk cId="614882681" sldId="2146847055"/>
        </pc:sldMkLst>
        <pc:spChg chg="mod">
          <ac:chgData name="Vignesh Muthuvelan" userId="4bba1e78-7f47-423f-a071-b783ac2aa66f" providerId="ADAL" clId="{2103E51C-F63B-462B-B79D-974D8C649869}" dt="2024-03-15T15:07:43.903" v="13" actId="6549"/>
          <ac:spMkLst>
            <pc:docMk/>
            <pc:sldMk cId="614882681" sldId="2146847055"/>
            <ac:spMk id="3" creationId="{A6638FD1-D00E-E75B-705C-564F06D93D7B}"/>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13-04-2024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4/13/2024</a:t>
            </a:fld>
            <a:endParaRPr lang="en-US"/>
          </a:p>
        </p:txBody>
      </p:sp>
      <p:sp>
        <p:nvSpPr>
          <p:cNvPr id="9" name="Footer Placeholder 8">
            <a:extLst>
              <a:ext uri="{FF2B5EF4-FFF2-40B4-BE49-F238E27FC236}">
                <a16:creationId xmlns=""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4/13/2024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4/13/2024</a:t>
            </a:fld>
            <a:endParaRPr lang="en-US"/>
          </a:p>
        </p:txBody>
      </p:sp>
      <p:sp>
        <p:nvSpPr>
          <p:cNvPr id="12" name="Footer Placeholder 11">
            <a:extLst>
              <a:ext uri="{FF2B5EF4-FFF2-40B4-BE49-F238E27FC236}">
                <a16:creationId xmlns=""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4/13/2024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4/13/2024</a:t>
            </a:fld>
            <a:endParaRPr lang="en-US"/>
          </a:p>
        </p:txBody>
      </p:sp>
      <p:sp>
        <p:nvSpPr>
          <p:cNvPr id="9" name="Footer Placeholder 8">
            <a:extLst>
              <a:ext uri="{FF2B5EF4-FFF2-40B4-BE49-F238E27FC236}">
                <a16:creationId xmlns=""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4/13/2024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4/13/2024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4/13/2024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4/13/2024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4/13/2024</a:t>
            </a:fld>
            <a:endParaRPr lang="en-US"/>
          </a:p>
        </p:txBody>
      </p:sp>
      <p:sp>
        <p:nvSpPr>
          <p:cNvPr id="10" name="Footer Placeholder 9">
            <a:extLst>
              <a:ext uri="{FF2B5EF4-FFF2-40B4-BE49-F238E27FC236}">
                <a16:creationId xmlns=""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4/13/2024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4/13/2024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doi.org/10.21203/rs.3.rs-2548456/v1"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lumMod val="75000"/>
                  </a:schemeClr>
                </a:solidFill>
                <a:latin typeface="Arial"/>
                <a:cs typeface="Arial"/>
              </a:rPr>
              <a:t>Trending  </a:t>
            </a:r>
            <a:r>
              <a:rPr lang="en-US" b="1" dirty="0" err="1">
                <a:solidFill>
                  <a:schemeClr val="accent1">
                    <a:lumMod val="75000"/>
                  </a:schemeClr>
                </a:solidFill>
                <a:latin typeface="Arial"/>
                <a:cs typeface="Arial"/>
              </a:rPr>
              <a:t>Youtube</a:t>
            </a:r>
            <a:r>
              <a:rPr lang="en-US" b="1" dirty="0">
                <a:solidFill>
                  <a:schemeClr val="accent1">
                    <a:lumMod val="75000"/>
                  </a:schemeClr>
                </a:solidFill>
                <a:latin typeface="Arial"/>
                <a:cs typeface="Arial"/>
              </a:rPr>
              <a:t> Video Statistics</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72421"/>
            <a:ext cx="12726648" cy="584775"/>
          </a:xfrm>
          <a:prstGeom prst="rect">
            <a:avLst/>
          </a:prstGeom>
          <a:noFill/>
        </p:spPr>
        <p:txBody>
          <a:bodyPr wrap="square" lIns="91440" tIns="45720" rIns="91440" bIns="45720" rtlCol="0" anchor="t">
            <a:spAutoFit/>
          </a:bodyPr>
          <a:lstStyle/>
          <a:p>
            <a:pPr algn="ctr"/>
            <a:r>
              <a:rPr lang="en-US" sz="3200" b="1" dirty="0" smtClean="0">
                <a:solidFill>
                  <a:schemeClr val="accent1">
                    <a:lumMod val="75000"/>
                  </a:schemeClr>
                </a:solidFill>
                <a:latin typeface="Arial"/>
                <a:cs typeface="Arial"/>
              </a:rPr>
              <a:t>Capstone Project</a:t>
            </a:r>
            <a:endParaRPr lang="en-US" sz="3200" b="1" dirty="0">
              <a:solidFill>
                <a:schemeClr val="accent1">
                  <a:lumMod val="75000"/>
                </a:schemeClr>
              </a:solidFill>
              <a:latin typeface="Arial"/>
              <a:cs typeface="Arial"/>
            </a:endParaRPr>
          </a:p>
        </p:txBody>
      </p:sp>
      <p:sp>
        <p:nvSpPr>
          <p:cNvPr id="4" name="TextBox 3"/>
          <p:cNvSpPr txBox="1"/>
          <p:nvPr/>
        </p:nvSpPr>
        <p:spPr>
          <a:xfrm>
            <a:off x="2205425" y="4164956"/>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smtClean="0">
                <a:solidFill>
                  <a:schemeClr val="accent1">
                    <a:lumMod val="75000"/>
                  </a:schemeClr>
                </a:solidFill>
                <a:latin typeface="Arial"/>
                <a:cs typeface="Arial"/>
              </a:rPr>
              <a:t>            1</a:t>
            </a:r>
            <a:r>
              <a:rPr lang="en-US" sz="2000" b="1" dirty="0">
                <a:solidFill>
                  <a:schemeClr val="accent1">
                    <a:lumMod val="75000"/>
                  </a:schemeClr>
                </a:solidFill>
                <a:latin typeface="Arial"/>
                <a:cs typeface="Arial"/>
              </a:rPr>
              <a:t>. Student </a:t>
            </a:r>
            <a:r>
              <a:rPr lang="en-US" sz="2000" b="1" dirty="0" smtClean="0">
                <a:solidFill>
                  <a:schemeClr val="accent1">
                    <a:lumMod val="75000"/>
                  </a:schemeClr>
                </a:solidFill>
                <a:latin typeface="Arial"/>
                <a:cs typeface="Arial"/>
              </a:rPr>
              <a:t>Name- </a:t>
            </a:r>
            <a:r>
              <a:rPr lang="en-US" sz="2000" b="1" dirty="0" err="1" smtClean="0">
                <a:solidFill>
                  <a:schemeClr val="accent1">
                    <a:lumMod val="75000"/>
                  </a:schemeClr>
                </a:solidFill>
                <a:latin typeface="Arial"/>
                <a:cs typeface="Arial"/>
              </a:rPr>
              <a:t>Meenakshi</a:t>
            </a:r>
            <a:r>
              <a:rPr lang="en-US" sz="2000" b="1" dirty="0" smtClean="0">
                <a:solidFill>
                  <a:schemeClr val="accent1">
                    <a:lumMod val="75000"/>
                  </a:schemeClr>
                </a:solidFill>
                <a:latin typeface="Arial"/>
                <a:cs typeface="Arial"/>
              </a:rPr>
              <a:t>  </a:t>
            </a:r>
            <a:r>
              <a:rPr lang="en-US" sz="2000" b="1" dirty="0" err="1" smtClean="0">
                <a:solidFill>
                  <a:schemeClr val="accent1">
                    <a:lumMod val="75000"/>
                  </a:schemeClr>
                </a:solidFill>
                <a:latin typeface="Arial"/>
                <a:cs typeface="Arial"/>
              </a:rPr>
              <a:t>Sundaram</a:t>
            </a:r>
            <a:r>
              <a:rPr lang="en-US" sz="2000" b="1" dirty="0" smtClean="0">
                <a:solidFill>
                  <a:schemeClr val="accent1">
                    <a:lumMod val="75000"/>
                  </a:schemeClr>
                </a:solidFill>
                <a:latin typeface="Arial"/>
                <a:cs typeface="Arial"/>
              </a:rPr>
              <a:t> I</a:t>
            </a:r>
          </a:p>
          <a:p>
            <a:r>
              <a:rPr lang="en-US" sz="2000" b="1" dirty="0">
                <a:solidFill>
                  <a:schemeClr val="accent1">
                    <a:lumMod val="75000"/>
                  </a:schemeClr>
                </a:solidFill>
                <a:latin typeface="Arial"/>
                <a:cs typeface="Arial"/>
              </a:rPr>
              <a:t> </a:t>
            </a:r>
            <a:r>
              <a:rPr lang="en-US" sz="2000" b="1" dirty="0" smtClean="0">
                <a:solidFill>
                  <a:schemeClr val="accent1">
                    <a:lumMod val="75000"/>
                  </a:schemeClr>
                </a:solidFill>
                <a:latin typeface="Arial"/>
                <a:cs typeface="Arial"/>
              </a:rPr>
              <a:t>           2.Department-Electrical And Electronics </a:t>
            </a:r>
            <a:r>
              <a:rPr lang="en-US" sz="2000" b="1" dirty="0" smtClean="0">
                <a:solidFill>
                  <a:schemeClr val="accent1">
                    <a:lumMod val="75000"/>
                  </a:schemeClr>
                </a:solidFill>
                <a:latin typeface="Arial"/>
                <a:cs typeface="Arial"/>
              </a:rPr>
              <a:t>Engineering</a:t>
            </a:r>
          </a:p>
          <a:p>
            <a:r>
              <a:rPr lang="en-US" sz="2000" b="1" dirty="0">
                <a:solidFill>
                  <a:schemeClr val="accent1">
                    <a:lumMod val="75000"/>
                  </a:schemeClr>
                </a:solidFill>
                <a:latin typeface="Arial"/>
                <a:cs typeface="Arial"/>
              </a:rPr>
              <a:t> </a:t>
            </a:r>
            <a:r>
              <a:rPr lang="en-US" sz="2000" b="1" dirty="0" smtClean="0">
                <a:solidFill>
                  <a:schemeClr val="accent1">
                    <a:lumMod val="75000"/>
                  </a:schemeClr>
                </a:solidFill>
                <a:latin typeface="Arial"/>
                <a:cs typeface="Arial"/>
              </a:rPr>
              <a:t>           3.College Name</a:t>
            </a:r>
            <a:r>
              <a:rPr lang="en-US" sz="2000" b="1" dirty="0">
                <a:solidFill>
                  <a:schemeClr val="accent1">
                    <a:lumMod val="75000"/>
                  </a:schemeClr>
                </a:solidFill>
                <a:latin typeface="Arial"/>
                <a:cs typeface="Arial"/>
              </a:rPr>
              <a:t> </a:t>
            </a:r>
            <a:r>
              <a:rPr lang="en-US" sz="2000" b="1" dirty="0" smtClean="0">
                <a:solidFill>
                  <a:schemeClr val="accent1">
                    <a:lumMod val="75000"/>
                  </a:schemeClr>
                </a:solidFill>
                <a:latin typeface="Arial"/>
                <a:cs typeface="Arial"/>
              </a:rPr>
              <a:t>- </a:t>
            </a:r>
            <a:r>
              <a:rPr lang="en-US" sz="2000" b="1" dirty="0" err="1" smtClean="0">
                <a:solidFill>
                  <a:schemeClr val="accent1">
                    <a:lumMod val="75000"/>
                  </a:schemeClr>
                </a:solidFill>
                <a:latin typeface="Arial"/>
                <a:cs typeface="Arial"/>
              </a:rPr>
              <a:t>Scad</a:t>
            </a:r>
            <a:r>
              <a:rPr lang="en-US" sz="2000" b="1" dirty="0" smtClean="0">
                <a:solidFill>
                  <a:schemeClr val="accent1">
                    <a:lumMod val="75000"/>
                  </a:schemeClr>
                </a:solidFill>
                <a:latin typeface="Arial"/>
                <a:cs typeface="Arial"/>
              </a:rPr>
              <a:t> College Of Engineering And Technology</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4" name="Rectangle 2"/>
          <p:cNvSpPr>
            <a:spLocks noChangeArrowheads="1"/>
          </p:cNvSpPr>
          <p:nvPr/>
        </p:nvSpPr>
        <p:spPr bwMode="auto">
          <a:xfrm>
            <a:off x="0" y="0"/>
            <a:ext cx="599757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Söhne"/>
              </a:rPr>
              <a:t/>
            </a:r>
            <a:br>
              <a:rPr kumimoji="0" lang="en-US" altLang="en-US" sz="1800" b="0" i="0" u="none" strike="noStrike" cap="none" normalizeH="0" baseline="0" smtClean="0">
                <a:ln>
                  <a:noFill/>
                </a:ln>
                <a:solidFill>
                  <a:srgbClr val="000000"/>
                </a:solidFill>
                <a:effectLst/>
                <a:latin typeface="Söhne"/>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6" name="Rectangle 3"/>
          <p:cNvSpPr>
            <a:spLocks noChangeArrowheads="1"/>
          </p:cNvSpPr>
          <p:nvPr/>
        </p:nvSpPr>
        <p:spPr bwMode="auto">
          <a:xfrm>
            <a:off x="990600" y="2277489"/>
            <a:ext cx="9271000"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In conclusion, our analysis of YouTube trending statistics has revealed valuable insights into the factors influencing video trends. By examining engagement metrics, publication times, and content categories, we've identified patterns that can inform content creators' strategies for maximizing visibility and audience engagement. Moving forward, leveraging data-driven approaches will be essential for staying competitive in the dynamic landscape of online video content.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Rectangle 4"/>
          <p:cNvSpPr>
            <a:spLocks noChangeArrowheads="1"/>
          </p:cNvSpPr>
          <p:nvPr/>
        </p:nvSpPr>
        <p:spPr bwMode="auto">
          <a:xfrm>
            <a:off x="152400" y="152400"/>
            <a:ext cx="599757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Söhne"/>
              </a:rPr>
              <a:t/>
            </a:r>
            <a:br>
              <a:rPr kumimoji="0" lang="en-US" altLang="en-US" sz="1800" b="0" i="0" u="none" strike="noStrike" cap="none" normalizeH="0" baseline="0" smtClean="0">
                <a:ln>
                  <a:noFill/>
                </a:ln>
                <a:solidFill>
                  <a:srgbClr val="000000"/>
                </a:solidFill>
                <a:effectLst/>
                <a:latin typeface="Söhne"/>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833151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 xmlns:a16="http://schemas.microsoft.com/office/drawing/2014/main" id="{D3304455-6802-6CA9-8475-2F6DD1B8D409}"/>
              </a:ext>
            </a:extLst>
          </p:cNvPr>
          <p:cNvSpPr>
            <a:spLocks noGrp="1"/>
          </p:cNvSpPr>
          <p:nvPr>
            <p:ph idx="1"/>
          </p:nvPr>
        </p:nvSpPr>
        <p:spPr/>
        <p:txBody>
          <a:bodyPr>
            <a:normAutofit fontScale="77500" lnSpcReduction="20000"/>
          </a:bodyPr>
          <a:lstStyle/>
          <a:p>
            <a:r>
              <a:rPr lang="en-US" sz="2400" dirty="0"/>
              <a:t/>
            </a:r>
            <a:br>
              <a:rPr lang="en-US" sz="2400" dirty="0"/>
            </a:br>
            <a:r>
              <a:rPr lang="en-US" sz="2400" dirty="0"/>
              <a:t>The data science project analyzing YouTube trending statistics has yielded insightful results that shed light on the dynamics of video trends on the platform. Through comprehensive analysis of factors such as engagement metrics, publication times, and content categories, we've uncovered actionable insights for content creators seeking to enhance their visibility and audience engagement.</a:t>
            </a:r>
          </a:p>
          <a:p>
            <a:r>
              <a:rPr lang="en-US" sz="2400" dirty="0"/>
              <a:t>Key findings include:</a:t>
            </a:r>
          </a:p>
          <a:p>
            <a:r>
              <a:rPr lang="en-US" sz="2400" b="1" dirty="0"/>
              <a:t>Impact of Engagement Metrics</a:t>
            </a:r>
            <a:r>
              <a:rPr lang="en-US" sz="2400" dirty="0"/>
              <a:t>: Videos with higher likes, comments, and shares are more likely to trend, indicating the importance of audience interaction in driving visibility.</a:t>
            </a:r>
          </a:p>
          <a:p>
            <a:r>
              <a:rPr lang="en-US" sz="2400" b="1" dirty="0"/>
              <a:t>Optimal Publication Timing</a:t>
            </a:r>
            <a:r>
              <a:rPr lang="en-US" sz="2400" dirty="0"/>
              <a:t>: Publishing videos during peak viewing hours or on specific days of the week significantly increases the likelihood of trending.</a:t>
            </a:r>
          </a:p>
          <a:p>
            <a:r>
              <a:rPr lang="en-US" sz="2400" b="1" dirty="0"/>
              <a:t>Content Category Trends</a:t>
            </a:r>
            <a:r>
              <a:rPr lang="en-US" sz="2400" dirty="0"/>
              <a:t>: Certain content categories consistently outperform others in terms of trending frequency, suggesting opportunities for creators to align their content with popular trends.</a:t>
            </a:r>
          </a:p>
          <a:p>
            <a:r>
              <a:rPr lang="en-US" sz="2400" dirty="0"/>
              <a:t>These results provide valuable guidance for content creators aiming to optimize their strategies for YouTube success. By leveraging these insights, creators can better understand audience preferences and tailor their content to maximize its reach and impact on the platform.</a:t>
            </a:r>
          </a:p>
        </p:txBody>
      </p:sp>
    </p:spTree>
    <p:extLst>
      <p:ext uri="{BB962C8B-B14F-4D97-AF65-F5344CB8AC3E}">
        <p14:creationId xmlns:p14="http://schemas.microsoft.com/office/powerpoint/2010/main" val="148329338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endParaRPr lang="en-US" dirty="0"/>
          </a:p>
        </p:txBody>
      </p:sp>
      <p:sp>
        <p:nvSpPr>
          <p:cNvPr id="5" name="Title 4">
            <a:extLst>
              <a:ext uri="{FF2B5EF4-FFF2-40B4-BE49-F238E27FC236}">
                <a16:creationId xmlns=""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2" name="Rectangle 1"/>
          <p:cNvSpPr/>
          <p:nvPr/>
        </p:nvSpPr>
        <p:spPr>
          <a:xfrm>
            <a:off x="2641600" y="1943100"/>
            <a:ext cx="7835900" cy="4247317"/>
          </a:xfrm>
          <a:prstGeom prst="rect">
            <a:avLst/>
          </a:prstGeom>
        </p:spPr>
        <p:txBody>
          <a:bodyPr wrap="square">
            <a:spAutoFit/>
          </a:bodyPr>
          <a:lstStyle/>
          <a:p>
            <a:r>
              <a:rPr lang="en-US" dirty="0">
                <a:solidFill>
                  <a:srgbClr val="0D0D0D"/>
                </a:solidFill>
                <a:latin typeface="Söhne"/>
              </a:rPr>
              <a:t>For future scope, the data science project on YouTube trending statistics opens up several avenues for further exploration and enhancement:</a:t>
            </a:r>
          </a:p>
          <a:p>
            <a:pPr>
              <a:buFont typeface="+mj-lt"/>
              <a:buAutoNum type="arabicPeriod"/>
            </a:pPr>
            <a:r>
              <a:rPr lang="en-US" b="1" dirty="0">
                <a:solidFill>
                  <a:srgbClr val="0D0D0D"/>
                </a:solidFill>
                <a:latin typeface="Söhne"/>
              </a:rPr>
              <a:t>Refinement of Models</a:t>
            </a:r>
            <a:r>
              <a:rPr lang="en-US" dirty="0">
                <a:solidFill>
                  <a:srgbClr val="0D0D0D"/>
                </a:solidFill>
                <a:latin typeface="Söhne"/>
              </a:rPr>
              <a:t>: Continuously improve predictive models by incorporating additional features, experimenting with different algorithms, and refining </a:t>
            </a:r>
            <a:r>
              <a:rPr lang="en-US" dirty="0" smtClean="0">
                <a:solidFill>
                  <a:srgbClr val="0D0D0D"/>
                </a:solidFill>
                <a:latin typeface="Söhne"/>
              </a:rPr>
              <a:t>hyper parameters</a:t>
            </a:r>
            <a:r>
              <a:rPr lang="en-US" dirty="0">
                <a:solidFill>
                  <a:srgbClr val="0D0D0D"/>
                </a:solidFill>
                <a:latin typeface="Söhne"/>
              </a:rPr>
              <a:t>. This could lead to more accurate predictions of which videos are likely to trend in the future.</a:t>
            </a:r>
          </a:p>
          <a:p>
            <a:pPr>
              <a:buFont typeface="+mj-lt"/>
              <a:buAutoNum type="arabicPeriod"/>
            </a:pPr>
            <a:r>
              <a:rPr lang="en-US" b="1" dirty="0">
                <a:solidFill>
                  <a:srgbClr val="0D0D0D"/>
                </a:solidFill>
                <a:latin typeface="Söhne"/>
              </a:rPr>
              <a:t>Real-time Analysis</a:t>
            </a:r>
            <a:r>
              <a:rPr lang="en-US" dirty="0">
                <a:solidFill>
                  <a:srgbClr val="0D0D0D"/>
                </a:solidFill>
                <a:latin typeface="Söhne"/>
              </a:rPr>
              <a:t>: Develop a real-time monitoring system to track YouTube trends as they unfold. By integrating streaming data and advanced analytics techniques, such as anomaly detection, the system could provide timely insights to content creators and marketers.</a:t>
            </a:r>
          </a:p>
          <a:p>
            <a:pPr>
              <a:buFont typeface="+mj-lt"/>
              <a:buAutoNum type="arabicPeriod"/>
            </a:pPr>
            <a:r>
              <a:rPr lang="en-US" b="1" dirty="0">
                <a:solidFill>
                  <a:srgbClr val="0D0D0D"/>
                </a:solidFill>
                <a:latin typeface="Söhne"/>
              </a:rPr>
              <a:t>User Behavior Analysis</a:t>
            </a:r>
            <a:r>
              <a:rPr lang="en-US" dirty="0">
                <a:solidFill>
                  <a:srgbClr val="0D0D0D"/>
                </a:solidFill>
                <a:latin typeface="Söhne"/>
              </a:rPr>
              <a:t>: Dive deeper into understanding user behavior on YouTube by analyzing watch time patterns, session durations, and engagement trends across different demographics. This could offer valuable insights into audience preferences and content consumption habits.</a:t>
            </a:r>
            <a:endParaRPr lang="en-US" b="0" i="0" dirty="0">
              <a:solidFill>
                <a:srgbClr val="0D0D0D"/>
              </a:solidFill>
              <a:effectLst/>
              <a:latin typeface="Söhne"/>
            </a:endParaRPr>
          </a:p>
        </p:txBody>
      </p:sp>
    </p:spTree>
    <p:extLst>
      <p:ext uri="{BB962C8B-B14F-4D97-AF65-F5344CB8AC3E}">
        <p14:creationId xmlns:p14="http://schemas.microsoft.com/office/powerpoint/2010/main" val="61488268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1" y="1673706"/>
            <a:ext cx="11029616" cy="530296"/>
          </a:xfrm>
        </p:spPr>
        <p:txBody>
          <a:bodyPr>
            <a:noAutofit/>
          </a:bodyPr>
          <a:lstStyle/>
          <a:p>
            <a:r>
              <a:rPr lang="en-US" sz="3600" dirty="0" smtClean="0"/>
              <a:t>References:</a:t>
            </a:r>
            <a:endParaRPr lang="en-US" sz="3600" dirty="0"/>
          </a:p>
        </p:txBody>
      </p:sp>
      <p:sp>
        <p:nvSpPr>
          <p:cNvPr id="3" name="Content Placeholder 2"/>
          <p:cNvSpPr>
            <a:spLocks noGrp="1"/>
          </p:cNvSpPr>
          <p:nvPr>
            <p:ph idx="1"/>
          </p:nvPr>
        </p:nvSpPr>
        <p:spPr/>
        <p:txBody>
          <a:bodyPr/>
          <a:lstStyle/>
          <a:p>
            <a:pPr lvl="0" defTabSz="914400" eaLnBrk="0" fontAlgn="base" hangingPunct="0">
              <a:lnSpc>
                <a:spcPct val="100000"/>
              </a:lnSpc>
              <a:spcBef>
                <a:spcPct val="0"/>
              </a:spcBef>
              <a:spcAft>
                <a:spcPct val="0"/>
              </a:spcAft>
              <a:buClrTx/>
              <a:buSzTx/>
              <a:buFont typeface="Wingdings" panose="05000000000000000000" pitchFamily="2" charset="2"/>
              <a:buChar char="v"/>
            </a:pPr>
            <a:r>
              <a:rPr lang="en-US" altLang="en-US" sz="2400" dirty="0">
                <a:solidFill>
                  <a:srgbClr val="000000"/>
                </a:solidFill>
                <a:latin typeface="inherit"/>
              </a:rPr>
              <a:t>www.kaggle.com/static/assets/app.js?v=765149a26275546201c7:2:3453442 at new Promise (&lt;anonymous</a:t>
            </a:r>
            <a:r>
              <a:rPr lang="en-US" altLang="en-US" sz="2400" dirty="0" smtClean="0">
                <a:solidFill>
                  <a:srgbClr val="000000"/>
                </a:solidFill>
                <a:latin typeface="inherit"/>
              </a:rPr>
              <a:t>&gt;)</a:t>
            </a:r>
          </a:p>
          <a:p>
            <a:pPr lvl="0" defTabSz="914400" eaLnBrk="0" fontAlgn="base" hangingPunct="0">
              <a:lnSpc>
                <a:spcPct val="100000"/>
              </a:lnSpc>
              <a:spcBef>
                <a:spcPct val="0"/>
              </a:spcBef>
              <a:spcAft>
                <a:spcPct val="0"/>
              </a:spcAft>
              <a:buClrTx/>
              <a:buSzTx/>
              <a:buFont typeface="Wingdings" panose="05000000000000000000" pitchFamily="2" charset="2"/>
              <a:buChar char="v"/>
            </a:pPr>
            <a:r>
              <a:rPr lang="en-US" altLang="en-US" sz="2400" dirty="0" smtClean="0">
                <a:solidFill>
                  <a:schemeClr val="tx1"/>
                </a:solidFill>
                <a:hlinkClick r:id="rId2"/>
              </a:rPr>
              <a:t>https</a:t>
            </a:r>
            <a:r>
              <a:rPr lang="en-US" altLang="en-US" sz="2400" dirty="0">
                <a:solidFill>
                  <a:schemeClr val="tx1"/>
                </a:solidFill>
                <a:hlinkClick r:id="rId2"/>
              </a:rPr>
              <a:t>://doi.org/10.21203/rs.3.rs-2548456/v1</a:t>
            </a:r>
            <a:endParaRPr lang="en-US" altLang="en-US" sz="2400" dirty="0">
              <a:solidFill>
                <a:schemeClr val="tx1"/>
              </a:solidFill>
              <a:latin typeface="Arial" panose="020B0604020202020204" pitchFamily="34" charset="0"/>
            </a:endParaRPr>
          </a:p>
        </p:txBody>
      </p:sp>
    </p:spTree>
    <p:extLst>
      <p:ext uri="{BB962C8B-B14F-4D97-AF65-F5344CB8AC3E}">
        <p14:creationId xmlns:p14="http://schemas.microsoft.com/office/powerpoint/2010/main" val="187591640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305435" indent="-305435"/>
            <a:r>
              <a:rPr lang="en-IN" dirty="0" smtClean="0"/>
              <a:t> </a:t>
            </a:r>
            <a:r>
              <a:rPr lang="en-IN" sz="2800" dirty="0" smtClean="0"/>
              <a:t>To Identify relevant videos that have long lasting impact.</a:t>
            </a:r>
          </a:p>
          <a:p>
            <a:pPr marL="305435" indent="-305435"/>
            <a:r>
              <a:rPr lang="en-IN" dirty="0" smtClean="0"/>
              <a:t> </a:t>
            </a:r>
            <a:r>
              <a:rPr lang="en-IN" sz="2800" dirty="0" smtClean="0"/>
              <a:t>Provide solution for effective advertising on </a:t>
            </a:r>
            <a:r>
              <a:rPr lang="en-IN" sz="2800" dirty="0" err="1" smtClean="0"/>
              <a:t>Youtube</a:t>
            </a:r>
            <a:r>
              <a:rPr lang="en-IN" sz="2800" dirty="0" smtClean="0"/>
              <a:t>.</a:t>
            </a:r>
          </a:p>
          <a:p>
            <a:pPr marL="305435" indent="-305435"/>
            <a:r>
              <a:rPr lang="en-IN" sz="2800" dirty="0" smtClean="0"/>
              <a:t>To predict the value will trend or not.</a:t>
            </a:r>
          </a:p>
          <a:p>
            <a:pPr marL="305435" indent="-305435"/>
            <a:r>
              <a:rPr lang="en-IN" sz="2800" dirty="0" smtClean="0"/>
              <a:t>To grasp knowledge about </a:t>
            </a:r>
            <a:r>
              <a:rPr lang="en-IN" sz="2800" dirty="0" err="1" smtClean="0"/>
              <a:t>Youtube</a:t>
            </a:r>
            <a:r>
              <a:rPr lang="en-IN" sz="2800" dirty="0" smtClean="0"/>
              <a:t> algorithm and extract key </a:t>
            </a:r>
            <a:r>
              <a:rPr lang="en-IN" sz="2800" dirty="0" err="1" smtClean="0"/>
              <a:t>aspcts</a:t>
            </a:r>
            <a:r>
              <a:rPr lang="en-IN" sz="2800" dirty="0" smtClean="0"/>
              <a:t> that can be used to improve growth of </a:t>
            </a:r>
            <a:r>
              <a:rPr lang="en-IN" sz="2800" dirty="0" err="1" smtClean="0"/>
              <a:t>Youtube</a:t>
            </a:r>
            <a:r>
              <a:rPr lang="en-IN" sz="2800" dirty="0" smtClean="0"/>
              <a:t> Channel.</a:t>
            </a:r>
          </a:p>
          <a:p>
            <a:pPr marL="305435" indent="-305435"/>
            <a:endParaRPr lang="en-IN" dirty="0"/>
          </a:p>
        </p:txBody>
      </p:sp>
    </p:spTree>
    <p:extLst>
      <p:ext uri="{BB962C8B-B14F-4D97-AF65-F5344CB8AC3E}">
        <p14:creationId xmlns:p14="http://schemas.microsoft.com/office/powerpoint/2010/main" val="11864211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 xmlns:a16="http://schemas.microsoft.com/office/drawing/2014/main" id="{C4FFAF3C-BA60-9181-132C-C36C403AAEA7}"/>
              </a:ext>
            </a:extLst>
          </p:cNvPr>
          <p:cNvSpPr>
            <a:spLocks noGrp="1"/>
          </p:cNvSpPr>
          <p:nvPr>
            <p:ph idx="1"/>
          </p:nvPr>
        </p:nvSpPr>
        <p:spPr/>
        <p:txBody>
          <a:bodyPr/>
          <a:lstStyle/>
          <a:p>
            <a:r>
              <a:rPr lang="en-US" b="1" dirty="0"/>
              <a:t>Data Collection Module</a:t>
            </a:r>
            <a:r>
              <a:rPr lang="en-US" dirty="0"/>
              <a:t>:</a:t>
            </a:r>
          </a:p>
          <a:p>
            <a:pPr lvl="1"/>
            <a:r>
              <a:rPr lang="en-US" dirty="0"/>
              <a:t>Utilize the YouTube Data API to collect trending video data, including metrics such as views, likes, dislikes, comments, and publication dates.</a:t>
            </a:r>
          </a:p>
          <a:p>
            <a:pPr lvl="1"/>
            <a:r>
              <a:rPr lang="en-US" dirty="0"/>
              <a:t>Implement a robust data pipeline for continuous data retrieval and updates.</a:t>
            </a:r>
          </a:p>
          <a:p>
            <a:r>
              <a:rPr lang="en-US" b="1" dirty="0"/>
              <a:t>Data Processing and Preprocessing Module</a:t>
            </a:r>
            <a:r>
              <a:rPr lang="en-US" dirty="0"/>
              <a:t>:</a:t>
            </a:r>
          </a:p>
          <a:p>
            <a:pPr lvl="1"/>
            <a:r>
              <a:rPr lang="en-US" dirty="0"/>
              <a:t>Cleanse and preprocess the collected data, handling missing values, duplicates, and outliers.</a:t>
            </a:r>
          </a:p>
          <a:p>
            <a:pPr lvl="1"/>
            <a:r>
              <a:rPr lang="en-US" dirty="0"/>
              <a:t>Perform feature engineering to extract relevant features such as engagement rates, publication times, and content categories.</a:t>
            </a:r>
          </a:p>
          <a:p>
            <a:r>
              <a:rPr lang="en-US" b="1" dirty="0"/>
              <a:t>Exploratory Data Analysis (EDA) Module</a:t>
            </a:r>
            <a:r>
              <a:rPr lang="en-US" dirty="0"/>
              <a:t>:</a:t>
            </a:r>
          </a:p>
          <a:p>
            <a:pPr lvl="1"/>
            <a:r>
              <a:rPr lang="en-US" dirty="0"/>
              <a:t>Conduct comprehensive EDA to uncover patterns, trends, and correlations in the data.</a:t>
            </a:r>
          </a:p>
          <a:p>
            <a:pPr lvl="1"/>
            <a:r>
              <a:rPr lang="en-US" dirty="0"/>
              <a:t>Visualize insights using interactive dashboards for intuitive exploration.</a:t>
            </a:r>
          </a:p>
        </p:txBody>
      </p:sp>
    </p:spTree>
    <p:extLst>
      <p:ext uri="{BB962C8B-B14F-4D97-AF65-F5344CB8AC3E}">
        <p14:creationId xmlns:p14="http://schemas.microsoft.com/office/powerpoint/2010/main" val="32020245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0" indent="0">
              <a:buNone/>
            </a:pPr>
            <a:endParaRPr lang="en-IN" dirty="0"/>
          </a:p>
        </p:txBody>
      </p:sp>
      <p:sp>
        <p:nvSpPr>
          <p:cNvPr id="3" name="Rectangle 2"/>
          <p:cNvSpPr/>
          <p:nvPr/>
        </p:nvSpPr>
        <p:spPr>
          <a:xfrm>
            <a:off x="1790700" y="2095500"/>
            <a:ext cx="8661400" cy="3600986"/>
          </a:xfrm>
          <a:prstGeom prst="rect">
            <a:avLst/>
          </a:prstGeom>
        </p:spPr>
        <p:txBody>
          <a:bodyPr wrap="square">
            <a:spAutoFit/>
          </a:bodyPr>
          <a:lstStyle/>
          <a:p>
            <a:pPr>
              <a:buFont typeface="+mj-lt"/>
              <a:buAutoNum type="arabicPeriod"/>
            </a:pPr>
            <a:r>
              <a:rPr lang="en-US" sz="2400" dirty="0" smtClean="0">
                <a:solidFill>
                  <a:srgbClr val="0D0D0D"/>
                </a:solidFill>
                <a:latin typeface="Söhne"/>
              </a:rPr>
              <a:t>  Machine </a:t>
            </a:r>
            <a:r>
              <a:rPr lang="en-US" sz="2400" dirty="0">
                <a:solidFill>
                  <a:srgbClr val="0D0D0D"/>
                </a:solidFill>
                <a:latin typeface="Söhne"/>
              </a:rPr>
              <a:t>Learning: Build models to forecast trends based on historical data.</a:t>
            </a:r>
          </a:p>
          <a:p>
            <a:pPr>
              <a:buFont typeface="+mj-lt"/>
              <a:buAutoNum type="arabicPeriod"/>
            </a:pPr>
            <a:r>
              <a:rPr lang="en-US" sz="2400" dirty="0">
                <a:solidFill>
                  <a:srgbClr val="0D0D0D"/>
                </a:solidFill>
                <a:latin typeface="Söhne"/>
              </a:rPr>
              <a:t>Insights: Analyze model outputs for actionable recommendations.</a:t>
            </a:r>
          </a:p>
          <a:p>
            <a:pPr>
              <a:buFont typeface="+mj-lt"/>
              <a:buAutoNum type="arabicPeriod"/>
            </a:pPr>
            <a:r>
              <a:rPr lang="en-US" sz="2400" dirty="0">
                <a:solidFill>
                  <a:srgbClr val="0D0D0D"/>
                </a:solidFill>
                <a:latin typeface="Söhne"/>
              </a:rPr>
              <a:t>Dashboard: Create an interactive visualization tool for user-friendly access.</a:t>
            </a:r>
          </a:p>
          <a:p>
            <a:pPr>
              <a:buFont typeface="+mj-lt"/>
              <a:buAutoNum type="arabicPeriod"/>
            </a:pPr>
            <a:r>
              <a:rPr lang="en-US" sz="2400" dirty="0">
                <a:solidFill>
                  <a:srgbClr val="0D0D0D"/>
                </a:solidFill>
                <a:latin typeface="Söhne"/>
              </a:rPr>
              <a:t>Scalability: Deploy solution on a scalable platform for reliability.</a:t>
            </a:r>
          </a:p>
          <a:p>
            <a:r>
              <a:rPr lang="en-US" dirty="0"/>
              <a:t/>
            </a:r>
            <a:br>
              <a:rPr lang="en-US" dirty="0"/>
            </a:br>
            <a:endParaRPr lang="en-US" dirty="0"/>
          </a:p>
        </p:txBody>
      </p:sp>
    </p:spTree>
    <p:extLst>
      <p:ext uri="{BB962C8B-B14F-4D97-AF65-F5344CB8AC3E}">
        <p14:creationId xmlns:p14="http://schemas.microsoft.com/office/powerpoint/2010/main" val="32103584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392933" y="771730"/>
            <a:ext cx="11029616" cy="530296"/>
          </a:xfrm>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 xmlns:a16="http://schemas.microsoft.com/office/drawing/2014/main" id="{F7F0871F-2198-9E37-C96F-3611AA199B60}"/>
              </a:ext>
            </a:extLst>
          </p:cNvPr>
          <p:cNvSpPr>
            <a:spLocks noGrp="1"/>
          </p:cNvSpPr>
          <p:nvPr>
            <p:ph idx="1"/>
          </p:nvPr>
        </p:nvSpPr>
        <p:spPr>
          <a:xfrm>
            <a:off x="581193" y="1302026"/>
            <a:ext cx="5133808" cy="4673324"/>
          </a:xfrm>
        </p:spPr>
        <p:txBody>
          <a:bodyPr>
            <a:normAutofit/>
          </a:bodyPr>
          <a:lstStyle/>
          <a:p>
            <a:pPr marL="0" indent="0">
              <a:buNone/>
            </a:pPr>
            <a:r>
              <a:rPr lang="en-IN" sz="2400" b="1" dirty="0" smtClean="0">
                <a:solidFill>
                  <a:schemeClr val="tx1"/>
                </a:solidFill>
              </a:rPr>
              <a:t>Sample Program:</a:t>
            </a:r>
            <a:endParaRPr lang="en-IN" sz="2400" b="1" dirty="0">
              <a:solidFill>
                <a:schemeClr val="tx1"/>
              </a:solidFill>
            </a:endParaRPr>
          </a:p>
        </p:txBody>
      </p:sp>
      <p:sp>
        <p:nvSpPr>
          <p:cNvPr id="4" name="TextBox 3"/>
          <p:cNvSpPr txBox="1"/>
          <p:nvPr/>
        </p:nvSpPr>
        <p:spPr>
          <a:xfrm>
            <a:off x="3845857" y="2022938"/>
            <a:ext cx="6335807" cy="4339650"/>
          </a:xfrm>
          <a:prstGeom prst="rect">
            <a:avLst/>
          </a:prstGeom>
          <a:noFill/>
        </p:spPr>
        <p:txBody>
          <a:bodyPr wrap="square" rtlCol="0">
            <a:spAutoFit/>
          </a:bodyPr>
          <a:lstStyle/>
          <a:p>
            <a:r>
              <a:rPr lang="en-IN" b="1" dirty="0"/>
              <a:t> {</a:t>
            </a:r>
          </a:p>
          <a:p>
            <a:r>
              <a:rPr lang="en-IN" b="1" dirty="0"/>
              <a:t>   </a:t>
            </a:r>
            <a:r>
              <a:rPr lang="en-IN" sz="1200" b="1" dirty="0"/>
              <a:t>"</a:t>
            </a:r>
            <a:r>
              <a:rPr lang="en-IN" sz="1200" b="1" dirty="0" err="1"/>
              <a:t>cell_type</a:t>
            </a:r>
            <a:r>
              <a:rPr lang="en-IN" sz="1200" b="1" dirty="0"/>
              <a:t>": "code",</a:t>
            </a:r>
          </a:p>
          <a:p>
            <a:r>
              <a:rPr lang="en-IN" sz="1200" b="1" dirty="0"/>
              <a:t>   "</a:t>
            </a:r>
            <a:r>
              <a:rPr lang="en-IN" sz="1200" b="1" dirty="0" err="1"/>
              <a:t>execution_count</a:t>
            </a:r>
            <a:r>
              <a:rPr lang="en-IN" sz="1200" b="1" dirty="0"/>
              <a:t>": 22,</a:t>
            </a:r>
          </a:p>
          <a:p>
            <a:r>
              <a:rPr lang="en-IN" sz="1200" b="1" dirty="0"/>
              <a:t>   "metadata": {},</a:t>
            </a:r>
          </a:p>
          <a:p>
            <a:r>
              <a:rPr lang="en-IN" sz="1200" b="1" dirty="0"/>
              <a:t>   "outputs": [],</a:t>
            </a:r>
          </a:p>
          <a:p>
            <a:r>
              <a:rPr lang="en-IN" sz="1200" b="1" dirty="0"/>
              <a:t>   "source": [</a:t>
            </a:r>
          </a:p>
          <a:p>
            <a:r>
              <a:rPr lang="en-IN" sz="1200" b="1" dirty="0"/>
              <a:t>    "'''\n",</a:t>
            </a:r>
          </a:p>
          <a:p>
            <a:r>
              <a:rPr lang="en-IN" sz="1200" b="1" dirty="0"/>
              <a:t>    "Later on we can also remove the ones we wouldn't use\n",</a:t>
            </a:r>
          </a:p>
          <a:p>
            <a:r>
              <a:rPr lang="en-IN" sz="1200" b="1" dirty="0"/>
              <a:t>    "'''\n",</a:t>
            </a:r>
          </a:p>
          <a:p>
            <a:r>
              <a:rPr lang="en-IN" sz="1200" b="1" dirty="0"/>
              <a:t>    "# Importing dataset\n",</a:t>
            </a:r>
            <a:endParaRPr lang="en-IN" sz="1200" b="1" dirty="0" smtClean="0"/>
          </a:p>
          <a:p>
            <a:r>
              <a:rPr lang="en-IN" sz="1200" b="1" dirty="0" smtClean="0"/>
              <a:t> </a:t>
            </a:r>
            <a:r>
              <a:rPr lang="en-IN" sz="1200" b="1" dirty="0"/>
              <a:t>"</a:t>
            </a:r>
            <a:r>
              <a:rPr lang="en-IN" sz="1200" b="1" dirty="0" err="1"/>
              <a:t>data_gb</a:t>
            </a:r>
            <a:r>
              <a:rPr lang="en-IN" sz="1200" b="1" dirty="0"/>
              <a:t> = </a:t>
            </a:r>
            <a:r>
              <a:rPr lang="en-IN" sz="1200" b="1" dirty="0" err="1"/>
              <a:t>pd.read_csv</a:t>
            </a:r>
            <a:r>
              <a:rPr lang="en-IN" sz="1200" b="1" dirty="0"/>
              <a:t>(\"../data/GB_youtube_trending_data.csv\",</a:t>
            </a:r>
            <a:r>
              <a:rPr lang="en-IN" sz="1200" b="1" dirty="0" err="1"/>
              <a:t>sep</a:t>
            </a:r>
            <a:r>
              <a:rPr lang="en-IN" sz="1200" b="1" dirty="0"/>
              <a:t>=\",\")  #</a:t>
            </a:r>
            <a:r>
              <a:rPr lang="en-IN" sz="1200" b="1" dirty="0" err="1"/>
              <a:t>uk</a:t>
            </a:r>
            <a:r>
              <a:rPr lang="en-IN" sz="1200" b="1" dirty="0"/>
              <a:t>  \n",</a:t>
            </a:r>
          </a:p>
          <a:p>
            <a:r>
              <a:rPr lang="en-IN" sz="1200" b="1" dirty="0"/>
              <a:t>    "</a:t>
            </a:r>
            <a:r>
              <a:rPr lang="en-IN" sz="1200" b="1" dirty="0" err="1"/>
              <a:t>data_fr</a:t>
            </a:r>
            <a:r>
              <a:rPr lang="en-IN" sz="1200" b="1" dirty="0"/>
              <a:t> = </a:t>
            </a:r>
            <a:r>
              <a:rPr lang="en-IN" sz="1200" b="1" dirty="0" err="1"/>
              <a:t>pd.read_csv</a:t>
            </a:r>
            <a:r>
              <a:rPr lang="en-IN" sz="1200" b="1" dirty="0"/>
              <a:t>(\"../data/FR_youtube_trending_data.csv\",</a:t>
            </a:r>
            <a:r>
              <a:rPr lang="en-IN" sz="1200" b="1" dirty="0" err="1"/>
              <a:t>sep</a:t>
            </a:r>
            <a:r>
              <a:rPr lang="en-IN" sz="1200" b="1" dirty="0"/>
              <a:t>=\",\")  #</a:t>
            </a:r>
            <a:r>
              <a:rPr lang="en-IN" sz="1200" b="1" dirty="0" err="1"/>
              <a:t>france</a:t>
            </a:r>
            <a:r>
              <a:rPr lang="en-IN" sz="1200" b="1" dirty="0"/>
              <a:t>\n",</a:t>
            </a:r>
          </a:p>
          <a:p>
            <a:r>
              <a:rPr lang="en-IN" sz="1200" b="1" dirty="0"/>
              <a:t>    "</a:t>
            </a:r>
            <a:r>
              <a:rPr lang="en-IN" sz="1200" b="1" dirty="0" err="1"/>
              <a:t>data_us</a:t>
            </a:r>
            <a:r>
              <a:rPr lang="en-IN" sz="1200" b="1" dirty="0"/>
              <a:t> = </a:t>
            </a:r>
            <a:r>
              <a:rPr lang="en-IN" sz="1200" b="1" dirty="0" err="1"/>
              <a:t>pd.read_csv</a:t>
            </a:r>
            <a:r>
              <a:rPr lang="en-IN" sz="1200" b="1" dirty="0"/>
              <a:t>(\"../data/US_youtube_trending_data.csv\",</a:t>
            </a:r>
            <a:r>
              <a:rPr lang="en-IN" sz="1200" b="1" dirty="0" err="1"/>
              <a:t>sep</a:t>
            </a:r>
            <a:r>
              <a:rPr lang="en-IN" sz="1200" b="1" dirty="0"/>
              <a:t>=\",\")  #</a:t>
            </a:r>
            <a:r>
              <a:rPr lang="en-IN" sz="1200" b="1" dirty="0" err="1"/>
              <a:t>usa</a:t>
            </a:r>
            <a:r>
              <a:rPr lang="en-IN" sz="1200" b="1" dirty="0"/>
              <a:t> \n",</a:t>
            </a:r>
          </a:p>
          <a:p>
            <a:r>
              <a:rPr lang="en-IN" sz="1200" b="1" dirty="0"/>
              <a:t>    "</a:t>
            </a:r>
            <a:r>
              <a:rPr lang="en-IN" sz="1200" b="1" dirty="0" err="1"/>
              <a:t>data_ru</a:t>
            </a:r>
            <a:r>
              <a:rPr lang="en-IN" sz="1200" b="1" dirty="0"/>
              <a:t> = </a:t>
            </a:r>
            <a:r>
              <a:rPr lang="en-IN" sz="1200" b="1" dirty="0" err="1"/>
              <a:t>pd.read_csv</a:t>
            </a:r>
            <a:r>
              <a:rPr lang="en-IN" sz="1200" b="1" dirty="0"/>
              <a:t>(\"../data/RU_youtube_trending_data.csv\",</a:t>
            </a:r>
            <a:r>
              <a:rPr lang="en-IN" sz="1200" b="1" dirty="0" err="1"/>
              <a:t>sep</a:t>
            </a:r>
            <a:r>
              <a:rPr lang="en-IN" sz="1200" b="1" dirty="0"/>
              <a:t>=\",\")  #</a:t>
            </a:r>
            <a:r>
              <a:rPr lang="en-IN" sz="1200" b="1" dirty="0" err="1"/>
              <a:t>russia</a:t>
            </a:r>
            <a:r>
              <a:rPr lang="en-IN" sz="1200" b="1" dirty="0"/>
              <a:t>\n",</a:t>
            </a:r>
            <a:endParaRPr lang="en-IN" sz="1200" b="1" dirty="0" smtClean="0"/>
          </a:p>
          <a:p>
            <a:r>
              <a:rPr lang="en-IN" sz="1200" b="1" dirty="0" smtClean="0"/>
              <a:t> </a:t>
            </a:r>
            <a:r>
              <a:rPr lang="en-IN" sz="1200" b="1" dirty="0"/>
              <a:t>"</a:t>
            </a:r>
            <a:r>
              <a:rPr lang="en-IN" sz="1200" b="1" dirty="0" err="1"/>
              <a:t>data_de</a:t>
            </a:r>
            <a:r>
              <a:rPr lang="en-IN" sz="1200" b="1" dirty="0"/>
              <a:t> = </a:t>
            </a:r>
            <a:r>
              <a:rPr lang="en-IN" sz="1200" b="1" dirty="0" err="1"/>
              <a:t>pd.read_csv</a:t>
            </a:r>
            <a:r>
              <a:rPr lang="en-IN" sz="1200" b="1" dirty="0"/>
              <a:t>(\"../data/DE_youtube_trending_data.csv\",</a:t>
            </a:r>
            <a:r>
              <a:rPr lang="en-IN" sz="1200" b="1" dirty="0" err="1"/>
              <a:t>sep</a:t>
            </a:r>
            <a:r>
              <a:rPr lang="en-IN" sz="1200" b="1" dirty="0"/>
              <a:t>=\",\")  #</a:t>
            </a:r>
            <a:r>
              <a:rPr lang="en-IN" sz="1200" b="1" dirty="0" err="1"/>
              <a:t>germany</a:t>
            </a:r>
            <a:r>
              <a:rPr lang="en-IN" sz="1200" b="1" dirty="0"/>
              <a:t> \n",</a:t>
            </a:r>
          </a:p>
          <a:p>
            <a:r>
              <a:rPr lang="en-IN" sz="1200" b="1" dirty="0"/>
              <a:t>    "</a:t>
            </a:r>
            <a:r>
              <a:rPr lang="en-IN" sz="1200" b="1" dirty="0" err="1"/>
              <a:t>data_ca</a:t>
            </a:r>
            <a:r>
              <a:rPr lang="en-IN" sz="1200" b="1" dirty="0"/>
              <a:t> = </a:t>
            </a:r>
            <a:r>
              <a:rPr lang="en-IN" sz="1200" b="1" dirty="0" err="1"/>
              <a:t>pd.read_csv</a:t>
            </a:r>
            <a:r>
              <a:rPr lang="en-IN" sz="1200" b="1" dirty="0"/>
              <a:t>(\"../data/CA_youtube_trending_data.csv\",</a:t>
            </a:r>
            <a:r>
              <a:rPr lang="en-IN" sz="1200" b="1" dirty="0" err="1"/>
              <a:t>sep</a:t>
            </a:r>
            <a:r>
              <a:rPr lang="en-IN" sz="1200" b="1" dirty="0"/>
              <a:t>=\",\")  #</a:t>
            </a:r>
            <a:r>
              <a:rPr lang="en-IN" sz="1200" b="1" dirty="0" err="1"/>
              <a:t>canada</a:t>
            </a:r>
            <a:r>
              <a:rPr lang="en-IN" sz="1200" b="1" dirty="0"/>
              <a:t>   \n",</a:t>
            </a:r>
          </a:p>
          <a:p>
            <a:r>
              <a:rPr lang="en-IN" sz="1200" b="1" dirty="0"/>
              <a:t>    "</a:t>
            </a:r>
            <a:r>
              <a:rPr lang="en-IN" sz="1200" b="1" dirty="0" err="1"/>
              <a:t>data_kr</a:t>
            </a:r>
            <a:r>
              <a:rPr lang="en-IN" sz="1200" b="1" dirty="0"/>
              <a:t> = </a:t>
            </a:r>
            <a:r>
              <a:rPr lang="en-IN" sz="1200" b="1" dirty="0" err="1"/>
              <a:t>pd.read_csv</a:t>
            </a:r>
            <a:r>
              <a:rPr lang="en-IN" sz="1200" b="1" dirty="0"/>
              <a:t>(\"../data/KR_youtube_trending_data.csv\",</a:t>
            </a:r>
            <a:r>
              <a:rPr lang="en-IN" sz="1200" b="1" dirty="0" err="1"/>
              <a:t>sep</a:t>
            </a:r>
            <a:r>
              <a:rPr lang="en-IN" sz="1200" b="1" dirty="0"/>
              <a:t>=\",\")  #</a:t>
            </a:r>
            <a:r>
              <a:rPr lang="en-IN" sz="1200" b="1" dirty="0" err="1"/>
              <a:t>southkorea</a:t>
            </a:r>
            <a:r>
              <a:rPr lang="en-IN" sz="1200" b="1" dirty="0"/>
              <a:t>   \n",</a:t>
            </a:r>
          </a:p>
          <a:p>
            <a:r>
              <a:rPr lang="en-IN" sz="1200" b="1" dirty="0"/>
              <a:t>    "</a:t>
            </a:r>
            <a:r>
              <a:rPr lang="en-IN" sz="1200" b="1" dirty="0" err="1"/>
              <a:t>data_jp</a:t>
            </a:r>
            <a:r>
              <a:rPr lang="en-IN" sz="1200" b="1" dirty="0"/>
              <a:t> = </a:t>
            </a:r>
            <a:r>
              <a:rPr lang="en-IN" sz="1200" b="1" dirty="0" err="1"/>
              <a:t>pd.read_csv</a:t>
            </a:r>
            <a:r>
              <a:rPr lang="en-IN" sz="1200" b="1" dirty="0"/>
              <a:t>(\"../data/JP_youtube_trending_data.csv\",</a:t>
            </a:r>
            <a:r>
              <a:rPr lang="en-IN" sz="1200" b="1" dirty="0" err="1"/>
              <a:t>sep</a:t>
            </a:r>
            <a:r>
              <a:rPr lang="en-IN" sz="1200" b="1" dirty="0"/>
              <a:t>=\",\")  #japan\n",</a:t>
            </a:r>
          </a:p>
          <a:p>
            <a:r>
              <a:rPr lang="en-IN" sz="1200" b="1" dirty="0"/>
              <a:t>    "</a:t>
            </a:r>
            <a:r>
              <a:rPr lang="en-IN" sz="1200" b="1" dirty="0" err="1"/>
              <a:t>data_br</a:t>
            </a:r>
            <a:r>
              <a:rPr lang="en-IN" sz="1200" b="1" dirty="0"/>
              <a:t> = </a:t>
            </a:r>
            <a:r>
              <a:rPr lang="en-IN" sz="1200" b="1" dirty="0" err="1"/>
              <a:t>pd.read_csv</a:t>
            </a:r>
            <a:r>
              <a:rPr lang="en-IN" sz="1200" b="1" dirty="0"/>
              <a:t>(\"../data/BR_youtube_trending_data.csv\",</a:t>
            </a:r>
            <a:r>
              <a:rPr lang="en-IN" sz="1200" b="1" dirty="0" err="1"/>
              <a:t>sep</a:t>
            </a:r>
            <a:r>
              <a:rPr lang="en-IN" sz="1200" b="1" dirty="0"/>
              <a:t>=\",\")  #brazil\n",</a:t>
            </a:r>
          </a:p>
          <a:p>
            <a:r>
              <a:rPr lang="en-IN" sz="1200" b="1" dirty="0"/>
              <a:t>    "</a:t>
            </a:r>
            <a:r>
              <a:rPr lang="en-IN" sz="1200" b="1" dirty="0" err="1"/>
              <a:t>data_mx</a:t>
            </a:r>
            <a:r>
              <a:rPr lang="en-IN" sz="1200" b="1" dirty="0"/>
              <a:t> = </a:t>
            </a:r>
            <a:r>
              <a:rPr lang="en-IN" sz="1200" b="1" dirty="0" err="1"/>
              <a:t>pd.read_csv</a:t>
            </a:r>
            <a:r>
              <a:rPr lang="en-IN" sz="1200" b="1" dirty="0"/>
              <a:t>(\"../data/MX_youtube_trending_data.csv\",</a:t>
            </a:r>
            <a:r>
              <a:rPr lang="en-IN" sz="1200" b="1" dirty="0" err="1"/>
              <a:t>sep</a:t>
            </a:r>
            <a:r>
              <a:rPr lang="en-IN" sz="1200" b="1" dirty="0"/>
              <a:t>=\",\")  #</a:t>
            </a:r>
            <a:r>
              <a:rPr lang="en-IN" sz="1200" b="1" dirty="0" err="1"/>
              <a:t>mexico</a:t>
            </a:r>
            <a:r>
              <a:rPr lang="en-IN" sz="1200" b="1" dirty="0"/>
              <a:t>"</a:t>
            </a:r>
          </a:p>
          <a:p>
            <a:r>
              <a:rPr lang="en-IN" sz="1200" b="1" dirty="0"/>
              <a:t>   ]</a:t>
            </a:r>
            <a:endParaRPr lang="en-US" sz="1200" dirty="0"/>
          </a:p>
        </p:txBody>
      </p:sp>
    </p:spTree>
    <p:extLst>
      <p:ext uri="{BB962C8B-B14F-4D97-AF65-F5344CB8AC3E}">
        <p14:creationId xmlns:p14="http://schemas.microsoft.com/office/powerpoint/2010/main" val="41545087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solidFill>
              </a:rPr>
              <a:t>ALGORITHM:</a:t>
            </a:r>
            <a:endParaRPr lang="en-US" dirty="0">
              <a:solidFill>
                <a:schemeClr val="accent1"/>
              </a:solidFill>
            </a:endParaRPr>
          </a:p>
        </p:txBody>
      </p:sp>
      <p:sp>
        <p:nvSpPr>
          <p:cNvPr id="3" name="Content Placeholder 2"/>
          <p:cNvSpPr>
            <a:spLocks noGrp="1"/>
          </p:cNvSpPr>
          <p:nvPr>
            <p:ph idx="1"/>
          </p:nvPr>
        </p:nvSpPr>
        <p:spPr/>
        <p:txBody>
          <a:bodyPr/>
          <a:lstStyle/>
          <a:p>
            <a:endParaRPr lang="en-US" dirty="0"/>
          </a:p>
        </p:txBody>
      </p:sp>
      <p:sp>
        <p:nvSpPr>
          <p:cNvPr id="4" name="Rectangle 3"/>
          <p:cNvSpPr/>
          <p:nvPr/>
        </p:nvSpPr>
        <p:spPr>
          <a:xfrm>
            <a:off x="3101973" y="1638301"/>
            <a:ext cx="7375527" cy="4247317"/>
          </a:xfrm>
          <a:prstGeom prst="rect">
            <a:avLst/>
          </a:prstGeom>
        </p:spPr>
        <p:txBody>
          <a:bodyPr wrap="square">
            <a:spAutoFit/>
          </a:bodyPr>
          <a:lstStyle/>
          <a:p>
            <a:pPr>
              <a:buFont typeface="+mj-lt"/>
              <a:buAutoNum type="arabicPeriod"/>
            </a:pPr>
            <a:r>
              <a:rPr lang="en-US" b="1" dirty="0">
                <a:solidFill>
                  <a:srgbClr val="0D0D0D"/>
                </a:solidFill>
                <a:latin typeface="Söhne"/>
              </a:rPr>
              <a:t>Data Collection</a:t>
            </a:r>
            <a:r>
              <a:rPr lang="en-US" dirty="0">
                <a:solidFill>
                  <a:srgbClr val="0D0D0D"/>
                </a:solidFill>
                <a:latin typeface="Söhne"/>
              </a:rPr>
              <a:t>:</a:t>
            </a:r>
          </a:p>
          <a:p>
            <a:pPr marL="742950" lvl="1" indent="-285750">
              <a:buFont typeface="+mj-lt"/>
              <a:buAutoNum type="arabicPeriod"/>
            </a:pPr>
            <a:r>
              <a:rPr lang="en-US" dirty="0">
                <a:solidFill>
                  <a:srgbClr val="0D0D0D"/>
                </a:solidFill>
                <a:latin typeface="Söhne"/>
              </a:rPr>
              <a:t>Retrieve data from the YouTube API or utilize existing datasets available online. Ensure the data includes relevant information such as video IDs, titles, view counts, likes, dislikes, comments, publication dates, and trending dates.</a:t>
            </a:r>
          </a:p>
          <a:p>
            <a:pPr>
              <a:buFont typeface="+mj-lt"/>
              <a:buAutoNum type="arabicPeriod"/>
            </a:pPr>
            <a:r>
              <a:rPr lang="en-US" b="1" dirty="0">
                <a:solidFill>
                  <a:srgbClr val="0D0D0D"/>
                </a:solidFill>
                <a:latin typeface="Söhne"/>
              </a:rPr>
              <a:t>Data Cleaning and Preprocessing</a:t>
            </a:r>
            <a:r>
              <a:rPr lang="en-US" dirty="0">
                <a:solidFill>
                  <a:srgbClr val="0D0D0D"/>
                </a:solidFill>
                <a:latin typeface="Söhne"/>
              </a:rPr>
              <a:t>:</a:t>
            </a:r>
          </a:p>
          <a:p>
            <a:pPr marL="742950" lvl="1" indent="-285750">
              <a:buFont typeface="+mj-lt"/>
              <a:buAutoNum type="arabicPeriod"/>
            </a:pPr>
            <a:r>
              <a:rPr lang="en-US" dirty="0">
                <a:solidFill>
                  <a:srgbClr val="0D0D0D"/>
                </a:solidFill>
                <a:latin typeface="Söhne"/>
              </a:rPr>
              <a:t>Handle missing values, duplicate entries, and outliers.</a:t>
            </a:r>
          </a:p>
          <a:p>
            <a:pPr marL="742950" lvl="1" indent="-285750">
              <a:buFont typeface="+mj-lt"/>
              <a:buAutoNum type="arabicPeriod"/>
            </a:pPr>
            <a:r>
              <a:rPr lang="en-US" dirty="0">
                <a:solidFill>
                  <a:srgbClr val="0D0D0D"/>
                </a:solidFill>
                <a:latin typeface="Söhne"/>
              </a:rPr>
              <a:t>Convert data types if necessary.</a:t>
            </a:r>
          </a:p>
          <a:p>
            <a:pPr marL="742950" lvl="1" indent="-285750">
              <a:buFont typeface="+mj-lt"/>
              <a:buAutoNum type="arabicPeriod"/>
            </a:pPr>
            <a:r>
              <a:rPr lang="en-US" dirty="0">
                <a:solidFill>
                  <a:srgbClr val="0D0D0D"/>
                </a:solidFill>
                <a:latin typeface="Söhne"/>
              </a:rPr>
              <a:t>Normalize numerical features if needed.</a:t>
            </a:r>
          </a:p>
          <a:p>
            <a:pPr>
              <a:buFont typeface="+mj-lt"/>
              <a:buAutoNum type="arabicPeriod"/>
            </a:pPr>
            <a:r>
              <a:rPr lang="en-US" b="1" dirty="0">
                <a:solidFill>
                  <a:srgbClr val="0D0D0D"/>
                </a:solidFill>
                <a:latin typeface="Söhne"/>
              </a:rPr>
              <a:t>Feature Engineering</a:t>
            </a:r>
            <a:r>
              <a:rPr lang="en-US" dirty="0">
                <a:solidFill>
                  <a:srgbClr val="0D0D0D"/>
                </a:solidFill>
                <a:latin typeface="Söhne"/>
              </a:rPr>
              <a:t>:</a:t>
            </a:r>
          </a:p>
          <a:p>
            <a:pPr marL="742950" lvl="1" indent="-285750">
              <a:buFont typeface="+mj-lt"/>
              <a:buAutoNum type="arabicPeriod"/>
            </a:pPr>
            <a:r>
              <a:rPr lang="en-US" dirty="0">
                <a:solidFill>
                  <a:srgbClr val="0D0D0D"/>
                </a:solidFill>
                <a:latin typeface="Söhne"/>
              </a:rPr>
              <a:t>Create new features that might be useful for analysis, such as engagement rates (likes/views, dislikes/views), time taken to trend, etc.</a:t>
            </a:r>
          </a:p>
          <a:p>
            <a:pPr marL="742950" lvl="1" indent="-285750">
              <a:buFont typeface="+mj-lt"/>
              <a:buAutoNum type="arabicPeriod"/>
            </a:pPr>
            <a:r>
              <a:rPr lang="en-US" dirty="0">
                <a:solidFill>
                  <a:srgbClr val="0D0D0D"/>
                </a:solidFill>
                <a:latin typeface="Söhne"/>
              </a:rPr>
              <a:t>Extract textual features from titles and descriptions using techniques like TF-IDF or word </a:t>
            </a:r>
            <a:r>
              <a:rPr lang="en-US" dirty="0" err="1">
                <a:solidFill>
                  <a:srgbClr val="0D0D0D"/>
                </a:solidFill>
                <a:latin typeface="Söhne"/>
              </a:rPr>
              <a:t>embeddings</a:t>
            </a:r>
            <a:r>
              <a:rPr lang="en-US" dirty="0" smtClean="0">
                <a:solidFill>
                  <a:srgbClr val="0D0D0D"/>
                </a:solidFill>
                <a:latin typeface="Söhne"/>
              </a:rPr>
              <a:t>.</a:t>
            </a:r>
            <a:endParaRPr lang="en-US" dirty="0">
              <a:solidFill>
                <a:srgbClr val="0D0D0D"/>
              </a:solidFill>
              <a:latin typeface="Söhne"/>
            </a:endParaRPr>
          </a:p>
        </p:txBody>
      </p:sp>
    </p:spTree>
    <p:extLst>
      <p:ext uri="{BB962C8B-B14F-4D97-AF65-F5344CB8AC3E}">
        <p14:creationId xmlns:p14="http://schemas.microsoft.com/office/powerpoint/2010/main" val="7264870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581192" y="1302026"/>
            <a:ext cx="11029615" cy="5555974"/>
          </a:xfrm>
        </p:spPr>
        <p:txBody>
          <a:bodyPr>
            <a:normAutofit/>
          </a:bodyPr>
          <a:lstStyle/>
          <a:p>
            <a:r>
              <a:rPr lang="en-US" b="1" dirty="0"/>
              <a:t>Exploratory Data Analysis (EDA)</a:t>
            </a:r>
            <a:r>
              <a:rPr lang="en-US" dirty="0"/>
              <a:t>:</a:t>
            </a:r>
          </a:p>
          <a:p>
            <a:pPr lvl="1"/>
            <a:r>
              <a:rPr lang="en-US" dirty="0"/>
              <a:t>Conduct statistical analysis and visualization to understand the distribution of features, correlations, and trends.</a:t>
            </a:r>
          </a:p>
          <a:p>
            <a:pPr lvl="1"/>
            <a:r>
              <a:rPr lang="en-US" dirty="0"/>
              <a:t>Identify patterns in trending videos based on categories, publication times, and engagement metrics.</a:t>
            </a:r>
          </a:p>
          <a:p>
            <a:r>
              <a:rPr lang="en-US" b="1" dirty="0"/>
              <a:t>Model Building</a:t>
            </a:r>
            <a:r>
              <a:rPr lang="en-US" dirty="0"/>
              <a:t>:</a:t>
            </a:r>
          </a:p>
          <a:p>
            <a:pPr lvl="1"/>
            <a:r>
              <a:rPr lang="en-US" dirty="0"/>
              <a:t>Define the problem statement: Are you predicting which videos will trend next? Are you analyzing factors influencing a video's trendiness?</a:t>
            </a:r>
          </a:p>
          <a:p>
            <a:pPr lvl="1"/>
            <a:r>
              <a:rPr lang="en-US" dirty="0"/>
              <a:t>Choose appropriate machine learning or statistical models based on the problem statement and data characteristics.</a:t>
            </a:r>
          </a:p>
          <a:p>
            <a:pPr lvl="1"/>
            <a:r>
              <a:rPr lang="en-US" dirty="0"/>
              <a:t>Split the data into training and testing sets.</a:t>
            </a:r>
          </a:p>
          <a:p>
            <a:pPr lvl="1"/>
            <a:r>
              <a:rPr lang="en-US" dirty="0"/>
              <a:t>Train the models on the training data and evaluate their performance using suitable metrics (e.g., accuracy, precision, recall, F1-score).</a:t>
            </a:r>
          </a:p>
          <a:p>
            <a:pPr lvl="1"/>
            <a:r>
              <a:rPr lang="en-US" dirty="0"/>
              <a:t>Experiment with different algorithms and </a:t>
            </a:r>
            <a:r>
              <a:rPr lang="en-US" dirty="0" err="1"/>
              <a:t>hyperparameters</a:t>
            </a:r>
            <a:r>
              <a:rPr lang="en-US" dirty="0"/>
              <a:t> to optimize performance.</a:t>
            </a:r>
          </a:p>
          <a:p>
            <a:pPr marL="0" indent="0">
              <a:buNone/>
            </a:pPr>
            <a:endParaRPr lang="en-US" dirty="0"/>
          </a:p>
        </p:txBody>
      </p:sp>
    </p:spTree>
    <p:extLst>
      <p:ext uri="{BB962C8B-B14F-4D97-AF65-F5344CB8AC3E}">
        <p14:creationId xmlns:p14="http://schemas.microsoft.com/office/powerpoint/2010/main" val="17520259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endParaRPr lang="en-US" sz="2400" dirty="0" smtClean="0"/>
          </a:p>
          <a:p>
            <a:r>
              <a:rPr lang="en-US" sz="2400" dirty="0"/>
              <a:t> </a:t>
            </a:r>
            <a:r>
              <a:rPr lang="en-US" sz="2400" dirty="0" smtClean="0"/>
              <a:t>     </a:t>
            </a:r>
            <a:r>
              <a:rPr lang="en-US" b="1" dirty="0" smtClean="0"/>
              <a:t>View </a:t>
            </a:r>
            <a:r>
              <a:rPr lang="en-US" b="1" dirty="0"/>
              <a:t>Counts:</a:t>
            </a:r>
            <a:endParaRPr lang="en-US" dirty="0"/>
          </a:p>
          <a:p>
            <a:pPr marL="324000" lvl="1" indent="0">
              <a:buNone/>
            </a:pPr>
            <a:r>
              <a:rPr lang="en-US" sz="1800" dirty="0"/>
              <a:t> </a:t>
            </a:r>
            <a:r>
              <a:rPr lang="en-US" sz="1800" dirty="0" smtClean="0"/>
              <a:t>                           View </a:t>
            </a:r>
            <a:r>
              <a:rPr lang="en-US" sz="1800" dirty="0"/>
              <a:t>counts indicate the popularity and reach of a video.</a:t>
            </a:r>
          </a:p>
          <a:p>
            <a:pPr marL="324000" lvl="1" indent="0">
              <a:buNone/>
            </a:pPr>
            <a:r>
              <a:rPr lang="en-US" sz="1800" dirty="0" smtClean="0"/>
              <a:t>                             Higher </a:t>
            </a:r>
            <a:r>
              <a:rPr lang="en-US" sz="1800" dirty="0"/>
              <a:t>view counts suggest that the video has resonated well with the audience or has been effectively promoted</a:t>
            </a:r>
            <a:r>
              <a:rPr lang="en-US" sz="1800" dirty="0" smtClean="0"/>
              <a:t>.</a:t>
            </a:r>
          </a:p>
          <a:p>
            <a:pPr marL="324000" lvl="1" indent="0">
              <a:buNone/>
            </a:pPr>
            <a:r>
              <a:rPr lang="en-US" sz="1800" dirty="0" smtClean="0"/>
              <a:t>                            Analyzing </a:t>
            </a:r>
            <a:r>
              <a:rPr lang="en-US" sz="1800" dirty="0"/>
              <a:t>view counts over time can reveal trends in viewer interest and help identify peak periods of activity.</a:t>
            </a:r>
          </a:p>
          <a:p>
            <a:r>
              <a:rPr lang="en-US" b="1" dirty="0" smtClean="0"/>
              <a:t>        Likes </a:t>
            </a:r>
            <a:r>
              <a:rPr lang="en-US" b="1" dirty="0"/>
              <a:t>and Dislikes:</a:t>
            </a:r>
            <a:endParaRPr lang="en-US" dirty="0"/>
          </a:p>
          <a:p>
            <a:pPr marL="324000" lvl="1" indent="0">
              <a:buNone/>
            </a:pPr>
            <a:r>
              <a:rPr lang="en-US" sz="1600" dirty="0" smtClean="0"/>
              <a:t>                         </a:t>
            </a:r>
            <a:r>
              <a:rPr lang="en-US" sz="1800" dirty="0" smtClean="0"/>
              <a:t>Likes </a:t>
            </a:r>
            <a:r>
              <a:rPr lang="en-US" sz="1800" dirty="0"/>
              <a:t>and dislikes reflect viewer sentiment towards a video.</a:t>
            </a:r>
          </a:p>
          <a:p>
            <a:pPr marL="324000" lvl="1" indent="0">
              <a:buNone/>
            </a:pPr>
            <a:r>
              <a:rPr lang="en-US" sz="1800" dirty="0" smtClean="0"/>
              <a:t>                        A </a:t>
            </a:r>
            <a:r>
              <a:rPr lang="en-US" sz="1800" dirty="0"/>
              <a:t>higher ratio of likes to dislikes generally indicates positive reception from the audience.</a:t>
            </a:r>
          </a:p>
          <a:p>
            <a:pPr marL="324000" lvl="1" indent="0">
              <a:buNone/>
            </a:pPr>
            <a:r>
              <a:rPr lang="en-US" sz="1800" dirty="0" smtClean="0"/>
              <a:t>                       Analyzing </a:t>
            </a:r>
            <a:r>
              <a:rPr lang="en-US" sz="1800" dirty="0"/>
              <a:t>likes and dislikes can help assess the overall engagement and satisfaction level of viewers.</a:t>
            </a:r>
          </a:p>
          <a:p>
            <a:r>
              <a:rPr lang="en-US" b="1" dirty="0" smtClean="0"/>
              <a:t>        Comments</a:t>
            </a:r>
            <a:endParaRPr lang="en-US" sz="1600" b="1" dirty="0"/>
          </a:p>
          <a:p>
            <a:pPr marL="0" indent="0">
              <a:buNone/>
            </a:pPr>
            <a:r>
              <a:rPr lang="en-US" sz="1800" dirty="0" smtClean="0"/>
              <a:t>                             Comments </a:t>
            </a:r>
            <a:r>
              <a:rPr lang="en-US" sz="1800" dirty="0"/>
              <a:t>provide direct feedback from viewers and can offer valuable insights into audience preferences, opinions, and discussions.</a:t>
            </a:r>
          </a:p>
          <a:p>
            <a:pPr marL="324000" lvl="1" indent="0">
              <a:buNone/>
            </a:pPr>
            <a:r>
              <a:rPr lang="en-US" sz="1800" dirty="0" smtClean="0"/>
              <a:t>                     High </a:t>
            </a:r>
            <a:r>
              <a:rPr lang="en-US" sz="1800" dirty="0"/>
              <a:t>comment counts may indicate active engagement and community interaction around a video.</a:t>
            </a:r>
          </a:p>
          <a:p>
            <a:pPr marL="324000" lvl="1" indent="0">
              <a:buNone/>
            </a:pPr>
            <a:r>
              <a:rPr lang="en-US" sz="1800" dirty="0" smtClean="0"/>
              <a:t>                     Analyzing </a:t>
            </a:r>
            <a:r>
              <a:rPr lang="en-US" sz="1800" dirty="0"/>
              <a:t>comment sentiment can reveal common themes, trends, and sentiment towards the video content.</a:t>
            </a:r>
          </a:p>
          <a:p>
            <a:pPr marL="0" indent="0">
              <a:buNone/>
            </a:pPr>
            <a:r>
              <a:rPr lang="en-US" sz="1800" dirty="0"/>
              <a:t/>
            </a:r>
            <a:br>
              <a:rPr lang="en-US" sz="1800" dirty="0"/>
            </a:br>
            <a:endParaRPr lang="en-US" sz="1800" dirty="0"/>
          </a:p>
        </p:txBody>
      </p:sp>
    </p:spTree>
    <p:extLst>
      <p:ext uri="{BB962C8B-B14F-4D97-AF65-F5344CB8AC3E}">
        <p14:creationId xmlns:p14="http://schemas.microsoft.com/office/powerpoint/2010/main" val="1671320087"/>
      </p:ext>
    </p:extLst>
  </p:cSld>
  <p:clrMapOvr>
    <a:masterClrMapping/>
  </p:clrMapOvr>
  <p:timing>
    <p:tnLst>
      <p:par>
        <p:cTn id="1" dur="indefinite" restart="never" nodeType="tmRoot"/>
      </p:par>
    </p:tnLst>
  </p:timing>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purl.org/dc/terms/"/>
    <ds:schemaRef ds:uri="http://purl.org/dc/dcmitype/"/>
    <ds:schemaRef ds:uri="http://schemas.microsoft.com/office/infopath/2007/PartnerControls"/>
    <ds:schemaRef ds:uri="http://schemas.microsoft.com/office/2006/metadata/properties"/>
    <ds:schemaRef ds:uri="http://schemas.microsoft.com/office/2006/documentManagement/types"/>
    <ds:schemaRef ds:uri="http://purl.org/dc/elements/1.1/"/>
    <ds:schemaRef ds:uri="http://schemas.openxmlformats.org/package/2006/metadata/core-properties"/>
    <ds:schemaRef ds:uri="c0fa2617-96bd-425d-8578-e93563fe37c5"/>
    <ds:schemaRef ds:uri="9162bd5b-4ed9-4da3-b376-05204580ba3f"/>
    <ds:schemaRef ds:uri="http://www.w3.org/XML/1998/namespace"/>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192</TotalTime>
  <Words>1092</Words>
  <Application>Microsoft Office PowerPoint</Application>
  <PresentationFormat>Widescreen</PresentationFormat>
  <Paragraphs>113</Paragraphs>
  <Slides>14</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14</vt:i4>
      </vt:variant>
    </vt:vector>
  </HeadingPairs>
  <TitlesOfParts>
    <vt:vector size="24" baseType="lpstr">
      <vt:lpstr>Arial</vt:lpstr>
      <vt:lpstr>Calibri</vt:lpstr>
      <vt:lpstr>Calibri Light</vt:lpstr>
      <vt:lpstr>Franklin Gothic Book</vt:lpstr>
      <vt:lpstr>Franklin Gothic Demi</vt:lpstr>
      <vt:lpstr>inherit</vt:lpstr>
      <vt:lpstr>Söhne</vt:lpstr>
      <vt:lpstr>Wingdings</vt:lpstr>
      <vt:lpstr>Wingdings 2</vt:lpstr>
      <vt:lpstr>DividendVTI</vt:lpstr>
      <vt:lpstr>Trending  Youtube Video Statistics</vt:lpstr>
      <vt:lpstr>OUTLINE</vt:lpstr>
      <vt:lpstr>Problem Statement</vt:lpstr>
      <vt:lpstr>System  Approach</vt:lpstr>
      <vt:lpstr>Proposed Solution</vt:lpstr>
      <vt:lpstr>Algorithm &amp; Deployment</vt:lpstr>
      <vt:lpstr>ALGORITHM:</vt:lpstr>
      <vt:lpstr>PowerPoint Presentation</vt:lpstr>
      <vt:lpstr>PowerPoint Presentation</vt:lpstr>
      <vt:lpstr>Conclusion</vt:lpstr>
      <vt:lpstr>Result</vt:lpstr>
      <vt:lpstr>PowerPoint Presentation</vt:lpstr>
      <vt:lpstr>References: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Microsoft account</cp:lastModifiedBy>
  <cp:revision>36</cp:revision>
  <dcterms:created xsi:type="dcterms:W3CDTF">2021-05-26T16:50:10Z</dcterms:created>
  <dcterms:modified xsi:type="dcterms:W3CDTF">2024-04-13T08:46:48Z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