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60" r:id="rId2"/>
    <p:sldId id="4421" r:id="rId3"/>
    <p:sldId id="4422" r:id="rId4"/>
    <p:sldId id="4423" r:id="rId5"/>
    <p:sldId id="4424" r:id="rId6"/>
    <p:sldId id="4425" r:id="rId7"/>
    <p:sldId id="4426" r:id="rId8"/>
    <p:sldId id="4427" r:id="rId9"/>
    <p:sldId id="4428" r:id="rId10"/>
    <p:sldId id="4429" r:id="rId11"/>
    <p:sldId id="4430" r:id="rId12"/>
    <p:sldId id="4431" r:id="rId13"/>
    <p:sldId id="4432" r:id="rId14"/>
    <p:sldId id="4434" r:id="rId15"/>
    <p:sldId id="443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ran muniyandi" initials="sm" lastIdx="1" clrIdx="0">
    <p:extLst>
      <p:ext uri="{19B8F6BF-5375-455C-9EA6-DF929625EA0E}">
        <p15:presenceInfo xmlns:p15="http://schemas.microsoft.com/office/powerpoint/2012/main" userId="ed29fad6fddee0b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87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3-22T14:11:55.011" idx="1">
    <p:pos x="7680" y="449"/>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F83ABB-A641-41B3-815B-0BF716117969}" type="datetimeFigureOut">
              <a:rPr lang="en-US" smtClean="0"/>
              <a:t>3/23/2025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464667-E269-4945-B7C0-AD99F8954A9B}" type="slidenum">
              <a:rPr lang="en-US" smtClean="0"/>
              <a:t>‹#›</a:t>
            </a:fld>
            <a:endParaRPr lang="en-US"/>
          </a:p>
        </p:txBody>
      </p:sp>
    </p:spTree>
    <p:extLst>
      <p:ext uri="{BB962C8B-B14F-4D97-AF65-F5344CB8AC3E}">
        <p14:creationId xmlns:p14="http://schemas.microsoft.com/office/powerpoint/2010/main" val="3346891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2225B-E41B-77C0-1A23-7FE91583AB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A84B7F-BF54-53DE-5ED7-2CDED8A4B9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D18E42-7938-EBF6-0BBB-C03E98259DAE}"/>
              </a:ext>
            </a:extLst>
          </p:cNvPr>
          <p:cNvSpPr>
            <a:spLocks noGrp="1"/>
          </p:cNvSpPr>
          <p:nvPr>
            <p:ph type="dt" sz="half" idx="10"/>
          </p:nvPr>
        </p:nvSpPr>
        <p:spPr/>
        <p:txBody>
          <a:bodyPr/>
          <a:lstStyle/>
          <a:p>
            <a:fld id="{D66C86BF-26DF-47F2-BBA6-FB99F1E1025C}" type="datetimeFigureOut">
              <a:rPr lang="en-US" smtClean="0"/>
              <a:t>3/23/2025</a:t>
            </a:fld>
            <a:endParaRPr lang="en-US"/>
          </a:p>
        </p:txBody>
      </p:sp>
      <p:sp>
        <p:nvSpPr>
          <p:cNvPr id="5" name="Footer Placeholder 4">
            <a:extLst>
              <a:ext uri="{FF2B5EF4-FFF2-40B4-BE49-F238E27FC236}">
                <a16:creationId xmlns:a16="http://schemas.microsoft.com/office/drawing/2014/main" id="{9274C66D-7C77-1BC2-E297-5581F607B8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C71FE2-01D7-8CFA-F772-2A12DADA9511}"/>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3418976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79BFA-EF8F-EA09-32AE-D64B8AE7D9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6459FB-C2B4-23D4-5E49-19DBA37F4E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F53C33-E5A3-B4F5-E8BF-0885DE881848}"/>
              </a:ext>
            </a:extLst>
          </p:cNvPr>
          <p:cNvSpPr>
            <a:spLocks noGrp="1"/>
          </p:cNvSpPr>
          <p:nvPr>
            <p:ph type="dt" sz="half" idx="10"/>
          </p:nvPr>
        </p:nvSpPr>
        <p:spPr/>
        <p:txBody>
          <a:bodyPr/>
          <a:lstStyle/>
          <a:p>
            <a:fld id="{D66C86BF-26DF-47F2-BBA6-FB99F1E1025C}" type="datetimeFigureOut">
              <a:rPr lang="en-US" smtClean="0"/>
              <a:t>3/23/2025</a:t>
            </a:fld>
            <a:endParaRPr lang="en-US"/>
          </a:p>
        </p:txBody>
      </p:sp>
      <p:sp>
        <p:nvSpPr>
          <p:cNvPr id="5" name="Footer Placeholder 4">
            <a:extLst>
              <a:ext uri="{FF2B5EF4-FFF2-40B4-BE49-F238E27FC236}">
                <a16:creationId xmlns:a16="http://schemas.microsoft.com/office/drawing/2014/main" id="{39B3BEFD-E011-F7CA-9B31-F27B739193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199C5A-F8B7-9E90-F8CD-0F9D22014070}"/>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3725137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C63739-7054-0E76-0B25-A01771D40C1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38EBE8-732F-CBA6-F8BB-30CF1BAE2D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19432A-8B6F-76F0-0D7B-30A66B9629A3}"/>
              </a:ext>
            </a:extLst>
          </p:cNvPr>
          <p:cNvSpPr>
            <a:spLocks noGrp="1"/>
          </p:cNvSpPr>
          <p:nvPr>
            <p:ph type="dt" sz="half" idx="10"/>
          </p:nvPr>
        </p:nvSpPr>
        <p:spPr/>
        <p:txBody>
          <a:bodyPr/>
          <a:lstStyle/>
          <a:p>
            <a:fld id="{D66C86BF-26DF-47F2-BBA6-FB99F1E1025C}" type="datetimeFigureOut">
              <a:rPr lang="en-US" smtClean="0"/>
              <a:t>3/23/2025</a:t>
            </a:fld>
            <a:endParaRPr lang="en-US"/>
          </a:p>
        </p:txBody>
      </p:sp>
      <p:sp>
        <p:nvSpPr>
          <p:cNvPr id="5" name="Footer Placeholder 4">
            <a:extLst>
              <a:ext uri="{FF2B5EF4-FFF2-40B4-BE49-F238E27FC236}">
                <a16:creationId xmlns:a16="http://schemas.microsoft.com/office/drawing/2014/main" id="{82C8D616-BCA7-5689-02D1-3CA3EA8840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983D8B-7730-9BA0-75AA-DC12AF5D041B}"/>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4041253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69414-E7DE-B18D-3123-DBD0283DAB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9AEC70-B92A-CC7C-576E-A961A566DF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40CFBF-3986-2ECA-DC6E-B0EB5EEAE220}"/>
              </a:ext>
            </a:extLst>
          </p:cNvPr>
          <p:cNvSpPr>
            <a:spLocks noGrp="1"/>
          </p:cNvSpPr>
          <p:nvPr>
            <p:ph type="dt" sz="half" idx="10"/>
          </p:nvPr>
        </p:nvSpPr>
        <p:spPr/>
        <p:txBody>
          <a:bodyPr/>
          <a:lstStyle/>
          <a:p>
            <a:fld id="{D66C86BF-26DF-47F2-BBA6-FB99F1E1025C}" type="datetimeFigureOut">
              <a:rPr lang="en-US" smtClean="0"/>
              <a:t>3/23/2025</a:t>
            </a:fld>
            <a:endParaRPr lang="en-US"/>
          </a:p>
        </p:txBody>
      </p:sp>
      <p:sp>
        <p:nvSpPr>
          <p:cNvPr id="5" name="Footer Placeholder 4">
            <a:extLst>
              <a:ext uri="{FF2B5EF4-FFF2-40B4-BE49-F238E27FC236}">
                <a16:creationId xmlns:a16="http://schemas.microsoft.com/office/drawing/2014/main" id="{BB5622A7-D018-3314-6712-AC0A3E326F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DF858B-9E65-33C3-1330-DDC559B7F2B8}"/>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111714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99EF2-BE12-339C-53A6-D7F37ED5DF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5EA9B6-8FA8-149E-9646-FB301CFB14E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325791-C68A-6622-2CC5-3C0B283338D8}"/>
              </a:ext>
            </a:extLst>
          </p:cNvPr>
          <p:cNvSpPr>
            <a:spLocks noGrp="1"/>
          </p:cNvSpPr>
          <p:nvPr>
            <p:ph type="dt" sz="half" idx="10"/>
          </p:nvPr>
        </p:nvSpPr>
        <p:spPr/>
        <p:txBody>
          <a:bodyPr/>
          <a:lstStyle/>
          <a:p>
            <a:fld id="{D66C86BF-26DF-47F2-BBA6-FB99F1E1025C}" type="datetimeFigureOut">
              <a:rPr lang="en-US" smtClean="0"/>
              <a:t>3/23/2025</a:t>
            </a:fld>
            <a:endParaRPr lang="en-US"/>
          </a:p>
        </p:txBody>
      </p:sp>
      <p:sp>
        <p:nvSpPr>
          <p:cNvPr id="5" name="Footer Placeholder 4">
            <a:extLst>
              <a:ext uri="{FF2B5EF4-FFF2-40B4-BE49-F238E27FC236}">
                <a16:creationId xmlns:a16="http://schemas.microsoft.com/office/drawing/2014/main" id="{797CB1C5-90B9-0823-9015-AF5F09CF9B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39B8B6-BAA6-240F-60BE-518B08A68FF3}"/>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1263101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E3121-A2A6-067F-9BB5-431330CD0C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B61458-6F42-1FC6-02A5-B26BB0448D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0A9E45-D816-7EFD-3CAA-178E16FA00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34DE17-8AF8-1452-3C2B-1E8AC11C05C7}"/>
              </a:ext>
            </a:extLst>
          </p:cNvPr>
          <p:cNvSpPr>
            <a:spLocks noGrp="1"/>
          </p:cNvSpPr>
          <p:nvPr>
            <p:ph type="dt" sz="half" idx="10"/>
          </p:nvPr>
        </p:nvSpPr>
        <p:spPr/>
        <p:txBody>
          <a:bodyPr/>
          <a:lstStyle/>
          <a:p>
            <a:fld id="{D66C86BF-26DF-47F2-BBA6-FB99F1E1025C}" type="datetimeFigureOut">
              <a:rPr lang="en-US" smtClean="0"/>
              <a:t>3/23/2025</a:t>
            </a:fld>
            <a:endParaRPr lang="en-US"/>
          </a:p>
        </p:txBody>
      </p:sp>
      <p:sp>
        <p:nvSpPr>
          <p:cNvPr id="6" name="Footer Placeholder 5">
            <a:extLst>
              <a:ext uri="{FF2B5EF4-FFF2-40B4-BE49-F238E27FC236}">
                <a16:creationId xmlns:a16="http://schemas.microsoft.com/office/drawing/2014/main" id="{F8F04EE6-8A95-F57F-A192-3DE3AA4138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37B0C8-4507-0579-A941-6A255E92B46F}"/>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731883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D41E2-A077-4FE6-C0D3-E53AD76929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68D9F13-A5D4-37A3-1493-299424981A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5EE514-EB19-276A-D5A5-AD3B452852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4ECFBA-4BCE-DB10-1A82-A2D64F058E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FB50E7-10C2-3309-2CDC-0F66334ED7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1554FF-26AD-988B-1BE6-17295ED2C712}"/>
              </a:ext>
            </a:extLst>
          </p:cNvPr>
          <p:cNvSpPr>
            <a:spLocks noGrp="1"/>
          </p:cNvSpPr>
          <p:nvPr>
            <p:ph type="dt" sz="half" idx="10"/>
          </p:nvPr>
        </p:nvSpPr>
        <p:spPr/>
        <p:txBody>
          <a:bodyPr/>
          <a:lstStyle/>
          <a:p>
            <a:fld id="{D66C86BF-26DF-47F2-BBA6-FB99F1E1025C}" type="datetimeFigureOut">
              <a:rPr lang="en-US" smtClean="0"/>
              <a:t>3/23/2025</a:t>
            </a:fld>
            <a:endParaRPr lang="en-US"/>
          </a:p>
        </p:txBody>
      </p:sp>
      <p:sp>
        <p:nvSpPr>
          <p:cNvPr id="8" name="Footer Placeholder 7">
            <a:extLst>
              <a:ext uri="{FF2B5EF4-FFF2-40B4-BE49-F238E27FC236}">
                <a16:creationId xmlns:a16="http://schemas.microsoft.com/office/drawing/2014/main" id="{62EB7DB9-3BFA-EEC0-380B-FF6C9131A6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18BED0-2F21-3460-79B8-7290A76A4675}"/>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3447078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70D88-D9A6-E2BA-4D07-31B2E1E8C5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9C88D8-4119-A0E3-1E19-520074B60AB6}"/>
              </a:ext>
            </a:extLst>
          </p:cNvPr>
          <p:cNvSpPr>
            <a:spLocks noGrp="1"/>
          </p:cNvSpPr>
          <p:nvPr>
            <p:ph type="dt" sz="half" idx="10"/>
          </p:nvPr>
        </p:nvSpPr>
        <p:spPr/>
        <p:txBody>
          <a:bodyPr/>
          <a:lstStyle/>
          <a:p>
            <a:fld id="{D66C86BF-26DF-47F2-BBA6-FB99F1E1025C}" type="datetimeFigureOut">
              <a:rPr lang="en-US" smtClean="0"/>
              <a:t>3/23/2025</a:t>
            </a:fld>
            <a:endParaRPr lang="en-US"/>
          </a:p>
        </p:txBody>
      </p:sp>
      <p:sp>
        <p:nvSpPr>
          <p:cNvPr id="4" name="Footer Placeholder 3">
            <a:extLst>
              <a:ext uri="{FF2B5EF4-FFF2-40B4-BE49-F238E27FC236}">
                <a16:creationId xmlns:a16="http://schemas.microsoft.com/office/drawing/2014/main" id="{4EBD6728-10D0-DD4F-070F-D8887DC407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1F0AF4-0EB8-E3C6-BC9D-0F225B0D6689}"/>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3137913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6305AF-CB28-6234-0989-07022337F2C8}"/>
              </a:ext>
            </a:extLst>
          </p:cNvPr>
          <p:cNvSpPr>
            <a:spLocks noGrp="1"/>
          </p:cNvSpPr>
          <p:nvPr>
            <p:ph type="dt" sz="half" idx="10"/>
          </p:nvPr>
        </p:nvSpPr>
        <p:spPr/>
        <p:txBody>
          <a:bodyPr/>
          <a:lstStyle/>
          <a:p>
            <a:fld id="{D66C86BF-26DF-47F2-BBA6-FB99F1E1025C}" type="datetimeFigureOut">
              <a:rPr lang="en-US" smtClean="0"/>
              <a:t>3/23/2025</a:t>
            </a:fld>
            <a:endParaRPr lang="en-US"/>
          </a:p>
        </p:txBody>
      </p:sp>
      <p:sp>
        <p:nvSpPr>
          <p:cNvPr id="3" name="Footer Placeholder 2">
            <a:extLst>
              <a:ext uri="{FF2B5EF4-FFF2-40B4-BE49-F238E27FC236}">
                <a16:creationId xmlns:a16="http://schemas.microsoft.com/office/drawing/2014/main" id="{F25B88D4-A6C0-E1B7-8994-A86076DAC3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2BBE91-403E-73E0-6DB4-5910441B780C}"/>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2957680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51ACB-DC8B-620D-E3BF-7FA852E0A2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C1B764-533F-1B5D-0611-138F699344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B5571B-161E-E09A-5698-4A40CFD312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211E9-C5AE-278A-0394-D5A3F4277B48}"/>
              </a:ext>
            </a:extLst>
          </p:cNvPr>
          <p:cNvSpPr>
            <a:spLocks noGrp="1"/>
          </p:cNvSpPr>
          <p:nvPr>
            <p:ph type="dt" sz="half" idx="10"/>
          </p:nvPr>
        </p:nvSpPr>
        <p:spPr/>
        <p:txBody>
          <a:bodyPr/>
          <a:lstStyle/>
          <a:p>
            <a:fld id="{D66C86BF-26DF-47F2-BBA6-FB99F1E1025C}" type="datetimeFigureOut">
              <a:rPr lang="en-US" smtClean="0"/>
              <a:t>3/23/2025</a:t>
            </a:fld>
            <a:endParaRPr lang="en-US"/>
          </a:p>
        </p:txBody>
      </p:sp>
      <p:sp>
        <p:nvSpPr>
          <p:cNvPr id="6" name="Footer Placeholder 5">
            <a:extLst>
              <a:ext uri="{FF2B5EF4-FFF2-40B4-BE49-F238E27FC236}">
                <a16:creationId xmlns:a16="http://schemas.microsoft.com/office/drawing/2014/main" id="{437A9B3E-94F2-61BE-DDC5-42C0513840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52E40-E8E1-BD3E-81E3-532D7B29B082}"/>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2672400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F0294-46E3-230A-33FB-B650A56B89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C59121-E297-856F-8ED2-F9B862BEEC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44B73E-5B9E-91E2-5353-C491A0CF95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24E462-7BB8-F752-941C-B91D00225E13}"/>
              </a:ext>
            </a:extLst>
          </p:cNvPr>
          <p:cNvSpPr>
            <a:spLocks noGrp="1"/>
          </p:cNvSpPr>
          <p:nvPr>
            <p:ph type="dt" sz="half" idx="10"/>
          </p:nvPr>
        </p:nvSpPr>
        <p:spPr/>
        <p:txBody>
          <a:bodyPr/>
          <a:lstStyle/>
          <a:p>
            <a:fld id="{D66C86BF-26DF-47F2-BBA6-FB99F1E1025C}" type="datetimeFigureOut">
              <a:rPr lang="en-US" smtClean="0"/>
              <a:t>3/23/2025</a:t>
            </a:fld>
            <a:endParaRPr lang="en-US"/>
          </a:p>
        </p:txBody>
      </p:sp>
      <p:sp>
        <p:nvSpPr>
          <p:cNvPr id="6" name="Footer Placeholder 5">
            <a:extLst>
              <a:ext uri="{FF2B5EF4-FFF2-40B4-BE49-F238E27FC236}">
                <a16:creationId xmlns:a16="http://schemas.microsoft.com/office/drawing/2014/main" id="{EDC8DAB4-C59B-C493-7D76-5E1C91DA55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1DC2E0-CCB3-2997-598A-4720CC284C29}"/>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3207103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BEEC88-9CA5-4612-35B7-82E0244A79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ADCC53-C329-CE13-38A1-EB94C1E16C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D1CA58-D0E5-D20E-2F11-B1014BAA02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6C86BF-26DF-47F2-BBA6-FB99F1E1025C}" type="datetimeFigureOut">
              <a:rPr lang="en-US" smtClean="0"/>
              <a:t>3/23/2025</a:t>
            </a:fld>
            <a:endParaRPr lang="en-US"/>
          </a:p>
        </p:txBody>
      </p:sp>
      <p:sp>
        <p:nvSpPr>
          <p:cNvPr id="5" name="Footer Placeholder 4">
            <a:extLst>
              <a:ext uri="{FF2B5EF4-FFF2-40B4-BE49-F238E27FC236}">
                <a16:creationId xmlns:a16="http://schemas.microsoft.com/office/drawing/2014/main" id="{4E54645D-A023-304B-CF92-E94304A16A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BE39631-FBA3-5F80-C564-B320E69D3D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8F35010-364B-470B-BB6C-DCBBE63D2E54}" type="slidenum">
              <a:rPr lang="en-US" smtClean="0"/>
              <a:t>‹#›</a:t>
            </a:fld>
            <a:endParaRPr lang="en-US"/>
          </a:p>
        </p:txBody>
      </p:sp>
    </p:spTree>
    <p:extLst>
      <p:ext uri="{BB962C8B-B14F-4D97-AF65-F5344CB8AC3E}">
        <p14:creationId xmlns:p14="http://schemas.microsoft.com/office/powerpoint/2010/main" val="34116530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comments" Target="../comments/commen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187CC"/>
        </a:solidFill>
        <a:effectLst/>
      </p:bgPr>
    </p:bg>
    <p:spTree>
      <p:nvGrpSpPr>
        <p:cNvPr id="1" name=""/>
        <p:cNvGrpSpPr/>
        <p:nvPr/>
      </p:nvGrpSpPr>
      <p:grpSpPr>
        <a:xfrm>
          <a:off x="0" y="0"/>
          <a:ext cx="0" cy="0"/>
          <a:chOff x="0" y="0"/>
          <a:chExt cx="0" cy="0"/>
        </a:xfrm>
      </p:grpSpPr>
      <p:pic>
        <p:nvPicPr>
          <p:cNvPr id="4" name="Picture 4"/>
          <p:cNvPicPr>
            <a:picLocks noChangeAspect="1"/>
          </p:cNvPicPr>
          <p:nvPr/>
        </p:nvPicPr>
        <p:blipFill rotWithShape="1">
          <a:blip r:embed="rId2"/>
          <a:srcRect l="1" r="-387" b="18588"/>
          <a:stretch/>
        </p:blipFill>
        <p:spPr>
          <a:xfrm>
            <a:off x="366227" y="237669"/>
            <a:ext cx="1212311" cy="788699"/>
          </a:xfrm>
          <a:prstGeom prst="rect">
            <a:avLst/>
          </a:prstGeom>
        </p:spPr>
      </p:pic>
      <p:sp>
        <p:nvSpPr>
          <p:cNvPr id="6" name="TextBox 6"/>
          <p:cNvSpPr txBox="1"/>
          <p:nvPr/>
        </p:nvSpPr>
        <p:spPr>
          <a:xfrm>
            <a:off x="366227" y="1503753"/>
            <a:ext cx="11555519" cy="998863"/>
          </a:xfrm>
          <a:prstGeom prst="rect">
            <a:avLst/>
          </a:prstGeom>
        </p:spPr>
        <p:txBody>
          <a:bodyPr wrap="square" lIns="0" tIns="0" rIns="0" bIns="0" rtlCol="0" anchor="t">
            <a:spAutoFit/>
          </a:bodyPr>
          <a:lstStyle/>
          <a:p>
            <a:pPr>
              <a:lnSpc>
                <a:spcPts val="9425"/>
              </a:lnSpc>
              <a:spcBef>
                <a:spcPct val="0"/>
              </a:spcBef>
            </a:pPr>
            <a:r>
              <a:rPr lang="en-US" sz="2800" dirty="0">
                <a:solidFill>
                  <a:srgbClr val="FFFFFF"/>
                </a:solidFill>
                <a:latin typeface="Calibri" panose="020F0502020204030204" pitchFamily="34" charset="0"/>
                <a:ea typeface="Calibri" panose="020F0502020204030204" pitchFamily="34" charset="0"/>
                <a:cs typeface="Calibri" panose="020F0502020204030204" pitchFamily="34" charset="0"/>
              </a:rPr>
              <a:t>WIPRO NGA Program – Embedded Testing</a:t>
            </a:r>
          </a:p>
        </p:txBody>
      </p:sp>
      <p:sp>
        <p:nvSpPr>
          <p:cNvPr id="7" name="TextBox 7"/>
          <p:cNvSpPr txBox="1"/>
          <p:nvPr/>
        </p:nvSpPr>
        <p:spPr>
          <a:xfrm>
            <a:off x="366226" y="3173342"/>
            <a:ext cx="8594894" cy="292837"/>
          </a:xfrm>
          <a:prstGeom prst="rect">
            <a:avLst/>
          </a:prstGeom>
        </p:spPr>
        <p:txBody>
          <a:bodyPr wrap="square" lIns="0" tIns="0" rIns="0" bIns="0" rtlCol="0" anchor="t">
            <a:spAutoFit/>
          </a:bodyPr>
          <a:lstStyle/>
          <a:p>
            <a:pPr algn="just">
              <a:lnSpc>
                <a:spcPts val="2239"/>
              </a:lnSpc>
              <a:spcBef>
                <a:spcPct val="0"/>
              </a:spcBef>
            </a:pPr>
            <a:r>
              <a:rPr lang="en-US" sz="2400" dirty="0">
                <a:solidFill>
                  <a:srgbClr val="FFFFFF"/>
                </a:solidFill>
                <a:latin typeface="HK Grotesk" pitchFamily="2" charset="77"/>
              </a:rPr>
              <a:t>Capstone Project Presentation –</a:t>
            </a:r>
            <a:r>
              <a:rPr lang="en-US" sz="2400" baseline="30000" dirty="0">
                <a:solidFill>
                  <a:srgbClr val="FFFFFF"/>
                </a:solidFill>
                <a:latin typeface="HK Grotesk" pitchFamily="2" charset="77"/>
              </a:rPr>
              <a:t> </a:t>
            </a:r>
            <a:r>
              <a:rPr lang="en-US" sz="2400" dirty="0">
                <a:solidFill>
                  <a:srgbClr val="FFFFFF"/>
                </a:solidFill>
                <a:latin typeface="HK Grotesk" pitchFamily="2" charset="77"/>
              </a:rPr>
              <a:t> </a:t>
            </a:r>
            <a:r>
              <a:rPr lang="en-US" sz="2400" dirty="0">
                <a:solidFill>
                  <a:srgbClr val="FFFFFF"/>
                </a:solidFill>
                <a:latin typeface="Calibri" panose="020F0502020204030204" pitchFamily="34" charset="0"/>
                <a:cs typeface="Calibri" panose="020F0502020204030204" pitchFamily="34" charset="0"/>
              </a:rPr>
              <a:t>17</a:t>
            </a:r>
            <a:r>
              <a:rPr lang="en-US" sz="2400" baseline="30000" dirty="0">
                <a:solidFill>
                  <a:srgbClr val="FFFFFF"/>
                </a:solidFill>
                <a:latin typeface="Calibri" panose="020F0502020204030204" pitchFamily="34" charset="0"/>
                <a:cs typeface="Calibri" panose="020F0502020204030204" pitchFamily="34" charset="0"/>
              </a:rPr>
              <a:t>th</a:t>
            </a:r>
            <a:r>
              <a:rPr lang="en-US" sz="2400" dirty="0">
                <a:solidFill>
                  <a:srgbClr val="FFFFFF"/>
                </a:solidFill>
                <a:latin typeface="Calibri" panose="020F0502020204030204" pitchFamily="34" charset="0"/>
                <a:cs typeface="Calibri" panose="020F0502020204030204" pitchFamily="34" charset="0"/>
              </a:rPr>
              <a:t> February to </a:t>
            </a:r>
            <a:r>
              <a:rPr lang="en-US" sz="2400" dirty="0">
                <a:solidFill>
                  <a:srgbClr val="FFFFFF"/>
                </a:solidFill>
                <a:latin typeface="HK Grotesk" pitchFamily="2" charset="77"/>
              </a:rPr>
              <a:t> 25</a:t>
            </a:r>
            <a:r>
              <a:rPr lang="en-US" sz="2400" baseline="30000" dirty="0">
                <a:solidFill>
                  <a:srgbClr val="FFFFFF"/>
                </a:solidFill>
                <a:latin typeface="HK Grotesk" pitchFamily="2" charset="77"/>
              </a:rPr>
              <a:t>th </a:t>
            </a:r>
            <a:r>
              <a:rPr lang="en-US" sz="2400" dirty="0">
                <a:solidFill>
                  <a:srgbClr val="FFFFFF"/>
                </a:solidFill>
                <a:latin typeface="HK Grotesk" pitchFamily="2" charset="77"/>
              </a:rPr>
              <a:t> March 2025</a:t>
            </a:r>
          </a:p>
        </p:txBody>
      </p:sp>
      <p:sp>
        <p:nvSpPr>
          <p:cNvPr id="8" name="TextBox 8"/>
          <p:cNvSpPr txBox="1"/>
          <p:nvPr/>
        </p:nvSpPr>
        <p:spPr>
          <a:xfrm>
            <a:off x="366226" y="6140450"/>
            <a:ext cx="4172935" cy="221664"/>
          </a:xfrm>
          <a:prstGeom prst="rect">
            <a:avLst/>
          </a:prstGeom>
        </p:spPr>
        <p:txBody>
          <a:bodyPr lIns="0" tIns="0" rIns="0" bIns="0" rtlCol="0" anchor="t">
            <a:spAutoFit/>
          </a:bodyPr>
          <a:lstStyle/>
          <a:p>
            <a:pPr algn="just">
              <a:lnSpc>
                <a:spcPts val="1867"/>
              </a:lnSpc>
              <a:spcBef>
                <a:spcPct val="0"/>
              </a:spcBef>
            </a:pPr>
            <a:r>
              <a:rPr lang="en-US" sz="1333" spc="133" dirty="0">
                <a:solidFill>
                  <a:srgbClr val="FFFFFF"/>
                </a:solidFill>
                <a:latin typeface="HK Grotesk Light Bold"/>
              </a:rPr>
              <a:t>www.rpsconsulting.in</a:t>
            </a:r>
          </a:p>
        </p:txBody>
      </p:sp>
      <p:sp>
        <p:nvSpPr>
          <p:cNvPr id="2" name="TextBox 7">
            <a:extLst>
              <a:ext uri="{FF2B5EF4-FFF2-40B4-BE49-F238E27FC236}">
                <a16:creationId xmlns:a16="http://schemas.microsoft.com/office/drawing/2014/main" id="{ED66556B-B256-8D8D-E60E-0C5895B5FFA5}"/>
              </a:ext>
            </a:extLst>
          </p:cNvPr>
          <p:cNvSpPr txBox="1"/>
          <p:nvPr/>
        </p:nvSpPr>
        <p:spPr>
          <a:xfrm>
            <a:off x="366226" y="5061410"/>
            <a:ext cx="6780319" cy="292837"/>
          </a:xfrm>
          <a:prstGeom prst="rect">
            <a:avLst/>
          </a:prstGeom>
        </p:spPr>
        <p:txBody>
          <a:bodyPr wrap="square" lIns="0" tIns="0" rIns="0" bIns="0" rtlCol="0" anchor="t">
            <a:spAutoFit/>
          </a:bodyPr>
          <a:lstStyle/>
          <a:p>
            <a:pPr algn="just">
              <a:lnSpc>
                <a:spcPts val="2239"/>
              </a:lnSpc>
              <a:spcBef>
                <a:spcPct val="0"/>
              </a:spcBef>
            </a:pPr>
            <a:r>
              <a:rPr lang="en-US" sz="2400" dirty="0">
                <a:solidFill>
                  <a:srgbClr val="FFFFFF"/>
                </a:solidFill>
                <a:latin typeface="HK Grotesk" pitchFamily="2" charset="77"/>
              </a:rPr>
              <a:t>Presented by – Sundarrajan S</a:t>
            </a:r>
          </a:p>
        </p:txBody>
      </p:sp>
      <p:sp>
        <p:nvSpPr>
          <p:cNvPr id="3" name="TextBox 7">
            <a:extLst>
              <a:ext uri="{FF2B5EF4-FFF2-40B4-BE49-F238E27FC236}">
                <a16:creationId xmlns:a16="http://schemas.microsoft.com/office/drawing/2014/main" id="{21F87AA7-2FEF-9248-CC8B-6951622F8F14}"/>
              </a:ext>
            </a:extLst>
          </p:cNvPr>
          <p:cNvSpPr txBox="1"/>
          <p:nvPr/>
        </p:nvSpPr>
        <p:spPr>
          <a:xfrm>
            <a:off x="366227" y="4136906"/>
            <a:ext cx="8186930" cy="292837"/>
          </a:xfrm>
          <a:prstGeom prst="rect">
            <a:avLst/>
          </a:prstGeom>
        </p:spPr>
        <p:txBody>
          <a:bodyPr wrap="square" lIns="0" tIns="0" rIns="0" bIns="0" rtlCol="0" anchor="t">
            <a:spAutoFit/>
          </a:bodyPr>
          <a:lstStyle/>
          <a:p>
            <a:pPr algn="just">
              <a:lnSpc>
                <a:spcPts val="2239"/>
              </a:lnSpc>
              <a:spcBef>
                <a:spcPct val="0"/>
              </a:spcBef>
            </a:pPr>
            <a:r>
              <a:rPr lang="en-US" sz="2400" dirty="0">
                <a:solidFill>
                  <a:srgbClr val="FFFFFF"/>
                </a:solidFill>
                <a:latin typeface="HK Grotesk" pitchFamily="2" charset="77"/>
              </a:rPr>
              <a:t>Project Title Here – Demowebshop-Tricentis Capstone Project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2025 -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10</a:t>
            </a:fld>
            <a:endParaRPr lang="en-US" dirty="0">
              <a:solidFill>
                <a:schemeClr val="tx1"/>
              </a:solidFill>
            </a:endParaRPr>
          </a:p>
        </p:txBody>
      </p:sp>
      <p:sp>
        <p:nvSpPr>
          <p:cNvPr id="8" name="Google Shape;162;g33af7b0f014_0_74">
            <a:extLst>
              <a:ext uri="{FF2B5EF4-FFF2-40B4-BE49-F238E27FC236}">
                <a16:creationId xmlns:a16="http://schemas.microsoft.com/office/drawing/2014/main" id="{3975F4D3-1628-4B25-A32A-D2936AC9EA24}"/>
              </a:ext>
            </a:extLst>
          </p:cNvPr>
          <p:cNvSpPr/>
          <p:nvPr/>
        </p:nvSpPr>
        <p:spPr>
          <a:xfrm>
            <a:off x="273075" y="211475"/>
            <a:ext cx="10102500" cy="4923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200" b="1" dirty="0">
                <a:solidFill>
                  <a:srgbClr val="0187CC"/>
                </a:solidFill>
                <a:latin typeface="Arial" panose="020B0604020202020204" pitchFamily="34" charset="0"/>
                <a:cs typeface="Arial" panose="020B0604020202020204" pitchFamily="34" charset="0"/>
              </a:rPr>
              <a:t>SCREENSHOTS OF TEST CASES :</a:t>
            </a:r>
            <a:endParaRPr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26A44FD3-1E55-C157-DAB3-466034471E70}"/>
              </a:ext>
            </a:extLst>
          </p:cNvPr>
          <p:cNvPicPr>
            <a:picLocks noChangeAspect="1"/>
          </p:cNvPicPr>
          <p:nvPr/>
        </p:nvPicPr>
        <p:blipFill>
          <a:blip r:embed="rId3"/>
          <a:stretch>
            <a:fillRect/>
          </a:stretch>
        </p:blipFill>
        <p:spPr>
          <a:xfrm>
            <a:off x="1283553" y="982768"/>
            <a:ext cx="9624894" cy="4892464"/>
          </a:xfrm>
          <a:prstGeom prst="rect">
            <a:avLst/>
          </a:prstGeom>
        </p:spPr>
      </p:pic>
    </p:spTree>
    <p:extLst>
      <p:ext uri="{BB962C8B-B14F-4D97-AF65-F5344CB8AC3E}">
        <p14:creationId xmlns:p14="http://schemas.microsoft.com/office/powerpoint/2010/main" val="427863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2025 -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11</a:t>
            </a:fld>
            <a:endParaRPr lang="en-US" dirty="0">
              <a:solidFill>
                <a:schemeClr val="tx1"/>
              </a:solidFill>
            </a:endParaRPr>
          </a:p>
        </p:txBody>
      </p:sp>
      <p:sp>
        <p:nvSpPr>
          <p:cNvPr id="8" name="Google Shape;162;g33af7b0f014_0_74">
            <a:extLst>
              <a:ext uri="{FF2B5EF4-FFF2-40B4-BE49-F238E27FC236}">
                <a16:creationId xmlns:a16="http://schemas.microsoft.com/office/drawing/2014/main" id="{3975F4D3-1628-4B25-A32A-D2936AC9EA24}"/>
              </a:ext>
            </a:extLst>
          </p:cNvPr>
          <p:cNvSpPr/>
          <p:nvPr/>
        </p:nvSpPr>
        <p:spPr>
          <a:xfrm>
            <a:off x="273075" y="211475"/>
            <a:ext cx="10102500" cy="4923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200" b="1" dirty="0">
                <a:solidFill>
                  <a:srgbClr val="0187CC"/>
                </a:solidFill>
                <a:latin typeface="Arial" panose="020B0604020202020204" pitchFamily="34" charset="0"/>
                <a:cs typeface="Arial" panose="020B0604020202020204" pitchFamily="34" charset="0"/>
              </a:rPr>
              <a:t>SCREENSHOTS OF TEST CASES :</a:t>
            </a:r>
            <a:endParaRPr dirty="0">
              <a:latin typeface="Arial" panose="020B0604020202020204" pitchFamily="34" charset="0"/>
              <a:cs typeface="Arial" panose="020B0604020202020204" pitchFamily="34" charset="0"/>
            </a:endParaRPr>
          </a:p>
        </p:txBody>
      </p:sp>
      <p:pic>
        <p:nvPicPr>
          <p:cNvPr id="12" name="Picture 11">
            <a:extLst>
              <a:ext uri="{FF2B5EF4-FFF2-40B4-BE49-F238E27FC236}">
                <a16:creationId xmlns:a16="http://schemas.microsoft.com/office/drawing/2014/main" id="{DC835B84-2F77-4B0E-9DD1-2CDE16587F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9304" y="1183200"/>
            <a:ext cx="9893392" cy="4360985"/>
          </a:xfrm>
          <a:prstGeom prst="rect">
            <a:avLst/>
          </a:prstGeom>
        </p:spPr>
      </p:pic>
    </p:spTree>
    <p:extLst>
      <p:ext uri="{BB962C8B-B14F-4D97-AF65-F5344CB8AC3E}">
        <p14:creationId xmlns:p14="http://schemas.microsoft.com/office/powerpoint/2010/main" val="2570616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2025 -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12</a:t>
            </a:fld>
            <a:endParaRPr lang="en-US" dirty="0">
              <a:solidFill>
                <a:schemeClr val="tx1"/>
              </a:solidFill>
            </a:endParaRPr>
          </a:p>
        </p:txBody>
      </p:sp>
      <p:sp>
        <p:nvSpPr>
          <p:cNvPr id="8" name="Google Shape;162;g33af7b0f014_0_74">
            <a:extLst>
              <a:ext uri="{FF2B5EF4-FFF2-40B4-BE49-F238E27FC236}">
                <a16:creationId xmlns:a16="http://schemas.microsoft.com/office/drawing/2014/main" id="{3975F4D3-1628-4B25-A32A-D2936AC9EA24}"/>
              </a:ext>
            </a:extLst>
          </p:cNvPr>
          <p:cNvSpPr/>
          <p:nvPr/>
        </p:nvSpPr>
        <p:spPr>
          <a:xfrm>
            <a:off x="273075" y="211475"/>
            <a:ext cx="10102500" cy="4923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200" b="1" dirty="0">
                <a:solidFill>
                  <a:srgbClr val="0187CC"/>
                </a:solidFill>
                <a:latin typeface="Arial" panose="020B0604020202020204" pitchFamily="34" charset="0"/>
                <a:cs typeface="Arial" panose="020B0604020202020204" pitchFamily="34" charset="0"/>
              </a:rPr>
              <a:t>SCREENSHOTS OF TEST CASES :</a:t>
            </a:r>
            <a:endParaRPr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39552ADF-594E-47EE-AC4C-22A47DF61C33}"/>
              </a:ext>
            </a:extLst>
          </p:cNvPr>
          <p:cNvPicPr>
            <a:picLocks noChangeAspect="1"/>
          </p:cNvPicPr>
          <p:nvPr/>
        </p:nvPicPr>
        <p:blipFill rotWithShape="1">
          <a:blip r:embed="rId3">
            <a:extLst>
              <a:ext uri="{28A0092B-C50C-407E-A947-70E740481C1C}">
                <a14:useLocalDpi xmlns:a14="http://schemas.microsoft.com/office/drawing/2010/main" val="0"/>
              </a:ext>
            </a:extLst>
          </a:blip>
          <a:srcRect t="11291" b="4961"/>
          <a:stretch/>
        </p:blipFill>
        <p:spPr>
          <a:xfrm>
            <a:off x="1254793" y="1195754"/>
            <a:ext cx="9682413" cy="4251960"/>
          </a:xfrm>
          <a:prstGeom prst="rect">
            <a:avLst/>
          </a:prstGeom>
        </p:spPr>
      </p:pic>
    </p:spTree>
    <p:extLst>
      <p:ext uri="{BB962C8B-B14F-4D97-AF65-F5344CB8AC3E}">
        <p14:creationId xmlns:p14="http://schemas.microsoft.com/office/powerpoint/2010/main" val="1275028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2025 -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13</a:t>
            </a:fld>
            <a:endParaRPr lang="en-US" dirty="0">
              <a:solidFill>
                <a:schemeClr val="tx1"/>
              </a:solidFill>
            </a:endParaRPr>
          </a:p>
        </p:txBody>
      </p:sp>
      <p:sp>
        <p:nvSpPr>
          <p:cNvPr id="8" name="Google Shape;162;g33af7b0f014_0_74">
            <a:extLst>
              <a:ext uri="{FF2B5EF4-FFF2-40B4-BE49-F238E27FC236}">
                <a16:creationId xmlns:a16="http://schemas.microsoft.com/office/drawing/2014/main" id="{3975F4D3-1628-4B25-A32A-D2936AC9EA24}"/>
              </a:ext>
            </a:extLst>
          </p:cNvPr>
          <p:cNvSpPr/>
          <p:nvPr/>
        </p:nvSpPr>
        <p:spPr>
          <a:xfrm>
            <a:off x="273075" y="211475"/>
            <a:ext cx="10102500" cy="4923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200" b="1" dirty="0">
                <a:solidFill>
                  <a:srgbClr val="0187CC"/>
                </a:solidFill>
                <a:latin typeface="Arial" panose="020B0604020202020204" pitchFamily="34" charset="0"/>
                <a:cs typeface="Arial" panose="020B0604020202020204" pitchFamily="34" charset="0"/>
              </a:rPr>
              <a:t>SCREENSHOTS OF TEST CASES :</a:t>
            </a:r>
            <a:endParaRPr dirty="0">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DEAB269A-1CD0-42BD-B6B1-C9D75129D448}"/>
              </a:ext>
            </a:extLst>
          </p:cNvPr>
          <p:cNvPicPr>
            <a:picLocks noChangeAspect="1"/>
          </p:cNvPicPr>
          <p:nvPr/>
        </p:nvPicPr>
        <p:blipFill rotWithShape="1">
          <a:blip r:embed="rId3">
            <a:extLst>
              <a:ext uri="{28A0092B-C50C-407E-A947-70E740481C1C}">
                <a14:useLocalDpi xmlns:a14="http://schemas.microsoft.com/office/drawing/2010/main" val="0"/>
              </a:ext>
            </a:extLst>
          </a:blip>
          <a:srcRect l="14077" r="14898"/>
          <a:stretch/>
        </p:blipFill>
        <p:spPr>
          <a:xfrm>
            <a:off x="1172894" y="1033633"/>
            <a:ext cx="9846212" cy="4790734"/>
          </a:xfrm>
          <a:prstGeom prst="rect">
            <a:avLst/>
          </a:prstGeom>
        </p:spPr>
      </p:pic>
    </p:spTree>
    <p:extLst>
      <p:ext uri="{BB962C8B-B14F-4D97-AF65-F5344CB8AC3E}">
        <p14:creationId xmlns:p14="http://schemas.microsoft.com/office/powerpoint/2010/main" val="2482905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2025 -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14</a:t>
            </a:fld>
            <a:endParaRPr lang="en-US" dirty="0">
              <a:solidFill>
                <a:schemeClr val="tx1"/>
              </a:solidFill>
            </a:endParaRPr>
          </a:p>
        </p:txBody>
      </p:sp>
      <p:sp>
        <p:nvSpPr>
          <p:cNvPr id="8" name="Google Shape;162;g33af7b0f014_0_74">
            <a:extLst>
              <a:ext uri="{FF2B5EF4-FFF2-40B4-BE49-F238E27FC236}">
                <a16:creationId xmlns:a16="http://schemas.microsoft.com/office/drawing/2014/main" id="{3975F4D3-1628-4B25-A32A-D2936AC9EA24}"/>
              </a:ext>
            </a:extLst>
          </p:cNvPr>
          <p:cNvSpPr/>
          <p:nvPr/>
        </p:nvSpPr>
        <p:spPr>
          <a:xfrm>
            <a:off x="273075" y="211475"/>
            <a:ext cx="10102500" cy="4923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200" b="1" dirty="0">
                <a:solidFill>
                  <a:srgbClr val="0187CC"/>
                </a:solidFill>
                <a:latin typeface="Arial" panose="020B0604020202020204" pitchFamily="34" charset="0"/>
                <a:cs typeface="Arial" panose="020B0604020202020204" pitchFamily="34" charset="0"/>
              </a:rPr>
              <a:t>SCREENSHOTS OF TEST CASES :</a:t>
            </a:r>
            <a:endParaRPr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D7D75C9E-B8B7-48AD-BE63-429601BE671B}"/>
              </a:ext>
            </a:extLst>
          </p:cNvPr>
          <p:cNvPicPr>
            <a:picLocks noChangeAspect="1"/>
          </p:cNvPicPr>
          <p:nvPr/>
        </p:nvPicPr>
        <p:blipFill rotWithShape="1">
          <a:blip r:embed="rId3">
            <a:extLst>
              <a:ext uri="{28A0092B-C50C-407E-A947-70E740481C1C}">
                <a14:useLocalDpi xmlns:a14="http://schemas.microsoft.com/office/drawing/2010/main" val="0"/>
              </a:ext>
            </a:extLst>
          </a:blip>
          <a:srcRect t="15867" b="4638"/>
          <a:stretch/>
        </p:blipFill>
        <p:spPr>
          <a:xfrm>
            <a:off x="1491175" y="1153551"/>
            <a:ext cx="9192985" cy="4276578"/>
          </a:xfrm>
          <a:prstGeom prst="rect">
            <a:avLst/>
          </a:prstGeom>
        </p:spPr>
      </p:pic>
    </p:spTree>
    <p:extLst>
      <p:ext uri="{BB962C8B-B14F-4D97-AF65-F5344CB8AC3E}">
        <p14:creationId xmlns:p14="http://schemas.microsoft.com/office/powerpoint/2010/main" val="1188090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2025 -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15</a:t>
            </a:fld>
            <a:endParaRPr lang="en-US" dirty="0">
              <a:solidFill>
                <a:schemeClr val="tx1"/>
              </a:solidFill>
            </a:endParaRPr>
          </a:p>
        </p:txBody>
      </p:sp>
      <p:sp>
        <p:nvSpPr>
          <p:cNvPr id="7" name="Google Shape;222;g33af7b0f014_0_134">
            <a:extLst>
              <a:ext uri="{FF2B5EF4-FFF2-40B4-BE49-F238E27FC236}">
                <a16:creationId xmlns:a16="http://schemas.microsoft.com/office/drawing/2014/main" id="{EA773397-D68D-4797-9987-655969532AA4}"/>
              </a:ext>
            </a:extLst>
          </p:cNvPr>
          <p:cNvSpPr/>
          <p:nvPr/>
        </p:nvSpPr>
        <p:spPr>
          <a:xfrm>
            <a:off x="273075" y="211475"/>
            <a:ext cx="10102500" cy="4923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200" b="1" dirty="0">
                <a:solidFill>
                  <a:srgbClr val="0187CC"/>
                </a:solidFill>
                <a:latin typeface="Arial" panose="020B0604020202020204" pitchFamily="34" charset="0"/>
                <a:cs typeface="Arial" panose="020B0604020202020204" pitchFamily="34" charset="0"/>
              </a:rPr>
              <a:t>CONCLUSION :</a:t>
            </a:r>
            <a:endParaRPr dirty="0">
              <a:latin typeface="Arial" panose="020B0604020202020204" pitchFamily="34" charset="0"/>
              <a:cs typeface="Arial" panose="020B0604020202020204" pitchFamily="34" charset="0"/>
            </a:endParaRPr>
          </a:p>
        </p:txBody>
      </p:sp>
      <p:sp>
        <p:nvSpPr>
          <p:cNvPr id="9" name="Google Shape;226;g33af7b0f014_0_134">
            <a:extLst>
              <a:ext uri="{FF2B5EF4-FFF2-40B4-BE49-F238E27FC236}">
                <a16:creationId xmlns:a16="http://schemas.microsoft.com/office/drawing/2014/main" id="{8A291DD0-6B2D-4C30-8515-0CB22850C80A}"/>
              </a:ext>
            </a:extLst>
          </p:cNvPr>
          <p:cNvSpPr txBox="1"/>
          <p:nvPr/>
        </p:nvSpPr>
        <p:spPr>
          <a:xfrm>
            <a:off x="754396" y="1196225"/>
            <a:ext cx="10599404" cy="3537851"/>
          </a:xfrm>
          <a:prstGeom prst="rect">
            <a:avLst/>
          </a:prstGeom>
          <a:noFill/>
          <a:ln>
            <a:noFill/>
          </a:ln>
        </p:spPr>
        <p:txBody>
          <a:bodyPr spcFirstLastPara="1" wrap="square" lIns="91425" tIns="45700" rIns="91425" bIns="45700" anchor="t" anchorCtr="0">
            <a:spAutoFit/>
          </a:bodyPr>
          <a:lstStyle/>
          <a:p>
            <a:pPr marL="0" lvl="0" indent="0" algn="just" rtl="0">
              <a:lnSpc>
                <a:spcPct val="115000"/>
              </a:lnSpc>
              <a:spcBef>
                <a:spcPts val="1200"/>
              </a:spcBef>
              <a:spcAft>
                <a:spcPts val="0"/>
              </a:spcAft>
              <a:buClr>
                <a:schemeClr val="dk1"/>
              </a:buClr>
              <a:buSzPts val="1100"/>
              <a:buFont typeface="Arial"/>
              <a:buNone/>
            </a:pPr>
            <a:r>
              <a:rPr lang="en-GB" sz="1800" dirty="0">
                <a:solidFill>
                  <a:srgbClr val="0187CC"/>
                </a:solidFill>
                <a:latin typeface="Arial" panose="020B0604020202020204" pitchFamily="34" charset="0"/>
                <a:cs typeface="Arial" panose="020B0604020202020204" pitchFamily="34" charset="0"/>
              </a:rPr>
              <a:t>The </a:t>
            </a:r>
            <a:r>
              <a:rPr lang="en-GB" sz="1800" dirty="0" err="1">
                <a:solidFill>
                  <a:srgbClr val="0187CC"/>
                </a:solidFill>
                <a:latin typeface="Arial" panose="020B0604020202020204" pitchFamily="34" charset="0"/>
                <a:cs typeface="Arial" panose="020B0604020202020204" pitchFamily="34" charset="0"/>
              </a:rPr>
              <a:t>Demowebshop-Tricentis</a:t>
            </a:r>
            <a:r>
              <a:rPr lang="en-GB" sz="1800" dirty="0">
                <a:solidFill>
                  <a:srgbClr val="0187CC"/>
                </a:solidFill>
                <a:latin typeface="Arial" panose="020B0604020202020204" pitchFamily="34" charset="0"/>
                <a:cs typeface="Arial" panose="020B0604020202020204" pitchFamily="34" charset="0"/>
              </a:rPr>
              <a:t> Automation Testing project efficiently verifies all major functionalities of the application, providing a smooth user experience. Through Selenium integration with BDD and POM frameworks, the testing process is optimized to be efficient, scalable, and maintainable. Cross-browser testing ensures compatibility with leading browsers, and Jenkins integration provides continuous quality assurance. </a:t>
            </a:r>
            <a:r>
              <a:rPr lang="en-GB" sz="1800">
                <a:solidFill>
                  <a:srgbClr val="0187CC"/>
                </a:solidFill>
                <a:latin typeface="Arial" panose="020B0604020202020204" pitchFamily="34" charset="0"/>
                <a:cs typeface="Arial" panose="020B0604020202020204" pitchFamily="34" charset="0"/>
              </a:rPr>
              <a:t>In all, this automated test suite improves reliability, minimizes manual effort, and enables quicker, error-free releases.</a:t>
            </a:r>
          </a:p>
          <a:p>
            <a:pPr marL="0" lvl="0" indent="0" algn="l" rtl="0">
              <a:lnSpc>
                <a:spcPct val="115000"/>
              </a:lnSpc>
              <a:spcBef>
                <a:spcPts val="1400"/>
              </a:spcBef>
              <a:spcAft>
                <a:spcPts val="0"/>
              </a:spcAft>
              <a:buNone/>
            </a:pPr>
            <a:endParaRPr sz="1800" b="1" dirty="0">
              <a:solidFill>
                <a:srgbClr val="0187CC"/>
              </a:solidFill>
            </a:endParaRPr>
          </a:p>
          <a:p>
            <a:pPr marL="0" marR="0" lvl="0" indent="0" algn="just" rtl="0">
              <a:spcBef>
                <a:spcPts val="400"/>
              </a:spcBef>
              <a:spcAft>
                <a:spcPts val="0"/>
              </a:spcAft>
              <a:buNone/>
            </a:pPr>
            <a:endParaRPr sz="1800" dirty="0">
              <a:solidFill>
                <a:srgbClr val="0187CC"/>
              </a:solidFill>
            </a:endParaRPr>
          </a:p>
          <a:p>
            <a:pPr marL="0" marR="0" lvl="0" indent="0" algn="l" rtl="0">
              <a:spcBef>
                <a:spcPts val="0"/>
              </a:spcBef>
              <a:spcAft>
                <a:spcPts val="0"/>
              </a:spcAft>
              <a:buNone/>
            </a:pPr>
            <a:endParaRPr sz="1800" dirty="0">
              <a:solidFill>
                <a:srgbClr val="0187CC"/>
              </a:solidFill>
            </a:endParaRPr>
          </a:p>
          <a:p>
            <a:pPr marL="0" marR="0" lvl="0" indent="0" algn="l" rtl="0">
              <a:spcBef>
                <a:spcPts val="0"/>
              </a:spcBef>
              <a:spcAft>
                <a:spcPts val="0"/>
              </a:spcAft>
              <a:buNone/>
            </a:pPr>
            <a:endParaRPr sz="1800" dirty="0">
              <a:solidFill>
                <a:srgbClr val="0187CC"/>
              </a:solidFill>
            </a:endParaRPr>
          </a:p>
        </p:txBody>
      </p:sp>
    </p:spTree>
    <p:extLst>
      <p:ext uri="{BB962C8B-B14F-4D97-AF65-F5344CB8AC3E}">
        <p14:creationId xmlns:p14="http://schemas.microsoft.com/office/powerpoint/2010/main" val="293698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sp>
        <p:nvSpPr>
          <p:cNvPr id="29" name="Rectangle 155">
            <a:extLst>
              <a:ext uri="{FF2B5EF4-FFF2-40B4-BE49-F238E27FC236}">
                <a16:creationId xmlns:a16="http://schemas.microsoft.com/office/drawing/2014/main" id="{FE3526C0-0D62-E999-846D-539DB0F96A06}"/>
              </a:ext>
            </a:extLst>
          </p:cNvPr>
          <p:cNvSpPr/>
          <p:nvPr/>
        </p:nvSpPr>
        <p:spPr>
          <a:xfrm>
            <a:off x="273075" y="211475"/>
            <a:ext cx="10102565" cy="492443"/>
          </a:xfrm>
          <a:prstGeom prst="rect">
            <a:avLst/>
          </a:prstGeom>
        </p:spPr>
        <p:txBody>
          <a:bodyPr wrap="square" lIns="0" tIns="0" rIns="0" bIns="0">
            <a:spAutoFit/>
          </a:bodyPr>
          <a:lstStyle/>
          <a:p>
            <a:pPr>
              <a:spcBef>
                <a:spcPct val="0"/>
              </a:spcBef>
            </a:pPr>
            <a:r>
              <a:rPr lang="en-US" sz="3200" b="1" dirty="0">
                <a:solidFill>
                  <a:srgbClr val="0187CC"/>
                </a:solidFill>
                <a:latin typeface="Arial" panose="020B0604020202020204" pitchFamily="34" charset="0"/>
                <a:cs typeface="Arial" panose="020B0604020202020204" pitchFamily="34" charset="0"/>
              </a:rPr>
              <a:t>INTRODUCTION</a:t>
            </a:r>
          </a:p>
        </p:txBody>
      </p:sp>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2025 -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2</a:t>
            </a:fld>
            <a:endParaRPr lang="en-US" dirty="0">
              <a:solidFill>
                <a:schemeClr val="tx1"/>
              </a:solidFill>
            </a:endParaRPr>
          </a:p>
        </p:txBody>
      </p:sp>
      <p:sp>
        <p:nvSpPr>
          <p:cNvPr id="8" name="TextBox 7">
            <a:extLst>
              <a:ext uri="{FF2B5EF4-FFF2-40B4-BE49-F238E27FC236}">
                <a16:creationId xmlns:a16="http://schemas.microsoft.com/office/drawing/2014/main" id="{B8AF7587-93E4-4002-BC79-36914E1D141D}"/>
              </a:ext>
            </a:extLst>
          </p:cNvPr>
          <p:cNvSpPr txBox="1"/>
          <p:nvPr/>
        </p:nvSpPr>
        <p:spPr>
          <a:xfrm>
            <a:off x="431513" y="1046264"/>
            <a:ext cx="11057206" cy="4801314"/>
          </a:xfrm>
          <a:prstGeom prst="rect">
            <a:avLst/>
          </a:prstGeom>
          <a:noFill/>
        </p:spPr>
        <p:txBody>
          <a:bodyPr wrap="square">
            <a:spAutoFit/>
          </a:bodyPr>
          <a:lstStyle/>
          <a:p>
            <a:pPr marL="0" marR="0" lvl="0" indent="0" algn="just" rtl="0">
              <a:spcBef>
                <a:spcPts val="0"/>
              </a:spcBef>
              <a:spcAft>
                <a:spcPts val="0"/>
              </a:spcAft>
              <a:buNone/>
            </a:pPr>
            <a:endParaRPr lang="en-US" sz="1800" dirty="0">
              <a:solidFill>
                <a:srgbClr val="0187CC"/>
              </a:solidFill>
              <a:latin typeface="Arial" panose="020B0604020202020204" pitchFamily="34" charset="0"/>
              <a:cs typeface="Arial" panose="020B0604020202020204" pitchFamily="34" charset="0"/>
            </a:endParaRPr>
          </a:p>
          <a:p>
            <a:pPr marL="457200" indent="-342900" algn="just">
              <a:buClr>
                <a:srgbClr val="0187CC"/>
              </a:buClr>
              <a:buSzPts val="1800"/>
              <a:buFontTx/>
              <a:buChar char="●"/>
            </a:pPr>
            <a:r>
              <a:rPr lang="en-GB" b="0" i="0" dirty="0">
                <a:solidFill>
                  <a:srgbClr val="191919"/>
                </a:solidFill>
                <a:effectLst/>
                <a:latin typeface="Open Sans" panose="020B0606030504020204" pitchFamily="34" charset="0"/>
              </a:rPr>
              <a:t>This Capstone Project </a:t>
            </a:r>
            <a:r>
              <a:rPr lang="en-GB" b="0" i="0" dirty="0">
                <a:effectLst/>
                <a:latin typeface="Open Sans" panose="020B0606030504020204" pitchFamily="34" charset="0"/>
              </a:rPr>
              <a:t>aims</a:t>
            </a:r>
            <a:r>
              <a:rPr lang="en-GB" b="0" i="0" dirty="0">
                <a:solidFill>
                  <a:srgbClr val="191919"/>
                </a:solidFill>
                <a:effectLst/>
                <a:latin typeface="Open Sans" panose="020B0606030504020204" pitchFamily="34" charset="0"/>
              </a:rPr>
              <a:t> </a:t>
            </a:r>
            <a:r>
              <a:rPr lang="en-GB" b="0" i="0" dirty="0">
                <a:effectLst/>
                <a:latin typeface="Open Sans" panose="020B0606030504020204" pitchFamily="34" charset="0"/>
              </a:rPr>
              <a:t>to</a:t>
            </a:r>
            <a:r>
              <a:rPr lang="en-GB" b="0" i="0" dirty="0">
                <a:solidFill>
                  <a:srgbClr val="191919"/>
                </a:solidFill>
                <a:effectLst/>
                <a:latin typeface="Open Sans" panose="020B0606030504020204" pitchFamily="34" charset="0"/>
              </a:rPr>
              <a:t> </a:t>
            </a:r>
            <a:r>
              <a:rPr lang="en-GB" b="0" i="0" dirty="0">
                <a:effectLst/>
                <a:latin typeface="Open Sans" panose="020B0606030504020204" pitchFamily="34" charset="0"/>
              </a:rPr>
              <a:t>design</a:t>
            </a:r>
            <a:r>
              <a:rPr lang="en-GB" b="0" i="0" dirty="0">
                <a:solidFill>
                  <a:srgbClr val="191919"/>
                </a:solidFill>
                <a:effectLst/>
                <a:latin typeface="Open Sans" panose="020B0606030504020204" pitchFamily="34" charset="0"/>
              </a:rPr>
              <a:t> a </a:t>
            </a:r>
            <a:r>
              <a:rPr lang="en-GB" b="0" i="0" dirty="0">
                <a:effectLst/>
                <a:latin typeface="Open Sans" panose="020B0606030504020204" pitchFamily="34" charset="0"/>
              </a:rPr>
              <a:t>proper comprehensive automated test suite to test the core functionalities of an e-commerce application</a:t>
            </a:r>
            <a:r>
              <a:rPr lang="en-GB" b="0" i="0" dirty="0">
                <a:solidFill>
                  <a:srgbClr val="191919"/>
                </a:solidFill>
                <a:effectLst/>
                <a:latin typeface="Open Sans" panose="020B0606030504020204" pitchFamily="34" charset="0"/>
              </a:rPr>
              <a:t> using Selenium WebDriver. </a:t>
            </a:r>
            <a:r>
              <a:rPr lang="en-GB" b="0" i="0" dirty="0">
                <a:effectLst/>
                <a:latin typeface="Open Sans" panose="020B0606030504020204" pitchFamily="34" charset="0"/>
              </a:rPr>
              <a:t>This</a:t>
            </a:r>
            <a:r>
              <a:rPr lang="en-GB" b="0" i="0" dirty="0">
                <a:solidFill>
                  <a:srgbClr val="191919"/>
                </a:solidFill>
                <a:effectLst/>
                <a:latin typeface="Open Sans" panose="020B0606030504020204" pitchFamily="34" charset="0"/>
              </a:rPr>
              <a:t> framework </a:t>
            </a:r>
            <a:r>
              <a:rPr lang="en-GB" b="0" i="0" dirty="0">
                <a:effectLst/>
                <a:latin typeface="Open Sans" panose="020B0606030504020204" pitchFamily="34" charset="0"/>
              </a:rPr>
              <a:t>integrates</a:t>
            </a:r>
            <a:r>
              <a:rPr lang="en-GB" b="0" i="0" dirty="0">
                <a:solidFill>
                  <a:srgbClr val="191919"/>
                </a:solidFill>
                <a:effectLst/>
                <a:latin typeface="Open Sans" panose="020B0606030504020204" pitchFamily="34" charset="0"/>
              </a:rPr>
              <a:t> </a:t>
            </a:r>
            <a:r>
              <a:rPr lang="en-GB" b="0" i="0" dirty="0">
                <a:effectLst/>
                <a:latin typeface="Open Sans" panose="020B0606030504020204" pitchFamily="34" charset="0"/>
              </a:rPr>
              <a:t>BDD</a:t>
            </a:r>
            <a:r>
              <a:rPr lang="en-GB" b="0" i="0" dirty="0">
                <a:solidFill>
                  <a:srgbClr val="191919"/>
                </a:solidFill>
                <a:effectLst/>
                <a:latin typeface="Open Sans" panose="020B0606030504020204" pitchFamily="34" charset="0"/>
              </a:rPr>
              <a:t> </a:t>
            </a:r>
            <a:r>
              <a:rPr lang="en-GB" b="0" i="0" dirty="0">
                <a:effectLst/>
                <a:latin typeface="Open Sans" panose="020B0606030504020204" pitchFamily="34" charset="0"/>
              </a:rPr>
              <a:t>and</a:t>
            </a:r>
            <a:r>
              <a:rPr lang="en-GB" b="0" i="0" dirty="0">
                <a:solidFill>
                  <a:srgbClr val="191919"/>
                </a:solidFill>
                <a:effectLst/>
                <a:latin typeface="Open Sans" panose="020B0606030504020204" pitchFamily="34" charset="0"/>
              </a:rPr>
              <a:t> </a:t>
            </a:r>
            <a:r>
              <a:rPr lang="en-GB" b="0" i="0" dirty="0">
                <a:effectLst/>
                <a:latin typeface="Open Sans" panose="020B0606030504020204" pitchFamily="34" charset="0"/>
              </a:rPr>
              <a:t>the</a:t>
            </a:r>
            <a:r>
              <a:rPr lang="en-GB" b="0" i="0" dirty="0">
                <a:solidFill>
                  <a:srgbClr val="191919"/>
                </a:solidFill>
                <a:effectLst/>
                <a:latin typeface="Open Sans" panose="020B0606030504020204" pitchFamily="34" charset="0"/>
              </a:rPr>
              <a:t> </a:t>
            </a:r>
            <a:r>
              <a:rPr lang="en-GB" b="0" i="0" dirty="0">
                <a:effectLst/>
                <a:latin typeface="Open Sans" panose="020B0606030504020204" pitchFamily="34" charset="0"/>
              </a:rPr>
              <a:t>POM</a:t>
            </a:r>
            <a:r>
              <a:rPr lang="en-GB" b="0" i="0" dirty="0">
                <a:solidFill>
                  <a:srgbClr val="191919"/>
                </a:solidFill>
                <a:effectLst/>
                <a:latin typeface="Open Sans" panose="020B0606030504020204" pitchFamily="34" charset="0"/>
              </a:rPr>
              <a:t> </a:t>
            </a:r>
            <a:r>
              <a:rPr lang="en-GB" b="0" i="0" dirty="0">
                <a:effectLst/>
                <a:latin typeface="Open Sans" panose="020B0606030504020204" pitchFamily="34" charset="0"/>
              </a:rPr>
              <a:t>approach</a:t>
            </a:r>
            <a:r>
              <a:rPr lang="en-GB" b="0" i="0" dirty="0">
                <a:solidFill>
                  <a:srgbClr val="191919"/>
                </a:solidFill>
                <a:effectLst/>
                <a:latin typeface="Open Sans" panose="020B0606030504020204" pitchFamily="34" charset="0"/>
              </a:rPr>
              <a:t> with </a:t>
            </a:r>
            <a:r>
              <a:rPr lang="en-GB" b="0" i="0" dirty="0">
                <a:effectLst/>
                <a:latin typeface="Open Sans" panose="020B0606030504020204" pitchFamily="34" charset="0"/>
              </a:rPr>
              <a:t>elements</a:t>
            </a:r>
            <a:r>
              <a:rPr lang="en-GB" b="0" i="0" dirty="0">
                <a:solidFill>
                  <a:srgbClr val="191919"/>
                </a:solidFill>
                <a:effectLst/>
                <a:latin typeface="Open Sans" panose="020B0606030504020204" pitchFamily="34" charset="0"/>
              </a:rPr>
              <a:t> </a:t>
            </a:r>
            <a:r>
              <a:rPr lang="en-GB" b="0" i="0" dirty="0">
                <a:effectLst/>
                <a:latin typeface="Open Sans" panose="020B0606030504020204" pitchFamily="34" charset="0"/>
              </a:rPr>
              <a:t>to</a:t>
            </a:r>
            <a:r>
              <a:rPr lang="en-GB" b="0" i="0" dirty="0">
                <a:solidFill>
                  <a:srgbClr val="191919"/>
                </a:solidFill>
                <a:effectLst/>
                <a:latin typeface="Open Sans" panose="020B0606030504020204" pitchFamily="34" charset="0"/>
              </a:rPr>
              <a:t> </a:t>
            </a:r>
            <a:r>
              <a:rPr lang="en-GB" b="0" i="0" dirty="0">
                <a:effectLst/>
                <a:latin typeface="Open Sans" panose="020B0606030504020204" pitchFamily="34" charset="0"/>
              </a:rPr>
              <a:t>make</a:t>
            </a:r>
            <a:r>
              <a:rPr lang="en-GB" b="0" i="0" dirty="0">
                <a:solidFill>
                  <a:srgbClr val="191919"/>
                </a:solidFill>
                <a:effectLst/>
                <a:latin typeface="Open Sans" panose="020B0606030504020204" pitchFamily="34" charset="0"/>
              </a:rPr>
              <a:t> </a:t>
            </a:r>
            <a:r>
              <a:rPr lang="en-GB" b="0" i="0" dirty="0">
                <a:effectLst/>
                <a:latin typeface="Open Sans" panose="020B0606030504020204" pitchFamily="34" charset="0"/>
              </a:rPr>
              <a:t>scripts</a:t>
            </a:r>
            <a:r>
              <a:rPr lang="en-GB" b="0" i="0" dirty="0">
                <a:solidFill>
                  <a:srgbClr val="191919"/>
                </a:solidFill>
                <a:effectLst/>
                <a:latin typeface="Open Sans" panose="020B0606030504020204" pitchFamily="34" charset="0"/>
              </a:rPr>
              <a:t> </a:t>
            </a:r>
            <a:r>
              <a:rPr lang="en-GB" b="0" i="0" dirty="0">
                <a:effectLst/>
                <a:latin typeface="Open Sans" panose="020B0606030504020204" pitchFamily="34" charset="0"/>
              </a:rPr>
              <a:t>readable</a:t>
            </a:r>
            <a:r>
              <a:rPr lang="en-GB" b="0" i="0" dirty="0">
                <a:solidFill>
                  <a:srgbClr val="191919"/>
                </a:solidFill>
                <a:effectLst/>
                <a:latin typeface="Open Sans" panose="020B0606030504020204" pitchFamily="34" charset="0"/>
              </a:rPr>
              <a:t>, </a:t>
            </a:r>
            <a:r>
              <a:rPr lang="en-GB" b="0" i="0" dirty="0">
                <a:effectLst/>
                <a:latin typeface="Open Sans" panose="020B0606030504020204" pitchFamily="34" charset="0"/>
              </a:rPr>
              <a:t>reusable</a:t>
            </a:r>
            <a:r>
              <a:rPr lang="en-GB" b="0" i="0" dirty="0">
                <a:solidFill>
                  <a:srgbClr val="191919"/>
                </a:solidFill>
                <a:effectLst/>
                <a:latin typeface="Open Sans" panose="020B0606030504020204" pitchFamily="34" charset="0"/>
              </a:rPr>
              <a:t>, and </a:t>
            </a:r>
            <a:r>
              <a:rPr lang="en-GB" b="0" i="0" dirty="0">
                <a:effectLst/>
                <a:latin typeface="Open Sans" panose="020B0606030504020204" pitchFamily="34" charset="0"/>
              </a:rPr>
              <a:t>maintainable</a:t>
            </a:r>
            <a:r>
              <a:rPr lang="en-GB" b="0" i="0" dirty="0">
                <a:solidFill>
                  <a:srgbClr val="191919"/>
                </a:solidFill>
                <a:effectLst/>
                <a:latin typeface="Open Sans" panose="020B0606030504020204" pitchFamily="34" charset="0"/>
              </a:rPr>
              <a:t> </a:t>
            </a:r>
            <a:r>
              <a:rPr lang="en-GB" b="0" i="0" dirty="0">
                <a:effectLst/>
                <a:latin typeface="Open Sans" panose="020B0606030504020204" pitchFamily="34" charset="0"/>
              </a:rPr>
              <a:t>with</a:t>
            </a:r>
            <a:r>
              <a:rPr lang="en-GB" b="0" i="0" dirty="0">
                <a:solidFill>
                  <a:srgbClr val="191919"/>
                </a:solidFill>
                <a:effectLst/>
                <a:latin typeface="Open Sans" panose="020B0606030504020204" pitchFamily="34" charset="0"/>
              </a:rPr>
              <a:t> </a:t>
            </a:r>
            <a:r>
              <a:rPr lang="en-GB" b="0" i="0" dirty="0">
                <a:effectLst/>
                <a:latin typeface="Open Sans" panose="020B0606030504020204" pitchFamily="34" charset="0"/>
              </a:rPr>
              <a:t>ease</a:t>
            </a:r>
            <a:r>
              <a:rPr lang="en-GB" b="0" i="0" dirty="0">
                <a:solidFill>
                  <a:srgbClr val="191919"/>
                </a:solidFill>
                <a:effectLst/>
                <a:latin typeface="Open Sans" panose="020B0606030504020204" pitchFamily="34" charset="0"/>
              </a:rPr>
              <a:t>.</a:t>
            </a:r>
          </a:p>
          <a:p>
            <a:pPr marL="457200" indent="-342900" algn="just">
              <a:buClr>
                <a:srgbClr val="0187CC"/>
              </a:buClr>
              <a:buSzPts val="1800"/>
              <a:buFontTx/>
              <a:buChar char="●"/>
            </a:pPr>
            <a:endParaRPr lang="en-GB" sz="1800" dirty="0">
              <a:solidFill>
                <a:srgbClr val="191919"/>
              </a:solidFill>
              <a:latin typeface="Open Sans" panose="020B0606030504020204" pitchFamily="34" charset="0"/>
              <a:cs typeface="Arial" panose="020B0604020202020204" pitchFamily="34" charset="0"/>
            </a:endParaRPr>
          </a:p>
          <a:p>
            <a:pPr marL="114300" algn="just">
              <a:buClr>
                <a:srgbClr val="0187CC"/>
              </a:buClr>
              <a:buSzPts val="1800"/>
            </a:pPr>
            <a:endParaRPr lang="en-US" sz="1800" dirty="0">
              <a:solidFill>
                <a:srgbClr val="0187CC"/>
              </a:solidFill>
              <a:latin typeface="Arial" panose="020B0604020202020204" pitchFamily="34" charset="0"/>
              <a:cs typeface="Arial" panose="020B0604020202020204" pitchFamily="34" charset="0"/>
            </a:endParaRPr>
          </a:p>
          <a:p>
            <a:pPr marL="457200" marR="0" lvl="0" indent="-342900" algn="just" rtl="0">
              <a:spcBef>
                <a:spcPts val="0"/>
              </a:spcBef>
              <a:spcAft>
                <a:spcPts val="0"/>
              </a:spcAft>
              <a:buClr>
                <a:srgbClr val="0187CC"/>
              </a:buClr>
              <a:buSzPts val="1800"/>
              <a:buChar char="●"/>
            </a:pPr>
            <a:r>
              <a:rPr lang="en-GB" b="0" i="0" dirty="0">
                <a:solidFill>
                  <a:srgbClr val="191919"/>
                </a:solidFill>
                <a:effectLst/>
                <a:latin typeface="Open Sans" panose="020B0606030504020204" pitchFamily="34" charset="0"/>
              </a:rPr>
              <a:t>To </a:t>
            </a:r>
            <a:r>
              <a:rPr lang="en-GB" b="0" i="0" dirty="0">
                <a:effectLst/>
                <a:latin typeface="Open Sans" panose="020B0606030504020204" pitchFamily="34" charset="0"/>
              </a:rPr>
              <a:t>improve</a:t>
            </a:r>
            <a:r>
              <a:rPr lang="en-GB" b="0" i="0" dirty="0">
                <a:solidFill>
                  <a:srgbClr val="191919"/>
                </a:solidFill>
                <a:effectLst/>
                <a:latin typeface="Open Sans" panose="020B0606030504020204" pitchFamily="34" charset="0"/>
              </a:rPr>
              <a:t> scalability and efficiency, </a:t>
            </a:r>
            <a:r>
              <a:rPr lang="en-GB" b="0" i="0" dirty="0">
                <a:effectLst/>
                <a:latin typeface="Open Sans" panose="020B0606030504020204" pitchFamily="34" charset="0"/>
              </a:rPr>
              <a:t>this project is structured using Maven for dependency management and build automation. It also supports cross-browser testing across Chrome, Firefox, and Edge </a:t>
            </a:r>
            <a:r>
              <a:rPr lang="en-GB" b="0" i="0" dirty="0">
                <a:solidFill>
                  <a:srgbClr val="191919"/>
                </a:solidFill>
                <a:effectLst/>
                <a:latin typeface="Open Sans" panose="020B0606030504020204" pitchFamily="34" charset="0"/>
              </a:rPr>
              <a:t>to ensure </a:t>
            </a:r>
            <a:r>
              <a:rPr lang="en-GB" b="0" i="0" dirty="0">
                <a:effectLst/>
                <a:latin typeface="Open Sans" panose="020B0606030504020204" pitchFamily="34" charset="0"/>
              </a:rPr>
              <a:t>consistency</a:t>
            </a:r>
            <a:r>
              <a:rPr lang="en-GB" b="0" i="0" dirty="0">
                <a:solidFill>
                  <a:srgbClr val="191919"/>
                </a:solidFill>
                <a:effectLst/>
                <a:latin typeface="Open Sans" panose="020B0606030504020204" pitchFamily="34" charset="0"/>
              </a:rPr>
              <a:t> </a:t>
            </a:r>
            <a:r>
              <a:rPr lang="en-GB" b="0" i="0" dirty="0">
                <a:effectLst/>
                <a:latin typeface="Open Sans" panose="020B0606030504020204" pitchFamily="34" charset="0"/>
              </a:rPr>
              <a:t>in </a:t>
            </a:r>
            <a:r>
              <a:rPr lang="en-GB" b="0" i="0" dirty="0">
                <a:solidFill>
                  <a:srgbClr val="191919"/>
                </a:solidFill>
                <a:effectLst/>
                <a:latin typeface="Open Sans" panose="020B0606030504020204" pitchFamily="34" charset="0"/>
              </a:rPr>
              <a:t>user experience </a:t>
            </a:r>
            <a:r>
              <a:rPr lang="en-GB" b="0" i="0" dirty="0">
                <a:effectLst/>
                <a:latin typeface="Open Sans" panose="020B0606030504020204" pitchFamily="34" charset="0"/>
              </a:rPr>
              <a:t>in multiple environments.</a:t>
            </a:r>
          </a:p>
          <a:p>
            <a:pPr marL="457200" marR="0" lvl="0" indent="-342900" algn="just" rtl="0">
              <a:spcBef>
                <a:spcPts val="0"/>
              </a:spcBef>
              <a:spcAft>
                <a:spcPts val="0"/>
              </a:spcAft>
              <a:buClr>
                <a:srgbClr val="0187CC"/>
              </a:buClr>
              <a:buSzPts val="1800"/>
              <a:buChar char="●"/>
            </a:pPr>
            <a:endParaRPr lang="en-GB" dirty="0">
              <a:solidFill>
                <a:srgbClr val="0187CC"/>
              </a:solidFill>
              <a:latin typeface="Open Sans" panose="020B0606030504020204" pitchFamily="34" charset="0"/>
              <a:cs typeface="Arial" panose="020B0604020202020204" pitchFamily="34" charset="0"/>
            </a:endParaRPr>
          </a:p>
          <a:p>
            <a:pPr marL="457200" marR="0" lvl="0" indent="-342900" algn="just" rtl="0">
              <a:spcBef>
                <a:spcPts val="0"/>
              </a:spcBef>
              <a:spcAft>
                <a:spcPts val="0"/>
              </a:spcAft>
              <a:buClr>
                <a:srgbClr val="0187CC"/>
              </a:buClr>
              <a:buSzPts val="1800"/>
              <a:buChar char="●"/>
            </a:pPr>
            <a:endParaRPr lang="en-GB" dirty="0">
              <a:solidFill>
                <a:srgbClr val="0187CC"/>
              </a:solidFill>
              <a:latin typeface="Open Sans" panose="020B0606030504020204" pitchFamily="34" charset="0"/>
              <a:cs typeface="Arial" panose="020B0604020202020204" pitchFamily="34" charset="0"/>
            </a:endParaRPr>
          </a:p>
          <a:p>
            <a:pPr marL="457200" marR="0" lvl="0" indent="-342900" algn="just" rtl="0">
              <a:spcBef>
                <a:spcPts val="0"/>
              </a:spcBef>
              <a:spcAft>
                <a:spcPts val="0"/>
              </a:spcAft>
              <a:buClr>
                <a:srgbClr val="0187CC"/>
              </a:buClr>
              <a:buSzPts val="1800"/>
              <a:buChar char="●"/>
            </a:pPr>
            <a:endParaRPr lang="en-GB" dirty="0">
              <a:solidFill>
                <a:srgbClr val="0187CC"/>
              </a:solidFill>
              <a:latin typeface="Open Sans" panose="020B0606030504020204" pitchFamily="34" charset="0"/>
              <a:cs typeface="Arial" panose="020B0604020202020204" pitchFamily="34" charset="0"/>
            </a:endParaRPr>
          </a:p>
          <a:p>
            <a:pPr marL="457200" marR="0" lvl="0" indent="-342900" algn="just" rtl="0">
              <a:spcBef>
                <a:spcPts val="0"/>
              </a:spcBef>
              <a:spcAft>
                <a:spcPts val="0"/>
              </a:spcAft>
              <a:buClr>
                <a:srgbClr val="0187CC"/>
              </a:buClr>
              <a:buSzPts val="1800"/>
              <a:buChar char="●"/>
            </a:pPr>
            <a:endParaRPr lang="en-US" dirty="0">
              <a:solidFill>
                <a:srgbClr val="0187CC"/>
              </a:solidFill>
              <a:latin typeface="Arial" panose="020B0604020202020204" pitchFamily="34" charset="0"/>
              <a:cs typeface="Arial" panose="020B0604020202020204" pitchFamily="34" charset="0"/>
            </a:endParaRPr>
          </a:p>
          <a:p>
            <a:pPr marL="457200" marR="0" lvl="0" indent="-342900" algn="just" rtl="0">
              <a:spcBef>
                <a:spcPts val="0"/>
              </a:spcBef>
              <a:spcAft>
                <a:spcPts val="0"/>
              </a:spcAft>
              <a:buClr>
                <a:srgbClr val="0187CC"/>
              </a:buClr>
              <a:buSzPts val="1800"/>
              <a:buChar char="●"/>
            </a:pPr>
            <a:r>
              <a:rPr lang="en-GB" b="0" i="0" dirty="0">
                <a:effectLst/>
                <a:latin typeface="Open Sans" panose="020B0606030504020204" pitchFamily="34" charset="0"/>
              </a:rPr>
              <a:t>To configure</a:t>
            </a:r>
            <a:r>
              <a:rPr lang="en-GB" b="0" i="0" dirty="0">
                <a:solidFill>
                  <a:srgbClr val="191919"/>
                </a:solidFill>
                <a:effectLst/>
                <a:latin typeface="Open Sans" panose="020B0606030504020204" pitchFamily="34" charset="0"/>
              </a:rPr>
              <a:t> </a:t>
            </a:r>
            <a:r>
              <a:rPr lang="en-GB" b="0" i="0" dirty="0">
                <a:effectLst/>
                <a:latin typeface="Open Sans" panose="020B0606030504020204" pitchFamily="34" charset="0"/>
              </a:rPr>
              <a:t>using Jenkins then automate the testing process by configure the GitHub repository link to the Jenkins, after using build we want to build the project then it will give the build success output.</a:t>
            </a:r>
            <a:endParaRPr lang="en-US" dirty="0">
              <a:solidFill>
                <a:srgbClr val="0187CC"/>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51022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2025 -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3</a:t>
            </a:fld>
            <a:endParaRPr lang="en-US" dirty="0">
              <a:solidFill>
                <a:schemeClr val="tx1"/>
              </a:solidFill>
            </a:endParaRPr>
          </a:p>
        </p:txBody>
      </p:sp>
      <p:sp>
        <p:nvSpPr>
          <p:cNvPr id="7" name="Google Shape;107;g33af7b0f014_0_4">
            <a:extLst>
              <a:ext uri="{FF2B5EF4-FFF2-40B4-BE49-F238E27FC236}">
                <a16:creationId xmlns:a16="http://schemas.microsoft.com/office/drawing/2014/main" id="{E8B879BC-3018-45D2-A6EB-5470DE36C2BE}"/>
              </a:ext>
            </a:extLst>
          </p:cNvPr>
          <p:cNvSpPr/>
          <p:nvPr/>
        </p:nvSpPr>
        <p:spPr>
          <a:xfrm>
            <a:off x="273075" y="211475"/>
            <a:ext cx="10102500" cy="4923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200" b="1" dirty="0">
                <a:solidFill>
                  <a:srgbClr val="0187CC"/>
                </a:solidFill>
                <a:latin typeface="Calibri" panose="020F0502020204030204" pitchFamily="34" charset="0"/>
                <a:cs typeface="Calibri" panose="020F0502020204030204" pitchFamily="34" charset="0"/>
              </a:rPr>
              <a:t>OBJECTIVES</a:t>
            </a:r>
            <a:r>
              <a:rPr lang="en-US" sz="3200" b="1" dirty="0">
                <a:solidFill>
                  <a:srgbClr val="0187CC"/>
                </a:solidFill>
              </a:rPr>
              <a:t> :</a:t>
            </a:r>
            <a:endParaRPr dirty="0"/>
          </a:p>
        </p:txBody>
      </p:sp>
      <p:sp>
        <p:nvSpPr>
          <p:cNvPr id="9" name="Google Shape;111;g33af7b0f014_0_4">
            <a:extLst>
              <a:ext uri="{FF2B5EF4-FFF2-40B4-BE49-F238E27FC236}">
                <a16:creationId xmlns:a16="http://schemas.microsoft.com/office/drawing/2014/main" id="{70198C70-03A5-49B4-BE69-20290756A188}"/>
              </a:ext>
            </a:extLst>
          </p:cNvPr>
          <p:cNvSpPr txBox="1"/>
          <p:nvPr/>
        </p:nvSpPr>
        <p:spPr>
          <a:xfrm>
            <a:off x="431513" y="1028363"/>
            <a:ext cx="9516000" cy="4939773"/>
          </a:xfrm>
          <a:prstGeom prst="rect">
            <a:avLst/>
          </a:prstGeom>
          <a:noFill/>
          <a:ln>
            <a:noFill/>
          </a:ln>
        </p:spPr>
        <p:txBody>
          <a:bodyPr spcFirstLastPara="1" wrap="square" lIns="91425" tIns="45700" rIns="91425" bIns="45700" anchor="t" anchorCtr="0">
            <a:spAutoFit/>
          </a:bodyPr>
          <a:lstStyle/>
          <a:p>
            <a:pPr marL="457200" marR="0" lvl="0" indent="-342900" algn="just" rtl="0">
              <a:lnSpc>
                <a:spcPct val="150000"/>
              </a:lnSpc>
              <a:spcBef>
                <a:spcPts val="0"/>
              </a:spcBef>
              <a:spcAft>
                <a:spcPts val="0"/>
              </a:spcAft>
              <a:buClr>
                <a:srgbClr val="0187CC"/>
              </a:buClr>
              <a:buSzPts val="1800"/>
              <a:buAutoNum type="arabicPeriod"/>
            </a:pPr>
            <a:r>
              <a:rPr lang="en-US" sz="1800" dirty="0">
                <a:solidFill>
                  <a:srgbClr val="0187CC"/>
                </a:solidFill>
                <a:latin typeface="Arial" panose="020B0604020202020204" pitchFamily="34" charset="0"/>
                <a:cs typeface="Arial" panose="020B0604020202020204" pitchFamily="34" charset="0"/>
              </a:rPr>
              <a:t>Develop an Automated Test Framework</a:t>
            </a:r>
            <a:endParaRPr lang="en-US" dirty="0">
              <a:solidFill>
                <a:srgbClr val="0187CC"/>
              </a:solidFill>
              <a:latin typeface="Arial" panose="020B0604020202020204" pitchFamily="34" charset="0"/>
              <a:cs typeface="Arial" panose="020B0604020202020204" pitchFamily="34" charset="0"/>
            </a:endParaRPr>
          </a:p>
          <a:p>
            <a:pPr marL="457200" marR="0" lvl="0" indent="-342900" algn="just" rtl="0">
              <a:lnSpc>
                <a:spcPct val="100000"/>
              </a:lnSpc>
              <a:spcBef>
                <a:spcPts val="0"/>
              </a:spcBef>
              <a:spcAft>
                <a:spcPts val="0"/>
              </a:spcAft>
              <a:buClr>
                <a:srgbClr val="0187CC"/>
              </a:buClr>
              <a:buSzPts val="1800"/>
              <a:buAutoNum type="arabicPeriod"/>
            </a:pPr>
            <a:endParaRPr lang="en-US" sz="1800" dirty="0">
              <a:solidFill>
                <a:srgbClr val="0187CC"/>
              </a:solidFill>
              <a:latin typeface="Arial" panose="020B0604020202020204" pitchFamily="34" charset="0"/>
              <a:cs typeface="Arial" panose="020B0604020202020204" pitchFamily="34" charset="0"/>
            </a:endParaRPr>
          </a:p>
          <a:p>
            <a:pPr marL="457200" marR="0" lvl="0" indent="-342900" algn="just" rtl="0">
              <a:lnSpc>
                <a:spcPct val="100000"/>
              </a:lnSpc>
              <a:spcBef>
                <a:spcPts val="0"/>
              </a:spcBef>
              <a:spcAft>
                <a:spcPts val="0"/>
              </a:spcAft>
              <a:buClr>
                <a:srgbClr val="0187CC"/>
              </a:buClr>
              <a:buSzPts val="1800"/>
              <a:buAutoNum type="arabicPeriod"/>
            </a:pPr>
            <a:r>
              <a:rPr lang="en-US" dirty="0">
                <a:solidFill>
                  <a:srgbClr val="0187CC"/>
                </a:solidFill>
                <a:latin typeface="Arial" panose="020B0604020202020204" pitchFamily="34" charset="0"/>
                <a:cs typeface="Arial" panose="020B0604020202020204" pitchFamily="34" charset="0"/>
              </a:rPr>
              <a:t>Cross-Browser Compatibility</a:t>
            </a:r>
          </a:p>
          <a:p>
            <a:pPr marL="457200" marR="0" lvl="0" indent="-342900" algn="just" rtl="0">
              <a:lnSpc>
                <a:spcPct val="100000"/>
              </a:lnSpc>
              <a:spcBef>
                <a:spcPts val="0"/>
              </a:spcBef>
              <a:spcAft>
                <a:spcPts val="0"/>
              </a:spcAft>
              <a:buClr>
                <a:srgbClr val="0187CC"/>
              </a:buClr>
              <a:buSzPts val="1800"/>
              <a:buAutoNum type="arabicPeriod"/>
            </a:pPr>
            <a:endParaRPr lang="en-US" sz="1800" dirty="0">
              <a:solidFill>
                <a:srgbClr val="0187CC"/>
              </a:solidFill>
              <a:latin typeface="Arial" panose="020B0604020202020204" pitchFamily="34" charset="0"/>
              <a:cs typeface="Arial" panose="020B0604020202020204" pitchFamily="34" charset="0"/>
            </a:endParaRPr>
          </a:p>
          <a:p>
            <a:pPr marL="457200" marR="0" lvl="0" indent="-342900" algn="just" rtl="0">
              <a:lnSpc>
                <a:spcPct val="100000"/>
              </a:lnSpc>
              <a:spcBef>
                <a:spcPts val="0"/>
              </a:spcBef>
              <a:spcAft>
                <a:spcPts val="0"/>
              </a:spcAft>
              <a:buClr>
                <a:srgbClr val="0187CC"/>
              </a:buClr>
              <a:buSzPts val="1800"/>
              <a:buAutoNum type="arabicPeriod"/>
            </a:pPr>
            <a:r>
              <a:rPr lang="en-US" dirty="0">
                <a:solidFill>
                  <a:srgbClr val="0187CC"/>
                </a:solidFill>
                <a:latin typeface="Arial" panose="020B0604020202020204" pitchFamily="34" charset="0"/>
                <a:cs typeface="Arial" panose="020B0604020202020204" pitchFamily="34" charset="0"/>
              </a:rPr>
              <a:t>Implement Data-Driven Concept</a:t>
            </a:r>
          </a:p>
          <a:p>
            <a:pPr marL="457200" marR="0" lvl="0" indent="-342900" algn="just" rtl="0">
              <a:lnSpc>
                <a:spcPct val="100000"/>
              </a:lnSpc>
              <a:spcBef>
                <a:spcPts val="0"/>
              </a:spcBef>
              <a:spcAft>
                <a:spcPts val="0"/>
              </a:spcAft>
              <a:buClr>
                <a:srgbClr val="0187CC"/>
              </a:buClr>
              <a:buSzPts val="1800"/>
              <a:buAutoNum type="arabicPeriod"/>
            </a:pPr>
            <a:endParaRPr lang="en-US" sz="1800" dirty="0">
              <a:solidFill>
                <a:srgbClr val="0187CC"/>
              </a:solidFill>
              <a:latin typeface="Arial" panose="020B0604020202020204" pitchFamily="34" charset="0"/>
              <a:cs typeface="Arial" panose="020B0604020202020204" pitchFamily="34" charset="0"/>
            </a:endParaRPr>
          </a:p>
          <a:p>
            <a:pPr marL="457200" marR="0" lvl="0" indent="-342900" algn="just" rtl="0">
              <a:lnSpc>
                <a:spcPct val="100000"/>
              </a:lnSpc>
              <a:spcBef>
                <a:spcPts val="0"/>
              </a:spcBef>
              <a:spcAft>
                <a:spcPts val="0"/>
              </a:spcAft>
              <a:buClr>
                <a:srgbClr val="0187CC"/>
              </a:buClr>
              <a:buSzPts val="1800"/>
              <a:buAutoNum type="arabicPeriod"/>
            </a:pPr>
            <a:r>
              <a:rPr lang="en-US" dirty="0">
                <a:solidFill>
                  <a:srgbClr val="0187CC"/>
                </a:solidFill>
                <a:latin typeface="Arial" panose="020B0604020202020204" pitchFamily="34" charset="0"/>
                <a:cs typeface="Arial" panose="020B0604020202020204" pitchFamily="34" charset="0"/>
              </a:rPr>
              <a:t>Validate Key Functionalities</a:t>
            </a:r>
          </a:p>
          <a:p>
            <a:pPr marL="457200" marR="0" lvl="0" indent="-342900" algn="just" rtl="0">
              <a:lnSpc>
                <a:spcPct val="100000"/>
              </a:lnSpc>
              <a:spcBef>
                <a:spcPts val="0"/>
              </a:spcBef>
              <a:spcAft>
                <a:spcPts val="0"/>
              </a:spcAft>
              <a:buClr>
                <a:srgbClr val="0187CC"/>
              </a:buClr>
              <a:buSzPts val="1800"/>
              <a:buAutoNum type="arabicPeriod"/>
            </a:pPr>
            <a:endParaRPr lang="en-US" sz="1800" dirty="0">
              <a:solidFill>
                <a:srgbClr val="0187CC"/>
              </a:solidFill>
              <a:latin typeface="Arial" panose="020B0604020202020204" pitchFamily="34" charset="0"/>
              <a:cs typeface="Arial" panose="020B0604020202020204" pitchFamily="34" charset="0"/>
            </a:endParaRPr>
          </a:p>
          <a:p>
            <a:pPr marL="457200" marR="0" lvl="0" indent="-342900" algn="just" rtl="0">
              <a:lnSpc>
                <a:spcPct val="100000"/>
              </a:lnSpc>
              <a:spcBef>
                <a:spcPts val="0"/>
              </a:spcBef>
              <a:spcAft>
                <a:spcPts val="0"/>
              </a:spcAft>
              <a:buClr>
                <a:srgbClr val="0187CC"/>
              </a:buClr>
              <a:buSzPts val="1800"/>
              <a:buAutoNum type="arabicPeriod"/>
            </a:pPr>
            <a:r>
              <a:rPr lang="en-US" dirty="0">
                <a:solidFill>
                  <a:srgbClr val="0187CC"/>
                </a:solidFill>
                <a:latin typeface="Arial" panose="020B0604020202020204" pitchFamily="34" charset="0"/>
                <a:cs typeface="Arial" panose="020B0604020202020204" pitchFamily="34" charset="0"/>
              </a:rPr>
              <a:t>Generate Extent report</a:t>
            </a:r>
          </a:p>
          <a:p>
            <a:pPr marL="457200" marR="0" lvl="0" indent="-342900" algn="just" rtl="0">
              <a:lnSpc>
                <a:spcPct val="100000"/>
              </a:lnSpc>
              <a:spcBef>
                <a:spcPts val="0"/>
              </a:spcBef>
              <a:spcAft>
                <a:spcPts val="0"/>
              </a:spcAft>
              <a:buClr>
                <a:srgbClr val="0187CC"/>
              </a:buClr>
              <a:buSzPts val="1800"/>
              <a:buAutoNum type="arabicPeriod"/>
            </a:pPr>
            <a:endParaRPr lang="en-US" sz="1800" dirty="0">
              <a:solidFill>
                <a:srgbClr val="0187CC"/>
              </a:solidFill>
              <a:latin typeface="Arial" panose="020B0604020202020204" pitchFamily="34" charset="0"/>
              <a:cs typeface="Arial" panose="020B0604020202020204" pitchFamily="34" charset="0"/>
            </a:endParaRPr>
          </a:p>
          <a:p>
            <a:pPr marL="457200" marR="0" lvl="0" indent="-342900" algn="just" rtl="0">
              <a:lnSpc>
                <a:spcPct val="100000"/>
              </a:lnSpc>
              <a:spcBef>
                <a:spcPts val="0"/>
              </a:spcBef>
              <a:spcAft>
                <a:spcPts val="0"/>
              </a:spcAft>
              <a:buClr>
                <a:srgbClr val="0187CC"/>
              </a:buClr>
              <a:buSzPts val="1800"/>
              <a:buAutoNum type="arabicPeriod"/>
            </a:pPr>
            <a:r>
              <a:rPr lang="en-US" dirty="0">
                <a:solidFill>
                  <a:srgbClr val="0187CC"/>
                </a:solidFill>
                <a:latin typeface="Arial" panose="020B0604020202020204" pitchFamily="34" charset="0"/>
                <a:cs typeface="Arial" panose="020B0604020202020204" pitchFamily="34" charset="0"/>
              </a:rPr>
              <a:t>TestNG file Test Case Execution</a:t>
            </a:r>
          </a:p>
          <a:p>
            <a:pPr marL="457200" marR="0" lvl="0" indent="-342900" algn="just" rtl="0">
              <a:lnSpc>
                <a:spcPct val="100000"/>
              </a:lnSpc>
              <a:spcBef>
                <a:spcPts val="0"/>
              </a:spcBef>
              <a:spcAft>
                <a:spcPts val="0"/>
              </a:spcAft>
              <a:buClr>
                <a:srgbClr val="0187CC"/>
              </a:buClr>
              <a:buSzPts val="1800"/>
              <a:buAutoNum type="arabicPeriod"/>
            </a:pPr>
            <a:endParaRPr lang="en-US" sz="1800" dirty="0">
              <a:solidFill>
                <a:srgbClr val="0187CC"/>
              </a:solidFill>
              <a:latin typeface="Arial" panose="020B0604020202020204" pitchFamily="34" charset="0"/>
              <a:cs typeface="Arial" panose="020B0604020202020204" pitchFamily="34" charset="0"/>
            </a:endParaRPr>
          </a:p>
          <a:p>
            <a:pPr marL="457200" marR="0" lvl="0" indent="-342900" algn="just" rtl="0">
              <a:lnSpc>
                <a:spcPct val="100000"/>
              </a:lnSpc>
              <a:spcBef>
                <a:spcPts val="0"/>
              </a:spcBef>
              <a:spcAft>
                <a:spcPts val="0"/>
              </a:spcAft>
              <a:buClr>
                <a:srgbClr val="0187CC"/>
              </a:buClr>
              <a:buSzPts val="1800"/>
              <a:buAutoNum type="arabicPeriod"/>
            </a:pPr>
            <a:r>
              <a:rPr lang="en-US" dirty="0">
                <a:solidFill>
                  <a:srgbClr val="0187CC"/>
                </a:solidFill>
                <a:latin typeface="Arial" panose="020B0604020202020204" pitchFamily="34" charset="0"/>
                <a:cs typeface="Arial" panose="020B0604020202020204" pitchFamily="34" charset="0"/>
              </a:rPr>
              <a:t>GitHub Repository</a:t>
            </a:r>
          </a:p>
          <a:p>
            <a:pPr marL="457200" marR="0" lvl="0" indent="-342900" algn="just" rtl="0">
              <a:lnSpc>
                <a:spcPct val="100000"/>
              </a:lnSpc>
              <a:spcBef>
                <a:spcPts val="0"/>
              </a:spcBef>
              <a:spcAft>
                <a:spcPts val="0"/>
              </a:spcAft>
              <a:buClr>
                <a:srgbClr val="0187CC"/>
              </a:buClr>
              <a:buSzPts val="1800"/>
              <a:buAutoNum type="arabicPeriod"/>
            </a:pPr>
            <a:endParaRPr lang="en-US" sz="1800" dirty="0">
              <a:solidFill>
                <a:srgbClr val="0187CC"/>
              </a:solidFill>
              <a:latin typeface="Arial" panose="020B0604020202020204" pitchFamily="34" charset="0"/>
              <a:cs typeface="Arial" panose="020B0604020202020204" pitchFamily="34" charset="0"/>
            </a:endParaRPr>
          </a:p>
          <a:p>
            <a:pPr marL="457200" marR="0" lvl="0" indent="-342900" algn="just" rtl="0">
              <a:lnSpc>
                <a:spcPct val="100000"/>
              </a:lnSpc>
              <a:spcBef>
                <a:spcPts val="0"/>
              </a:spcBef>
              <a:spcAft>
                <a:spcPts val="0"/>
              </a:spcAft>
              <a:buClr>
                <a:srgbClr val="0187CC"/>
              </a:buClr>
              <a:buSzPts val="1800"/>
              <a:buAutoNum type="arabicPeriod"/>
            </a:pPr>
            <a:r>
              <a:rPr lang="en-US" dirty="0">
                <a:solidFill>
                  <a:srgbClr val="0187CC"/>
                </a:solidFill>
                <a:latin typeface="Arial" panose="020B0604020202020204" pitchFamily="34" charset="0"/>
                <a:cs typeface="Arial" panose="020B0604020202020204" pitchFamily="34" charset="0"/>
              </a:rPr>
              <a:t>Jenkins</a:t>
            </a:r>
          </a:p>
          <a:p>
            <a:pPr marL="114300" marR="0" lvl="0" algn="just" rtl="0">
              <a:lnSpc>
                <a:spcPct val="100000"/>
              </a:lnSpc>
              <a:spcBef>
                <a:spcPts val="0"/>
              </a:spcBef>
              <a:spcAft>
                <a:spcPts val="0"/>
              </a:spcAft>
              <a:buClr>
                <a:srgbClr val="0187CC"/>
              </a:buClr>
              <a:buSzPts val="1800"/>
            </a:pPr>
            <a:endParaRPr lang="en-US" sz="1800" dirty="0">
              <a:solidFill>
                <a:srgbClr val="0187CC"/>
              </a:solidFill>
              <a:latin typeface="Arial" panose="020B0604020202020204" pitchFamily="34" charset="0"/>
              <a:cs typeface="Arial" panose="020B0604020202020204" pitchFamily="34" charset="0"/>
            </a:endParaRPr>
          </a:p>
          <a:p>
            <a:pPr marL="457200" marR="0" lvl="0" indent="-342900" algn="just" rtl="0">
              <a:lnSpc>
                <a:spcPct val="100000"/>
              </a:lnSpc>
              <a:spcBef>
                <a:spcPts val="0"/>
              </a:spcBef>
              <a:spcAft>
                <a:spcPts val="0"/>
              </a:spcAft>
              <a:buClr>
                <a:srgbClr val="0187CC"/>
              </a:buClr>
              <a:buSzPts val="1800"/>
              <a:buAutoNum type="arabicPeriod"/>
            </a:pPr>
            <a:endParaRPr sz="1800" dirty="0">
              <a:solidFill>
                <a:srgbClr val="0187CC"/>
              </a:solidFill>
            </a:endParaRPr>
          </a:p>
        </p:txBody>
      </p:sp>
    </p:spTree>
    <p:extLst>
      <p:ext uri="{BB962C8B-B14F-4D97-AF65-F5344CB8AC3E}">
        <p14:creationId xmlns:p14="http://schemas.microsoft.com/office/powerpoint/2010/main" val="124108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2025 -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4</a:t>
            </a:fld>
            <a:endParaRPr lang="en-US" dirty="0">
              <a:solidFill>
                <a:schemeClr val="tx1"/>
              </a:solidFill>
            </a:endParaRPr>
          </a:p>
        </p:txBody>
      </p:sp>
      <p:sp>
        <p:nvSpPr>
          <p:cNvPr id="8" name="Google Shape;116;g33af7b0f014_0_12">
            <a:extLst>
              <a:ext uri="{FF2B5EF4-FFF2-40B4-BE49-F238E27FC236}">
                <a16:creationId xmlns:a16="http://schemas.microsoft.com/office/drawing/2014/main" id="{7918E457-8E10-47E1-93A2-AE003C951B6C}"/>
              </a:ext>
            </a:extLst>
          </p:cNvPr>
          <p:cNvSpPr/>
          <p:nvPr/>
        </p:nvSpPr>
        <p:spPr>
          <a:xfrm>
            <a:off x="273075" y="211475"/>
            <a:ext cx="10102500" cy="4923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200" b="1" dirty="0">
                <a:solidFill>
                  <a:srgbClr val="0187CC"/>
                </a:solidFill>
                <a:latin typeface="Calibri" panose="020F0502020204030204" pitchFamily="34" charset="0"/>
                <a:cs typeface="Calibri" panose="020F0502020204030204" pitchFamily="34" charset="0"/>
              </a:rPr>
              <a:t>ABOUT</a:t>
            </a:r>
            <a:r>
              <a:rPr lang="en-US" sz="3200" b="1" dirty="0">
                <a:solidFill>
                  <a:srgbClr val="0187CC"/>
                </a:solidFill>
              </a:rPr>
              <a:t> THE APPLICATION :</a:t>
            </a:r>
            <a:endParaRPr dirty="0"/>
          </a:p>
        </p:txBody>
      </p:sp>
      <p:sp>
        <p:nvSpPr>
          <p:cNvPr id="10" name="Google Shape;120;g33af7b0f014_0_12">
            <a:extLst>
              <a:ext uri="{FF2B5EF4-FFF2-40B4-BE49-F238E27FC236}">
                <a16:creationId xmlns:a16="http://schemas.microsoft.com/office/drawing/2014/main" id="{EBD8181D-03D9-4752-9848-999FA16F36E4}"/>
              </a:ext>
            </a:extLst>
          </p:cNvPr>
          <p:cNvSpPr txBox="1"/>
          <p:nvPr/>
        </p:nvSpPr>
        <p:spPr>
          <a:xfrm>
            <a:off x="625500" y="1171695"/>
            <a:ext cx="10941000" cy="3277780"/>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GB" sz="1800" dirty="0">
                <a:solidFill>
                  <a:srgbClr val="0187CC"/>
                </a:solidFill>
                <a:latin typeface="Arial" panose="020B0604020202020204" pitchFamily="34" charset="0"/>
                <a:cs typeface="Arial" panose="020B0604020202020204" pitchFamily="34" charset="0"/>
              </a:rPr>
              <a:t>The </a:t>
            </a:r>
            <a:r>
              <a:rPr lang="en-GB" sz="1800" dirty="0" err="1">
                <a:solidFill>
                  <a:srgbClr val="0187CC"/>
                </a:solidFill>
                <a:latin typeface="Arial" panose="020B0604020202020204" pitchFamily="34" charset="0"/>
                <a:cs typeface="Arial" panose="020B0604020202020204" pitchFamily="34" charset="0"/>
              </a:rPr>
              <a:t>Demowebshop-Tricentis</a:t>
            </a:r>
            <a:r>
              <a:rPr lang="en-GB" sz="1800" dirty="0">
                <a:solidFill>
                  <a:srgbClr val="0187CC"/>
                </a:solidFill>
                <a:latin typeface="Arial" panose="020B0604020202020204" pitchFamily="34" charset="0"/>
                <a:cs typeface="Arial" panose="020B0604020202020204" pitchFamily="34" charset="0"/>
              </a:rPr>
              <a:t> is a demo e-commerce site utilized mostly for testing and demonstration. It contains a list of products, such as electronics, books, and apparel, that mimic an actual online shopping experience. The site is easy to navigate with categories like "Home," "Books," "Electronics," and "Apparel." Products can be browsed, detailed descriptions viewed, and items placed in the shopping cart and checked out. Moreover, the website provides user account functionality like registration and sign-in. Overall, it is a perfect website to practice automated testing and get to know e-commerce workflows without engaging in actual transactions.</a:t>
            </a:r>
          </a:p>
          <a:p>
            <a:pPr marL="0" marR="0" lvl="0" indent="0" algn="l" rtl="0">
              <a:spcBef>
                <a:spcPts val="0"/>
              </a:spcBef>
              <a:spcAft>
                <a:spcPts val="0"/>
              </a:spcAft>
              <a:buNone/>
            </a:pPr>
            <a:endParaRPr sz="1800" dirty="0">
              <a:solidFill>
                <a:srgbClr val="0187CC"/>
              </a:solidFill>
            </a:endParaRPr>
          </a:p>
        </p:txBody>
      </p:sp>
    </p:spTree>
    <p:extLst>
      <p:ext uri="{BB962C8B-B14F-4D97-AF65-F5344CB8AC3E}">
        <p14:creationId xmlns:p14="http://schemas.microsoft.com/office/powerpoint/2010/main" val="1032257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2025 -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5</a:t>
            </a:fld>
            <a:endParaRPr lang="en-US" dirty="0">
              <a:solidFill>
                <a:schemeClr val="tx1"/>
              </a:solidFill>
            </a:endParaRPr>
          </a:p>
        </p:txBody>
      </p:sp>
      <p:sp>
        <p:nvSpPr>
          <p:cNvPr id="8" name="Google Shape;125;g33af7b0f014_0_29">
            <a:extLst>
              <a:ext uri="{FF2B5EF4-FFF2-40B4-BE49-F238E27FC236}">
                <a16:creationId xmlns:a16="http://schemas.microsoft.com/office/drawing/2014/main" id="{6DD77E19-061D-429B-A106-58CD6F7BC52C}"/>
              </a:ext>
            </a:extLst>
          </p:cNvPr>
          <p:cNvSpPr/>
          <p:nvPr/>
        </p:nvSpPr>
        <p:spPr>
          <a:xfrm>
            <a:off x="273075" y="211475"/>
            <a:ext cx="10102500" cy="4923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200" b="1" dirty="0">
                <a:solidFill>
                  <a:srgbClr val="0187CC"/>
                </a:solidFill>
                <a:latin typeface="Arial" panose="020B0604020202020204" pitchFamily="34" charset="0"/>
                <a:cs typeface="Arial" panose="020B0604020202020204" pitchFamily="34" charset="0"/>
              </a:rPr>
              <a:t>TESTING</a:t>
            </a:r>
            <a:r>
              <a:rPr lang="en-US" sz="3200" b="1" dirty="0">
                <a:solidFill>
                  <a:srgbClr val="0187CC"/>
                </a:solidFill>
              </a:rPr>
              <a:t> </a:t>
            </a:r>
            <a:r>
              <a:rPr lang="en-US" sz="3200" b="1" dirty="0">
                <a:solidFill>
                  <a:srgbClr val="0187CC"/>
                </a:solidFill>
                <a:latin typeface="Arial" panose="020B0604020202020204" pitchFamily="34" charset="0"/>
                <a:cs typeface="Arial" panose="020B0604020202020204" pitchFamily="34" charset="0"/>
              </a:rPr>
              <a:t>PROCESS</a:t>
            </a:r>
            <a:r>
              <a:rPr lang="en-US" sz="3200" b="1" dirty="0">
                <a:solidFill>
                  <a:srgbClr val="0187CC"/>
                </a:solidFill>
              </a:rPr>
              <a:t> :</a:t>
            </a:r>
            <a:endParaRPr dirty="0"/>
          </a:p>
        </p:txBody>
      </p:sp>
      <p:sp>
        <p:nvSpPr>
          <p:cNvPr id="10" name="Google Shape;129;g33af7b0f014_0_29">
            <a:extLst>
              <a:ext uri="{FF2B5EF4-FFF2-40B4-BE49-F238E27FC236}">
                <a16:creationId xmlns:a16="http://schemas.microsoft.com/office/drawing/2014/main" id="{160E87BE-6301-4998-BB86-A2D7C5ADF578}"/>
              </a:ext>
            </a:extLst>
          </p:cNvPr>
          <p:cNvSpPr txBox="1"/>
          <p:nvPr/>
        </p:nvSpPr>
        <p:spPr>
          <a:xfrm>
            <a:off x="625500" y="894993"/>
            <a:ext cx="10941000" cy="5068014"/>
          </a:xfrm>
          <a:prstGeom prst="rect">
            <a:avLst/>
          </a:prstGeom>
          <a:noFill/>
          <a:ln>
            <a:noFill/>
          </a:ln>
        </p:spPr>
        <p:txBody>
          <a:bodyPr spcFirstLastPara="1" wrap="square" lIns="91425" tIns="45700" rIns="91425" bIns="45700" anchor="t" anchorCtr="0">
            <a:spAutoFit/>
          </a:bodyPr>
          <a:lstStyle/>
          <a:p>
            <a:pPr marL="0" lvl="0" indent="0" algn="l" rtl="0">
              <a:lnSpc>
                <a:spcPct val="150000"/>
              </a:lnSpc>
              <a:spcBef>
                <a:spcPts val="1400"/>
              </a:spcBef>
              <a:spcAft>
                <a:spcPts val="0"/>
              </a:spcAft>
              <a:buClr>
                <a:schemeClr val="dk1"/>
              </a:buClr>
              <a:buSzPts val="1100"/>
              <a:buFont typeface="Arial"/>
              <a:buNone/>
            </a:pPr>
            <a:r>
              <a:rPr lang="en-US" sz="1800" b="1" dirty="0">
                <a:solidFill>
                  <a:srgbClr val="0187CC"/>
                </a:solidFill>
                <a:latin typeface="Arial" panose="020B0604020202020204" pitchFamily="34" charset="0"/>
                <a:cs typeface="Arial" panose="020B0604020202020204" pitchFamily="34" charset="0"/>
              </a:rPr>
              <a:t>1. Requirement Analysis</a:t>
            </a:r>
            <a:endParaRPr sz="1800" b="1" dirty="0">
              <a:solidFill>
                <a:srgbClr val="0187CC"/>
              </a:solidFill>
              <a:latin typeface="Arial" panose="020B0604020202020204" pitchFamily="34" charset="0"/>
              <a:cs typeface="Arial" panose="020B0604020202020204" pitchFamily="34" charset="0"/>
            </a:endParaRPr>
          </a:p>
          <a:p>
            <a:pPr marL="457200" lvl="0" indent="-342900" algn="l" rtl="0">
              <a:lnSpc>
                <a:spcPct val="150000"/>
              </a:lnSpc>
              <a:spcBef>
                <a:spcPts val="1200"/>
              </a:spcBef>
              <a:spcAft>
                <a:spcPts val="0"/>
              </a:spcAft>
              <a:buClr>
                <a:srgbClr val="0187CC"/>
              </a:buClr>
              <a:buSzPts val="1800"/>
              <a:buChar char="●"/>
            </a:pPr>
            <a:r>
              <a:rPr lang="en-US" sz="1800" dirty="0">
                <a:solidFill>
                  <a:srgbClr val="0187CC"/>
                </a:solidFill>
                <a:latin typeface="Arial" panose="020B0604020202020204" pitchFamily="34" charset="0"/>
                <a:cs typeface="Arial" panose="020B0604020202020204" pitchFamily="34" charset="0"/>
              </a:rPr>
              <a:t>Understand and analyze the functional requirements of Demowebshop (Search, Filter, Cart, Login, etc.).</a:t>
            </a:r>
            <a:endParaRPr sz="1800" dirty="0">
              <a:solidFill>
                <a:srgbClr val="0187CC"/>
              </a:solidFill>
              <a:latin typeface="Arial" panose="020B0604020202020204" pitchFamily="34" charset="0"/>
              <a:cs typeface="Arial" panose="020B0604020202020204" pitchFamily="34" charset="0"/>
            </a:endParaRPr>
          </a:p>
          <a:p>
            <a:pPr marL="457200" lvl="0" indent="-342900" algn="l" rtl="0">
              <a:lnSpc>
                <a:spcPct val="150000"/>
              </a:lnSpc>
              <a:spcBef>
                <a:spcPts val="0"/>
              </a:spcBef>
              <a:spcAft>
                <a:spcPts val="0"/>
              </a:spcAft>
              <a:buClr>
                <a:srgbClr val="0187CC"/>
              </a:buClr>
              <a:buSzPts val="1800"/>
              <a:buChar char="●"/>
            </a:pPr>
            <a:r>
              <a:rPr lang="en-US" sz="1800" dirty="0">
                <a:solidFill>
                  <a:srgbClr val="0187CC"/>
                </a:solidFill>
                <a:latin typeface="Arial" panose="020B0604020202020204" pitchFamily="34" charset="0"/>
                <a:cs typeface="Arial" panose="020B0604020202020204" pitchFamily="34" charset="0"/>
              </a:rPr>
              <a:t>Identify test scenarios for key user flows.</a:t>
            </a:r>
            <a:endParaRPr sz="1800" dirty="0">
              <a:solidFill>
                <a:srgbClr val="0187CC"/>
              </a:solidFill>
              <a:latin typeface="Arial" panose="020B0604020202020204" pitchFamily="34" charset="0"/>
              <a:cs typeface="Arial" panose="020B0604020202020204" pitchFamily="34" charset="0"/>
            </a:endParaRPr>
          </a:p>
          <a:p>
            <a:pPr marL="0" lvl="0" indent="0" algn="l" rtl="0">
              <a:lnSpc>
                <a:spcPct val="150000"/>
              </a:lnSpc>
              <a:spcBef>
                <a:spcPts val="1400"/>
              </a:spcBef>
              <a:spcAft>
                <a:spcPts val="0"/>
              </a:spcAft>
              <a:buClr>
                <a:schemeClr val="dk1"/>
              </a:buClr>
              <a:buSzPts val="1100"/>
              <a:buFont typeface="Arial"/>
              <a:buNone/>
            </a:pPr>
            <a:r>
              <a:rPr lang="en-US" sz="1800" b="1" dirty="0">
                <a:solidFill>
                  <a:srgbClr val="0187CC"/>
                </a:solidFill>
                <a:latin typeface="Arial" panose="020B0604020202020204" pitchFamily="34" charset="0"/>
                <a:cs typeface="Arial" panose="020B0604020202020204" pitchFamily="34" charset="0"/>
              </a:rPr>
              <a:t>2. Test Framework Setup</a:t>
            </a:r>
            <a:endParaRPr sz="1800" b="1" dirty="0">
              <a:solidFill>
                <a:srgbClr val="0187CC"/>
              </a:solidFill>
              <a:latin typeface="Arial" panose="020B0604020202020204" pitchFamily="34" charset="0"/>
              <a:cs typeface="Arial" panose="020B0604020202020204" pitchFamily="34" charset="0"/>
            </a:endParaRPr>
          </a:p>
          <a:p>
            <a:pPr marL="457200" lvl="0" indent="-342900" algn="l" rtl="0">
              <a:lnSpc>
                <a:spcPct val="150000"/>
              </a:lnSpc>
              <a:spcBef>
                <a:spcPts val="1200"/>
              </a:spcBef>
              <a:spcAft>
                <a:spcPts val="0"/>
              </a:spcAft>
              <a:buClr>
                <a:srgbClr val="0187CC"/>
              </a:buClr>
              <a:buSzPts val="1800"/>
              <a:buChar char="●"/>
            </a:pPr>
            <a:r>
              <a:rPr lang="en-US" sz="1800" dirty="0">
                <a:solidFill>
                  <a:srgbClr val="0187CC"/>
                </a:solidFill>
                <a:latin typeface="Arial" panose="020B0604020202020204" pitchFamily="34" charset="0"/>
                <a:cs typeface="Arial" panose="020B0604020202020204" pitchFamily="34" charset="0"/>
              </a:rPr>
              <a:t>Tools Used: Selenium WebDriver, Maven, TestNG/JUnit, Cucumber (BDD).</a:t>
            </a:r>
            <a:endParaRPr sz="1800" dirty="0">
              <a:solidFill>
                <a:srgbClr val="0187CC"/>
              </a:solidFill>
              <a:latin typeface="Arial" panose="020B0604020202020204" pitchFamily="34" charset="0"/>
              <a:cs typeface="Arial" panose="020B0604020202020204" pitchFamily="34" charset="0"/>
            </a:endParaRPr>
          </a:p>
          <a:p>
            <a:pPr marL="457200" lvl="0" indent="-342900" algn="l" rtl="0">
              <a:lnSpc>
                <a:spcPct val="150000"/>
              </a:lnSpc>
              <a:spcBef>
                <a:spcPts val="0"/>
              </a:spcBef>
              <a:spcAft>
                <a:spcPts val="0"/>
              </a:spcAft>
              <a:buClr>
                <a:srgbClr val="0187CC"/>
              </a:buClr>
              <a:buSzPts val="1800"/>
              <a:buChar char="●"/>
            </a:pPr>
            <a:r>
              <a:rPr lang="en-US" sz="1800" dirty="0">
                <a:solidFill>
                  <a:srgbClr val="0187CC"/>
                </a:solidFill>
                <a:latin typeface="Arial" panose="020B0604020202020204" pitchFamily="34" charset="0"/>
                <a:cs typeface="Arial" panose="020B0604020202020204" pitchFamily="34" charset="0"/>
              </a:rPr>
              <a:t>Framework Design: Page Object Model (POM) for modular and reusable code.</a:t>
            </a:r>
            <a:endParaRPr sz="1800" dirty="0">
              <a:solidFill>
                <a:srgbClr val="0187CC"/>
              </a:solidFill>
              <a:latin typeface="Arial" panose="020B0604020202020204" pitchFamily="34" charset="0"/>
              <a:cs typeface="Arial" panose="020B0604020202020204" pitchFamily="34" charset="0"/>
            </a:endParaRPr>
          </a:p>
          <a:p>
            <a:pPr marL="457200" lvl="0" indent="-342900" algn="l" rtl="0">
              <a:lnSpc>
                <a:spcPct val="150000"/>
              </a:lnSpc>
              <a:spcBef>
                <a:spcPts val="0"/>
              </a:spcBef>
              <a:spcAft>
                <a:spcPts val="0"/>
              </a:spcAft>
              <a:buClr>
                <a:srgbClr val="0187CC"/>
              </a:buClr>
              <a:buSzPts val="1800"/>
              <a:buChar char="●"/>
            </a:pPr>
            <a:r>
              <a:rPr lang="en-US" sz="1800" dirty="0">
                <a:solidFill>
                  <a:srgbClr val="0187CC"/>
                </a:solidFill>
                <a:latin typeface="Arial" panose="020B0604020202020204" pitchFamily="34" charset="0"/>
                <a:cs typeface="Arial" panose="020B0604020202020204" pitchFamily="34" charset="0"/>
              </a:rPr>
              <a:t>Cross-Browser Setup: Configure Chrome, Firefox, and Edge browsers.</a:t>
            </a:r>
            <a:endParaRPr sz="1800" dirty="0">
              <a:solidFill>
                <a:srgbClr val="0187CC"/>
              </a:solidFill>
              <a:latin typeface="Arial" panose="020B0604020202020204" pitchFamily="34" charset="0"/>
              <a:cs typeface="Arial" panose="020B0604020202020204" pitchFamily="34" charset="0"/>
            </a:endParaRPr>
          </a:p>
          <a:p>
            <a:pPr marL="0" marR="0" lvl="0" indent="0" algn="just" rtl="0">
              <a:spcBef>
                <a:spcPts val="1200"/>
              </a:spcBef>
              <a:spcAft>
                <a:spcPts val="0"/>
              </a:spcAft>
              <a:buNone/>
            </a:pPr>
            <a:endParaRPr sz="1800" dirty="0">
              <a:solidFill>
                <a:srgbClr val="0187CC"/>
              </a:solidFill>
              <a:latin typeface="Arial" panose="020B0604020202020204" pitchFamily="34" charset="0"/>
              <a:cs typeface="Arial" panose="020B0604020202020204" pitchFamily="34" charset="0"/>
            </a:endParaRPr>
          </a:p>
          <a:p>
            <a:pPr marL="0" marR="0" lvl="0" indent="0" algn="l" rtl="0">
              <a:spcBef>
                <a:spcPts val="0"/>
              </a:spcBef>
              <a:spcAft>
                <a:spcPts val="0"/>
              </a:spcAft>
              <a:buNone/>
            </a:pPr>
            <a:endParaRPr sz="1800" dirty="0">
              <a:solidFill>
                <a:srgbClr val="0187CC"/>
              </a:solidFill>
              <a:latin typeface="Arial" panose="020B0604020202020204" pitchFamily="34" charset="0"/>
              <a:cs typeface="Arial" panose="020B0604020202020204" pitchFamily="34" charset="0"/>
            </a:endParaRPr>
          </a:p>
          <a:p>
            <a:pPr marL="0" marR="0" lvl="0" indent="0" algn="l" rtl="0">
              <a:spcBef>
                <a:spcPts val="0"/>
              </a:spcBef>
              <a:spcAft>
                <a:spcPts val="0"/>
              </a:spcAft>
              <a:buNone/>
            </a:pPr>
            <a:endParaRPr sz="1800" dirty="0">
              <a:solidFill>
                <a:srgbClr val="0187CC"/>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76279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2025 -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6</a:t>
            </a:fld>
            <a:endParaRPr lang="en-US" dirty="0">
              <a:solidFill>
                <a:schemeClr val="tx1"/>
              </a:solidFill>
            </a:endParaRPr>
          </a:p>
        </p:txBody>
      </p:sp>
      <p:sp>
        <p:nvSpPr>
          <p:cNvPr id="8" name="Google Shape;125;g33af7b0f014_0_29">
            <a:extLst>
              <a:ext uri="{FF2B5EF4-FFF2-40B4-BE49-F238E27FC236}">
                <a16:creationId xmlns:a16="http://schemas.microsoft.com/office/drawing/2014/main" id="{6DD77E19-061D-429B-A106-58CD6F7BC52C}"/>
              </a:ext>
            </a:extLst>
          </p:cNvPr>
          <p:cNvSpPr/>
          <p:nvPr/>
        </p:nvSpPr>
        <p:spPr>
          <a:xfrm>
            <a:off x="273075" y="211475"/>
            <a:ext cx="10102500" cy="4923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200" b="1" dirty="0">
                <a:solidFill>
                  <a:srgbClr val="0187CC"/>
                </a:solidFill>
                <a:latin typeface="Arial" panose="020B0604020202020204" pitchFamily="34" charset="0"/>
                <a:cs typeface="Arial" panose="020B0604020202020204" pitchFamily="34" charset="0"/>
              </a:rPr>
              <a:t>TESTING</a:t>
            </a:r>
            <a:r>
              <a:rPr lang="en-US" sz="3200" b="1" dirty="0">
                <a:solidFill>
                  <a:srgbClr val="0187CC"/>
                </a:solidFill>
              </a:rPr>
              <a:t> </a:t>
            </a:r>
            <a:r>
              <a:rPr lang="en-US" sz="3200" b="1" dirty="0">
                <a:solidFill>
                  <a:srgbClr val="0187CC"/>
                </a:solidFill>
                <a:latin typeface="Arial" panose="020B0604020202020204" pitchFamily="34" charset="0"/>
                <a:cs typeface="Arial" panose="020B0604020202020204" pitchFamily="34" charset="0"/>
              </a:rPr>
              <a:t>PROCESS</a:t>
            </a:r>
            <a:r>
              <a:rPr lang="en-US" sz="3200" b="1" dirty="0">
                <a:solidFill>
                  <a:srgbClr val="0187CC"/>
                </a:solidFill>
              </a:rPr>
              <a:t> :</a:t>
            </a:r>
            <a:endParaRPr dirty="0"/>
          </a:p>
        </p:txBody>
      </p:sp>
      <p:sp>
        <p:nvSpPr>
          <p:cNvPr id="7" name="Google Shape;138;g33af7b0f014_0_46">
            <a:extLst>
              <a:ext uri="{FF2B5EF4-FFF2-40B4-BE49-F238E27FC236}">
                <a16:creationId xmlns:a16="http://schemas.microsoft.com/office/drawing/2014/main" id="{65300633-6983-425D-86D7-A32DAD9DFAFE}"/>
              </a:ext>
            </a:extLst>
          </p:cNvPr>
          <p:cNvSpPr txBox="1"/>
          <p:nvPr/>
        </p:nvSpPr>
        <p:spPr>
          <a:xfrm>
            <a:off x="568497" y="894993"/>
            <a:ext cx="11348100" cy="5068014"/>
          </a:xfrm>
          <a:prstGeom prst="rect">
            <a:avLst/>
          </a:prstGeom>
          <a:noFill/>
          <a:ln>
            <a:noFill/>
          </a:ln>
        </p:spPr>
        <p:txBody>
          <a:bodyPr spcFirstLastPara="1" wrap="square" lIns="91425" tIns="45700" rIns="91425" bIns="45700" anchor="t" anchorCtr="0">
            <a:spAutoFit/>
          </a:bodyPr>
          <a:lstStyle/>
          <a:p>
            <a:pPr marL="0" lvl="0" indent="0" algn="l" rtl="0">
              <a:lnSpc>
                <a:spcPct val="150000"/>
              </a:lnSpc>
              <a:spcBef>
                <a:spcPts val="1400"/>
              </a:spcBef>
              <a:spcAft>
                <a:spcPts val="0"/>
              </a:spcAft>
              <a:buClr>
                <a:schemeClr val="dk1"/>
              </a:buClr>
              <a:buSzPts val="1100"/>
              <a:buFont typeface="Arial"/>
              <a:buNone/>
            </a:pPr>
            <a:r>
              <a:rPr lang="en-US" sz="1800" b="1" dirty="0">
                <a:solidFill>
                  <a:srgbClr val="0187CC"/>
                </a:solidFill>
                <a:latin typeface="Arial" panose="020B0604020202020204" pitchFamily="34" charset="0"/>
                <a:cs typeface="Arial" panose="020B0604020202020204" pitchFamily="34" charset="0"/>
              </a:rPr>
              <a:t>3. Test Case Development</a:t>
            </a:r>
          </a:p>
          <a:p>
            <a:pPr marL="457200" lvl="0" indent="-342900" algn="l" rtl="0">
              <a:lnSpc>
                <a:spcPct val="150000"/>
              </a:lnSpc>
              <a:spcBef>
                <a:spcPts val="1200"/>
              </a:spcBef>
              <a:spcAft>
                <a:spcPts val="0"/>
              </a:spcAft>
              <a:buClr>
                <a:srgbClr val="0187CC"/>
              </a:buClr>
              <a:buSzPts val="1800"/>
              <a:buChar char="●"/>
            </a:pPr>
            <a:r>
              <a:rPr lang="en-US" sz="1800" dirty="0">
                <a:solidFill>
                  <a:srgbClr val="0187CC"/>
                </a:solidFill>
                <a:latin typeface="Arial" panose="020B0604020202020204" pitchFamily="34" charset="0"/>
                <a:cs typeface="Arial" panose="020B0604020202020204" pitchFamily="34" charset="0"/>
              </a:rPr>
              <a:t>Write BDD feature files (Gherkin syntax) for each functionality.</a:t>
            </a:r>
          </a:p>
          <a:p>
            <a:pPr marL="457200" lvl="0" indent="-342900" algn="l" rtl="0">
              <a:lnSpc>
                <a:spcPct val="150000"/>
              </a:lnSpc>
              <a:spcBef>
                <a:spcPts val="0"/>
              </a:spcBef>
              <a:spcAft>
                <a:spcPts val="0"/>
              </a:spcAft>
              <a:buClr>
                <a:srgbClr val="0187CC"/>
              </a:buClr>
              <a:buSzPts val="1800"/>
              <a:buChar char="●"/>
            </a:pPr>
            <a:r>
              <a:rPr lang="en-US" sz="1800" dirty="0">
                <a:solidFill>
                  <a:srgbClr val="0187CC"/>
                </a:solidFill>
                <a:latin typeface="Arial" panose="020B0604020202020204" pitchFamily="34" charset="0"/>
                <a:cs typeface="Arial" panose="020B0604020202020204" pitchFamily="34" charset="0"/>
              </a:rPr>
              <a:t>Implement step definitions and corresponding page actions.</a:t>
            </a:r>
          </a:p>
          <a:p>
            <a:pPr marL="457200" lvl="0" indent="-342900" algn="l" rtl="0">
              <a:lnSpc>
                <a:spcPct val="150000"/>
              </a:lnSpc>
              <a:spcBef>
                <a:spcPts val="0"/>
              </a:spcBef>
              <a:spcAft>
                <a:spcPts val="0"/>
              </a:spcAft>
              <a:buClr>
                <a:srgbClr val="0187CC"/>
              </a:buClr>
              <a:buSzPts val="1800"/>
              <a:buChar char="●"/>
            </a:pPr>
            <a:r>
              <a:rPr lang="en-US" sz="1800" dirty="0">
                <a:solidFill>
                  <a:srgbClr val="0187CC"/>
                </a:solidFill>
                <a:latin typeface="Arial" panose="020B0604020202020204" pitchFamily="34" charset="0"/>
                <a:cs typeface="Arial" panose="020B0604020202020204" pitchFamily="34" charset="0"/>
              </a:rPr>
              <a:t>Include validations, waits (WebDriverWait), and reporting (ExtentReports).</a:t>
            </a:r>
            <a:endParaRPr lang="en-US" b="1" dirty="0">
              <a:solidFill>
                <a:srgbClr val="0187CC"/>
              </a:solidFill>
              <a:latin typeface="Arial" panose="020B0604020202020204" pitchFamily="34" charset="0"/>
              <a:cs typeface="Arial" panose="020B0604020202020204" pitchFamily="34" charset="0"/>
            </a:endParaRPr>
          </a:p>
          <a:p>
            <a:pPr marL="0" lvl="0" indent="0" algn="l" rtl="0">
              <a:lnSpc>
                <a:spcPct val="150000"/>
              </a:lnSpc>
              <a:spcBef>
                <a:spcPts val="1400"/>
              </a:spcBef>
              <a:spcAft>
                <a:spcPts val="0"/>
              </a:spcAft>
              <a:buNone/>
            </a:pPr>
            <a:r>
              <a:rPr lang="en-US" sz="1800" b="1" dirty="0">
                <a:solidFill>
                  <a:srgbClr val="0187CC"/>
                </a:solidFill>
                <a:latin typeface="Arial" panose="020B0604020202020204" pitchFamily="34" charset="0"/>
                <a:cs typeface="Arial" panose="020B0604020202020204" pitchFamily="34" charset="0"/>
              </a:rPr>
              <a:t>4. Test Execution</a:t>
            </a:r>
            <a:endParaRPr sz="1800" b="1" dirty="0">
              <a:solidFill>
                <a:srgbClr val="0187CC"/>
              </a:solidFill>
              <a:latin typeface="Arial" panose="020B0604020202020204" pitchFamily="34" charset="0"/>
              <a:cs typeface="Arial" panose="020B0604020202020204" pitchFamily="34" charset="0"/>
            </a:endParaRPr>
          </a:p>
          <a:p>
            <a:pPr marL="457200" lvl="0" indent="-342900" algn="l" rtl="0">
              <a:lnSpc>
                <a:spcPct val="150000"/>
              </a:lnSpc>
              <a:spcBef>
                <a:spcPts val="1200"/>
              </a:spcBef>
              <a:spcAft>
                <a:spcPts val="0"/>
              </a:spcAft>
              <a:buClr>
                <a:srgbClr val="0187CC"/>
              </a:buClr>
              <a:buSzPts val="1800"/>
              <a:buChar char="●"/>
            </a:pPr>
            <a:r>
              <a:rPr lang="en-US" sz="1800" dirty="0">
                <a:solidFill>
                  <a:srgbClr val="0187CC"/>
                </a:solidFill>
                <a:latin typeface="Arial" panose="020B0604020202020204" pitchFamily="34" charset="0"/>
                <a:cs typeface="Arial" panose="020B0604020202020204" pitchFamily="34" charset="0"/>
              </a:rPr>
              <a:t>Run automated test scripts across multiple browsers.</a:t>
            </a:r>
            <a:endParaRPr sz="1800" dirty="0">
              <a:solidFill>
                <a:srgbClr val="0187CC"/>
              </a:solidFill>
              <a:latin typeface="Arial" panose="020B0604020202020204" pitchFamily="34" charset="0"/>
              <a:cs typeface="Arial" panose="020B0604020202020204" pitchFamily="34" charset="0"/>
            </a:endParaRPr>
          </a:p>
          <a:p>
            <a:pPr marL="457200" lvl="0" indent="-342900" algn="l" rtl="0">
              <a:lnSpc>
                <a:spcPct val="150000"/>
              </a:lnSpc>
              <a:spcBef>
                <a:spcPts val="0"/>
              </a:spcBef>
              <a:spcAft>
                <a:spcPts val="0"/>
              </a:spcAft>
              <a:buClr>
                <a:srgbClr val="0187CC"/>
              </a:buClr>
              <a:buSzPts val="1800"/>
              <a:buChar char="●"/>
            </a:pPr>
            <a:r>
              <a:rPr lang="en-US" sz="1800" dirty="0">
                <a:solidFill>
                  <a:srgbClr val="0187CC"/>
                </a:solidFill>
                <a:latin typeface="Arial" panose="020B0604020202020204" pitchFamily="34" charset="0"/>
                <a:cs typeface="Arial" panose="020B0604020202020204" pitchFamily="34" charset="0"/>
              </a:rPr>
              <a:t>Perform Regression, Functional, and UI Testing.</a:t>
            </a:r>
            <a:endParaRPr sz="1800" dirty="0">
              <a:solidFill>
                <a:srgbClr val="0187CC"/>
              </a:solidFill>
              <a:latin typeface="Arial" panose="020B0604020202020204" pitchFamily="34" charset="0"/>
              <a:cs typeface="Arial" panose="020B0604020202020204" pitchFamily="34" charset="0"/>
            </a:endParaRPr>
          </a:p>
          <a:p>
            <a:pPr marL="457200" lvl="0" indent="-342900" algn="l" rtl="0">
              <a:lnSpc>
                <a:spcPct val="150000"/>
              </a:lnSpc>
              <a:spcBef>
                <a:spcPts val="0"/>
              </a:spcBef>
              <a:spcAft>
                <a:spcPts val="0"/>
              </a:spcAft>
              <a:buClr>
                <a:srgbClr val="0187CC"/>
              </a:buClr>
              <a:buSzPts val="1800"/>
              <a:buChar char="●"/>
            </a:pPr>
            <a:r>
              <a:rPr lang="en-US" sz="1800" dirty="0">
                <a:solidFill>
                  <a:srgbClr val="0187CC"/>
                </a:solidFill>
                <a:latin typeface="Arial" panose="020B0604020202020204" pitchFamily="34" charset="0"/>
                <a:cs typeface="Arial" panose="020B0604020202020204" pitchFamily="34" charset="0"/>
              </a:rPr>
              <a:t>Generate test reports and logs for analysis.</a:t>
            </a:r>
            <a:endParaRPr sz="1800" dirty="0">
              <a:solidFill>
                <a:srgbClr val="0187CC"/>
              </a:solidFill>
              <a:latin typeface="Arial" panose="020B0604020202020204" pitchFamily="34" charset="0"/>
              <a:cs typeface="Arial" panose="020B0604020202020204" pitchFamily="34" charset="0"/>
            </a:endParaRPr>
          </a:p>
          <a:p>
            <a:pPr marL="0" marR="0" lvl="0" indent="0" algn="just" rtl="0">
              <a:spcBef>
                <a:spcPts val="1200"/>
              </a:spcBef>
              <a:spcAft>
                <a:spcPts val="0"/>
              </a:spcAft>
              <a:buNone/>
            </a:pPr>
            <a:endParaRPr sz="1800" dirty="0">
              <a:solidFill>
                <a:srgbClr val="0187CC"/>
              </a:solidFill>
              <a:latin typeface="Arial" panose="020B0604020202020204" pitchFamily="34" charset="0"/>
              <a:cs typeface="Arial" panose="020B0604020202020204" pitchFamily="34" charset="0"/>
            </a:endParaRPr>
          </a:p>
          <a:p>
            <a:pPr marL="0" marR="0" lvl="0" indent="0" algn="l" rtl="0">
              <a:spcBef>
                <a:spcPts val="0"/>
              </a:spcBef>
              <a:spcAft>
                <a:spcPts val="0"/>
              </a:spcAft>
              <a:buNone/>
            </a:pPr>
            <a:endParaRPr sz="1800" dirty="0">
              <a:solidFill>
                <a:srgbClr val="0187CC"/>
              </a:solidFill>
              <a:latin typeface="Arial" panose="020B0604020202020204" pitchFamily="34" charset="0"/>
              <a:cs typeface="Arial" panose="020B0604020202020204" pitchFamily="34" charset="0"/>
            </a:endParaRPr>
          </a:p>
          <a:p>
            <a:pPr marL="0" marR="0" lvl="0" indent="0" algn="l" rtl="0">
              <a:spcBef>
                <a:spcPts val="0"/>
              </a:spcBef>
              <a:spcAft>
                <a:spcPts val="0"/>
              </a:spcAft>
              <a:buNone/>
            </a:pPr>
            <a:endParaRPr sz="1800" dirty="0">
              <a:solidFill>
                <a:srgbClr val="0187CC"/>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09436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2025 -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7</a:t>
            </a:fld>
            <a:endParaRPr lang="en-US" dirty="0">
              <a:solidFill>
                <a:schemeClr val="tx1"/>
              </a:solidFill>
            </a:endParaRPr>
          </a:p>
        </p:txBody>
      </p:sp>
      <p:sp>
        <p:nvSpPr>
          <p:cNvPr id="8" name="Google Shape;125;g33af7b0f014_0_29">
            <a:extLst>
              <a:ext uri="{FF2B5EF4-FFF2-40B4-BE49-F238E27FC236}">
                <a16:creationId xmlns:a16="http://schemas.microsoft.com/office/drawing/2014/main" id="{6DD77E19-061D-429B-A106-58CD6F7BC52C}"/>
              </a:ext>
            </a:extLst>
          </p:cNvPr>
          <p:cNvSpPr/>
          <p:nvPr/>
        </p:nvSpPr>
        <p:spPr>
          <a:xfrm>
            <a:off x="273075" y="211475"/>
            <a:ext cx="10102500" cy="4923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200" b="1" dirty="0">
                <a:solidFill>
                  <a:srgbClr val="0187CC"/>
                </a:solidFill>
                <a:latin typeface="Arial" panose="020B0604020202020204" pitchFamily="34" charset="0"/>
                <a:cs typeface="Arial" panose="020B0604020202020204" pitchFamily="34" charset="0"/>
              </a:rPr>
              <a:t>TESTING</a:t>
            </a:r>
            <a:r>
              <a:rPr lang="en-US" sz="3200" b="1" dirty="0">
                <a:solidFill>
                  <a:srgbClr val="0187CC"/>
                </a:solidFill>
              </a:rPr>
              <a:t> </a:t>
            </a:r>
            <a:r>
              <a:rPr lang="en-US" sz="3200" b="1" dirty="0">
                <a:solidFill>
                  <a:srgbClr val="0187CC"/>
                </a:solidFill>
                <a:latin typeface="Arial" panose="020B0604020202020204" pitchFamily="34" charset="0"/>
                <a:cs typeface="Arial" panose="020B0604020202020204" pitchFamily="34" charset="0"/>
              </a:rPr>
              <a:t>PROCESS</a:t>
            </a:r>
            <a:r>
              <a:rPr lang="en-US" sz="3200" b="1" dirty="0">
                <a:solidFill>
                  <a:srgbClr val="0187CC"/>
                </a:solidFill>
              </a:rPr>
              <a:t> :</a:t>
            </a:r>
            <a:endParaRPr dirty="0"/>
          </a:p>
        </p:txBody>
      </p:sp>
      <p:sp>
        <p:nvSpPr>
          <p:cNvPr id="7" name="Google Shape;138;g33af7b0f014_0_46">
            <a:extLst>
              <a:ext uri="{FF2B5EF4-FFF2-40B4-BE49-F238E27FC236}">
                <a16:creationId xmlns:a16="http://schemas.microsoft.com/office/drawing/2014/main" id="{65300633-6983-425D-86D7-A32DAD9DFAFE}"/>
              </a:ext>
            </a:extLst>
          </p:cNvPr>
          <p:cNvSpPr txBox="1"/>
          <p:nvPr/>
        </p:nvSpPr>
        <p:spPr>
          <a:xfrm>
            <a:off x="568497" y="894993"/>
            <a:ext cx="11348100" cy="5068014"/>
          </a:xfrm>
          <a:prstGeom prst="rect">
            <a:avLst/>
          </a:prstGeom>
          <a:noFill/>
          <a:ln>
            <a:noFill/>
          </a:ln>
        </p:spPr>
        <p:txBody>
          <a:bodyPr spcFirstLastPara="1" wrap="square" lIns="91425" tIns="45700" rIns="91425" bIns="45700" anchor="t" anchorCtr="0">
            <a:spAutoFit/>
          </a:bodyPr>
          <a:lstStyle/>
          <a:p>
            <a:pPr marL="0" lvl="0" indent="0" algn="l" rtl="0">
              <a:lnSpc>
                <a:spcPct val="150000"/>
              </a:lnSpc>
              <a:spcBef>
                <a:spcPts val="1400"/>
              </a:spcBef>
              <a:spcAft>
                <a:spcPts val="0"/>
              </a:spcAft>
              <a:buNone/>
            </a:pPr>
            <a:r>
              <a:rPr lang="en-US" sz="1800" b="1" dirty="0">
                <a:solidFill>
                  <a:srgbClr val="0187CC"/>
                </a:solidFill>
                <a:latin typeface="Arial" panose="020B0604020202020204" pitchFamily="34" charset="0"/>
                <a:cs typeface="Arial" panose="020B0604020202020204" pitchFamily="34" charset="0"/>
              </a:rPr>
              <a:t>5. Jenkins Integration</a:t>
            </a:r>
          </a:p>
          <a:p>
            <a:pPr marL="457200" lvl="0" indent="-342900" algn="l" rtl="0">
              <a:lnSpc>
                <a:spcPct val="150000"/>
              </a:lnSpc>
              <a:spcBef>
                <a:spcPts val="1200"/>
              </a:spcBef>
              <a:spcAft>
                <a:spcPts val="0"/>
              </a:spcAft>
              <a:buClr>
                <a:srgbClr val="0187CC"/>
              </a:buClr>
              <a:buSzPts val="1800"/>
              <a:buChar char="●"/>
            </a:pPr>
            <a:r>
              <a:rPr lang="en-US" sz="1800" dirty="0">
                <a:solidFill>
                  <a:srgbClr val="0187CC"/>
                </a:solidFill>
                <a:latin typeface="Arial" panose="020B0604020202020204" pitchFamily="34" charset="0"/>
                <a:cs typeface="Arial" panose="020B0604020202020204" pitchFamily="34" charset="0"/>
              </a:rPr>
              <a:t>Integrate with Jenkins/GitLab for continuous test execution.</a:t>
            </a:r>
          </a:p>
          <a:p>
            <a:pPr marL="457200" lvl="0" indent="-342900" algn="l" rtl="0">
              <a:lnSpc>
                <a:spcPct val="150000"/>
              </a:lnSpc>
              <a:spcBef>
                <a:spcPts val="0"/>
              </a:spcBef>
              <a:spcAft>
                <a:spcPts val="0"/>
              </a:spcAft>
              <a:buClr>
                <a:srgbClr val="0187CC"/>
              </a:buClr>
              <a:buSzPts val="1800"/>
              <a:buChar char="●"/>
            </a:pPr>
            <a:r>
              <a:rPr lang="en-US" sz="1800" dirty="0">
                <a:solidFill>
                  <a:srgbClr val="0187CC"/>
                </a:solidFill>
                <a:latin typeface="Arial" panose="020B0604020202020204" pitchFamily="34" charset="0"/>
                <a:cs typeface="Arial" panose="020B0604020202020204" pitchFamily="34" charset="0"/>
              </a:rPr>
              <a:t>Trigger automated tests on code updates or scheduled intervals.</a:t>
            </a:r>
          </a:p>
          <a:p>
            <a:pPr marL="457200" lvl="0" indent="-342900" algn="l" rtl="0">
              <a:lnSpc>
                <a:spcPct val="150000"/>
              </a:lnSpc>
              <a:spcBef>
                <a:spcPts val="0"/>
              </a:spcBef>
              <a:spcAft>
                <a:spcPts val="0"/>
              </a:spcAft>
              <a:buClr>
                <a:srgbClr val="0187CC"/>
              </a:buClr>
              <a:buSzPts val="1800"/>
              <a:buChar char="●"/>
            </a:pPr>
            <a:r>
              <a:rPr lang="en-US" sz="1800" dirty="0">
                <a:solidFill>
                  <a:srgbClr val="0187CC"/>
                </a:solidFill>
                <a:latin typeface="Arial" panose="020B0604020202020204" pitchFamily="34" charset="0"/>
                <a:cs typeface="Arial" panose="020B0604020202020204" pitchFamily="34" charset="0"/>
              </a:rPr>
              <a:t>Monitor build status and test results in Jenkins.</a:t>
            </a:r>
          </a:p>
          <a:p>
            <a:pPr marL="0" lvl="0" indent="0" algn="l" rtl="0">
              <a:lnSpc>
                <a:spcPct val="150000"/>
              </a:lnSpc>
              <a:spcBef>
                <a:spcPts val="1400"/>
              </a:spcBef>
              <a:spcAft>
                <a:spcPts val="0"/>
              </a:spcAft>
              <a:buNone/>
            </a:pPr>
            <a:r>
              <a:rPr lang="en-US" sz="1800" b="1" dirty="0">
                <a:solidFill>
                  <a:srgbClr val="0187CC"/>
                </a:solidFill>
                <a:latin typeface="Arial" panose="020B0604020202020204" pitchFamily="34" charset="0"/>
                <a:cs typeface="Arial" panose="020B0604020202020204" pitchFamily="34" charset="0"/>
              </a:rPr>
              <a:t>6. Defect Reporting &amp; Maintenance</a:t>
            </a:r>
          </a:p>
          <a:p>
            <a:pPr marL="457200" lvl="0" indent="-342900" algn="l" rtl="0">
              <a:lnSpc>
                <a:spcPct val="150000"/>
              </a:lnSpc>
              <a:spcBef>
                <a:spcPts val="1200"/>
              </a:spcBef>
              <a:spcAft>
                <a:spcPts val="0"/>
              </a:spcAft>
              <a:buClr>
                <a:srgbClr val="0187CC"/>
              </a:buClr>
              <a:buSzPts val="1800"/>
              <a:buChar char="●"/>
            </a:pPr>
            <a:r>
              <a:rPr lang="en-US" sz="1800" dirty="0">
                <a:solidFill>
                  <a:srgbClr val="0187CC"/>
                </a:solidFill>
                <a:latin typeface="Arial" panose="020B0604020202020204" pitchFamily="34" charset="0"/>
                <a:cs typeface="Arial" panose="020B0604020202020204" pitchFamily="34" charset="0"/>
              </a:rPr>
              <a:t>Log bugs for failed scenarios.</a:t>
            </a:r>
          </a:p>
          <a:p>
            <a:pPr marL="457200" lvl="0" indent="-342900" algn="l" rtl="0">
              <a:lnSpc>
                <a:spcPct val="150000"/>
              </a:lnSpc>
              <a:spcBef>
                <a:spcPts val="0"/>
              </a:spcBef>
              <a:spcAft>
                <a:spcPts val="0"/>
              </a:spcAft>
              <a:buClr>
                <a:srgbClr val="0187CC"/>
              </a:buClr>
              <a:buSzPts val="1800"/>
              <a:buChar char="●"/>
            </a:pPr>
            <a:r>
              <a:rPr lang="en-US" sz="1800" dirty="0">
                <a:solidFill>
                  <a:srgbClr val="0187CC"/>
                </a:solidFill>
                <a:latin typeface="Arial" panose="020B0604020202020204" pitchFamily="34" charset="0"/>
                <a:cs typeface="Arial" panose="020B0604020202020204" pitchFamily="34" charset="0"/>
              </a:rPr>
              <a:t>Update scripts based on application changes.</a:t>
            </a:r>
          </a:p>
          <a:p>
            <a:pPr marL="457200" lvl="0" indent="-342900" algn="l" rtl="0">
              <a:lnSpc>
                <a:spcPct val="150000"/>
              </a:lnSpc>
              <a:spcBef>
                <a:spcPts val="0"/>
              </a:spcBef>
              <a:spcAft>
                <a:spcPts val="0"/>
              </a:spcAft>
              <a:buClr>
                <a:srgbClr val="0187CC"/>
              </a:buClr>
              <a:buSzPts val="1800"/>
              <a:buChar char="●"/>
            </a:pPr>
            <a:r>
              <a:rPr lang="en-US" sz="1800" dirty="0">
                <a:solidFill>
                  <a:srgbClr val="0187CC"/>
                </a:solidFill>
                <a:latin typeface="Arial" panose="020B0604020202020204" pitchFamily="34" charset="0"/>
                <a:cs typeface="Arial" panose="020B0604020202020204" pitchFamily="34" charset="0"/>
              </a:rPr>
              <a:t>Maintain codebase for scalability and future enhancements.</a:t>
            </a:r>
            <a:endParaRPr lang="en-US" sz="1800" b="1" dirty="0">
              <a:solidFill>
                <a:srgbClr val="0187CC"/>
              </a:solidFill>
              <a:latin typeface="Arial" panose="020B0604020202020204" pitchFamily="34" charset="0"/>
              <a:cs typeface="Arial" panose="020B0604020202020204" pitchFamily="34" charset="0"/>
            </a:endParaRPr>
          </a:p>
          <a:p>
            <a:pPr marL="0" marR="0" lvl="0" indent="0" algn="just" rtl="0">
              <a:spcBef>
                <a:spcPts val="1200"/>
              </a:spcBef>
              <a:spcAft>
                <a:spcPts val="0"/>
              </a:spcAft>
              <a:buNone/>
            </a:pPr>
            <a:endParaRPr sz="1800" dirty="0">
              <a:solidFill>
                <a:srgbClr val="0187CC"/>
              </a:solidFill>
              <a:latin typeface="Arial" panose="020B0604020202020204" pitchFamily="34" charset="0"/>
              <a:cs typeface="Arial" panose="020B0604020202020204" pitchFamily="34" charset="0"/>
            </a:endParaRPr>
          </a:p>
          <a:p>
            <a:pPr marL="0" marR="0" lvl="0" indent="0" algn="l" rtl="0">
              <a:spcBef>
                <a:spcPts val="0"/>
              </a:spcBef>
              <a:spcAft>
                <a:spcPts val="0"/>
              </a:spcAft>
              <a:buNone/>
            </a:pPr>
            <a:endParaRPr sz="1800" dirty="0">
              <a:solidFill>
                <a:srgbClr val="0187CC"/>
              </a:solidFill>
              <a:latin typeface="Arial" panose="020B0604020202020204" pitchFamily="34" charset="0"/>
              <a:cs typeface="Arial" panose="020B0604020202020204" pitchFamily="34" charset="0"/>
            </a:endParaRPr>
          </a:p>
          <a:p>
            <a:pPr marL="0" marR="0" lvl="0" indent="0" algn="l" rtl="0">
              <a:spcBef>
                <a:spcPts val="0"/>
              </a:spcBef>
              <a:spcAft>
                <a:spcPts val="0"/>
              </a:spcAft>
              <a:buNone/>
            </a:pPr>
            <a:endParaRPr sz="1800" dirty="0">
              <a:solidFill>
                <a:srgbClr val="0187CC"/>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51743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2025 -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8</a:t>
            </a:fld>
            <a:endParaRPr lang="en-US" dirty="0">
              <a:solidFill>
                <a:schemeClr val="tx1"/>
              </a:solidFill>
            </a:endParaRPr>
          </a:p>
        </p:txBody>
      </p:sp>
      <p:sp>
        <p:nvSpPr>
          <p:cNvPr id="9" name="Google Shape;143;g33af7b0f014_0_55">
            <a:extLst>
              <a:ext uri="{FF2B5EF4-FFF2-40B4-BE49-F238E27FC236}">
                <a16:creationId xmlns:a16="http://schemas.microsoft.com/office/drawing/2014/main" id="{0BDAA25B-A42B-416F-806A-15AD17275E74}"/>
              </a:ext>
            </a:extLst>
          </p:cNvPr>
          <p:cNvSpPr/>
          <p:nvPr/>
        </p:nvSpPr>
        <p:spPr>
          <a:xfrm>
            <a:off x="273075" y="211475"/>
            <a:ext cx="10102500" cy="4923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200" b="1" dirty="0">
                <a:solidFill>
                  <a:srgbClr val="0187CC"/>
                </a:solidFill>
              </a:rPr>
              <a:t>MAJOR FUNCTIONALITIES :</a:t>
            </a:r>
            <a:endParaRPr dirty="0"/>
          </a:p>
        </p:txBody>
      </p:sp>
      <p:sp>
        <p:nvSpPr>
          <p:cNvPr id="10" name="Google Shape;147;g33af7b0f014_0_55">
            <a:extLst>
              <a:ext uri="{FF2B5EF4-FFF2-40B4-BE49-F238E27FC236}">
                <a16:creationId xmlns:a16="http://schemas.microsoft.com/office/drawing/2014/main" id="{D5B8186E-D3C9-4796-A221-2B8D519B83AF}"/>
              </a:ext>
            </a:extLst>
          </p:cNvPr>
          <p:cNvSpPr txBox="1"/>
          <p:nvPr/>
        </p:nvSpPr>
        <p:spPr>
          <a:xfrm>
            <a:off x="883950" y="791208"/>
            <a:ext cx="10424100" cy="5539938"/>
          </a:xfrm>
          <a:prstGeom prst="rect">
            <a:avLst/>
          </a:prstGeom>
          <a:noFill/>
          <a:ln>
            <a:noFill/>
          </a:ln>
        </p:spPr>
        <p:txBody>
          <a:bodyPr spcFirstLastPara="1" wrap="square" lIns="91425" tIns="45700" rIns="91425" bIns="45700" anchor="t" anchorCtr="0">
            <a:spAutoFit/>
          </a:bodyPr>
          <a:lstStyle/>
          <a:p>
            <a:pPr marL="0" lvl="0" indent="0" algn="l" rtl="0">
              <a:spcBef>
                <a:spcPts val="1400"/>
              </a:spcBef>
              <a:spcAft>
                <a:spcPts val="0"/>
              </a:spcAft>
              <a:buNone/>
            </a:pPr>
            <a:r>
              <a:rPr lang="en-US" sz="1800" dirty="0">
                <a:solidFill>
                  <a:srgbClr val="0187CC"/>
                </a:solidFill>
                <a:latin typeface="Arial" panose="020B0604020202020204" pitchFamily="34" charset="0"/>
                <a:cs typeface="Arial" panose="020B0604020202020204" pitchFamily="34" charset="0"/>
              </a:rPr>
              <a:t>1. User registration And Login</a:t>
            </a:r>
          </a:p>
          <a:p>
            <a:pPr marL="0" lvl="0" indent="0" algn="l" rtl="0">
              <a:spcBef>
                <a:spcPts val="1400"/>
              </a:spcBef>
              <a:spcAft>
                <a:spcPts val="0"/>
              </a:spcAft>
              <a:buNone/>
            </a:pPr>
            <a:r>
              <a:rPr lang="en-US" dirty="0">
                <a:solidFill>
                  <a:srgbClr val="0187CC"/>
                </a:solidFill>
                <a:latin typeface="Arial" panose="020B0604020202020204" pitchFamily="34" charset="0"/>
                <a:cs typeface="Arial" panose="020B0604020202020204" pitchFamily="34" charset="0"/>
              </a:rPr>
              <a:t>2. Forgot password</a:t>
            </a:r>
          </a:p>
          <a:p>
            <a:pPr>
              <a:spcBef>
                <a:spcPts val="1400"/>
              </a:spcBef>
            </a:pPr>
            <a:r>
              <a:rPr lang="en-US" dirty="0">
                <a:solidFill>
                  <a:srgbClr val="0187CC"/>
                </a:solidFill>
                <a:latin typeface="Arial" panose="020B0604020202020204" pitchFamily="34" charset="0"/>
                <a:cs typeface="Arial" panose="020B0604020202020204" pitchFamily="34" charset="0"/>
              </a:rPr>
              <a:t>3.</a:t>
            </a:r>
            <a:r>
              <a:rPr lang="en-US" sz="1800" dirty="0">
                <a:solidFill>
                  <a:srgbClr val="0187CC"/>
                </a:solidFill>
                <a:latin typeface="Arial" panose="020B0604020202020204" pitchFamily="34" charset="0"/>
                <a:cs typeface="Arial" panose="020B0604020202020204" pitchFamily="34" charset="0"/>
              </a:rPr>
              <a:t> Home Page Validation</a:t>
            </a:r>
            <a:endParaRPr sz="1800" dirty="0">
              <a:solidFill>
                <a:srgbClr val="0187CC"/>
              </a:solidFill>
              <a:latin typeface="Arial" panose="020B0604020202020204" pitchFamily="34" charset="0"/>
              <a:cs typeface="Arial" panose="020B0604020202020204" pitchFamily="34" charset="0"/>
            </a:endParaRPr>
          </a:p>
          <a:p>
            <a:pPr marL="0" lvl="0" indent="0" algn="l" rtl="0">
              <a:spcBef>
                <a:spcPts val="1400"/>
              </a:spcBef>
              <a:spcAft>
                <a:spcPts val="0"/>
              </a:spcAft>
              <a:buNone/>
            </a:pPr>
            <a:r>
              <a:rPr lang="en-US" dirty="0">
                <a:solidFill>
                  <a:srgbClr val="0187CC"/>
                </a:solidFill>
                <a:latin typeface="Arial" panose="020B0604020202020204" pitchFamily="34" charset="0"/>
                <a:cs typeface="Arial" panose="020B0604020202020204" pitchFamily="34" charset="0"/>
              </a:rPr>
              <a:t>4</a:t>
            </a:r>
            <a:r>
              <a:rPr lang="en-US" sz="1800" dirty="0">
                <a:solidFill>
                  <a:srgbClr val="0187CC"/>
                </a:solidFill>
                <a:latin typeface="Arial" panose="020B0604020202020204" pitchFamily="34" charset="0"/>
                <a:cs typeface="Arial" panose="020B0604020202020204" pitchFamily="34" charset="0"/>
              </a:rPr>
              <a:t>. Search Bar Functionality</a:t>
            </a:r>
            <a:endParaRPr sz="1800" dirty="0">
              <a:solidFill>
                <a:srgbClr val="0187CC"/>
              </a:solidFill>
              <a:latin typeface="Arial" panose="020B0604020202020204" pitchFamily="34" charset="0"/>
              <a:cs typeface="Arial" panose="020B0604020202020204" pitchFamily="34" charset="0"/>
            </a:endParaRPr>
          </a:p>
          <a:p>
            <a:pPr marL="0" lvl="0" indent="0" algn="l" rtl="0">
              <a:spcBef>
                <a:spcPts val="1400"/>
              </a:spcBef>
              <a:spcAft>
                <a:spcPts val="0"/>
              </a:spcAft>
              <a:buNone/>
            </a:pPr>
            <a:r>
              <a:rPr lang="en-US" dirty="0">
                <a:solidFill>
                  <a:srgbClr val="0187CC"/>
                </a:solidFill>
                <a:latin typeface="Arial" panose="020B0604020202020204" pitchFamily="34" charset="0"/>
                <a:cs typeface="Arial" panose="020B0604020202020204" pitchFamily="34" charset="0"/>
              </a:rPr>
              <a:t>5</a:t>
            </a:r>
            <a:r>
              <a:rPr lang="en-US" sz="1800" dirty="0">
                <a:solidFill>
                  <a:srgbClr val="0187CC"/>
                </a:solidFill>
                <a:latin typeface="Arial" panose="020B0604020202020204" pitchFamily="34" charset="0"/>
                <a:cs typeface="Arial" panose="020B0604020202020204" pitchFamily="34" charset="0"/>
              </a:rPr>
              <a:t>. Product Filtering</a:t>
            </a:r>
            <a:endParaRPr sz="1800" dirty="0">
              <a:solidFill>
                <a:srgbClr val="0187CC"/>
              </a:solidFill>
              <a:latin typeface="Arial" panose="020B0604020202020204" pitchFamily="34" charset="0"/>
              <a:cs typeface="Arial" panose="020B0604020202020204" pitchFamily="34" charset="0"/>
            </a:endParaRPr>
          </a:p>
          <a:p>
            <a:pPr marL="0" lvl="0" indent="0" algn="l" rtl="0">
              <a:spcBef>
                <a:spcPts val="1400"/>
              </a:spcBef>
              <a:spcAft>
                <a:spcPts val="0"/>
              </a:spcAft>
              <a:buNone/>
            </a:pPr>
            <a:r>
              <a:rPr lang="en-US" dirty="0">
                <a:solidFill>
                  <a:srgbClr val="0187CC"/>
                </a:solidFill>
                <a:latin typeface="Arial" panose="020B0604020202020204" pitchFamily="34" charset="0"/>
                <a:cs typeface="Arial" panose="020B0604020202020204" pitchFamily="34" charset="0"/>
              </a:rPr>
              <a:t>6</a:t>
            </a:r>
            <a:r>
              <a:rPr lang="en-US" sz="1800" dirty="0">
                <a:solidFill>
                  <a:srgbClr val="0187CC"/>
                </a:solidFill>
                <a:latin typeface="Arial" panose="020B0604020202020204" pitchFamily="34" charset="0"/>
                <a:cs typeface="Arial" panose="020B0604020202020204" pitchFamily="34" charset="0"/>
              </a:rPr>
              <a:t>. Product Validation</a:t>
            </a:r>
            <a:endParaRPr sz="1800" dirty="0">
              <a:solidFill>
                <a:srgbClr val="0187CC"/>
              </a:solidFill>
              <a:latin typeface="Arial" panose="020B0604020202020204" pitchFamily="34" charset="0"/>
              <a:cs typeface="Arial" panose="020B0604020202020204" pitchFamily="34" charset="0"/>
            </a:endParaRPr>
          </a:p>
          <a:p>
            <a:pPr marL="0" lvl="0" indent="0" algn="l" rtl="0">
              <a:spcBef>
                <a:spcPts val="1400"/>
              </a:spcBef>
              <a:spcAft>
                <a:spcPts val="0"/>
              </a:spcAft>
              <a:buNone/>
            </a:pPr>
            <a:r>
              <a:rPr lang="en-US" dirty="0">
                <a:solidFill>
                  <a:srgbClr val="0187CC"/>
                </a:solidFill>
                <a:latin typeface="Arial" panose="020B0604020202020204" pitchFamily="34" charset="0"/>
                <a:cs typeface="Arial" panose="020B0604020202020204" pitchFamily="34" charset="0"/>
              </a:rPr>
              <a:t>7</a:t>
            </a:r>
            <a:r>
              <a:rPr lang="en-US" sz="1800" dirty="0">
                <a:solidFill>
                  <a:srgbClr val="0187CC"/>
                </a:solidFill>
                <a:latin typeface="Arial" panose="020B0604020202020204" pitchFamily="34" charset="0"/>
                <a:cs typeface="Arial" panose="020B0604020202020204" pitchFamily="34" charset="0"/>
              </a:rPr>
              <a:t>. Add to Shopping Cart and WishList</a:t>
            </a:r>
            <a:endParaRPr sz="1800" dirty="0">
              <a:solidFill>
                <a:srgbClr val="0187CC"/>
              </a:solidFill>
              <a:latin typeface="Arial" panose="020B0604020202020204" pitchFamily="34" charset="0"/>
              <a:cs typeface="Arial" panose="020B0604020202020204" pitchFamily="34" charset="0"/>
            </a:endParaRPr>
          </a:p>
          <a:p>
            <a:pPr marL="0" lvl="0" indent="0" algn="l" rtl="0">
              <a:spcBef>
                <a:spcPts val="1400"/>
              </a:spcBef>
              <a:spcAft>
                <a:spcPts val="0"/>
              </a:spcAft>
              <a:buNone/>
            </a:pPr>
            <a:r>
              <a:rPr lang="en-US" dirty="0">
                <a:solidFill>
                  <a:srgbClr val="0187CC"/>
                </a:solidFill>
                <a:latin typeface="Arial" panose="020B0604020202020204" pitchFamily="34" charset="0"/>
                <a:cs typeface="Arial" panose="020B0604020202020204" pitchFamily="34" charset="0"/>
              </a:rPr>
              <a:t>8</a:t>
            </a:r>
            <a:r>
              <a:rPr lang="en-US" sz="1800" dirty="0">
                <a:solidFill>
                  <a:srgbClr val="0187CC"/>
                </a:solidFill>
                <a:latin typeface="Arial" panose="020B0604020202020204" pitchFamily="34" charset="0"/>
                <a:cs typeface="Arial" panose="020B0604020202020204" pitchFamily="34" charset="0"/>
              </a:rPr>
              <a:t>. </a:t>
            </a:r>
            <a:r>
              <a:rPr lang="en-US" dirty="0">
                <a:solidFill>
                  <a:srgbClr val="0187CC"/>
                </a:solidFill>
                <a:latin typeface="Arial" panose="020B0604020202020204" pitchFamily="34" charset="0"/>
                <a:cs typeface="Arial" panose="020B0604020202020204" pitchFamily="34" charset="0"/>
              </a:rPr>
              <a:t>U</a:t>
            </a:r>
            <a:r>
              <a:rPr lang="en-US" sz="1800" dirty="0">
                <a:solidFill>
                  <a:srgbClr val="0187CC"/>
                </a:solidFill>
                <a:latin typeface="Arial" panose="020B0604020202020204" pitchFamily="34" charset="0"/>
                <a:cs typeface="Arial" panose="020B0604020202020204" pitchFamily="34" charset="0"/>
              </a:rPr>
              <a:t>pdating and Removing the Products</a:t>
            </a:r>
            <a:endParaRPr sz="1800" dirty="0">
              <a:solidFill>
                <a:srgbClr val="0187CC"/>
              </a:solidFill>
              <a:latin typeface="Arial" panose="020B0604020202020204" pitchFamily="34" charset="0"/>
              <a:cs typeface="Arial" panose="020B0604020202020204" pitchFamily="34" charset="0"/>
            </a:endParaRPr>
          </a:p>
          <a:p>
            <a:pPr marL="0" lvl="0" indent="0" algn="l" rtl="0">
              <a:spcBef>
                <a:spcPts val="1400"/>
              </a:spcBef>
              <a:spcAft>
                <a:spcPts val="0"/>
              </a:spcAft>
              <a:buNone/>
            </a:pPr>
            <a:r>
              <a:rPr lang="en-US" dirty="0">
                <a:solidFill>
                  <a:srgbClr val="0187CC"/>
                </a:solidFill>
                <a:latin typeface="Arial" panose="020B0604020202020204" pitchFamily="34" charset="0"/>
                <a:cs typeface="Arial" panose="020B0604020202020204" pitchFamily="34" charset="0"/>
              </a:rPr>
              <a:t>9</a:t>
            </a:r>
            <a:r>
              <a:rPr lang="en-US" sz="1800" dirty="0">
                <a:solidFill>
                  <a:srgbClr val="0187CC"/>
                </a:solidFill>
                <a:latin typeface="Arial" panose="020B0604020202020204" pitchFamily="34" charset="0"/>
                <a:cs typeface="Arial" panose="020B0604020202020204" pitchFamily="34" charset="0"/>
              </a:rPr>
              <a:t>. Checkout and Book Purchase</a:t>
            </a:r>
            <a:endParaRPr sz="1800" dirty="0">
              <a:solidFill>
                <a:srgbClr val="0187CC"/>
              </a:solidFill>
              <a:latin typeface="Arial" panose="020B0604020202020204" pitchFamily="34" charset="0"/>
              <a:cs typeface="Arial" panose="020B0604020202020204" pitchFamily="34" charset="0"/>
            </a:endParaRPr>
          </a:p>
          <a:p>
            <a:pPr marL="0" lvl="0" indent="0" algn="l" rtl="0">
              <a:spcBef>
                <a:spcPts val="1400"/>
              </a:spcBef>
              <a:spcAft>
                <a:spcPts val="0"/>
              </a:spcAft>
              <a:buNone/>
            </a:pPr>
            <a:r>
              <a:rPr lang="en-US" sz="1800" dirty="0">
                <a:solidFill>
                  <a:srgbClr val="0187CC"/>
                </a:solidFill>
                <a:latin typeface="Arial" panose="020B0604020202020204" pitchFamily="34" charset="0"/>
                <a:cs typeface="Arial" panose="020B0604020202020204" pitchFamily="34" charset="0"/>
              </a:rPr>
              <a:t>10. Jenkins Execution</a:t>
            </a:r>
            <a:endParaRPr sz="1800" dirty="0">
              <a:solidFill>
                <a:srgbClr val="0187CC"/>
              </a:solidFill>
              <a:latin typeface="Arial" panose="020B0604020202020204" pitchFamily="34" charset="0"/>
              <a:cs typeface="Arial" panose="020B0604020202020204" pitchFamily="34" charset="0"/>
            </a:endParaRPr>
          </a:p>
          <a:p>
            <a:pPr marL="0" marR="0" lvl="0" indent="0" algn="just" rtl="0">
              <a:spcBef>
                <a:spcPts val="400"/>
              </a:spcBef>
              <a:spcAft>
                <a:spcPts val="0"/>
              </a:spcAft>
              <a:buNone/>
            </a:pPr>
            <a:endParaRPr sz="1800" dirty="0">
              <a:solidFill>
                <a:srgbClr val="0187CC"/>
              </a:solidFill>
            </a:endParaRPr>
          </a:p>
          <a:p>
            <a:pPr marL="0" marR="0" lvl="0" indent="0" algn="l" rtl="0">
              <a:spcBef>
                <a:spcPts val="0"/>
              </a:spcBef>
              <a:spcAft>
                <a:spcPts val="0"/>
              </a:spcAft>
              <a:buNone/>
            </a:pPr>
            <a:endParaRPr sz="1800" dirty="0">
              <a:solidFill>
                <a:srgbClr val="0187CC"/>
              </a:solidFill>
            </a:endParaRPr>
          </a:p>
          <a:p>
            <a:pPr marL="0" marR="0" lvl="0" indent="0" algn="l" rtl="0">
              <a:spcBef>
                <a:spcPts val="0"/>
              </a:spcBef>
              <a:spcAft>
                <a:spcPts val="0"/>
              </a:spcAft>
              <a:buNone/>
            </a:pPr>
            <a:endParaRPr sz="1800" dirty="0">
              <a:solidFill>
                <a:srgbClr val="0187CC"/>
              </a:solidFill>
            </a:endParaRPr>
          </a:p>
        </p:txBody>
      </p:sp>
    </p:spTree>
    <p:extLst>
      <p:ext uri="{BB962C8B-B14F-4D97-AF65-F5344CB8AC3E}">
        <p14:creationId xmlns:p14="http://schemas.microsoft.com/office/powerpoint/2010/main" val="3787368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2025 -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9</a:t>
            </a:fld>
            <a:endParaRPr lang="en-US" dirty="0">
              <a:solidFill>
                <a:schemeClr val="tx1"/>
              </a:solidFill>
            </a:endParaRPr>
          </a:p>
        </p:txBody>
      </p:sp>
      <p:sp>
        <p:nvSpPr>
          <p:cNvPr id="7" name="Google Shape;152;g33af7b0f014_0_65">
            <a:extLst>
              <a:ext uri="{FF2B5EF4-FFF2-40B4-BE49-F238E27FC236}">
                <a16:creationId xmlns:a16="http://schemas.microsoft.com/office/drawing/2014/main" id="{29A5683A-32F1-4093-B32F-ABDE3333564C}"/>
              </a:ext>
            </a:extLst>
          </p:cNvPr>
          <p:cNvSpPr/>
          <p:nvPr/>
        </p:nvSpPr>
        <p:spPr>
          <a:xfrm>
            <a:off x="273075" y="211475"/>
            <a:ext cx="10102500" cy="4923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3200" b="1" dirty="0">
                <a:solidFill>
                  <a:srgbClr val="0187CC"/>
                </a:solidFill>
                <a:latin typeface="Arial" panose="020B0604020202020204" pitchFamily="34" charset="0"/>
                <a:cs typeface="Arial" panose="020B0604020202020204" pitchFamily="34" charset="0"/>
              </a:rPr>
              <a:t>PROJECT</a:t>
            </a:r>
            <a:r>
              <a:rPr lang="en-US" sz="3200" b="1" dirty="0">
                <a:solidFill>
                  <a:srgbClr val="0187CC"/>
                </a:solidFill>
              </a:rPr>
              <a:t> </a:t>
            </a:r>
            <a:r>
              <a:rPr lang="en-US" sz="3200" b="1" dirty="0">
                <a:solidFill>
                  <a:srgbClr val="0187CC"/>
                </a:solidFill>
                <a:latin typeface="Arial" panose="020B0604020202020204" pitchFamily="34" charset="0"/>
                <a:cs typeface="Arial" panose="020B0604020202020204" pitchFamily="34" charset="0"/>
              </a:rPr>
              <a:t>STRUCTURE</a:t>
            </a:r>
            <a:r>
              <a:rPr lang="en-US" sz="3200" b="1" dirty="0">
                <a:solidFill>
                  <a:srgbClr val="0187CC"/>
                </a:solidFill>
              </a:rPr>
              <a:t> :</a:t>
            </a:r>
            <a:endParaRPr dirty="0"/>
          </a:p>
        </p:txBody>
      </p:sp>
      <p:pic>
        <p:nvPicPr>
          <p:cNvPr id="8" name="Picture 7">
            <a:extLst>
              <a:ext uri="{FF2B5EF4-FFF2-40B4-BE49-F238E27FC236}">
                <a16:creationId xmlns:a16="http://schemas.microsoft.com/office/drawing/2014/main" id="{4974DCC3-1C3A-12FF-A17A-89B495ED57EB}"/>
              </a:ext>
            </a:extLst>
          </p:cNvPr>
          <p:cNvPicPr>
            <a:picLocks noChangeAspect="1"/>
          </p:cNvPicPr>
          <p:nvPr/>
        </p:nvPicPr>
        <p:blipFill>
          <a:blip r:embed="rId3"/>
          <a:stretch>
            <a:fillRect/>
          </a:stretch>
        </p:blipFill>
        <p:spPr>
          <a:xfrm>
            <a:off x="3146323" y="967526"/>
            <a:ext cx="5083277" cy="4922947"/>
          </a:xfrm>
          <a:prstGeom prst="rect">
            <a:avLst/>
          </a:prstGeom>
        </p:spPr>
      </p:pic>
    </p:spTree>
    <p:extLst>
      <p:ext uri="{BB962C8B-B14F-4D97-AF65-F5344CB8AC3E}">
        <p14:creationId xmlns:p14="http://schemas.microsoft.com/office/powerpoint/2010/main" val="3288661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3093</TotalTime>
  <Words>797</Words>
  <Application>Microsoft Office PowerPoint</Application>
  <PresentationFormat>Widescreen</PresentationFormat>
  <Paragraphs>113</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Aptos</vt:lpstr>
      <vt:lpstr>Aptos Display</vt:lpstr>
      <vt:lpstr>Arial</vt:lpstr>
      <vt:lpstr>Calibri</vt:lpstr>
      <vt:lpstr>HK Grotesk</vt:lpstr>
      <vt:lpstr>HK Grotesk Light</vt:lpstr>
      <vt:lpstr>HK Grotesk Light Bold</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Satish M</dc:creator>
  <cp:lastModifiedBy>24630 - Sundarrajan S</cp:lastModifiedBy>
  <cp:revision>32</cp:revision>
  <dcterms:created xsi:type="dcterms:W3CDTF">2024-05-04T13:11:57Z</dcterms:created>
  <dcterms:modified xsi:type="dcterms:W3CDTF">2025-03-23T12:54:34Z</dcterms:modified>
</cp:coreProperties>
</file>