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9"/>
  </p:notesMasterIdLst>
  <p:sldIdLst>
    <p:sldId id="256" r:id="rId2"/>
    <p:sldId id="257" r:id="rId3"/>
    <p:sldId id="258" r:id="rId4"/>
    <p:sldId id="259" r:id="rId5"/>
    <p:sldId id="260" r:id="rId6"/>
    <p:sldId id="262" r:id="rId7"/>
    <p:sldId id="261" r:id="rId8"/>
    <p:sldId id="265" r:id="rId9"/>
    <p:sldId id="267" r:id="rId10"/>
    <p:sldId id="269" r:id="rId11"/>
    <p:sldId id="270" r:id="rId12"/>
    <p:sldId id="271" r:id="rId13"/>
    <p:sldId id="272" r:id="rId14"/>
    <p:sldId id="273" r:id="rId15"/>
    <p:sldId id="274" r:id="rId16"/>
    <p:sldId id="275" r:id="rId17"/>
    <p:sldId id="277" r:id="rId18"/>
    <p:sldId id="278" r:id="rId19"/>
    <p:sldId id="279" r:id="rId20"/>
    <p:sldId id="281" r:id="rId21"/>
    <p:sldId id="282" r:id="rId22"/>
    <p:sldId id="284" r:id="rId23"/>
    <p:sldId id="285" r:id="rId24"/>
    <p:sldId id="286" r:id="rId25"/>
    <p:sldId id="266" r:id="rId26"/>
    <p:sldId id="263"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43" autoAdjust="0"/>
  </p:normalViewPr>
  <p:slideViewPr>
    <p:cSldViewPr snapToGrid="0">
      <p:cViewPr varScale="1">
        <p:scale>
          <a:sx n="73" d="100"/>
          <a:sy n="73" d="100"/>
        </p:scale>
        <p:origin x="618" y="72"/>
      </p:cViewPr>
      <p:guideLst/>
    </p:cSldViewPr>
  </p:slideViewPr>
  <p:outlineViewPr>
    <p:cViewPr>
      <p:scale>
        <a:sx n="33" d="100"/>
        <a:sy n="33" d="100"/>
      </p:scale>
      <p:origin x="0" y="-192"/>
    </p:cViewPr>
  </p:outlineViewPr>
  <p:notesTextViewPr>
    <p:cViewPr>
      <p:scale>
        <a:sx n="200" d="100"/>
        <a:sy n="2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31CEDE-62F0-4157-9703-5F5DC5DF1617}" type="doc">
      <dgm:prSet loTypeId="urn:microsoft.com/office/officeart/2005/8/layout/matrix2" loCatId="matrix" qsTypeId="urn:microsoft.com/office/officeart/2005/8/quickstyle/simple1" qsCatId="simple" csTypeId="urn:microsoft.com/office/officeart/2005/8/colors/colorful3" csCatId="colorful" phldr="1"/>
      <dgm:spPr/>
      <dgm:t>
        <a:bodyPr/>
        <a:lstStyle/>
        <a:p>
          <a:endParaRPr lang="en-US"/>
        </a:p>
      </dgm:t>
    </dgm:pt>
    <dgm:pt modelId="{45F9EA56-30F3-493F-A676-86A3233FA80A}">
      <dgm:prSet phldrT="[Text]" custT="1"/>
      <dgm:spPr/>
      <dgm:t>
        <a:bodyPr/>
        <a:lstStyle/>
        <a:p>
          <a:r>
            <a:rPr lang="en-US" sz="2400" dirty="0" smtClean="0">
              <a:latin typeface="Bahnschrift SemiBold" panose="020B0502040204020203" pitchFamily="34" charset="0"/>
            </a:rPr>
            <a:t>Optimization of Supply Quantity in all ware houses</a:t>
          </a:r>
          <a:endParaRPr lang="en-US" sz="2400" dirty="0">
            <a:latin typeface="Bahnschrift SemiBold" panose="020B0502040204020203" pitchFamily="34" charset="0"/>
          </a:endParaRPr>
        </a:p>
      </dgm:t>
    </dgm:pt>
    <dgm:pt modelId="{C5D92E41-7FE9-4088-8B03-066A489F29BF}" type="parTrans" cxnId="{DC67443A-B7D4-42F2-9149-99D3C8F7C2AA}">
      <dgm:prSet/>
      <dgm:spPr/>
      <dgm:t>
        <a:bodyPr/>
        <a:lstStyle/>
        <a:p>
          <a:endParaRPr lang="en-US"/>
        </a:p>
      </dgm:t>
    </dgm:pt>
    <dgm:pt modelId="{9C304FA8-AE33-4A6D-B66A-4145B51C713F}" type="sibTrans" cxnId="{DC67443A-B7D4-42F2-9149-99D3C8F7C2AA}">
      <dgm:prSet/>
      <dgm:spPr/>
      <dgm:t>
        <a:bodyPr/>
        <a:lstStyle/>
        <a:p>
          <a:endParaRPr lang="en-US"/>
        </a:p>
      </dgm:t>
    </dgm:pt>
    <dgm:pt modelId="{4EEC425E-5F78-4CE8-895A-1FFC21ADD705}">
      <dgm:prSet phldrT="[Text]" custT="1"/>
      <dgm:spPr/>
      <dgm:t>
        <a:bodyPr/>
        <a:lstStyle/>
        <a:p>
          <a:r>
            <a:rPr lang="en-US" sz="2400" dirty="0" smtClean="0">
              <a:latin typeface="Bahnschrift SemiBold" panose="020B0502040204020203" pitchFamily="34" charset="0"/>
            </a:rPr>
            <a:t>Determining optimum weight to be shipped</a:t>
          </a:r>
          <a:endParaRPr lang="en-US" sz="2400" dirty="0">
            <a:latin typeface="Bahnschrift SemiBold" panose="020B0502040204020203" pitchFamily="34" charset="0"/>
          </a:endParaRPr>
        </a:p>
      </dgm:t>
    </dgm:pt>
    <dgm:pt modelId="{57DD254B-52C7-4014-8C8B-264F9D6FEF4C}" type="parTrans" cxnId="{40C83474-A174-4874-B5BD-6B054244E1B3}">
      <dgm:prSet/>
      <dgm:spPr/>
      <dgm:t>
        <a:bodyPr/>
        <a:lstStyle/>
        <a:p>
          <a:endParaRPr lang="en-US"/>
        </a:p>
      </dgm:t>
    </dgm:pt>
    <dgm:pt modelId="{AA8CFB43-0C10-45B2-BAFC-CCE7F3D545C3}" type="sibTrans" cxnId="{40C83474-A174-4874-B5BD-6B054244E1B3}">
      <dgm:prSet/>
      <dgm:spPr/>
      <dgm:t>
        <a:bodyPr/>
        <a:lstStyle/>
        <a:p>
          <a:endParaRPr lang="en-US"/>
        </a:p>
      </dgm:t>
    </dgm:pt>
    <dgm:pt modelId="{BA6005EA-3BCA-4D5C-9A6C-121BF19EEE2F}">
      <dgm:prSet phldrT="[Text]" custT="1"/>
      <dgm:spPr/>
      <dgm:t>
        <a:bodyPr/>
        <a:lstStyle/>
        <a:p>
          <a:r>
            <a:rPr lang="en-US" sz="2400" dirty="0" smtClean="0">
              <a:latin typeface="Bahnschrift SemiBold" panose="020B0502040204020203" pitchFamily="34" charset="0"/>
            </a:rPr>
            <a:t>Analyze demand patterns </a:t>
          </a:r>
          <a:endParaRPr lang="en-US" sz="2400" dirty="0">
            <a:latin typeface="Bahnschrift SemiBold" panose="020B0502040204020203" pitchFamily="34" charset="0"/>
          </a:endParaRPr>
        </a:p>
      </dgm:t>
    </dgm:pt>
    <dgm:pt modelId="{3C163FEC-4A6F-4D5B-910B-771EC538AE44}" type="parTrans" cxnId="{E5D94888-C9D1-4783-9241-3676C78ABA1E}">
      <dgm:prSet/>
      <dgm:spPr/>
      <dgm:t>
        <a:bodyPr/>
        <a:lstStyle/>
        <a:p>
          <a:endParaRPr lang="en-US"/>
        </a:p>
      </dgm:t>
    </dgm:pt>
    <dgm:pt modelId="{5E189BD1-D007-4BB4-A78E-CFCBCBF813EE}" type="sibTrans" cxnId="{E5D94888-C9D1-4783-9241-3676C78ABA1E}">
      <dgm:prSet/>
      <dgm:spPr/>
      <dgm:t>
        <a:bodyPr/>
        <a:lstStyle/>
        <a:p>
          <a:endParaRPr lang="en-US"/>
        </a:p>
      </dgm:t>
    </dgm:pt>
    <dgm:pt modelId="{79543983-C777-4DAB-BE35-1132D05E8445}">
      <dgm:prSet phldrT="[Text]" custT="1"/>
      <dgm:spPr/>
      <dgm:t>
        <a:bodyPr/>
        <a:lstStyle/>
        <a:p>
          <a:r>
            <a:rPr lang="en-US" sz="2400" dirty="0" smtClean="0">
              <a:latin typeface="Bahnschrift SemiBold" panose="020B0502040204020203" pitchFamily="34" charset="0"/>
            </a:rPr>
            <a:t>Boost sales/ bottom line through targeted campaigning</a:t>
          </a:r>
          <a:endParaRPr lang="en-US" sz="2400" dirty="0">
            <a:latin typeface="Bahnschrift SemiBold" panose="020B0502040204020203" pitchFamily="34" charset="0"/>
          </a:endParaRPr>
        </a:p>
      </dgm:t>
    </dgm:pt>
    <dgm:pt modelId="{7C81BCF3-5B5C-4D25-A5C4-67129EDC12C9}" type="parTrans" cxnId="{7932A448-69A7-4FB3-8533-5FB849A90D5C}">
      <dgm:prSet/>
      <dgm:spPr/>
      <dgm:t>
        <a:bodyPr/>
        <a:lstStyle/>
        <a:p>
          <a:endParaRPr lang="en-US"/>
        </a:p>
      </dgm:t>
    </dgm:pt>
    <dgm:pt modelId="{30E283FC-3B2D-467E-AE73-415BEC44F3C6}" type="sibTrans" cxnId="{7932A448-69A7-4FB3-8533-5FB849A90D5C}">
      <dgm:prSet/>
      <dgm:spPr/>
      <dgm:t>
        <a:bodyPr/>
        <a:lstStyle/>
        <a:p>
          <a:endParaRPr lang="en-US"/>
        </a:p>
      </dgm:t>
    </dgm:pt>
    <dgm:pt modelId="{09E4103C-2936-4A43-9009-3A4601994A0D}" type="pres">
      <dgm:prSet presAssocID="{D031CEDE-62F0-4157-9703-5F5DC5DF1617}" presName="matrix" presStyleCnt="0">
        <dgm:presLayoutVars>
          <dgm:chMax val="1"/>
          <dgm:dir/>
          <dgm:resizeHandles val="exact"/>
        </dgm:presLayoutVars>
      </dgm:prSet>
      <dgm:spPr/>
      <dgm:t>
        <a:bodyPr/>
        <a:lstStyle/>
        <a:p>
          <a:endParaRPr lang="en-US"/>
        </a:p>
      </dgm:t>
    </dgm:pt>
    <dgm:pt modelId="{173BA1A6-AB07-4689-90F6-3B93FDB10EB9}" type="pres">
      <dgm:prSet presAssocID="{D031CEDE-62F0-4157-9703-5F5DC5DF1617}" presName="axisShape" presStyleLbl="bgShp" presStyleIdx="0" presStyleCnt="1" custScaleX="212968"/>
      <dgm:spPr/>
      <dgm:t>
        <a:bodyPr/>
        <a:lstStyle/>
        <a:p>
          <a:endParaRPr lang="en-US"/>
        </a:p>
      </dgm:t>
    </dgm:pt>
    <dgm:pt modelId="{97E4A68F-D02A-478A-90B6-7722CF350D8E}" type="pres">
      <dgm:prSet presAssocID="{D031CEDE-62F0-4157-9703-5F5DC5DF1617}" presName="rect1" presStyleLbl="node1" presStyleIdx="0" presStyleCnt="4" custScaleX="216415" custLinFactX="-28337" custLinFactNeighborX="-100000" custLinFactNeighborY="-5561">
        <dgm:presLayoutVars>
          <dgm:chMax val="0"/>
          <dgm:chPref val="0"/>
          <dgm:bulletEnabled val="1"/>
        </dgm:presLayoutVars>
      </dgm:prSet>
      <dgm:spPr/>
      <dgm:t>
        <a:bodyPr/>
        <a:lstStyle/>
        <a:p>
          <a:endParaRPr lang="en-US"/>
        </a:p>
      </dgm:t>
    </dgm:pt>
    <dgm:pt modelId="{A094842C-0B2D-453C-BF20-FA9B7C1D443B}" type="pres">
      <dgm:prSet presAssocID="{D031CEDE-62F0-4157-9703-5F5DC5DF1617}" presName="rect2" presStyleLbl="node1" presStyleIdx="1" presStyleCnt="4" custScaleX="216415" custLinFactX="27603" custLinFactNeighborX="100000" custLinFactNeighborY="-3358">
        <dgm:presLayoutVars>
          <dgm:chMax val="0"/>
          <dgm:chPref val="0"/>
          <dgm:bulletEnabled val="1"/>
        </dgm:presLayoutVars>
      </dgm:prSet>
      <dgm:spPr/>
      <dgm:t>
        <a:bodyPr/>
        <a:lstStyle/>
        <a:p>
          <a:endParaRPr lang="en-US"/>
        </a:p>
      </dgm:t>
    </dgm:pt>
    <dgm:pt modelId="{2FD80C96-B0F5-4931-A7F2-DB9797BE8DE7}" type="pres">
      <dgm:prSet presAssocID="{D031CEDE-62F0-4157-9703-5F5DC5DF1617}" presName="rect3" presStyleLbl="node1" presStyleIdx="2" presStyleCnt="4" custScaleX="216415" custLinFactX="-28337" custLinFactNeighborX="-100000" custLinFactNeighborY="4198">
        <dgm:presLayoutVars>
          <dgm:chMax val="0"/>
          <dgm:chPref val="0"/>
          <dgm:bulletEnabled val="1"/>
        </dgm:presLayoutVars>
      </dgm:prSet>
      <dgm:spPr/>
      <dgm:t>
        <a:bodyPr/>
        <a:lstStyle/>
        <a:p>
          <a:endParaRPr lang="en-US"/>
        </a:p>
      </dgm:t>
    </dgm:pt>
    <dgm:pt modelId="{1B6FF903-CE40-4A9A-82C2-976F7CA86A95}" type="pres">
      <dgm:prSet presAssocID="{D031CEDE-62F0-4157-9703-5F5DC5DF1617}" presName="rect4" presStyleLbl="node1" presStyleIdx="3" presStyleCnt="4" custScaleX="216415" custLinFactX="27606" custLinFactNeighborX="100000" custLinFactNeighborY="6717">
        <dgm:presLayoutVars>
          <dgm:chMax val="0"/>
          <dgm:chPref val="0"/>
          <dgm:bulletEnabled val="1"/>
        </dgm:presLayoutVars>
      </dgm:prSet>
      <dgm:spPr/>
      <dgm:t>
        <a:bodyPr/>
        <a:lstStyle/>
        <a:p>
          <a:endParaRPr lang="en-US"/>
        </a:p>
      </dgm:t>
    </dgm:pt>
  </dgm:ptLst>
  <dgm:cxnLst>
    <dgm:cxn modelId="{8C84A710-DF75-4D6A-95DF-0C3040B5DB80}" type="presOf" srcId="{D031CEDE-62F0-4157-9703-5F5DC5DF1617}" destId="{09E4103C-2936-4A43-9009-3A4601994A0D}" srcOrd="0" destOrd="0" presId="urn:microsoft.com/office/officeart/2005/8/layout/matrix2"/>
    <dgm:cxn modelId="{E5D94888-C9D1-4783-9241-3676C78ABA1E}" srcId="{D031CEDE-62F0-4157-9703-5F5DC5DF1617}" destId="{BA6005EA-3BCA-4D5C-9A6C-121BF19EEE2F}" srcOrd="2" destOrd="0" parTransId="{3C163FEC-4A6F-4D5B-910B-771EC538AE44}" sibTransId="{5E189BD1-D007-4BB4-A78E-CFCBCBF813EE}"/>
    <dgm:cxn modelId="{10F4F784-B29A-409B-AD10-C6406BC72076}" type="presOf" srcId="{79543983-C777-4DAB-BE35-1132D05E8445}" destId="{1B6FF903-CE40-4A9A-82C2-976F7CA86A95}" srcOrd="0" destOrd="0" presId="urn:microsoft.com/office/officeart/2005/8/layout/matrix2"/>
    <dgm:cxn modelId="{84A7D14A-BCA3-4DEF-87D8-96801E428311}" type="presOf" srcId="{4EEC425E-5F78-4CE8-895A-1FFC21ADD705}" destId="{A094842C-0B2D-453C-BF20-FA9B7C1D443B}" srcOrd="0" destOrd="0" presId="urn:microsoft.com/office/officeart/2005/8/layout/matrix2"/>
    <dgm:cxn modelId="{40C83474-A174-4874-B5BD-6B054244E1B3}" srcId="{D031CEDE-62F0-4157-9703-5F5DC5DF1617}" destId="{4EEC425E-5F78-4CE8-895A-1FFC21ADD705}" srcOrd="1" destOrd="0" parTransId="{57DD254B-52C7-4014-8C8B-264F9D6FEF4C}" sibTransId="{AA8CFB43-0C10-45B2-BAFC-CCE7F3D545C3}"/>
    <dgm:cxn modelId="{09E2B8D6-BB7A-46DC-B795-E41279CFFEC9}" type="presOf" srcId="{BA6005EA-3BCA-4D5C-9A6C-121BF19EEE2F}" destId="{2FD80C96-B0F5-4931-A7F2-DB9797BE8DE7}" srcOrd="0" destOrd="0" presId="urn:microsoft.com/office/officeart/2005/8/layout/matrix2"/>
    <dgm:cxn modelId="{7932A448-69A7-4FB3-8533-5FB849A90D5C}" srcId="{D031CEDE-62F0-4157-9703-5F5DC5DF1617}" destId="{79543983-C777-4DAB-BE35-1132D05E8445}" srcOrd="3" destOrd="0" parTransId="{7C81BCF3-5B5C-4D25-A5C4-67129EDC12C9}" sibTransId="{30E283FC-3B2D-467E-AE73-415BEC44F3C6}"/>
    <dgm:cxn modelId="{DC67443A-B7D4-42F2-9149-99D3C8F7C2AA}" srcId="{D031CEDE-62F0-4157-9703-5F5DC5DF1617}" destId="{45F9EA56-30F3-493F-A676-86A3233FA80A}" srcOrd="0" destOrd="0" parTransId="{C5D92E41-7FE9-4088-8B03-066A489F29BF}" sibTransId="{9C304FA8-AE33-4A6D-B66A-4145B51C713F}"/>
    <dgm:cxn modelId="{0DC98292-C8D9-4F48-B6BB-D6C2CAB96979}" type="presOf" srcId="{45F9EA56-30F3-493F-A676-86A3233FA80A}" destId="{97E4A68F-D02A-478A-90B6-7722CF350D8E}" srcOrd="0" destOrd="0" presId="urn:microsoft.com/office/officeart/2005/8/layout/matrix2"/>
    <dgm:cxn modelId="{ADE742B4-2B5F-44B9-B6F7-63BF67F732A6}" type="presParOf" srcId="{09E4103C-2936-4A43-9009-3A4601994A0D}" destId="{173BA1A6-AB07-4689-90F6-3B93FDB10EB9}" srcOrd="0" destOrd="0" presId="urn:microsoft.com/office/officeart/2005/8/layout/matrix2"/>
    <dgm:cxn modelId="{6E2655DB-74C4-49B4-A30E-31C5343E1158}" type="presParOf" srcId="{09E4103C-2936-4A43-9009-3A4601994A0D}" destId="{97E4A68F-D02A-478A-90B6-7722CF350D8E}" srcOrd="1" destOrd="0" presId="urn:microsoft.com/office/officeart/2005/8/layout/matrix2"/>
    <dgm:cxn modelId="{22CE7B46-A90A-4065-BACB-25513FE9E381}" type="presParOf" srcId="{09E4103C-2936-4A43-9009-3A4601994A0D}" destId="{A094842C-0B2D-453C-BF20-FA9B7C1D443B}" srcOrd="2" destOrd="0" presId="urn:microsoft.com/office/officeart/2005/8/layout/matrix2"/>
    <dgm:cxn modelId="{4DE93868-87F2-48E7-A8C5-E5BB6114A13B}" type="presParOf" srcId="{09E4103C-2936-4A43-9009-3A4601994A0D}" destId="{2FD80C96-B0F5-4931-A7F2-DB9797BE8DE7}" srcOrd="3" destOrd="0" presId="urn:microsoft.com/office/officeart/2005/8/layout/matrix2"/>
    <dgm:cxn modelId="{2783FCEF-1AD8-4BFB-B6FB-9718039A6627}" type="presParOf" srcId="{09E4103C-2936-4A43-9009-3A4601994A0D}" destId="{1B6FF903-CE40-4A9A-82C2-976F7CA86A95}" srcOrd="4" destOrd="0" presId="urn:microsoft.com/office/officeart/2005/8/layout/matrix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503AE-F43C-43EB-82CC-E51DD83A86F0}" type="doc">
      <dgm:prSet loTypeId="urn:microsoft.com/office/officeart/2005/8/layout/chevron2" loCatId="list" qsTypeId="urn:microsoft.com/office/officeart/2005/8/quickstyle/simple1" qsCatId="simple" csTypeId="urn:microsoft.com/office/officeart/2005/8/colors/colorful1" csCatId="colorful" phldr="1"/>
      <dgm:spPr/>
      <dgm:t>
        <a:bodyPr/>
        <a:lstStyle/>
        <a:p>
          <a:endParaRPr lang="en-IN"/>
        </a:p>
      </dgm:t>
    </dgm:pt>
    <dgm:pt modelId="{3A75B3A3-2D8B-45F7-BC3E-DB8A0C6D2AF9}">
      <dgm:prSet custT="1"/>
      <dgm:spPr/>
      <dgm:t>
        <a:bodyPr/>
        <a:lstStyle/>
        <a:p>
          <a:pPr rtl="0"/>
          <a:r>
            <a:rPr lang="en-IN" sz="1900" b="1" dirty="0" smtClean="0">
              <a:latin typeface="Calibri" pitchFamily="34" charset="0"/>
              <a:cs typeface="Calibri" pitchFamily="34" charset="0"/>
            </a:rPr>
            <a:t>Null Values</a:t>
          </a:r>
          <a:endParaRPr lang="en-IN" sz="1900" b="1" dirty="0">
            <a:latin typeface="Calibri" pitchFamily="34" charset="0"/>
            <a:cs typeface="Calibri" pitchFamily="34" charset="0"/>
          </a:endParaRPr>
        </a:p>
      </dgm:t>
    </dgm:pt>
    <dgm:pt modelId="{A08AACC0-B27A-4504-A0FB-0090B297AB2D}" type="parTrans" cxnId="{80BB30F4-B21B-4DE2-9DFF-8C36F9FB0A3F}">
      <dgm:prSet/>
      <dgm:spPr/>
      <dgm:t>
        <a:bodyPr/>
        <a:lstStyle/>
        <a:p>
          <a:endParaRPr lang="en-IN"/>
        </a:p>
      </dgm:t>
    </dgm:pt>
    <dgm:pt modelId="{344F615F-A9F4-4349-B9A6-DCC4A6E2ABD4}" type="sibTrans" cxnId="{80BB30F4-B21B-4DE2-9DFF-8C36F9FB0A3F}">
      <dgm:prSet/>
      <dgm:spPr/>
      <dgm:t>
        <a:bodyPr/>
        <a:lstStyle/>
        <a:p>
          <a:endParaRPr lang="en-IN"/>
        </a:p>
      </dgm:t>
    </dgm:pt>
    <dgm:pt modelId="{FA4B0616-E4C4-4F3F-AE74-9BAECA426602}">
      <dgm:prSet custT="1"/>
      <dgm:spPr/>
      <dgm:t>
        <a:bodyPr/>
        <a:lstStyle/>
        <a:p>
          <a:pPr rtl="0"/>
          <a:r>
            <a:rPr lang="en-IN" sz="1900" b="1" i="0" dirty="0" smtClean="0">
              <a:latin typeface="Calibri" pitchFamily="34" charset="0"/>
              <a:cs typeface="Calibri" pitchFamily="34" charset="0"/>
            </a:rPr>
            <a:t>Outliers</a:t>
          </a:r>
          <a:endParaRPr lang="en-IN" sz="1900" b="1" dirty="0">
            <a:latin typeface="Calibri" pitchFamily="34" charset="0"/>
            <a:cs typeface="Calibri" pitchFamily="34" charset="0"/>
          </a:endParaRPr>
        </a:p>
      </dgm:t>
    </dgm:pt>
    <dgm:pt modelId="{8E45C09F-EB7D-4022-BB39-93EB65FB49A1}" type="parTrans" cxnId="{CB6EFAFC-A8B1-41C6-A587-9D61F29446EB}">
      <dgm:prSet/>
      <dgm:spPr/>
      <dgm:t>
        <a:bodyPr/>
        <a:lstStyle/>
        <a:p>
          <a:endParaRPr lang="en-IN"/>
        </a:p>
      </dgm:t>
    </dgm:pt>
    <dgm:pt modelId="{8FC07A99-264B-4432-964A-8CF86969E2AF}" type="sibTrans" cxnId="{CB6EFAFC-A8B1-41C6-A587-9D61F29446EB}">
      <dgm:prSet/>
      <dgm:spPr/>
      <dgm:t>
        <a:bodyPr/>
        <a:lstStyle/>
        <a:p>
          <a:endParaRPr lang="en-IN"/>
        </a:p>
      </dgm:t>
    </dgm:pt>
    <dgm:pt modelId="{780A6719-A251-4CF2-BABB-1A829ED597E4}">
      <dgm:prSet custT="1"/>
      <dgm:spPr/>
      <dgm:t>
        <a:bodyPr/>
        <a:lstStyle/>
        <a:p>
          <a:pPr rtl="0"/>
          <a:r>
            <a:rPr lang="en-IN" sz="1900" b="1" i="0" dirty="0" smtClean="0">
              <a:latin typeface="Calibri" pitchFamily="34" charset="0"/>
              <a:cs typeface="Calibri" pitchFamily="34" charset="0"/>
            </a:rPr>
            <a:t>Feature Engineering</a:t>
          </a:r>
          <a:endParaRPr lang="en-IN" sz="1900" b="1" dirty="0">
            <a:latin typeface="Calibri" pitchFamily="34" charset="0"/>
            <a:cs typeface="Calibri" pitchFamily="34" charset="0"/>
          </a:endParaRPr>
        </a:p>
      </dgm:t>
    </dgm:pt>
    <dgm:pt modelId="{9431227C-7C70-4A69-B3A7-4237D14BB154}" type="parTrans" cxnId="{BF034F2F-D5D5-43E4-AC99-281067C8979A}">
      <dgm:prSet/>
      <dgm:spPr/>
      <dgm:t>
        <a:bodyPr/>
        <a:lstStyle/>
        <a:p>
          <a:endParaRPr lang="en-IN"/>
        </a:p>
      </dgm:t>
    </dgm:pt>
    <dgm:pt modelId="{241BD4DF-6FF3-4A26-8019-533A538488E1}" type="sibTrans" cxnId="{BF034F2F-D5D5-43E4-AC99-281067C8979A}">
      <dgm:prSet/>
      <dgm:spPr/>
      <dgm:t>
        <a:bodyPr/>
        <a:lstStyle/>
        <a:p>
          <a:endParaRPr lang="en-IN"/>
        </a:p>
      </dgm:t>
    </dgm:pt>
    <dgm:pt modelId="{098F5D85-E38B-4B89-A1FE-AFE7681576F2}">
      <dgm:prSet custT="1"/>
      <dgm:spPr/>
      <dgm:t>
        <a:bodyPr/>
        <a:lstStyle/>
        <a:p>
          <a:pPr>
            <a:lnSpc>
              <a:spcPct val="150000"/>
            </a:lnSpc>
          </a:pPr>
          <a:r>
            <a:rPr lang="en-US" sz="1200" b="0" dirty="0" smtClean="0">
              <a:latin typeface="Bahnschrift SemiBold" panose="020B0502040204020203" pitchFamily="34" charset="0"/>
              <a:cs typeface="Calibri" pitchFamily="34" charset="0"/>
            </a:rPr>
            <a:t>Count: ~ 13.8 K (2% of the dataset)</a:t>
          </a:r>
          <a:endParaRPr lang="en-IN" sz="1200" b="0" dirty="0">
            <a:latin typeface="Bahnschrift SemiBold" panose="020B0502040204020203" pitchFamily="34" charset="0"/>
            <a:cs typeface="Calibri" pitchFamily="34" charset="0"/>
          </a:endParaRPr>
        </a:p>
      </dgm:t>
    </dgm:pt>
    <dgm:pt modelId="{4D0786DF-FA8D-42A0-A968-EE3E3A3F5662}" type="parTrans" cxnId="{0E79E45F-469A-4F23-B2BE-4764BA5D5658}">
      <dgm:prSet/>
      <dgm:spPr/>
      <dgm:t>
        <a:bodyPr/>
        <a:lstStyle/>
        <a:p>
          <a:endParaRPr lang="en-IN"/>
        </a:p>
      </dgm:t>
    </dgm:pt>
    <dgm:pt modelId="{0CD13873-D7FB-4343-BB45-1D1A443648CF}" type="sibTrans" cxnId="{0E79E45F-469A-4F23-B2BE-4764BA5D5658}">
      <dgm:prSet/>
      <dgm:spPr/>
      <dgm:t>
        <a:bodyPr/>
        <a:lstStyle/>
        <a:p>
          <a:endParaRPr lang="en-IN"/>
        </a:p>
      </dgm:t>
    </dgm:pt>
    <dgm:pt modelId="{1DE3A10F-00C1-43AD-B6CE-872475E2D4F4}">
      <dgm:prSet custT="1"/>
      <dgm:spPr/>
      <dgm:t>
        <a:bodyPr/>
        <a:lstStyle/>
        <a:p>
          <a:pPr>
            <a:lnSpc>
              <a:spcPct val="150000"/>
            </a:lnSpc>
          </a:pPr>
          <a:r>
            <a:rPr lang="en-US" sz="1200" dirty="0" smtClean="0">
              <a:latin typeface="Bahnschrift SemiBold" panose="020B0502040204020203" pitchFamily="34" charset="0"/>
            </a:rPr>
            <a:t>Values abnormally away from the other values – Count: ~ 1.6 K (0.2% of the dataset)</a:t>
          </a:r>
          <a:endParaRPr lang="en-IN" sz="1200" b="0" dirty="0">
            <a:latin typeface="Bahnschrift SemiBold" panose="020B0502040204020203" pitchFamily="34" charset="0"/>
            <a:cs typeface="Calibri" pitchFamily="34" charset="0"/>
          </a:endParaRPr>
        </a:p>
      </dgm:t>
    </dgm:pt>
    <dgm:pt modelId="{23FFDEAC-2D1C-479F-8D8C-37F1AF54375E}" type="parTrans" cxnId="{F73D3C37-F635-401C-8CDC-29811FC7C073}">
      <dgm:prSet/>
      <dgm:spPr/>
      <dgm:t>
        <a:bodyPr/>
        <a:lstStyle/>
        <a:p>
          <a:endParaRPr lang="en-IN"/>
        </a:p>
      </dgm:t>
    </dgm:pt>
    <dgm:pt modelId="{1DFF0EC4-5BD0-4940-916F-D6CFF838719C}" type="sibTrans" cxnId="{F73D3C37-F635-401C-8CDC-29811FC7C073}">
      <dgm:prSet/>
      <dgm:spPr/>
      <dgm:t>
        <a:bodyPr/>
        <a:lstStyle/>
        <a:p>
          <a:endParaRPr lang="en-IN"/>
        </a:p>
      </dgm:t>
    </dgm:pt>
    <dgm:pt modelId="{DDE64207-0FAA-43F2-9822-56B7487E7C14}">
      <dgm:prSet custT="1"/>
      <dgm:spPr/>
      <dgm:t>
        <a:bodyPr/>
        <a:lstStyle/>
        <a:p>
          <a:pPr rtl="0">
            <a:lnSpc>
              <a:spcPct val="150000"/>
            </a:lnSpc>
          </a:pPr>
          <a:r>
            <a:rPr lang="en-US" sz="1200" b="0" dirty="0" smtClean="0">
              <a:latin typeface="Bahnschrift SemiBold" panose="020B0502040204020203" pitchFamily="34" charset="0"/>
              <a:cs typeface="Calibri" pitchFamily="34" charset="0"/>
            </a:rPr>
            <a:t>Addition of New variables – Age of the Ware house – Added based on the </a:t>
          </a:r>
          <a:r>
            <a:rPr lang="en-US" sz="1200" b="0" dirty="0" err="1" smtClean="0">
              <a:latin typeface="Bahnschrift SemiBold" panose="020B0502040204020203" pitchFamily="34" charset="0"/>
              <a:cs typeface="Calibri" pitchFamily="34" charset="0"/>
            </a:rPr>
            <a:t>wh_est_year</a:t>
          </a:r>
          <a:endParaRPr lang="en-IN" sz="1200" b="0" dirty="0">
            <a:latin typeface="Bahnschrift SemiBold" panose="020B0502040204020203" pitchFamily="34" charset="0"/>
            <a:cs typeface="Calibri" pitchFamily="34" charset="0"/>
          </a:endParaRPr>
        </a:p>
      </dgm:t>
    </dgm:pt>
    <dgm:pt modelId="{0137DFDA-E28D-4392-BF05-89B03A8C706D}" type="parTrans" cxnId="{12A5ECA7-AB3B-42B6-8CAC-ED79AE3BE983}">
      <dgm:prSet/>
      <dgm:spPr/>
      <dgm:t>
        <a:bodyPr/>
        <a:lstStyle/>
        <a:p>
          <a:endParaRPr lang="en-IN"/>
        </a:p>
      </dgm:t>
    </dgm:pt>
    <dgm:pt modelId="{06F6FEC9-DC33-4D7B-85DF-520157B5AFBA}" type="sibTrans" cxnId="{12A5ECA7-AB3B-42B6-8CAC-ED79AE3BE983}">
      <dgm:prSet/>
      <dgm:spPr/>
      <dgm:t>
        <a:bodyPr/>
        <a:lstStyle/>
        <a:p>
          <a:endParaRPr lang="en-IN"/>
        </a:p>
      </dgm:t>
    </dgm:pt>
    <dgm:pt modelId="{7B3CFF55-F766-464C-992D-EE55F1073F16}">
      <dgm:prSet custT="1"/>
      <dgm:spPr/>
      <dgm:t>
        <a:bodyPr/>
        <a:lstStyle/>
        <a:p>
          <a:pPr>
            <a:lnSpc>
              <a:spcPct val="150000"/>
            </a:lnSpc>
          </a:pPr>
          <a:r>
            <a:rPr lang="en-IN" sz="1200" b="0" dirty="0" smtClean="0">
              <a:latin typeface="Bahnschrift SemiBold" panose="020B0502040204020203" pitchFamily="34" charset="0"/>
              <a:cs typeface="Calibri" pitchFamily="34" charset="0"/>
            </a:rPr>
            <a:t>Most ML Algorithms don’t work &amp; Leads to Biased Models giving incorrect results</a:t>
          </a:r>
          <a:endParaRPr lang="en-IN" sz="1200" b="0" dirty="0">
            <a:latin typeface="Bahnschrift SemiBold" panose="020B0502040204020203" pitchFamily="34" charset="0"/>
            <a:cs typeface="Calibri" pitchFamily="34" charset="0"/>
          </a:endParaRPr>
        </a:p>
      </dgm:t>
    </dgm:pt>
    <dgm:pt modelId="{7E48E1BC-1803-459C-A324-FA8D96D12B8A}" type="parTrans" cxnId="{C8A6F812-39F9-4A14-9EA6-7052D50E2071}">
      <dgm:prSet/>
      <dgm:spPr/>
      <dgm:t>
        <a:bodyPr/>
        <a:lstStyle/>
        <a:p>
          <a:endParaRPr lang="en-US"/>
        </a:p>
      </dgm:t>
    </dgm:pt>
    <dgm:pt modelId="{8DC66381-5ED2-45E5-95C3-858A412C18BD}" type="sibTrans" cxnId="{C8A6F812-39F9-4A14-9EA6-7052D50E2071}">
      <dgm:prSet/>
      <dgm:spPr/>
      <dgm:t>
        <a:bodyPr/>
        <a:lstStyle/>
        <a:p>
          <a:endParaRPr lang="en-US"/>
        </a:p>
      </dgm:t>
    </dgm:pt>
    <dgm:pt modelId="{863E52DD-CBB7-4553-A16E-54D9366F0CBD}">
      <dgm:prSet custT="1"/>
      <dgm:spPr/>
      <dgm:t>
        <a:bodyPr/>
        <a:lstStyle/>
        <a:p>
          <a:pPr>
            <a:lnSpc>
              <a:spcPct val="150000"/>
            </a:lnSpc>
          </a:pPr>
          <a:r>
            <a:rPr lang="en-IN" sz="1200" b="0" dirty="0" smtClean="0">
              <a:latin typeface="Bahnschrift SemiBold" panose="020B0502040204020203" pitchFamily="34" charset="0"/>
              <a:cs typeface="Calibri" pitchFamily="34" charset="0"/>
            </a:rPr>
            <a:t>Lack of Precision in Statistical Analysis</a:t>
          </a:r>
          <a:endParaRPr lang="en-IN" sz="1200" b="0" dirty="0">
            <a:latin typeface="Bahnschrift SemiBold" panose="020B0502040204020203" pitchFamily="34" charset="0"/>
            <a:cs typeface="Calibri" pitchFamily="34" charset="0"/>
          </a:endParaRPr>
        </a:p>
      </dgm:t>
    </dgm:pt>
    <dgm:pt modelId="{73C2B5DA-21D5-4D1D-B574-7B34CD2E16AA}" type="parTrans" cxnId="{8CAE9FC4-3A29-4F1B-9683-4D364BF07867}">
      <dgm:prSet/>
      <dgm:spPr/>
      <dgm:t>
        <a:bodyPr/>
        <a:lstStyle/>
        <a:p>
          <a:endParaRPr lang="en-US"/>
        </a:p>
      </dgm:t>
    </dgm:pt>
    <dgm:pt modelId="{50E64F47-141F-4759-91C8-6FAB949BA46B}" type="sibTrans" cxnId="{8CAE9FC4-3A29-4F1B-9683-4D364BF07867}">
      <dgm:prSet/>
      <dgm:spPr/>
      <dgm:t>
        <a:bodyPr/>
        <a:lstStyle/>
        <a:p>
          <a:endParaRPr lang="en-US"/>
        </a:p>
      </dgm:t>
    </dgm:pt>
    <dgm:pt modelId="{E7BAA451-94EE-4D30-80E1-F811B5591B94}">
      <dgm:prSet custT="1"/>
      <dgm:spPr/>
      <dgm:t>
        <a:bodyPr/>
        <a:lstStyle/>
        <a:p>
          <a:pPr>
            <a:lnSpc>
              <a:spcPct val="150000"/>
            </a:lnSpc>
          </a:pPr>
          <a:r>
            <a:rPr lang="en-IN" sz="1200" b="0" dirty="0" smtClean="0">
              <a:latin typeface="Bahnschrift SemiBold" panose="020B0502040204020203" pitchFamily="34" charset="0"/>
              <a:cs typeface="Calibri" pitchFamily="34" charset="0"/>
            </a:rPr>
            <a:t>Treated Using Forward Fill Technique</a:t>
          </a:r>
          <a:endParaRPr lang="en-IN" sz="1200" b="0" dirty="0">
            <a:latin typeface="Bahnschrift SemiBold" panose="020B0502040204020203" pitchFamily="34" charset="0"/>
            <a:cs typeface="Calibri" pitchFamily="34" charset="0"/>
          </a:endParaRPr>
        </a:p>
      </dgm:t>
    </dgm:pt>
    <dgm:pt modelId="{74234720-425F-4E7C-8D5F-AE2BBD8EC393}" type="parTrans" cxnId="{B4F117C4-4410-47E7-BB28-49D5ACB4D962}">
      <dgm:prSet/>
      <dgm:spPr/>
      <dgm:t>
        <a:bodyPr/>
        <a:lstStyle/>
        <a:p>
          <a:endParaRPr lang="en-US"/>
        </a:p>
      </dgm:t>
    </dgm:pt>
    <dgm:pt modelId="{12628B81-049E-4C69-8B48-87A90DEE4C88}" type="sibTrans" cxnId="{B4F117C4-4410-47E7-BB28-49D5ACB4D962}">
      <dgm:prSet/>
      <dgm:spPr/>
      <dgm:t>
        <a:bodyPr/>
        <a:lstStyle/>
        <a:p>
          <a:endParaRPr lang="en-US"/>
        </a:p>
      </dgm:t>
    </dgm:pt>
    <dgm:pt modelId="{FE63B6F8-CBC3-4C1D-96CC-1F66D50A637D}">
      <dgm:prSet custT="1"/>
      <dgm:spPr/>
      <dgm:t>
        <a:bodyPr/>
        <a:lstStyle/>
        <a:p>
          <a:pPr>
            <a:lnSpc>
              <a:spcPct val="150000"/>
            </a:lnSpc>
          </a:pPr>
          <a:r>
            <a:rPr lang="en-US" sz="1200" dirty="0" smtClean="0">
              <a:latin typeface="Bahnschrift SemiBold" panose="020B0502040204020203" pitchFamily="34" charset="0"/>
            </a:rPr>
            <a:t>Affects arithmetic mean of the continuous variables &amp; skews the value to one side</a:t>
          </a:r>
          <a:endParaRPr lang="en-IN" sz="1200" b="0" dirty="0">
            <a:latin typeface="Bahnschrift SemiBold" panose="020B0502040204020203" pitchFamily="34" charset="0"/>
            <a:cs typeface="Calibri" pitchFamily="34" charset="0"/>
          </a:endParaRPr>
        </a:p>
      </dgm:t>
    </dgm:pt>
    <dgm:pt modelId="{6630B547-F59B-4120-8B26-644EF9E8EBC5}" type="parTrans" cxnId="{A53F4E2E-A601-450B-A2EF-38279116984D}">
      <dgm:prSet/>
      <dgm:spPr/>
      <dgm:t>
        <a:bodyPr/>
        <a:lstStyle/>
        <a:p>
          <a:endParaRPr lang="en-US"/>
        </a:p>
      </dgm:t>
    </dgm:pt>
    <dgm:pt modelId="{242F37B0-D4E8-49AE-92A3-E0BA41B3A4CE}" type="sibTrans" cxnId="{A53F4E2E-A601-450B-A2EF-38279116984D}">
      <dgm:prSet/>
      <dgm:spPr/>
      <dgm:t>
        <a:bodyPr/>
        <a:lstStyle/>
        <a:p>
          <a:endParaRPr lang="en-US"/>
        </a:p>
      </dgm:t>
    </dgm:pt>
    <dgm:pt modelId="{237E6CB9-B1AD-4BE1-9B6E-18AC4A20ABF9}">
      <dgm:prSet custT="1"/>
      <dgm:spPr/>
      <dgm:t>
        <a:bodyPr/>
        <a:lstStyle/>
        <a:p>
          <a:pPr>
            <a:lnSpc>
              <a:spcPct val="150000"/>
            </a:lnSpc>
          </a:pPr>
          <a:r>
            <a:rPr lang="en-IN" sz="1200" b="0" dirty="0" smtClean="0">
              <a:latin typeface="Bahnschrift SemiBold" panose="020B0502040204020203" pitchFamily="34" charset="0"/>
              <a:cs typeface="Calibri" pitchFamily="34" charset="0"/>
            </a:rPr>
            <a:t>Visualized using Box Plot</a:t>
          </a:r>
          <a:endParaRPr lang="en-IN" sz="1200" b="0" dirty="0">
            <a:latin typeface="Bahnschrift SemiBold" panose="020B0502040204020203" pitchFamily="34" charset="0"/>
            <a:cs typeface="Calibri" pitchFamily="34" charset="0"/>
          </a:endParaRPr>
        </a:p>
      </dgm:t>
    </dgm:pt>
    <dgm:pt modelId="{356DEF12-77B3-4040-9972-7D1737777272}" type="parTrans" cxnId="{E4C4ABCB-35C0-4501-B7C4-A5650A8E731E}">
      <dgm:prSet/>
      <dgm:spPr/>
      <dgm:t>
        <a:bodyPr/>
        <a:lstStyle/>
        <a:p>
          <a:endParaRPr lang="en-US"/>
        </a:p>
      </dgm:t>
    </dgm:pt>
    <dgm:pt modelId="{86599385-FC71-4AA0-9339-FF54D851291A}" type="sibTrans" cxnId="{E4C4ABCB-35C0-4501-B7C4-A5650A8E731E}">
      <dgm:prSet/>
      <dgm:spPr/>
      <dgm:t>
        <a:bodyPr/>
        <a:lstStyle/>
        <a:p>
          <a:endParaRPr lang="en-US"/>
        </a:p>
      </dgm:t>
    </dgm:pt>
    <dgm:pt modelId="{867383E9-14D8-4D4A-86F4-3D77F232CC5E}">
      <dgm:prSet custT="1"/>
      <dgm:spPr/>
      <dgm:t>
        <a:bodyPr/>
        <a:lstStyle/>
        <a:p>
          <a:pPr>
            <a:lnSpc>
              <a:spcPct val="150000"/>
            </a:lnSpc>
          </a:pPr>
          <a:r>
            <a:rPr lang="en-US" sz="1200" dirty="0" smtClean="0">
              <a:latin typeface="Bahnschrift SemiBold" panose="020B0502040204020203" pitchFamily="34" charset="0"/>
            </a:rPr>
            <a:t>Treated by imputing the max and min values</a:t>
          </a:r>
          <a:endParaRPr lang="en-IN" sz="1200" b="0" dirty="0">
            <a:latin typeface="Bahnschrift SemiBold" panose="020B0502040204020203" pitchFamily="34" charset="0"/>
            <a:cs typeface="Calibri" pitchFamily="34" charset="0"/>
          </a:endParaRPr>
        </a:p>
      </dgm:t>
    </dgm:pt>
    <dgm:pt modelId="{B0778967-E862-4267-AAFF-5DA204C031C4}" type="parTrans" cxnId="{D2757851-7093-40C2-BE7B-9CD02DF286E2}">
      <dgm:prSet/>
      <dgm:spPr/>
      <dgm:t>
        <a:bodyPr/>
        <a:lstStyle/>
        <a:p>
          <a:endParaRPr lang="en-US"/>
        </a:p>
      </dgm:t>
    </dgm:pt>
    <dgm:pt modelId="{20CB5E59-D96F-4026-9B50-CB01BD8C4876}" type="sibTrans" cxnId="{D2757851-7093-40C2-BE7B-9CD02DF286E2}">
      <dgm:prSet/>
      <dgm:spPr/>
      <dgm:t>
        <a:bodyPr/>
        <a:lstStyle/>
        <a:p>
          <a:endParaRPr lang="en-US"/>
        </a:p>
      </dgm:t>
    </dgm:pt>
    <dgm:pt modelId="{034AB59D-AB1B-448A-B29F-BB604F1A8624}">
      <dgm:prSet custT="1"/>
      <dgm:spPr/>
      <dgm:t>
        <a:bodyPr/>
        <a:lstStyle/>
        <a:p>
          <a:pPr rtl="0">
            <a:lnSpc>
              <a:spcPct val="150000"/>
            </a:lnSpc>
          </a:pPr>
          <a:r>
            <a:rPr lang="en-IN" sz="1200" b="0" dirty="0" smtClean="0">
              <a:latin typeface="Bahnschrift SemiBold" panose="020B0502040204020203" pitchFamily="34" charset="0"/>
              <a:cs typeface="Calibri" pitchFamily="34" charset="0"/>
            </a:rPr>
            <a:t>Variable Transformation – Binning of Age &amp; Weight variables</a:t>
          </a:r>
          <a:endParaRPr lang="en-IN" sz="1200" b="0" dirty="0">
            <a:latin typeface="Bahnschrift SemiBold" panose="020B0502040204020203" pitchFamily="34" charset="0"/>
            <a:cs typeface="Calibri" pitchFamily="34" charset="0"/>
          </a:endParaRPr>
        </a:p>
      </dgm:t>
    </dgm:pt>
    <dgm:pt modelId="{5E38AD8B-4AB3-4769-9296-418C19E29849}" type="parTrans" cxnId="{1A4FBAD5-71FF-4C92-9207-36A0EA6E5A8C}">
      <dgm:prSet/>
      <dgm:spPr/>
      <dgm:t>
        <a:bodyPr/>
        <a:lstStyle/>
        <a:p>
          <a:endParaRPr lang="en-US"/>
        </a:p>
      </dgm:t>
    </dgm:pt>
    <dgm:pt modelId="{B54C7911-24D8-4ED0-B287-0AA4D01531A6}" type="sibTrans" cxnId="{1A4FBAD5-71FF-4C92-9207-36A0EA6E5A8C}">
      <dgm:prSet/>
      <dgm:spPr/>
      <dgm:t>
        <a:bodyPr/>
        <a:lstStyle/>
        <a:p>
          <a:endParaRPr lang="en-US"/>
        </a:p>
      </dgm:t>
    </dgm:pt>
    <dgm:pt modelId="{A3544AB9-7AD8-4ADD-864B-43410186D623}">
      <dgm:prSet custT="1"/>
      <dgm:spPr/>
      <dgm:t>
        <a:bodyPr/>
        <a:lstStyle/>
        <a:p>
          <a:pPr rtl="0">
            <a:lnSpc>
              <a:spcPct val="150000"/>
            </a:lnSpc>
          </a:pPr>
          <a:r>
            <a:rPr lang="en-IN" sz="1200" b="0" dirty="0" smtClean="0">
              <a:latin typeface="Bahnschrift SemiBold" panose="020B0502040204020203" pitchFamily="34" charset="0"/>
              <a:cs typeface="Calibri" pitchFamily="34" charset="0"/>
            </a:rPr>
            <a:t>Feature Engineering helps better Analysis &amp; also sometimes better model building</a:t>
          </a:r>
          <a:endParaRPr lang="en-IN" sz="1200" b="0" dirty="0">
            <a:latin typeface="Bahnschrift SemiBold" panose="020B0502040204020203" pitchFamily="34" charset="0"/>
            <a:cs typeface="Calibri" pitchFamily="34" charset="0"/>
          </a:endParaRPr>
        </a:p>
      </dgm:t>
    </dgm:pt>
    <dgm:pt modelId="{5844D692-C879-4908-8151-5CF707530043}" type="parTrans" cxnId="{EC665709-3311-4688-BA66-2F885FB424C3}">
      <dgm:prSet/>
      <dgm:spPr/>
      <dgm:t>
        <a:bodyPr/>
        <a:lstStyle/>
        <a:p>
          <a:endParaRPr lang="en-US"/>
        </a:p>
      </dgm:t>
    </dgm:pt>
    <dgm:pt modelId="{4211F8FD-6A90-46DE-A01F-554DB899D7E9}" type="sibTrans" cxnId="{EC665709-3311-4688-BA66-2F885FB424C3}">
      <dgm:prSet/>
      <dgm:spPr/>
      <dgm:t>
        <a:bodyPr/>
        <a:lstStyle/>
        <a:p>
          <a:endParaRPr lang="en-US"/>
        </a:p>
      </dgm:t>
    </dgm:pt>
    <dgm:pt modelId="{CE080088-A7F1-4AAA-8F8F-3745947F80FF}" type="pres">
      <dgm:prSet presAssocID="{E7C503AE-F43C-43EB-82CC-E51DD83A86F0}" presName="linearFlow" presStyleCnt="0">
        <dgm:presLayoutVars>
          <dgm:dir/>
          <dgm:animLvl val="lvl"/>
          <dgm:resizeHandles val="exact"/>
        </dgm:presLayoutVars>
      </dgm:prSet>
      <dgm:spPr/>
      <dgm:t>
        <a:bodyPr/>
        <a:lstStyle/>
        <a:p>
          <a:endParaRPr lang="en-IN"/>
        </a:p>
      </dgm:t>
    </dgm:pt>
    <dgm:pt modelId="{F065E2F9-C9B0-438B-9A78-012B49975EFF}" type="pres">
      <dgm:prSet presAssocID="{3A75B3A3-2D8B-45F7-BC3E-DB8A0C6D2AF9}" presName="composite" presStyleCnt="0"/>
      <dgm:spPr/>
    </dgm:pt>
    <dgm:pt modelId="{226B0E5C-D13A-4247-9D47-AC9300B0B44B}" type="pres">
      <dgm:prSet presAssocID="{3A75B3A3-2D8B-45F7-BC3E-DB8A0C6D2AF9}" presName="parentText" presStyleLbl="alignNode1" presStyleIdx="0" presStyleCnt="3" custScaleX="215015">
        <dgm:presLayoutVars>
          <dgm:chMax val="1"/>
          <dgm:bulletEnabled val="1"/>
        </dgm:presLayoutVars>
      </dgm:prSet>
      <dgm:spPr>
        <a:prstGeom prst="upArrow">
          <a:avLst/>
        </a:prstGeom>
      </dgm:spPr>
      <dgm:t>
        <a:bodyPr/>
        <a:lstStyle/>
        <a:p>
          <a:endParaRPr lang="en-IN"/>
        </a:p>
      </dgm:t>
    </dgm:pt>
    <dgm:pt modelId="{21AAF37C-5122-42DA-8A7D-E67C487F2BB5}" type="pres">
      <dgm:prSet presAssocID="{3A75B3A3-2D8B-45F7-BC3E-DB8A0C6D2AF9}" presName="descendantText" presStyleLbl="alignAcc1" presStyleIdx="0" presStyleCnt="3" custScaleX="80961" custLinFactNeighborX="-460" custLinFactNeighborY="30014">
        <dgm:presLayoutVars>
          <dgm:bulletEnabled val="1"/>
        </dgm:presLayoutVars>
      </dgm:prSet>
      <dgm:spPr>
        <a:prstGeom prst="round2DiagRect">
          <a:avLst/>
        </a:prstGeom>
      </dgm:spPr>
      <dgm:t>
        <a:bodyPr/>
        <a:lstStyle/>
        <a:p>
          <a:endParaRPr lang="en-IN"/>
        </a:p>
      </dgm:t>
    </dgm:pt>
    <dgm:pt modelId="{1345AFAE-FE61-42AA-B34C-A9637115AA00}" type="pres">
      <dgm:prSet presAssocID="{344F615F-A9F4-4349-B9A6-DCC4A6E2ABD4}" presName="sp" presStyleCnt="0"/>
      <dgm:spPr/>
    </dgm:pt>
    <dgm:pt modelId="{10B8A20D-A26E-45D5-B97D-3A29AE097931}" type="pres">
      <dgm:prSet presAssocID="{FA4B0616-E4C4-4F3F-AE74-9BAECA426602}" presName="composite" presStyleCnt="0"/>
      <dgm:spPr/>
    </dgm:pt>
    <dgm:pt modelId="{6F312F2F-636A-4F2C-8534-56E146F15717}" type="pres">
      <dgm:prSet presAssocID="{FA4B0616-E4C4-4F3F-AE74-9BAECA426602}" presName="parentText" presStyleLbl="alignNode1" presStyleIdx="1" presStyleCnt="3" custScaleX="215015">
        <dgm:presLayoutVars>
          <dgm:chMax val="1"/>
          <dgm:bulletEnabled val="1"/>
        </dgm:presLayoutVars>
      </dgm:prSet>
      <dgm:spPr>
        <a:prstGeom prst="upArrow">
          <a:avLst/>
        </a:prstGeom>
      </dgm:spPr>
      <dgm:t>
        <a:bodyPr/>
        <a:lstStyle/>
        <a:p>
          <a:endParaRPr lang="en-IN"/>
        </a:p>
      </dgm:t>
    </dgm:pt>
    <dgm:pt modelId="{BD07CD93-30E4-4261-9C9B-F8A39069C97F}" type="pres">
      <dgm:prSet presAssocID="{FA4B0616-E4C4-4F3F-AE74-9BAECA426602}" presName="descendantText" presStyleLbl="alignAcc1" presStyleIdx="1" presStyleCnt="3" custScaleX="80961" custLinFactNeighborX="-460" custLinFactNeighborY="31588">
        <dgm:presLayoutVars>
          <dgm:bulletEnabled val="1"/>
        </dgm:presLayoutVars>
      </dgm:prSet>
      <dgm:spPr>
        <a:prstGeom prst="round2DiagRect">
          <a:avLst/>
        </a:prstGeom>
      </dgm:spPr>
      <dgm:t>
        <a:bodyPr/>
        <a:lstStyle/>
        <a:p>
          <a:endParaRPr lang="en-IN"/>
        </a:p>
      </dgm:t>
    </dgm:pt>
    <dgm:pt modelId="{E5DA5B6D-2072-4976-A4C3-0ECF02319308}" type="pres">
      <dgm:prSet presAssocID="{8FC07A99-264B-4432-964A-8CF86969E2AF}" presName="sp" presStyleCnt="0"/>
      <dgm:spPr/>
    </dgm:pt>
    <dgm:pt modelId="{39D3D188-B0AF-4CA7-B867-70ADBD976F50}" type="pres">
      <dgm:prSet presAssocID="{780A6719-A251-4CF2-BABB-1A829ED597E4}" presName="composite" presStyleCnt="0"/>
      <dgm:spPr/>
    </dgm:pt>
    <dgm:pt modelId="{E3425707-ED88-4A84-8C9D-3B18FF46DC43}" type="pres">
      <dgm:prSet presAssocID="{780A6719-A251-4CF2-BABB-1A829ED597E4}" presName="parentText" presStyleLbl="alignNode1" presStyleIdx="2" presStyleCnt="3" custScaleX="215015">
        <dgm:presLayoutVars>
          <dgm:chMax val="1"/>
          <dgm:bulletEnabled val="1"/>
        </dgm:presLayoutVars>
      </dgm:prSet>
      <dgm:spPr>
        <a:prstGeom prst="upArrow">
          <a:avLst/>
        </a:prstGeom>
      </dgm:spPr>
      <dgm:t>
        <a:bodyPr/>
        <a:lstStyle/>
        <a:p>
          <a:endParaRPr lang="en-IN"/>
        </a:p>
      </dgm:t>
    </dgm:pt>
    <dgm:pt modelId="{C2554C83-9F6F-4296-A7A7-40B393A069F0}" type="pres">
      <dgm:prSet presAssocID="{780A6719-A251-4CF2-BABB-1A829ED597E4}" presName="descendantText" presStyleLbl="alignAcc1" presStyleIdx="2" presStyleCnt="3" custScaleX="80961" custLinFactNeighborX="-460" custLinFactNeighborY="29158">
        <dgm:presLayoutVars>
          <dgm:bulletEnabled val="1"/>
        </dgm:presLayoutVars>
      </dgm:prSet>
      <dgm:spPr>
        <a:prstGeom prst="round2DiagRect">
          <a:avLst/>
        </a:prstGeom>
      </dgm:spPr>
      <dgm:t>
        <a:bodyPr/>
        <a:lstStyle/>
        <a:p>
          <a:endParaRPr lang="en-IN"/>
        </a:p>
      </dgm:t>
    </dgm:pt>
  </dgm:ptLst>
  <dgm:cxnLst>
    <dgm:cxn modelId="{80BB30F4-B21B-4DE2-9DFF-8C36F9FB0A3F}" srcId="{E7C503AE-F43C-43EB-82CC-E51DD83A86F0}" destId="{3A75B3A3-2D8B-45F7-BC3E-DB8A0C6D2AF9}" srcOrd="0" destOrd="0" parTransId="{A08AACC0-B27A-4504-A0FB-0090B297AB2D}" sibTransId="{344F615F-A9F4-4349-B9A6-DCC4A6E2ABD4}"/>
    <dgm:cxn modelId="{C03A3A2E-EA39-4340-80C9-992F6D414B18}" type="presOf" srcId="{FA4B0616-E4C4-4F3F-AE74-9BAECA426602}" destId="{6F312F2F-636A-4F2C-8534-56E146F15717}" srcOrd="0" destOrd="0" presId="urn:microsoft.com/office/officeart/2005/8/layout/chevron2"/>
    <dgm:cxn modelId="{2055858F-E9D4-4FBD-BDB8-E1A5EBDAC9B5}" type="presOf" srcId="{863E52DD-CBB7-4553-A16E-54D9366F0CBD}" destId="{21AAF37C-5122-42DA-8A7D-E67C487F2BB5}" srcOrd="0" destOrd="2" presId="urn:microsoft.com/office/officeart/2005/8/layout/chevron2"/>
    <dgm:cxn modelId="{D2757851-7093-40C2-BE7B-9CD02DF286E2}" srcId="{FA4B0616-E4C4-4F3F-AE74-9BAECA426602}" destId="{867383E9-14D8-4D4A-86F4-3D77F232CC5E}" srcOrd="3" destOrd="0" parTransId="{B0778967-E862-4267-AAFF-5DA204C031C4}" sibTransId="{20CB5E59-D96F-4026-9B50-CB01BD8C4876}"/>
    <dgm:cxn modelId="{C8A6F812-39F9-4A14-9EA6-7052D50E2071}" srcId="{3A75B3A3-2D8B-45F7-BC3E-DB8A0C6D2AF9}" destId="{7B3CFF55-F766-464C-992D-EE55F1073F16}" srcOrd="1" destOrd="0" parTransId="{7E48E1BC-1803-459C-A324-FA8D96D12B8A}" sibTransId="{8DC66381-5ED2-45E5-95C3-858A412C18BD}"/>
    <dgm:cxn modelId="{0AE42495-FAE8-4228-BD58-B3CE5B53AE49}" type="presOf" srcId="{E7C503AE-F43C-43EB-82CC-E51DD83A86F0}" destId="{CE080088-A7F1-4AAA-8F8F-3745947F80FF}" srcOrd="0" destOrd="0" presId="urn:microsoft.com/office/officeart/2005/8/layout/chevron2"/>
    <dgm:cxn modelId="{BF034F2F-D5D5-43E4-AC99-281067C8979A}" srcId="{E7C503AE-F43C-43EB-82CC-E51DD83A86F0}" destId="{780A6719-A251-4CF2-BABB-1A829ED597E4}" srcOrd="2" destOrd="0" parTransId="{9431227C-7C70-4A69-B3A7-4237D14BB154}" sibTransId="{241BD4DF-6FF3-4A26-8019-533A538488E1}"/>
    <dgm:cxn modelId="{CD1B09B6-6082-4140-B84B-E0DAA04227A3}" type="presOf" srcId="{E7BAA451-94EE-4D30-80E1-F811B5591B94}" destId="{21AAF37C-5122-42DA-8A7D-E67C487F2BB5}" srcOrd="0" destOrd="3" presId="urn:microsoft.com/office/officeart/2005/8/layout/chevron2"/>
    <dgm:cxn modelId="{F73D3C37-F635-401C-8CDC-29811FC7C073}" srcId="{FA4B0616-E4C4-4F3F-AE74-9BAECA426602}" destId="{1DE3A10F-00C1-43AD-B6CE-872475E2D4F4}" srcOrd="0" destOrd="0" parTransId="{23FFDEAC-2D1C-479F-8D8C-37F1AF54375E}" sibTransId="{1DFF0EC4-5BD0-4940-916F-D6CFF838719C}"/>
    <dgm:cxn modelId="{0E79E45F-469A-4F23-B2BE-4764BA5D5658}" srcId="{3A75B3A3-2D8B-45F7-BC3E-DB8A0C6D2AF9}" destId="{098F5D85-E38B-4B89-A1FE-AFE7681576F2}" srcOrd="0" destOrd="0" parTransId="{4D0786DF-FA8D-42A0-A968-EE3E3A3F5662}" sibTransId="{0CD13873-D7FB-4343-BB45-1D1A443648CF}"/>
    <dgm:cxn modelId="{A72C3118-34BD-4ED6-A13C-526A995112BD}" type="presOf" srcId="{780A6719-A251-4CF2-BABB-1A829ED597E4}" destId="{E3425707-ED88-4A84-8C9D-3B18FF46DC43}" srcOrd="0" destOrd="0" presId="urn:microsoft.com/office/officeart/2005/8/layout/chevron2"/>
    <dgm:cxn modelId="{8CAE9FC4-3A29-4F1B-9683-4D364BF07867}" srcId="{3A75B3A3-2D8B-45F7-BC3E-DB8A0C6D2AF9}" destId="{863E52DD-CBB7-4553-A16E-54D9366F0CBD}" srcOrd="2" destOrd="0" parTransId="{73C2B5DA-21D5-4D1D-B574-7B34CD2E16AA}" sibTransId="{50E64F47-141F-4759-91C8-6FAB949BA46B}"/>
    <dgm:cxn modelId="{1DCF3078-E0B4-4A5C-9C7E-DDEDD94CAE1E}" type="presOf" srcId="{098F5D85-E38B-4B89-A1FE-AFE7681576F2}" destId="{21AAF37C-5122-42DA-8A7D-E67C487F2BB5}" srcOrd="0" destOrd="0" presId="urn:microsoft.com/office/officeart/2005/8/layout/chevron2"/>
    <dgm:cxn modelId="{946B3C78-100E-4A7E-ACF9-65E43C75BFE4}" type="presOf" srcId="{FE63B6F8-CBC3-4C1D-96CC-1F66D50A637D}" destId="{BD07CD93-30E4-4261-9C9B-F8A39069C97F}" srcOrd="0" destOrd="1" presId="urn:microsoft.com/office/officeart/2005/8/layout/chevron2"/>
    <dgm:cxn modelId="{B4F117C4-4410-47E7-BB28-49D5ACB4D962}" srcId="{3A75B3A3-2D8B-45F7-BC3E-DB8A0C6D2AF9}" destId="{E7BAA451-94EE-4D30-80E1-F811B5591B94}" srcOrd="3" destOrd="0" parTransId="{74234720-425F-4E7C-8D5F-AE2BBD8EC393}" sibTransId="{12628B81-049E-4C69-8B48-87A90DEE4C88}"/>
    <dgm:cxn modelId="{D26D5611-A6FE-45C9-9D74-7B541DD88584}" type="presOf" srcId="{3A75B3A3-2D8B-45F7-BC3E-DB8A0C6D2AF9}" destId="{226B0E5C-D13A-4247-9D47-AC9300B0B44B}" srcOrd="0" destOrd="0" presId="urn:microsoft.com/office/officeart/2005/8/layout/chevron2"/>
    <dgm:cxn modelId="{BB2BE9B4-D7B1-4FDF-973A-86F629B52C84}" type="presOf" srcId="{867383E9-14D8-4D4A-86F4-3D77F232CC5E}" destId="{BD07CD93-30E4-4261-9C9B-F8A39069C97F}" srcOrd="0" destOrd="3" presId="urn:microsoft.com/office/officeart/2005/8/layout/chevron2"/>
    <dgm:cxn modelId="{E4C4ABCB-35C0-4501-B7C4-A5650A8E731E}" srcId="{FA4B0616-E4C4-4F3F-AE74-9BAECA426602}" destId="{237E6CB9-B1AD-4BE1-9B6E-18AC4A20ABF9}" srcOrd="2" destOrd="0" parTransId="{356DEF12-77B3-4040-9972-7D1737777272}" sibTransId="{86599385-FC71-4AA0-9339-FF54D851291A}"/>
    <dgm:cxn modelId="{A53F4E2E-A601-450B-A2EF-38279116984D}" srcId="{FA4B0616-E4C4-4F3F-AE74-9BAECA426602}" destId="{FE63B6F8-CBC3-4C1D-96CC-1F66D50A637D}" srcOrd="1" destOrd="0" parTransId="{6630B547-F59B-4120-8B26-644EF9E8EBC5}" sibTransId="{242F37B0-D4E8-49AE-92A3-E0BA41B3A4CE}"/>
    <dgm:cxn modelId="{5DE662B1-9A7B-4756-8B27-BA43A3D8BC8B}" type="presOf" srcId="{A3544AB9-7AD8-4ADD-864B-43410186D623}" destId="{C2554C83-9F6F-4296-A7A7-40B393A069F0}" srcOrd="0" destOrd="2" presId="urn:microsoft.com/office/officeart/2005/8/layout/chevron2"/>
    <dgm:cxn modelId="{CB6EFAFC-A8B1-41C6-A587-9D61F29446EB}" srcId="{E7C503AE-F43C-43EB-82CC-E51DD83A86F0}" destId="{FA4B0616-E4C4-4F3F-AE74-9BAECA426602}" srcOrd="1" destOrd="0" parTransId="{8E45C09F-EB7D-4022-BB39-93EB65FB49A1}" sibTransId="{8FC07A99-264B-4432-964A-8CF86969E2AF}"/>
    <dgm:cxn modelId="{EC665709-3311-4688-BA66-2F885FB424C3}" srcId="{780A6719-A251-4CF2-BABB-1A829ED597E4}" destId="{A3544AB9-7AD8-4ADD-864B-43410186D623}" srcOrd="2" destOrd="0" parTransId="{5844D692-C879-4908-8151-5CF707530043}" sibTransId="{4211F8FD-6A90-46DE-A01F-554DB899D7E9}"/>
    <dgm:cxn modelId="{1A4FBAD5-71FF-4C92-9207-36A0EA6E5A8C}" srcId="{780A6719-A251-4CF2-BABB-1A829ED597E4}" destId="{034AB59D-AB1B-448A-B29F-BB604F1A8624}" srcOrd="1" destOrd="0" parTransId="{5E38AD8B-4AB3-4769-9296-418C19E29849}" sibTransId="{B54C7911-24D8-4ED0-B287-0AA4D01531A6}"/>
    <dgm:cxn modelId="{A58A88D8-6C98-4E04-AAE0-182350002A6D}" type="presOf" srcId="{237E6CB9-B1AD-4BE1-9B6E-18AC4A20ABF9}" destId="{BD07CD93-30E4-4261-9C9B-F8A39069C97F}" srcOrd="0" destOrd="2" presId="urn:microsoft.com/office/officeart/2005/8/layout/chevron2"/>
    <dgm:cxn modelId="{58684F8B-0D81-481D-A0FE-5D9E5A2CDE25}" type="presOf" srcId="{7B3CFF55-F766-464C-992D-EE55F1073F16}" destId="{21AAF37C-5122-42DA-8A7D-E67C487F2BB5}" srcOrd="0" destOrd="1" presId="urn:microsoft.com/office/officeart/2005/8/layout/chevron2"/>
    <dgm:cxn modelId="{785CA96C-ABCD-40B3-9F86-A828B56014C5}" type="presOf" srcId="{1DE3A10F-00C1-43AD-B6CE-872475E2D4F4}" destId="{BD07CD93-30E4-4261-9C9B-F8A39069C97F}" srcOrd="0" destOrd="0" presId="urn:microsoft.com/office/officeart/2005/8/layout/chevron2"/>
    <dgm:cxn modelId="{12A5ECA7-AB3B-42B6-8CAC-ED79AE3BE983}" srcId="{780A6719-A251-4CF2-BABB-1A829ED597E4}" destId="{DDE64207-0FAA-43F2-9822-56B7487E7C14}" srcOrd="0" destOrd="0" parTransId="{0137DFDA-E28D-4392-BF05-89B03A8C706D}" sibTransId="{06F6FEC9-DC33-4D7B-85DF-520157B5AFBA}"/>
    <dgm:cxn modelId="{3B91D4B8-6E8C-4939-87EE-22106C6C8DCA}" type="presOf" srcId="{034AB59D-AB1B-448A-B29F-BB604F1A8624}" destId="{C2554C83-9F6F-4296-A7A7-40B393A069F0}" srcOrd="0" destOrd="1" presId="urn:microsoft.com/office/officeart/2005/8/layout/chevron2"/>
    <dgm:cxn modelId="{07A0CC26-188B-4FAF-B6A8-E2219F64F2E2}" type="presOf" srcId="{DDE64207-0FAA-43F2-9822-56B7487E7C14}" destId="{C2554C83-9F6F-4296-A7A7-40B393A069F0}" srcOrd="0" destOrd="0" presId="urn:microsoft.com/office/officeart/2005/8/layout/chevron2"/>
    <dgm:cxn modelId="{11D13DF2-CA37-40B8-8731-8E717FD1F2D5}" type="presParOf" srcId="{CE080088-A7F1-4AAA-8F8F-3745947F80FF}" destId="{F065E2F9-C9B0-438B-9A78-012B49975EFF}" srcOrd="0" destOrd="0" presId="urn:microsoft.com/office/officeart/2005/8/layout/chevron2"/>
    <dgm:cxn modelId="{24CFDDD8-E117-479B-A588-3215C4C33E6E}" type="presParOf" srcId="{F065E2F9-C9B0-438B-9A78-012B49975EFF}" destId="{226B0E5C-D13A-4247-9D47-AC9300B0B44B}" srcOrd="0" destOrd="0" presId="urn:microsoft.com/office/officeart/2005/8/layout/chevron2"/>
    <dgm:cxn modelId="{E3811CB5-57F7-4E3D-9AB8-6B856AF3EE8B}" type="presParOf" srcId="{F065E2F9-C9B0-438B-9A78-012B49975EFF}" destId="{21AAF37C-5122-42DA-8A7D-E67C487F2BB5}" srcOrd="1" destOrd="0" presId="urn:microsoft.com/office/officeart/2005/8/layout/chevron2"/>
    <dgm:cxn modelId="{AD08E20C-5955-43E6-9B4E-1D9E690A62AD}" type="presParOf" srcId="{CE080088-A7F1-4AAA-8F8F-3745947F80FF}" destId="{1345AFAE-FE61-42AA-B34C-A9637115AA00}" srcOrd="1" destOrd="0" presId="urn:microsoft.com/office/officeart/2005/8/layout/chevron2"/>
    <dgm:cxn modelId="{6EBAAF7F-6D67-461C-8CB8-7C764874B1E4}" type="presParOf" srcId="{CE080088-A7F1-4AAA-8F8F-3745947F80FF}" destId="{10B8A20D-A26E-45D5-B97D-3A29AE097931}" srcOrd="2" destOrd="0" presId="urn:microsoft.com/office/officeart/2005/8/layout/chevron2"/>
    <dgm:cxn modelId="{4E50696F-E404-429E-AF47-BB400675B503}" type="presParOf" srcId="{10B8A20D-A26E-45D5-B97D-3A29AE097931}" destId="{6F312F2F-636A-4F2C-8534-56E146F15717}" srcOrd="0" destOrd="0" presId="urn:microsoft.com/office/officeart/2005/8/layout/chevron2"/>
    <dgm:cxn modelId="{6EB11897-FBFE-4F02-A95A-2FCDDA28CC89}" type="presParOf" srcId="{10B8A20D-A26E-45D5-B97D-3A29AE097931}" destId="{BD07CD93-30E4-4261-9C9B-F8A39069C97F}" srcOrd="1" destOrd="0" presId="urn:microsoft.com/office/officeart/2005/8/layout/chevron2"/>
    <dgm:cxn modelId="{C0827CA2-9DDC-44E4-BAEC-8D302320E231}" type="presParOf" srcId="{CE080088-A7F1-4AAA-8F8F-3745947F80FF}" destId="{E5DA5B6D-2072-4976-A4C3-0ECF02319308}" srcOrd="3" destOrd="0" presId="urn:microsoft.com/office/officeart/2005/8/layout/chevron2"/>
    <dgm:cxn modelId="{1B4CF8E0-2249-4A39-899D-D5B77BF0A11C}" type="presParOf" srcId="{CE080088-A7F1-4AAA-8F8F-3745947F80FF}" destId="{39D3D188-B0AF-4CA7-B867-70ADBD976F50}" srcOrd="4" destOrd="0" presId="urn:microsoft.com/office/officeart/2005/8/layout/chevron2"/>
    <dgm:cxn modelId="{98BC91E3-FD08-4D5E-A2A9-9A085D2629B3}" type="presParOf" srcId="{39D3D188-B0AF-4CA7-B867-70ADBD976F50}" destId="{E3425707-ED88-4A84-8C9D-3B18FF46DC43}" srcOrd="0" destOrd="0" presId="urn:microsoft.com/office/officeart/2005/8/layout/chevron2"/>
    <dgm:cxn modelId="{4B8101B4-139D-4653-8F98-B78CD952E5FA}" type="presParOf" srcId="{39D3D188-B0AF-4CA7-B867-70ADBD976F50}" destId="{C2554C83-9F6F-4296-A7A7-40B393A069F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BA1A6-AB07-4689-90F6-3B93FDB10EB9}">
      <dsp:nvSpPr>
        <dsp:cNvPr id="0" name=""/>
        <dsp:cNvSpPr/>
      </dsp:nvSpPr>
      <dsp:spPr>
        <a:xfrm>
          <a:off x="912759" y="0"/>
          <a:ext cx="8753749" cy="4110359"/>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E4A68F-D02A-478A-90B6-7722CF350D8E}">
      <dsp:nvSpPr>
        <dsp:cNvPr id="0" name=""/>
        <dsp:cNvSpPr/>
      </dsp:nvSpPr>
      <dsp:spPr>
        <a:xfrm>
          <a:off x="434568" y="175742"/>
          <a:ext cx="3558173" cy="1644143"/>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Bahnschrift SemiBold" panose="020B0502040204020203" pitchFamily="34" charset="0"/>
            </a:rPr>
            <a:t>Optimization of Supply Quantity in all ware houses</a:t>
          </a:r>
          <a:endParaRPr lang="en-US" sz="2400" kern="1200" dirty="0">
            <a:latin typeface="Bahnschrift SemiBold" panose="020B0502040204020203" pitchFamily="34" charset="0"/>
          </a:endParaRPr>
        </a:p>
      </dsp:txBody>
      <dsp:txXfrm>
        <a:off x="514828" y="256002"/>
        <a:ext cx="3397653" cy="1483623"/>
      </dsp:txXfrm>
    </dsp:sp>
    <dsp:sp modelId="{A094842C-0B2D-453C-BF20-FA9B7C1D443B}">
      <dsp:nvSpPr>
        <dsp:cNvPr id="0" name=""/>
        <dsp:cNvSpPr/>
      </dsp:nvSpPr>
      <dsp:spPr>
        <a:xfrm>
          <a:off x="6574458" y="211962"/>
          <a:ext cx="3558173" cy="1644143"/>
        </a:xfrm>
        <a:prstGeom prst="roundRect">
          <a:avLst/>
        </a:prstGeom>
        <a:solidFill>
          <a:schemeClr val="accent3">
            <a:hueOff val="-408537"/>
            <a:satOff val="-6531"/>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Bahnschrift SemiBold" panose="020B0502040204020203" pitchFamily="34" charset="0"/>
            </a:rPr>
            <a:t>Determining optimum weight to be shipped</a:t>
          </a:r>
          <a:endParaRPr lang="en-US" sz="2400" kern="1200" dirty="0">
            <a:latin typeface="Bahnschrift SemiBold" panose="020B0502040204020203" pitchFamily="34" charset="0"/>
          </a:endParaRPr>
        </a:p>
      </dsp:txBody>
      <dsp:txXfrm>
        <a:off x="6654718" y="292222"/>
        <a:ext cx="3397653" cy="1483623"/>
      </dsp:txXfrm>
    </dsp:sp>
    <dsp:sp modelId="{2FD80C96-B0F5-4931-A7F2-DB9797BE8DE7}">
      <dsp:nvSpPr>
        <dsp:cNvPr id="0" name=""/>
        <dsp:cNvSpPr/>
      </dsp:nvSpPr>
      <dsp:spPr>
        <a:xfrm>
          <a:off x="434568" y="2268063"/>
          <a:ext cx="3558173" cy="1644143"/>
        </a:xfrm>
        <a:prstGeom prst="roundRect">
          <a:avLst/>
        </a:prstGeom>
        <a:solidFill>
          <a:schemeClr val="accent3">
            <a:hueOff val="-817075"/>
            <a:satOff val="-13062"/>
            <a:lumOff val="104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Bahnschrift SemiBold" panose="020B0502040204020203" pitchFamily="34" charset="0"/>
            </a:rPr>
            <a:t>Analyze demand patterns </a:t>
          </a:r>
          <a:endParaRPr lang="en-US" sz="2400" kern="1200" dirty="0">
            <a:latin typeface="Bahnschrift SemiBold" panose="020B0502040204020203" pitchFamily="34" charset="0"/>
          </a:endParaRPr>
        </a:p>
      </dsp:txBody>
      <dsp:txXfrm>
        <a:off x="514828" y="2348323"/>
        <a:ext cx="3397653" cy="1483623"/>
      </dsp:txXfrm>
    </dsp:sp>
    <dsp:sp modelId="{1B6FF903-CE40-4A9A-82C2-976F7CA86A95}">
      <dsp:nvSpPr>
        <dsp:cNvPr id="0" name=""/>
        <dsp:cNvSpPr/>
      </dsp:nvSpPr>
      <dsp:spPr>
        <a:xfrm>
          <a:off x="6574507" y="2309479"/>
          <a:ext cx="3558173" cy="1644143"/>
        </a:xfrm>
        <a:prstGeom prst="roundRect">
          <a:avLst/>
        </a:prstGeom>
        <a:solidFill>
          <a:schemeClr val="accent3">
            <a:hueOff val="-1225612"/>
            <a:satOff val="-19593"/>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latin typeface="Bahnschrift SemiBold" panose="020B0502040204020203" pitchFamily="34" charset="0"/>
            </a:rPr>
            <a:t>Boost sales/ bottom line through targeted campaigning</a:t>
          </a:r>
          <a:endParaRPr lang="en-US" sz="2400" kern="1200" dirty="0">
            <a:latin typeface="Bahnschrift SemiBold" panose="020B0502040204020203" pitchFamily="34" charset="0"/>
          </a:endParaRPr>
        </a:p>
      </dsp:txBody>
      <dsp:txXfrm>
        <a:off x="6654767" y="2389739"/>
        <a:ext cx="3397653" cy="1483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B0E5C-D13A-4247-9D47-AC9300B0B44B}">
      <dsp:nvSpPr>
        <dsp:cNvPr id="0" name=""/>
        <dsp:cNvSpPr/>
      </dsp:nvSpPr>
      <dsp:spPr>
        <a:xfrm rot="5400000">
          <a:off x="849486" y="-464603"/>
          <a:ext cx="1861826" cy="2802244"/>
        </a:xfrm>
        <a:prstGeom prst="upArrow">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IN" sz="1900" b="1" kern="1200" dirty="0" smtClean="0">
              <a:latin typeface="Calibri" pitchFamily="34" charset="0"/>
              <a:cs typeface="Calibri" pitchFamily="34" charset="0"/>
            </a:rPr>
            <a:t>Null Values</a:t>
          </a:r>
          <a:endParaRPr lang="en-IN" sz="1900" b="1" kern="1200" dirty="0">
            <a:latin typeface="Calibri" pitchFamily="34" charset="0"/>
            <a:cs typeface="Calibri" pitchFamily="34" charset="0"/>
          </a:endParaRPr>
        </a:p>
      </dsp:txBody>
      <dsp:txXfrm rot="-5400000">
        <a:off x="379277" y="471063"/>
        <a:ext cx="2336787" cy="930913"/>
      </dsp:txXfrm>
    </dsp:sp>
    <dsp:sp modelId="{21AAF37C-5122-42DA-8A7D-E67C487F2BB5}">
      <dsp:nvSpPr>
        <dsp:cNvPr id="0" name=""/>
        <dsp:cNvSpPr/>
      </dsp:nvSpPr>
      <dsp:spPr>
        <a:xfrm rot="5400000">
          <a:off x="6042761" y="-2470934"/>
          <a:ext cx="1210187" cy="6889718"/>
        </a:xfrm>
        <a:prstGeom prst="round2Diag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150000"/>
            </a:lnSpc>
            <a:spcBef>
              <a:spcPct val="0"/>
            </a:spcBef>
            <a:spcAft>
              <a:spcPct val="15000"/>
            </a:spcAft>
            <a:buChar char="••"/>
          </a:pPr>
          <a:r>
            <a:rPr lang="en-US" sz="1200" b="0" kern="1200" dirty="0" smtClean="0">
              <a:latin typeface="Bahnschrift SemiBold" panose="020B0502040204020203" pitchFamily="34" charset="0"/>
              <a:cs typeface="Calibri" pitchFamily="34" charset="0"/>
            </a:rPr>
            <a:t>Count: ~ 13.8 K (2% of the dataset)</a:t>
          </a:r>
          <a:endParaRPr lang="en-IN" sz="1200" b="0" kern="1200" dirty="0">
            <a:latin typeface="Bahnschrift SemiBold" panose="020B0502040204020203" pitchFamily="34" charset="0"/>
            <a:cs typeface="Calibri" pitchFamily="34" charset="0"/>
          </a:endParaRPr>
        </a:p>
        <a:p>
          <a:pPr marL="114300" lvl="1" indent="-114300" algn="l" defTabSz="533400">
            <a:lnSpc>
              <a:spcPct val="150000"/>
            </a:lnSpc>
            <a:spcBef>
              <a:spcPct val="0"/>
            </a:spcBef>
            <a:spcAft>
              <a:spcPct val="15000"/>
            </a:spcAft>
            <a:buChar char="••"/>
          </a:pPr>
          <a:r>
            <a:rPr lang="en-IN" sz="1200" b="0" kern="1200" dirty="0" smtClean="0">
              <a:latin typeface="Bahnschrift SemiBold" panose="020B0502040204020203" pitchFamily="34" charset="0"/>
              <a:cs typeface="Calibri" pitchFamily="34" charset="0"/>
            </a:rPr>
            <a:t>Most ML Algorithms don’t work &amp; Leads to Biased Models giving incorrect results</a:t>
          </a:r>
          <a:endParaRPr lang="en-IN" sz="1200" b="0" kern="1200" dirty="0">
            <a:latin typeface="Bahnschrift SemiBold" panose="020B0502040204020203" pitchFamily="34" charset="0"/>
            <a:cs typeface="Calibri" pitchFamily="34" charset="0"/>
          </a:endParaRPr>
        </a:p>
        <a:p>
          <a:pPr marL="114300" lvl="1" indent="-114300" algn="l" defTabSz="533400">
            <a:lnSpc>
              <a:spcPct val="150000"/>
            </a:lnSpc>
            <a:spcBef>
              <a:spcPct val="0"/>
            </a:spcBef>
            <a:spcAft>
              <a:spcPct val="15000"/>
            </a:spcAft>
            <a:buChar char="••"/>
          </a:pPr>
          <a:r>
            <a:rPr lang="en-IN" sz="1200" b="0" kern="1200" dirty="0" smtClean="0">
              <a:latin typeface="Bahnschrift SemiBold" panose="020B0502040204020203" pitchFamily="34" charset="0"/>
              <a:cs typeface="Calibri" pitchFamily="34" charset="0"/>
            </a:rPr>
            <a:t>Lack of Precision in Statistical Analysis</a:t>
          </a:r>
          <a:endParaRPr lang="en-IN" sz="1200" b="0" kern="1200" dirty="0">
            <a:latin typeface="Bahnschrift SemiBold" panose="020B0502040204020203" pitchFamily="34" charset="0"/>
            <a:cs typeface="Calibri" pitchFamily="34" charset="0"/>
          </a:endParaRPr>
        </a:p>
        <a:p>
          <a:pPr marL="114300" lvl="1" indent="-114300" algn="l" defTabSz="533400">
            <a:lnSpc>
              <a:spcPct val="150000"/>
            </a:lnSpc>
            <a:spcBef>
              <a:spcPct val="0"/>
            </a:spcBef>
            <a:spcAft>
              <a:spcPct val="15000"/>
            </a:spcAft>
            <a:buChar char="••"/>
          </a:pPr>
          <a:r>
            <a:rPr lang="en-IN" sz="1200" b="0" kern="1200" dirty="0" smtClean="0">
              <a:latin typeface="Bahnschrift SemiBold" panose="020B0502040204020203" pitchFamily="34" charset="0"/>
              <a:cs typeface="Calibri" pitchFamily="34" charset="0"/>
            </a:rPr>
            <a:t>Treated Using Forward Fill Technique</a:t>
          </a:r>
          <a:endParaRPr lang="en-IN" sz="1200" b="0" kern="1200" dirty="0">
            <a:latin typeface="Bahnschrift SemiBold" panose="020B0502040204020203" pitchFamily="34" charset="0"/>
            <a:cs typeface="Calibri" pitchFamily="34" charset="0"/>
          </a:endParaRPr>
        </a:p>
      </dsp:txBody>
      <dsp:txXfrm rot="-5400000">
        <a:off x="3262072" y="427907"/>
        <a:ext cx="6771566" cy="1092035"/>
      </dsp:txXfrm>
    </dsp:sp>
    <dsp:sp modelId="{6F312F2F-636A-4F2C-8534-56E146F15717}">
      <dsp:nvSpPr>
        <dsp:cNvPr id="0" name=""/>
        <dsp:cNvSpPr/>
      </dsp:nvSpPr>
      <dsp:spPr>
        <a:xfrm rot="5400000">
          <a:off x="849486" y="1205946"/>
          <a:ext cx="1861826" cy="2802244"/>
        </a:xfrm>
        <a:prstGeom prst="upArrow">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IN" sz="1900" b="1" i="0" kern="1200" dirty="0" smtClean="0">
              <a:latin typeface="Calibri" pitchFamily="34" charset="0"/>
              <a:cs typeface="Calibri" pitchFamily="34" charset="0"/>
            </a:rPr>
            <a:t>Outliers</a:t>
          </a:r>
          <a:endParaRPr lang="en-IN" sz="1900" b="1" kern="1200" dirty="0">
            <a:latin typeface="Calibri" pitchFamily="34" charset="0"/>
            <a:cs typeface="Calibri" pitchFamily="34" charset="0"/>
          </a:endParaRPr>
        </a:p>
      </dsp:txBody>
      <dsp:txXfrm rot="-5400000">
        <a:off x="379277" y="2141612"/>
        <a:ext cx="2336787" cy="930913"/>
      </dsp:txXfrm>
    </dsp:sp>
    <dsp:sp modelId="{BD07CD93-30E4-4261-9C9B-F8A39069C97F}">
      <dsp:nvSpPr>
        <dsp:cNvPr id="0" name=""/>
        <dsp:cNvSpPr/>
      </dsp:nvSpPr>
      <dsp:spPr>
        <a:xfrm rot="5400000">
          <a:off x="6042761" y="-781336"/>
          <a:ext cx="1210187" cy="6889718"/>
        </a:xfrm>
        <a:prstGeom prst="round2DiagRect">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150000"/>
            </a:lnSpc>
            <a:spcBef>
              <a:spcPct val="0"/>
            </a:spcBef>
            <a:spcAft>
              <a:spcPct val="15000"/>
            </a:spcAft>
            <a:buChar char="••"/>
          </a:pPr>
          <a:r>
            <a:rPr lang="en-US" sz="1200" kern="1200" dirty="0" smtClean="0">
              <a:latin typeface="Bahnschrift SemiBold" panose="020B0502040204020203" pitchFamily="34" charset="0"/>
            </a:rPr>
            <a:t>Values abnormally away from the other values – Count: ~ 1.6 K (0.2% of the dataset)</a:t>
          </a:r>
          <a:endParaRPr lang="en-IN" sz="1200" b="0" kern="1200" dirty="0">
            <a:latin typeface="Bahnschrift SemiBold" panose="020B0502040204020203" pitchFamily="34" charset="0"/>
            <a:cs typeface="Calibri" pitchFamily="34" charset="0"/>
          </a:endParaRPr>
        </a:p>
        <a:p>
          <a:pPr marL="114300" lvl="1" indent="-114300" algn="l" defTabSz="533400">
            <a:lnSpc>
              <a:spcPct val="150000"/>
            </a:lnSpc>
            <a:spcBef>
              <a:spcPct val="0"/>
            </a:spcBef>
            <a:spcAft>
              <a:spcPct val="15000"/>
            </a:spcAft>
            <a:buChar char="••"/>
          </a:pPr>
          <a:r>
            <a:rPr lang="en-US" sz="1200" kern="1200" dirty="0" smtClean="0">
              <a:latin typeface="Bahnschrift SemiBold" panose="020B0502040204020203" pitchFamily="34" charset="0"/>
            </a:rPr>
            <a:t>Affects arithmetic mean of the continuous variables &amp; skews the value to one side</a:t>
          </a:r>
          <a:endParaRPr lang="en-IN" sz="1200" b="0" kern="1200" dirty="0">
            <a:latin typeface="Bahnschrift SemiBold" panose="020B0502040204020203" pitchFamily="34" charset="0"/>
            <a:cs typeface="Calibri" pitchFamily="34" charset="0"/>
          </a:endParaRPr>
        </a:p>
        <a:p>
          <a:pPr marL="114300" lvl="1" indent="-114300" algn="l" defTabSz="533400">
            <a:lnSpc>
              <a:spcPct val="150000"/>
            </a:lnSpc>
            <a:spcBef>
              <a:spcPct val="0"/>
            </a:spcBef>
            <a:spcAft>
              <a:spcPct val="15000"/>
            </a:spcAft>
            <a:buChar char="••"/>
          </a:pPr>
          <a:r>
            <a:rPr lang="en-IN" sz="1200" b="0" kern="1200" dirty="0" smtClean="0">
              <a:latin typeface="Bahnschrift SemiBold" panose="020B0502040204020203" pitchFamily="34" charset="0"/>
              <a:cs typeface="Calibri" pitchFamily="34" charset="0"/>
            </a:rPr>
            <a:t>Visualized using Box Plot</a:t>
          </a:r>
          <a:endParaRPr lang="en-IN" sz="1200" b="0" kern="1200" dirty="0">
            <a:latin typeface="Bahnschrift SemiBold" panose="020B0502040204020203" pitchFamily="34" charset="0"/>
            <a:cs typeface="Calibri" pitchFamily="34" charset="0"/>
          </a:endParaRPr>
        </a:p>
        <a:p>
          <a:pPr marL="114300" lvl="1" indent="-114300" algn="l" defTabSz="533400">
            <a:lnSpc>
              <a:spcPct val="150000"/>
            </a:lnSpc>
            <a:spcBef>
              <a:spcPct val="0"/>
            </a:spcBef>
            <a:spcAft>
              <a:spcPct val="15000"/>
            </a:spcAft>
            <a:buChar char="••"/>
          </a:pPr>
          <a:r>
            <a:rPr lang="en-US" sz="1200" kern="1200" dirty="0" smtClean="0">
              <a:latin typeface="Bahnschrift SemiBold" panose="020B0502040204020203" pitchFamily="34" charset="0"/>
            </a:rPr>
            <a:t>Treated by imputing the max and min values</a:t>
          </a:r>
          <a:endParaRPr lang="en-IN" sz="1200" b="0" kern="1200" dirty="0">
            <a:latin typeface="Bahnschrift SemiBold" panose="020B0502040204020203" pitchFamily="34" charset="0"/>
            <a:cs typeface="Calibri" pitchFamily="34" charset="0"/>
          </a:endParaRPr>
        </a:p>
      </dsp:txBody>
      <dsp:txXfrm rot="-5400000">
        <a:off x="3262072" y="2117505"/>
        <a:ext cx="6771566" cy="1092035"/>
      </dsp:txXfrm>
    </dsp:sp>
    <dsp:sp modelId="{E3425707-ED88-4A84-8C9D-3B18FF46DC43}">
      <dsp:nvSpPr>
        <dsp:cNvPr id="0" name=""/>
        <dsp:cNvSpPr/>
      </dsp:nvSpPr>
      <dsp:spPr>
        <a:xfrm rot="5400000">
          <a:off x="849486" y="2876496"/>
          <a:ext cx="1861826" cy="2802244"/>
        </a:xfrm>
        <a:prstGeom prst="upArrow">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IN" sz="1900" b="1" i="0" kern="1200" dirty="0" smtClean="0">
              <a:latin typeface="Calibri" pitchFamily="34" charset="0"/>
              <a:cs typeface="Calibri" pitchFamily="34" charset="0"/>
            </a:rPr>
            <a:t>Feature Engineering</a:t>
          </a:r>
          <a:endParaRPr lang="en-IN" sz="1900" b="1" kern="1200" dirty="0">
            <a:latin typeface="Calibri" pitchFamily="34" charset="0"/>
            <a:cs typeface="Calibri" pitchFamily="34" charset="0"/>
          </a:endParaRPr>
        </a:p>
      </dsp:txBody>
      <dsp:txXfrm rot="-5400000">
        <a:off x="379277" y="3812162"/>
        <a:ext cx="2336787" cy="930913"/>
      </dsp:txXfrm>
    </dsp:sp>
    <dsp:sp modelId="{C2554C83-9F6F-4296-A7A7-40B393A069F0}">
      <dsp:nvSpPr>
        <dsp:cNvPr id="0" name=""/>
        <dsp:cNvSpPr/>
      </dsp:nvSpPr>
      <dsp:spPr>
        <a:xfrm rot="5400000">
          <a:off x="6042761" y="859805"/>
          <a:ext cx="1210187" cy="6889718"/>
        </a:xfrm>
        <a:prstGeom prst="round2DiagRect">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150000"/>
            </a:lnSpc>
            <a:spcBef>
              <a:spcPct val="0"/>
            </a:spcBef>
            <a:spcAft>
              <a:spcPct val="15000"/>
            </a:spcAft>
            <a:buChar char="••"/>
          </a:pPr>
          <a:r>
            <a:rPr lang="en-US" sz="1200" b="0" kern="1200" dirty="0" smtClean="0">
              <a:latin typeface="Bahnschrift SemiBold" panose="020B0502040204020203" pitchFamily="34" charset="0"/>
              <a:cs typeface="Calibri" pitchFamily="34" charset="0"/>
            </a:rPr>
            <a:t>Addition of New variables – Age of the Ware house – Added based on the </a:t>
          </a:r>
          <a:r>
            <a:rPr lang="en-US" sz="1200" b="0" kern="1200" dirty="0" err="1" smtClean="0">
              <a:latin typeface="Bahnschrift SemiBold" panose="020B0502040204020203" pitchFamily="34" charset="0"/>
              <a:cs typeface="Calibri" pitchFamily="34" charset="0"/>
            </a:rPr>
            <a:t>wh_est_year</a:t>
          </a:r>
          <a:endParaRPr lang="en-IN" sz="1200" b="0" kern="1200" dirty="0">
            <a:latin typeface="Bahnschrift SemiBold" panose="020B0502040204020203" pitchFamily="34" charset="0"/>
            <a:cs typeface="Calibri" pitchFamily="34" charset="0"/>
          </a:endParaRPr>
        </a:p>
        <a:p>
          <a:pPr marL="114300" lvl="1" indent="-114300" algn="l" defTabSz="533400" rtl="0">
            <a:lnSpc>
              <a:spcPct val="150000"/>
            </a:lnSpc>
            <a:spcBef>
              <a:spcPct val="0"/>
            </a:spcBef>
            <a:spcAft>
              <a:spcPct val="15000"/>
            </a:spcAft>
            <a:buChar char="••"/>
          </a:pPr>
          <a:r>
            <a:rPr lang="en-IN" sz="1200" b="0" kern="1200" dirty="0" smtClean="0">
              <a:latin typeface="Bahnschrift SemiBold" panose="020B0502040204020203" pitchFamily="34" charset="0"/>
              <a:cs typeface="Calibri" pitchFamily="34" charset="0"/>
            </a:rPr>
            <a:t>Variable Transformation – Binning of Age &amp; Weight variables</a:t>
          </a:r>
          <a:endParaRPr lang="en-IN" sz="1200" b="0" kern="1200" dirty="0">
            <a:latin typeface="Bahnschrift SemiBold" panose="020B0502040204020203" pitchFamily="34" charset="0"/>
            <a:cs typeface="Calibri" pitchFamily="34" charset="0"/>
          </a:endParaRPr>
        </a:p>
        <a:p>
          <a:pPr marL="114300" lvl="1" indent="-114300" algn="l" defTabSz="533400" rtl="0">
            <a:lnSpc>
              <a:spcPct val="150000"/>
            </a:lnSpc>
            <a:spcBef>
              <a:spcPct val="0"/>
            </a:spcBef>
            <a:spcAft>
              <a:spcPct val="15000"/>
            </a:spcAft>
            <a:buChar char="••"/>
          </a:pPr>
          <a:r>
            <a:rPr lang="en-IN" sz="1200" b="0" kern="1200" dirty="0" smtClean="0">
              <a:latin typeface="Bahnschrift SemiBold" panose="020B0502040204020203" pitchFamily="34" charset="0"/>
              <a:cs typeface="Calibri" pitchFamily="34" charset="0"/>
            </a:rPr>
            <a:t>Feature Engineering helps better Analysis &amp; also sometimes better model building</a:t>
          </a:r>
          <a:endParaRPr lang="en-IN" sz="1200" b="0" kern="1200" dirty="0">
            <a:latin typeface="Bahnschrift SemiBold" panose="020B0502040204020203" pitchFamily="34" charset="0"/>
            <a:cs typeface="Calibri" pitchFamily="34" charset="0"/>
          </a:endParaRPr>
        </a:p>
      </dsp:txBody>
      <dsp:txXfrm rot="-5400000">
        <a:off x="3262072" y="3758646"/>
        <a:ext cx="6771566" cy="1092035"/>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8812A-2323-4FE2-87F1-B623C20895C0}" type="datetimeFigureOut">
              <a:rPr lang="en-IN" smtClean="0"/>
              <a:t>09-12-2022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2191F-A095-4456-BBFF-4822DF31B68A}" type="slidenum">
              <a:rPr lang="en-IN" smtClean="0"/>
              <a:t>‹#›</a:t>
            </a:fld>
            <a:endParaRPr lang="en-IN"/>
          </a:p>
        </p:txBody>
      </p:sp>
    </p:spTree>
    <p:extLst>
      <p:ext uri="{BB962C8B-B14F-4D97-AF65-F5344CB8AC3E}">
        <p14:creationId xmlns:p14="http://schemas.microsoft.com/office/powerpoint/2010/main" val="213872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800" dirty="0" smtClean="0"/>
              <a:t>Good</a:t>
            </a:r>
            <a:r>
              <a:rPr lang="en-IN" sz="800" baseline="0" dirty="0" smtClean="0"/>
              <a:t> Morning Sir,</a:t>
            </a:r>
          </a:p>
          <a:p>
            <a:endParaRPr lang="en-IN" sz="800" baseline="0" dirty="0" smtClean="0"/>
          </a:p>
          <a:p>
            <a:r>
              <a:rPr lang="en-IN" sz="800" baseline="0" dirty="0" smtClean="0"/>
              <a:t>I am here to present my Final Capstone project of PGP DSBA on Supply Chain</a:t>
            </a:r>
            <a:endParaRPr lang="en-IN" sz="800" dirty="0"/>
          </a:p>
        </p:txBody>
      </p:sp>
      <p:sp>
        <p:nvSpPr>
          <p:cNvPr id="4" name="Slide Number Placeholder 3"/>
          <p:cNvSpPr>
            <a:spLocks noGrp="1"/>
          </p:cNvSpPr>
          <p:nvPr>
            <p:ph type="sldNum" sz="quarter" idx="10"/>
          </p:nvPr>
        </p:nvSpPr>
        <p:spPr/>
        <p:txBody>
          <a:bodyPr/>
          <a:lstStyle/>
          <a:p>
            <a:fld id="{6EE2191F-A095-4456-BBFF-4822DF31B68A}" type="slidenum">
              <a:rPr lang="en-IN" smtClean="0"/>
              <a:t>1</a:t>
            </a:fld>
            <a:endParaRPr lang="en-IN"/>
          </a:p>
        </p:txBody>
      </p:sp>
    </p:spTree>
    <p:extLst>
      <p:ext uri="{BB962C8B-B14F-4D97-AF65-F5344CB8AC3E}">
        <p14:creationId xmlns:p14="http://schemas.microsoft.com/office/powerpoint/2010/main" val="944678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12</a:t>
            </a:fld>
            <a:endParaRPr lang="en-IN"/>
          </a:p>
        </p:txBody>
      </p:sp>
    </p:spTree>
    <p:extLst>
      <p:ext uri="{BB962C8B-B14F-4D97-AF65-F5344CB8AC3E}">
        <p14:creationId xmlns:p14="http://schemas.microsoft.com/office/powerpoint/2010/main" val="3450923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13</a:t>
            </a:fld>
            <a:endParaRPr lang="en-IN"/>
          </a:p>
        </p:txBody>
      </p:sp>
    </p:spTree>
    <p:extLst>
      <p:ext uri="{BB962C8B-B14F-4D97-AF65-F5344CB8AC3E}">
        <p14:creationId xmlns:p14="http://schemas.microsoft.com/office/powerpoint/2010/main" val="1338772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can see that most of the Ware houses are in the New age bracket (1 to 9 years) and are mostly concentrated in the Northern region of Zone 6.</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spite of more number of ware houses in the new category of Zone 6, northern region, it is Expert category ware houses that has the capacity to hold more number of weight and in turn indicates that it has developed a huge customer base that more weight is stored followed by Med &amp; New.</a:t>
            </a:r>
          </a:p>
          <a:p>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14</a:t>
            </a:fld>
            <a:endParaRPr lang="en-IN"/>
          </a:p>
        </p:txBody>
      </p:sp>
    </p:spTree>
    <p:extLst>
      <p:ext uri="{BB962C8B-B14F-4D97-AF65-F5344CB8AC3E}">
        <p14:creationId xmlns:p14="http://schemas.microsoft.com/office/powerpoint/2010/main" val="373603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18</a:t>
            </a:fld>
            <a:endParaRPr lang="en-IN"/>
          </a:p>
        </p:txBody>
      </p:sp>
    </p:spTree>
    <p:extLst>
      <p:ext uri="{BB962C8B-B14F-4D97-AF65-F5344CB8AC3E}">
        <p14:creationId xmlns:p14="http://schemas.microsoft.com/office/powerpoint/2010/main" val="3739411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19</a:t>
            </a:fld>
            <a:endParaRPr lang="en-IN"/>
          </a:p>
        </p:txBody>
      </p:sp>
    </p:spTree>
    <p:extLst>
      <p:ext uri="{BB962C8B-B14F-4D97-AF65-F5344CB8AC3E}">
        <p14:creationId xmlns:p14="http://schemas.microsoft.com/office/powerpoint/2010/main" val="293636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20</a:t>
            </a:fld>
            <a:endParaRPr lang="en-IN"/>
          </a:p>
        </p:txBody>
      </p:sp>
    </p:spTree>
    <p:extLst>
      <p:ext uri="{BB962C8B-B14F-4D97-AF65-F5344CB8AC3E}">
        <p14:creationId xmlns:p14="http://schemas.microsoft.com/office/powerpoint/2010/main" val="3972645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Bagging uses complex models and tries to "smooth out" their predictions, while Boosting uses simple models and tries to "boost" their aggregate complexity. </a:t>
            </a:r>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21</a:t>
            </a:fld>
            <a:endParaRPr lang="en-IN"/>
          </a:p>
        </p:txBody>
      </p:sp>
    </p:spTree>
    <p:extLst>
      <p:ext uri="{BB962C8B-B14F-4D97-AF65-F5344CB8AC3E}">
        <p14:creationId xmlns:p14="http://schemas.microsoft.com/office/powerpoint/2010/main" val="233502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We</a:t>
            </a:r>
            <a:r>
              <a:rPr lang="en-IN" baseline="0" dirty="0" smtClean="0"/>
              <a:t> will look on what the problem definition is and it objective.</a:t>
            </a:r>
          </a:p>
          <a:p>
            <a:r>
              <a:rPr lang="en-IN" baseline="0" dirty="0" smtClean="0"/>
              <a:t>Approach followed to achieve the objectives &amp; insights &amp; </a:t>
            </a:r>
            <a:r>
              <a:rPr lang="en-IN" baseline="0" dirty="0" err="1" smtClean="0"/>
              <a:t>receommendations</a:t>
            </a:r>
            <a:r>
              <a:rPr lang="en-IN" baseline="0" dirty="0" smtClean="0"/>
              <a:t> to improve bottom line</a:t>
            </a:r>
          </a:p>
        </p:txBody>
      </p:sp>
      <p:sp>
        <p:nvSpPr>
          <p:cNvPr id="4" name="Slide Number Placeholder 3"/>
          <p:cNvSpPr>
            <a:spLocks noGrp="1"/>
          </p:cNvSpPr>
          <p:nvPr>
            <p:ph type="sldNum" sz="quarter" idx="10"/>
          </p:nvPr>
        </p:nvSpPr>
        <p:spPr/>
        <p:txBody>
          <a:bodyPr/>
          <a:lstStyle/>
          <a:p>
            <a:fld id="{6EE2191F-A095-4456-BBFF-4822DF31B68A}" type="slidenum">
              <a:rPr lang="en-IN" smtClean="0"/>
              <a:t>2</a:t>
            </a:fld>
            <a:endParaRPr lang="en-IN"/>
          </a:p>
        </p:txBody>
      </p:sp>
    </p:spTree>
    <p:extLst>
      <p:ext uri="{BB962C8B-B14F-4D97-AF65-F5344CB8AC3E}">
        <p14:creationId xmlns:p14="http://schemas.microsoft.com/office/powerpoint/2010/main" val="265358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r>
              <a:rPr lang="en-IN" dirty="0" smtClean="0"/>
              <a:t>A FMCG company has entered into the instant noodles business two years back. Their higher management notices that there is a miss match in the demand and supply. Where the demand is high, supply is pretty low and where the demand is low, supply is pretty high. In both the ways it is an inventory cost loss to the company.</a:t>
            </a:r>
            <a:endParaRPr lang="en-IN" sz="2000" b="1" dirty="0"/>
          </a:p>
        </p:txBody>
      </p:sp>
      <p:sp>
        <p:nvSpPr>
          <p:cNvPr id="4" name="Slide Number Placeholder 3"/>
          <p:cNvSpPr>
            <a:spLocks noGrp="1"/>
          </p:cNvSpPr>
          <p:nvPr>
            <p:ph type="sldNum" sz="quarter" idx="10"/>
          </p:nvPr>
        </p:nvSpPr>
        <p:spPr/>
        <p:txBody>
          <a:bodyPr/>
          <a:lstStyle/>
          <a:p>
            <a:fld id="{6EE2191F-A095-4456-BBFF-4822DF31B68A}" type="slidenum">
              <a:rPr lang="en-IN" smtClean="0"/>
              <a:t>3</a:t>
            </a:fld>
            <a:endParaRPr lang="en-IN"/>
          </a:p>
        </p:txBody>
      </p:sp>
    </p:spTree>
    <p:extLst>
      <p:ext uri="{BB962C8B-B14F-4D97-AF65-F5344CB8AC3E}">
        <p14:creationId xmlns:p14="http://schemas.microsoft.com/office/powerpoint/2010/main" val="1415935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hence, the higher management wants to optimize the supply quantity in each and every warehouse in entire country</a:t>
            </a:r>
            <a:r>
              <a:rPr lang="en-IN" sz="1200" kern="1200" dirty="0" smtClean="0">
                <a:solidFill>
                  <a:schemeClr val="tx1"/>
                </a:solidFill>
                <a:effectLst/>
                <a:latin typeface="+mn-lt"/>
                <a:ea typeface="+mn-ea"/>
                <a:cs typeface="+mn-cs"/>
              </a:rPr>
              <a:t>. Inventory management is an important aspect in managing supply chain. Understanding and the ability to determine demand and supply pattern will aid effective management of the inventory, regulating/ optimizing storage quantity based on demand &amp; supply, thus keeping a check on the total inventory cost from increasing. </a:t>
            </a:r>
          </a:p>
          <a:p>
            <a:r>
              <a:rPr lang="en-IN" sz="1200" kern="1200" dirty="0" smtClean="0">
                <a:solidFill>
                  <a:schemeClr val="tx1"/>
                </a:solidFill>
                <a:effectLst/>
                <a:latin typeface="+mn-lt"/>
                <a:ea typeface="+mn-ea"/>
                <a:cs typeface="+mn-cs"/>
              </a:rPr>
              <a:t>As the saying goes – “80% of the cost is accommodated by only 20% of the products”, it becomes need of the hour to classify &amp; manage inventory. </a:t>
            </a:r>
          </a:p>
          <a:p>
            <a:r>
              <a:rPr lang="en-IN" sz="1200" kern="1200" dirty="0" smtClean="0">
                <a:solidFill>
                  <a:schemeClr val="tx1"/>
                </a:solidFill>
                <a:effectLst/>
                <a:latin typeface="+mn-lt"/>
                <a:ea typeface="+mn-ea"/>
                <a:cs typeface="+mn-cs"/>
              </a:rPr>
              <a:t>The analysis will also help in targeted campaigning in each region that helps boost the sales and profits. </a:t>
            </a:r>
          </a:p>
          <a:p>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4</a:t>
            </a:fld>
            <a:endParaRPr lang="en-IN"/>
          </a:p>
        </p:txBody>
      </p:sp>
    </p:spTree>
    <p:extLst>
      <p:ext uri="{BB962C8B-B14F-4D97-AF65-F5344CB8AC3E}">
        <p14:creationId xmlns:p14="http://schemas.microsoft.com/office/powerpoint/2010/main" val="330991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buFont typeface="Wingdings" panose="05000000000000000000" pitchFamily="2" charset="2"/>
              <a:buNone/>
            </a:pPr>
            <a:r>
              <a:rPr lang="en-IN" sz="2000" b="1" dirty="0" smtClean="0"/>
              <a:t>The</a:t>
            </a:r>
            <a:r>
              <a:rPr lang="en-IN" sz="2000" b="1" baseline="0" dirty="0" smtClean="0"/>
              <a:t> approach followed was first to clean the data, followed by Data Visualization &amp; Feature selection. Various regression models are then built. Insights from EDA &amp; Models are summarized, analysed and suitable recommendations are made.</a:t>
            </a:r>
            <a:endParaRPr lang="en-IN" sz="2000" b="1" dirty="0"/>
          </a:p>
        </p:txBody>
      </p:sp>
      <p:sp>
        <p:nvSpPr>
          <p:cNvPr id="4" name="Slide Number Placeholder 3"/>
          <p:cNvSpPr>
            <a:spLocks noGrp="1"/>
          </p:cNvSpPr>
          <p:nvPr>
            <p:ph type="sldNum" sz="quarter" idx="10"/>
          </p:nvPr>
        </p:nvSpPr>
        <p:spPr/>
        <p:txBody>
          <a:bodyPr/>
          <a:lstStyle/>
          <a:p>
            <a:fld id="{6EE2191F-A095-4456-BBFF-4822DF31B68A}" type="slidenum">
              <a:rPr lang="en-IN" smtClean="0"/>
              <a:t>5</a:t>
            </a:fld>
            <a:endParaRPr lang="en-IN"/>
          </a:p>
        </p:txBody>
      </p:sp>
    </p:spTree>
    <p:extLst>
      <p:ext uri="{BB962C8B-B14F-4D97-AF65-F5344CB8AC3E}">
        <p14:creationId xmlns:p14="http://schemas.microsoft.com/office/powerpoint/2010/main" val="2995520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Before</a:t>
            </a:r>
            <a:r>
              <a:rPr lang="en-IN" baseline="0" dirty="0" smtClean="0"/>
              <a:t> getting on to the cleansing part, this is just to give an overview of the data.</a:t>
            </a:r>
          </a:p>
          <a:p>
            <a:r>
              <a:rPr lang="en-IN" baseline="0" dirty="0" smtClean="0"/>
              <a:t>There are a total of 25000 records with 24 variables (23 Independent &amp; 1 dependent) out of which 14 are integer, 8 object &amp; 2 float type variables</a:t>
            </a:r>
          </a:p>
        </p:txBody>
      </p:sp>
      <p:sp>
        <p:nvSpPr>
          <p:cNvPr id="4" name="Slide Number Placeholder 3"/>
          <p:cNvSpPr>
            <a:spLocks noGrp="1"/>
          </p:cNvSpPr>
          <p:nvPr>
            <p:ph type="sldNum" sz="quarter" idx="10"/>
          </p:nvPr>
        </p:nvSpPr>
        <p:spPr/>
        <p:txBody>
          <a:bodyPr/>
          <a:lstStyle/>
          <a:p>
            <a:fld id="{6EE2191F-A095-4456-BBFF-4822DF31B68A}" type="slidenum">
              <a:rPr lang="en-IN" smtClean="0"/>
              <a:t>6</a:t>
            </a:fld>
            <a:endParaRPr lang="en-IN"/>
          </a:p>
        </p:txBody>
      </p:sp>
    </p:spTree>
    <p:extLst>
      <p:ext uri="{BB962C8B-B14F-4D97-AF65-F5344CB8AC3E}">
        <p14:creationId xmlns:p14="http://schemas.microsoft.com/office/powerpoint/2010/main" val="3117363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Data cleansing</a:t>
            </a:r>
            <a:r>
              <a:rPr lang="en-IN" baseline="0" dirty="0" smtClean="0"/>
              <a:t> here, essentially consists of 2 parts. Treatment of Null values &amp; outliers. On evaluation it can be seen that 2% of the dataset are null values that gets contribution from Warehouse establishment year, number of workers &amp; certification of warehouse. Null values lead to biased models giving incorrect result, so we treat these null values using the Forward fill method, that fills the null value with the previous value of the same variable.</a:t>
            </a:r>
          </a:p>
          <a:p>
            <a:endParaRPr lang="en-IN" baseline="0" dirty="0" smtClean="0"/>
          </a:p>
          <a:p>
            <a:r>
              <a:rPr lang="en-IN" baseline="0" dirty="0" smtClean="0"/>
              <a:t>In the case of the outliers, it contributes to 0.2 % of the entire dataset. Which  skews the values towards one side. Hence for treatment, we use the regular method of imputing the outliers with min and max values whichever applicable.</a:t>
            </a:r>
            <a:r>
              <a:rPr lang="en-IN" baseline="0" dirty="0"/>
              <a:t> </a:t>
            </a:r>
            <a:r>
              <a:rPr lang="en-IN" baseline="0" dirty="0" smtClean="0"/>
              <a:t>We can see that outliers are present in number of workers and retail shops. The max an min are 75</a:t>
            </a:r>
            <a:r>
              <a:rPr lang="en-IN" baseline="30000" dirty="0" smtClean="0"/>
              <a:t>th</a:t>
            </a:r>
            <a:r>
              <a:rPr lang="en-IN" baseline="0" dirty="0" smtClean="0"/>
              <a:t> percentile plus 1.5 times the inter quartile range &amp; 25</a:t>
            </a:r>
            <a:r>
              <a:rPr lang="en-IN" baseline="30000" dirty="0" smtClean="0"/>
              <a:t>th</a:t>
            </a:r>
            <a:r>
              <a:rPr lang="en-IN" baseline="0" dirty="0" smtClean="0"/>
              <a:t> percentile minus 1.5 times the inter quartile range.</a:t>
            </a:r>
          </a:p>
          <a:p>
            <a:endParaRPr lang="en-IN" baseline="0" dirty="0" smtClean="0"/>
          </a:p>
          <a:p>
            <a:r>
              <a:rPr lang="en-IN" baseline="0" dirty="0" smtClean="0"/>
              <a:t>We also tried to engineer features so as to give a better perception of the data. The ages and weights were binned in to categories</a:t>
            </a:r>
          </a:p>
          <a:p>
            <a:endParaRPr lang="en-IN" baseline="0" dirty="0" smtClean="0"/>
          </a:p>
          <a:p>
            <a:r>
              <a:rPr lang="en-IN" baseline="0" dirty="0" smtClean="0"/>
              <a:t>Finally the (read red part)</a:t>
            </a:r>
          </a:p>
        </p:txBody>
      </p:sp>
      <p:sp>
        <p:nvSpPr>
          <p:cNvPr id="4" name="Slide Number Placeholder 3"/>
          <p:cNvSpPr>
            <a:spLocks noGrp="1"/>
          </p:cNvSpPr>
          <p:nvPr>
            <p:ph type="sldNum" sz="quarter" idx="10"/>
          </p:nvPr>
        </p:nvSpPr>
        <p:spPr/>
        <p:txBody>
          <a:bodyPr/>
          <a:lstStyle/>
          <a:p>
            <a:fld id="{6EE2191F-A095-4456-BBFF-4822DF31B68A}" type="slidenum">
              <a:rPr lang="en-IN" smtClean="0"/>
              <a:t>7</a:t>
            </a:fld>
            <a:endParaRPr lang="en-IN"/>
          </a:p>
        </p:txBody>
      </p:sp>
    </p:spTree>
    <p:extLst>
      <p:ext uri="{BB962C8B-B14F-4D97-AF65-F5344CB8AC3E}">
        <p14:creationId xmlns:p14="http://schemas.microsoft.com/office/powerpoint/2010/main" val="495494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Post</a:t>
            </a:r>
            <a:r>
              <a:rPr lang="en-IN" baseline="0" dirty="0" smtClean="0"/>
              <a:t> cleaning , we get in to the visualization part.</a:t>
            </a:r>
          </a:p>
          <a:p>
            <a:r>
              <a:rPr lang="en-IN" baseline="0" dirty="0" smtClean="0"/>
              <a:t>We can see that m</a:t>
            </a:r>
            <a:r>
              <a:rPr lang="en-US" sz="1200" kern="1200" dirty="0" err="1" smtClean="0">
                <a:solidFill>
                  <a:schemeClr val="tx1"/>
                </a:solidFill>
                <a:effectLst/>
                <a:latin typeface="+mn-lt"/>
                <a:ea typeface="+mn-ea"/>
                <a:cs typeface="+mn-cs"/>
              </a:rPr>
              <a:t>ost</a:t>
            </a:r>
            <a:r>
              <a:rPr lang="en-US" sz="1200" kern="1200" dirty="0" smtClean="0">
                <a:solidFill>
                  <a:schemeClr val="tx1"/>
                </a:solidFill>
                <a:effectLst/>
                <a:latin typeface="+mn-lt"/>
                <a:ea typeface="+mn-ea"/>
                <a:cs typeface="+mn-cs"/>
              </a:rPr>
              <a:t> of the ware houses had 2 competitors in market, while 1 ware house (WH_106813 ) did not have any competitor and 1 warehouse (WH_101568 ) had 12 competitors.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Most of the ware houses required 3 refills in the last 3 months</a:t>
            </a:r>
            <a:r>
              <a:rPr lang="en-IN" sz="1200" kern="1200" dirty="0" smtClean="0">
                <a:solidFill>
                  <a:schemeClr val="tx1"/>
                </a:solidFill>
                <a:effectLst/>
                <a:latin typeface="+mn-lt"/>
                <a:ea typeface="+mn-ea"/>
                <a:cs typeface="+mn-cs"/>
              </a:rPr>
              <a:t>,</a:t>
            </a:r>
            <a:r>
              <a:rPr lang="en-I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did not face any transport related accidents in the last 1 year</a:t>
            </a:r>
            <a:r>
              <a:rPr lang="en-IN" sz="1200" kern="1200" dirty="0" smtClean="0">
                <a:solidFill>
                  <a:schemeClr val="tx1"/>
                </a:solidFill>
                <a:effectLst/>
                <a:latin typeface="+mn-lt"/>
                <a:ea typeface="+mn-ea"/>
                <a:cs typeface="+mn-cs"/>
              </a:rPr>
              <a:t>,</a:t>
            </a:r>
            <a:r>
              <a:rPr lang="en-I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had 2 break downs in the last 3 months</a:t>
            </a:r>
            <a:r>
              <a:rPr lang="en-IN" sz="1200" kern="1200" dirty="0" smtClean="0">
                <a:solidFill>
                  <a:schemeClr val="tx1"/>
                </a:solidFill>
                <a:effectLst/>
                <a:latin typeface="+mn-lt"/>
                <a:ea typeface="+mn-ea"/>
                <a:cs typeface="+mn-cs"/>
              </a:rPr>
              <a:t>,</a:t>
            </a:r>
            <a:r>
              <a:rPr lang="en-I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does not have temperature regulating machine indicator</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But have electric backup like generator.</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Most of them are not flood proof and are also not located in flood impacted area.</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Most of the ware houses are in rural areas,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large and mid-sized</a:t>
            </a:r>
            <a:r>
              <a:rPr lang="en-US" sz="1200" kern="1200" baseline="0" dirty="0" smtClean="0">
                <a:solidFill>
                  <a:schemeClr val="tx1"/>
                </a:solidFill>
                <a:effectLst/>
                <a:latin typeface="+mn-lt"/>
                <a:ea typeface="+mn-ea"/>
                <a:cs typeface="+mn-cs"/>
              </a:rPr>
              <a:t> and are accumulated mostly </a:t>
            </a:r>
            <a:r>
              <a:rPr lang="en-US" sz="1200" kern="1200" dirty="0" smtClean="0">
                <a:solidFill>
                  <a:schemeClr val="tx1"/>
                </a:solidFill>
                <a:effectLst/>
                <a:latin typeface="+mn-lt"/>
                <a:ea typeface="+mn-ea"/>
                <a:cs typeface="+mn-cs"/>
              </a:rPr>
              <a:t>in the northern region and are in Zone 6.</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ware houses ownership</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are mostly company owned</a:t>
            </a:r>
            <a:r>
              <a:rPr lang="en-IN"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are established in the year 2000.</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warhouses</a:t>
            </a:r>
            <a:r>
              <a:rPr lang="en-US" sz="1200" kern="1200" dirty="0" smtClean="0">
                <a:solidFill>
                  <a:schemeClr val="tx1"/>
                </a:solidFill>
                <a:effectLst/>
                <a:latin typeface="+mn-lt"/>
                <a:ea typeface="+mn-ea"/>
                <a:cs typeface="+mn-cs"/>
              </a:rPr>
              <a:t> have mostly received C certification </a:t>
            </a:r>
            <a:r>
              <a:rPr lang="en-US" sz="1200" kern="1200" dirty="0" err="1" smtClean="0">
                <a:solidFill>
                  <a:schemeClr val="tx1"/>
                </a:solidFill>
                <a:effectLst/>
                <a:latin typeface="+mn-lt"/>
                <a:ea typeface="+mn-ea"/>
                <a:cs typeface="+mn-cs"/>
              </a:rPr>
              <a:t>frrm</a:t>
            </a:r>
            <a:r>
              <a:rPr lang="en-US" sz="1200" kern="1200" dirty="0" smtClean="0">
                <a:solidFill>
                  <a:schemeClr val="tx1"/>
                </a:solidFill>
                <a:effectLst/>
                <a:latin typeface="+mn-lt"/>
                <a:ea typeface="+mn-ea"/>
                <a:cs typeface="+mn-cs"/>
              </a:rPr>
              <a:t> government followed by B+, B, A &amp; A+</a:t>
            </a:r>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8</a:t>
            </a:fld>
            <a:endParaRPr lang="en-IN"/>
          </a:p>
        </p:txBody>
      </p:sp>
    </p:spTree>
    <p:extLst>
      <p:ext uri="{BB962C8B-B14F-4D97-AF65-F5344CB8AC3E}">
        <p14:creationId xmlns:p14="http://schemas.microsoft.com/office/powerpoint/2010/main" val="831487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EE2191F-A095-4456-BBFF-4822DF31B68A}" type="slidenum">
              <a:rPr lang="en-IN" smtClean="0"/>
              <a:t>11</a:t>
            </a:fld>
            <a:endParaRPr lang="en-IN"/>
          </a:p>
        </p:txBody>
      </p:sp>
    </p:spTree>
    <p:extLst>
      <p:ext uri="{BB962C8B-B14F-4D97-AF65-F5344CB8AC3E}">
        <p14:creationId xmlns:p14="http://schemas.microsoft.com/office/powerpoint/2010/main" val="3386930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0BD2C1-C1F7-4085-84FF-C80D4CCBC05D}"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823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584B42-F8FE-41B1-A0F8-01868777B161}"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a:t>
            </a:fld>
            <a:endParaRPr lang="en-IN"/>
          </a:p>
        </p:txBody>
      </p:sp>
    </p:spTree>
    <p:extLst>
      <p:ext uri="{BB962C8B-B14F-4D97-AF65-F5344CB8AC3E}">
        <p14:creationId xmlns:p14="http://schemas.microsoft.com/office/powerpoint/2010/main" val="183972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CAA0C9-8256-4157-97E5-7FF45E61DE75}"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a:t>
            </a:fld>
            <a:endParaRPr lang="en-IN"/>
          </a:p>
        </p:txBody>
      </p:sp>
    </p:spTree>
    <p:extLst>
      <p:ext uri="{BB962C8B-B14F-4D97-AF65-F5344CB8AC3E}">
        <p14:creationId xmlns:p14="http://schemas.microsoft.com/office/powerpoint/2010/main" val="426016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35D9C4-2597-4046-86EF-72509CBFE8BE}"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a:t>
            </a:fld>
            <a:endParaRPr lang="en-IN"/>
          </a:p>
        </p:txBody>
      </p:sp>
    </p:spTree>
    <p:extLst>
      <p:ext uri="{BB962C8B-B14F-4D97-AF65-F5344CB8AC3E}">
        <p14:creationId xmlns:p14="http://schemas.microsoft.com/office/powerpoint/2010/main" val="3097098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841DE24-12DC-4F17-94B7-A75FB8A1F420}"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37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121E81-7D0A-4D2A-8210-4134618D73C6}" type="datetime5">
              <a:rPr lang="en-IN" smtClean="0"/>
              <a:t>9-Dec-22</a:t>
            </a:fld>
            <a:endParaRPr lang="en-IN"/>
          </a:p>
        </p:txBody>
      </p:sp>
      <p:sp>
        <p:nvSpPr>
          <p:cNvPr id="6" name="Footer Placeholder 5"/>
          <p:cNvSpPr>
            <a:spLocks noGrp="1"/>
          </p:cNvSpPr>
          <p:nvPr>
            <p:ph type="ftr" sz="quarter" idx="11"/>
          </p:nvPr>
        </p:nvSpPr>
        <p:spPr/>
        <p:txBody>
          <a:bodyPr/>
          <a:lstStyle/>
          <a:p>
            <a:r>
              <a:rPr lang="en-IN" smtClean="0"/>
              <a:t>SUPPLY CHAIN PROJECT</a:t>
            </a:r>
            <a:endParaRPr lang="en-IN"/>
          </a:p>
        </p:txBody>
      </p:sp>
      <p:sp>
        <p:nvSpPr>
          <p:cNvPr id="7" name="Slide Number Placeholder 6"/>
          <p:cNvSpPr>
            <a:spLocks noGrp="1"/>
          </p:cNvSpPr>
          <p:nvPr>
            <p:ph type="sldNum" sz="quarter" idx="12"/>
          </p:nvPr>
        </p:nvSpPr>
        <p:spPr/>
        <p:txBody>
          <a:bodyPr/>
          <a:lstStyle/>
          <a:p>
            <a:fld id="{00B83384-7915-4BD9-A8BF-F6FC80E92927}" type="slidenum">
              <a:rPr lang="en-IN" smtClean="0"/>
              <a:t>‹#›</a:t>
            </a:fld>
            <a:endParaRPr lang="en-IN"/>
          </a:p>
        </p:txBody>
      </p:sp>
    </p:spTree>
    <p:extLst>
      <p:ext uri="{BB962C8B-B14F-4D97-AF65-F5344CB8AC3E}">
        <p14:creationId xmlns:p14="http://schemas.microsoft.com/office/powerpoint/2010/main" val="83591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6F6A10-1ED5-4656-AC20-B25A7991E340}" type="datetime5">
              <a:rPr lang="en-IN" smtClean="0"/>
              <a:t>9-Dec-22</a:t>
            </a:fld>
            <a:endParaRPr lang="en-IN"/>
          </a:p>
        </p:txBody>
      </p:sp>
      <p:sp>
        <p:nvSpPr>
          <p:cNvPr id="8" name="Footer Placeholder 7"/>
          <p:cNvSpPr>
            <a:spLocks noGrp="1"/>
          </p:cNvSpPr>
          <p:nvPr>
            <p:ph type="ftr" sz="quarter" idx="11"/>
          </p:nvPr>
        </p:nvSpPr>
        <p:spPr/>
        <p:txBody>
          <a:bodyPr/>
          <a:lstStyle/>
          <a:p>
            <a:r>
              <a:rPr lang="en-IN" smtClean="0"/>
              <a:t>SUPPLY CHAIN PROJECT</a:t>
            </a:r>
            <a:endParaRPr lang="en-IN"/>
          </a:p>
        </p:txBody>
      </p:sp>
      <p:sp>
        <p:nvSpPr>
          <p:cNvPr id="9" name="Slide Number Placeholder 8"/>
          <p:cNvSpPr>
            <a:spLocks noGrp="1"/>
          </p:cNvSpPr>
          <p:nvPr>
            <p:ph type="sldNum" sz="quarter" idx="12"/>
          </p:nvPr>
        </p:nvSpPr>
        <p:spPr/>
        <p:txBody>
          <a:bodyPr/>
          <a:lstStyle/>
          <a:p>
            <a:fld id="{00B83384-7915-4BD9-A8BF-F6FC80E92927}" type="slidenum">
              <a:rPr lang="en-IN" smtClean="0"/>
              <a:t>‹#›</a:t>
            </a:fld>
            <a:endParaRPr lang="en-IN"/>
          </a:p>
        </p:txBody>
      </p:sp>
    </p:spTree>
    <p:extLst>
      <p:ext uri="{BB962C8B-B14F-4D97-AF65-F5344CB8AC3E}">
        <p14:creationId xmlns:p14="http://schemas.microsoft.com/office/powerpoint/2010/main" val="2371564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318B4EB-01B6-4CD3-84FF-986625A00550}" type="datetime5">
              <a:rPr lang="en-IN" smtClean="0"/>
              <a:t>9-Dec-22</a:t>
            </a:fld>
            <a:endParaRPr lang="en-IN"/>
          </a:p>
        </p:txBody>
      </p:sp>
      <p:sp>
        <p:nvSpPr>
          <p:cNvPr id="4" name="Footer Placeholder 3"/>
          <p:cNvSpPr>
            <a:spLocks noGrp="1"/>
          </p:cNvSpPr>
          <p:nvPr>
            <p:ph type="ftr" sz="quarter" idx="11"/>
          </p:nvPr>
        </p:nvSpPr>
        <p:spPr/>
        <p:txBody>
          <a:bodyPr/>
          <a:lstStyle/>
          <a:p>
            <a:r>
              <a:rPr lang="en-IN" smtClean="0"/>
              <a:t>SUPPLY CHAIN PROJECT</a:t>
            </a:r>
            <a:endParaRPr lang="en-IN"/>
          </a:p>
        </p:txBody>
      </p:sp>
      <p:sp>
        <p:nvSpPr>
          <p:cNvPr id="5" name="Slide Number Placeholder 4"/>
          <p:cNvSpPr>
            <a:spLocks noGrp="1"/>
          </p:cNvSpPr>
          <p:nvPr>
            <p:ph type="sldNum" sz="quarter" idx="12"/>
          </p:nvPr>
        </p:nvSpPr>
        <p:spPr/>
        <p:txBody>
          <a:bodyPr/>
          <a:lstStyle/>
          <a:p>
            <a:fld id="{00B83384-7915-4BD9-A8BF-F6FC80E92927}" type="slidenum">
              <a:rPr lang="en-IN" smtClean="0"/>
              <a:t>‹#›</a:t>
            </a:fld>
            <a:endParaRPr lang="en-IN"/>
          </a:p>
        </p:txBody>
      </p:sp>
    </p:spTree>
    <p:extLst>
      <p:ext uri="{BB962C8B-B14F-4D97-AF65-F5344CB8AC3E}">
        <p14:creationId xmlns:p14="http://schemas.microsoft.com/office/powerpoint/2010/main" val="17712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F265B3D-5640-44DB-B460-3E0CDBF010CA}" type="datetime5">
              <a:rPr lang="en-IN" smtClean="0"/>
              <a:t>9-Dec-22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smtClean="0"/>
              <a:t>SUPPLY CHAIN PROJECT</a:t>
            </a:r>
            <a:endParaRPr lang="en-IN"/>
          </a:p>
        </p:txBody>
      </p:sp>
      <p:sp>
        <p:nvSpPr>
          <p:cNvPr id="9" name="Slide Number Placeholder 8"/>
          <p:cNvSpPr>
            <a:spLocks noGrp="1"/>
          </p:cNvSpPr>
          <p:nvPr>
            <p:ph type="sldNum" sz="quarter" idx="12"/>
          </p:nvPr>
        </p:nvSpPr>
        <p:spPr/>
        <p:txBody>
          <a:bodyPr/>
          <a:lstStyle/>
          <a:p>
            <a:fld id="{00B83384-7915-4BD9-A8BF-F6FC80E92927}" type="slidenum">
              <a:rPr lang="en-IN" smtClean="0"/>
              <a:t>‹#›</a:t>
            </a:fld>
            <a:endParaRPr lang="en-IN"/>
          </a:p>
        </p:txBody>
      </p:sp>
    </p:spTree>
    <p:extLst>
      <p:ext uri="{BB962C8B-B14F-4D97-AF65-F5344CB8AC3E}">
        <p14:creationId xmlns:p14="http://schemas.microsoft.com/office/powerpoint/2010/main" val="2936644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27B4541-57F4-45DE-8711-272C02B38B7B}" type="datetime5">
              <a:rPr lang="en-IN" smtClean="0"/>
              <a:t>9-Dec-22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smtClean="0"/>
              <a:t>SUPPLY CHAIN PROJECT</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B83384-7915-4BD9-A8BF-F6FC80E92927}" type="slidenum">
              <a:rPr lang="en-IN" smtClean="0"/>
              <a:t>‹#›</a:t>
            </a:fld>
            <a:endParaRPr lang="en-IN"/>
          </a:p>
        </p:txBody>
      </p:sp>
    </p:spTree>
    <p:extLst>
      <p:ext uri="{BB962C8B-B14F-4D97-AF65-F5344CB8AC3E}">
        <p14:creationId xmlns:p14="http://schemas.microsoft.com/office/powerpoint/2010/main" val="278209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ED62F31-2192-4A5F-A04D-26F29E4AA765}" type="datetime5">
              <a:rPr lang="en-IN" smtClean="0"/>
              <a:t>9-Dec-22</a:t>
            </a:fld>
            <a:endParaRPr lang="en-IN"/>
          </a:p>
        </p:txBody>
      </p:sp>
      <p:sp>
        <p:nvSpPr>
          <p:cNvPr id="6" name="Footer Placeholder 5"/>
          <p:cNvSpPr>
            <a:spLocks noGrp="1"/>
          </p:cNvSpPr>
          <p:nvPr>
            <p:ph type="ftr" sz="quarter" idx="11"/>
          </p:nvPr>
        </p:nvSpPr>
        <p:spPr/>
        <p:txBody>
          <a:bodyPr/>
          <a:lstStyle/>
          <a:p>
            <a:r>
              <a:rPr lang="en-IN" smtClean="0"/>
              <a:t>SUPPLY CHAIN PROJECT</a:t>
            </a:r>
            <a:endParaRPr lang="en-IN"/>
          </a:p>
        </p:txBody>
      </p:sp>
      <p:sp>
        <p:nvSpPr>
          <p:cNvPr id="7" name="Slide Number Placeholder 6"/>
          <p:cNvSpPr>
            <a:spLocks noGrp="1"/>
          </p:cNvSpPr>
          <p:nvPr>
            <p:ph type="sldNum" sz="quarter" idx="12"/>
          </p:nvPr>
        </p:nvSpPr>
        <p:spPr/>
        <p:txBody>
          <a:bodyPr/>
          <a:lstStyle/>
          <a:p>
            <a:fld id="{00B83384-7915-4BD9-A8BF-F6FC80E92927}" type="slidenum">
              <a:rPr lang="en-IN" smtClean="0"/>
              <a:t>‹#›</a:t>
            </a:fld>
            <a:endParaRPr lang="en-IN"/>
          </a:p>
        </p:txBody>
      </p:sp>
    </p:spTree>
    <p:extLst>
      <p:ext uri="{BB962C8B-B14F-4D97-AF65-F5344CB8AC3E}">
        <p14:creationId xmlns:p14="http://schemas.microsoft.com/office/powerpoint/2010/main" val="401891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0B56789-4355-4445-A124-0914BFD5B1DA}" type="datetime5">
              <a:rPr lang="en-IN" smtClean="0"/>
              <a:t>9-Dec-22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smtClean="0"/>
              <a:t>SUPPLY CHAIN PROJECT</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B83384-7915-4BD9-A8BF-F6FC80E9292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7311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26.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30.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34.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8.xml"/><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slide" Target="slide19.xml"/><Relationship Id="rId5" Type="http://schemas.openxmlformats.org/officeDocument/2006/relationships/slide" Target="slide21.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slide" Target="slide17.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slide" Target="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emf"/><Relationship Id="rId1" Type="http://schemas.openxmlformats.org/officeDocument/2006/relationships/slideLayout" Target="../slideLayouts/slideLayout8.xml"/><Relationship Id="rId5" Type="http://schemas.openxmlformats.org/officeDocument/2006/relationships/slide" Target="slide5.xml"/><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slide" Target="slide5.xml"/><Relationship Id="rId5" Type="http://schemas.microsoft.com/office/2007/relationships/hdphoto" Target="../media/hdphoto7.wdp"/><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slide" Target="slide7.xml"/></Relationships>
</file>

<file path=ppt/slides/_rels/slide2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diagramQuickStyle" Target="../diagrams/quickStyle1.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6.png"/><Relationship Id="rId9" Type="http://schemas.microsoft.com/office/2007/relationships/diagramDrawing" Target="../diagrams/drawing1.xml"/><Relationship Id="rId14"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 Target="slide7.xml"/><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16.xml"/><Relationship Id="rId11" Type="http://schemas.openxmlformats.org/officeDocument/2006/relationships/image" Target="../media/image15.png"/><Relationship Id="rId5" Type="http://schemas.openxmlformats.org/officeDocument/2006/relationships/slide" Target="slide17.xml"/><Relationship Id="rId10" Type="http://schemas.openxmlformats.org/officeDocument/2006/relationships/image" Target="../media/image14.png"/><Relationship Id="rId4" Type="http://schemas.openxmlformats.org/officeDocument/2006/relationships/slide" Target="slide8.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slide" Target="slide5.xml"/><Relationship Id="rId4" Type="http://schemas.openxmlformats.org/officeDocument/2006/relationships/diagramLayout" Target="../diagrams/layout2.xml"/><Relationship Id="rId9" Type="http://schemas.openxmlformats.org/officeDocument/2006/relationships/slide" Target="slide2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slide" Target="slide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b">
            <a:normAutofit/>
          </a:bodyPr>
          <a:lstStyle/>
          <a:p>
            <a:r>
              <a:rPr lang="en-IN" sz="6000" b="1" dirty="0">
                <a:solidFill>
                  <a:srgbClr val="002060"/>
                </a:solidFill>
                <a:latin typeface="Berlin Sans FB Demi" panose="020E0802020502020306" pitchFamily="34" charset="0"/>
                <a:ea typeface="Ebrima" panose="02000000000000000000" pitchFamily="2" charset="0"/>
                <a:cs typeface="Ebrima" panose="02000000000000000000" pitchFamily="2" charset="0"/>
              </a:rPr>
              <a:t>Final PPT - Capstone</a:t>
            </a:r>
          </a:p>
        </p:txBody>
      </p:sp>
      <p:sp>
        <p:nvSpPr>
          <p:cNvPr id="3" name="Subtitle 2"/>
          <p:cNvSpPr>
            <a:spLocks noGrp="1"/>
          </p:cNvSpPr>
          <p:nvPr>
            <p:ph type="subTitle" idx="1"/>
          </p:nvPr>
        </p:nvSpPr>
        <p:spPr/>
        <p:txBody>
          <a:bodyPr/>
          <a:lstStyle/>
          <a:p>
            <a:r>
              <a:rPr lang="en-IN" dirty="0" smtClean="0"/>
              <a:t>Supply Chain Project</a:t>
            </a:r>
            <a:endParaRPr lang="en-IN" dirty="0"/>
          </a:p>
        </p:txBody>
      </p:sp>
      <p:sp>
        <p:nvSpPr>
          <p:cNvPr id="4" name="Subtitle 2"/>
          <p:cNvSpPr txBox="1">
            <a:spLocks/>
          </p:cNvSpPr>
          <p:nvPr/>
        </p:nvSpPr>
        <p:spPr>
          <a:xfrm>
            <a:off x="1097280" y="4873635"/>
            <a:ext cx="10058400" cy="1143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IN" sz="2000" dirty="0" smtClean="0"/>
              <a:t>Submitted by</a:t>
            </a:r>
          </a:p>
          <a:p>
            <a:pPr algn="r"/>
            <a:r>
              <a:rPr lang="en-IN" sz="2000" dirty="0" smtClean="0"/>
              <a:t>Sundar Ram S</a:t>
            </a:r>
          </a:p>
          <a:p>
            <a:pPr algn="r"/>
            <a:r>
              <a:rPr lang="en-IN" sz="2000" dirty="0" smtClean="0"/>
              <a:t>PGP DSBA –</a:t>
            </a:r>
            <a:r>
              <a:rPr lang="en-US" sz="2000" dirty="0" smtClean="0"/>
              <a:t>ONLINE </a:t>
            </a:r>
            <a:r>
              <a:rPr lang="en-US" sz="2000" dirty="0"/>
              <a:t>DEC_C 2021</a:t>
            </a:r>
            <a:endParaRPr lang="en-IN" sz="2000" dirty="0"/>
          </a:p>
          <a:p>
            <a:pPr algn="r"/>
            <a:endParaRPr lang="en-IN" sz="2000" dirty="0"/>
          </a:p>
        </p:txBody>
      </p:sp>
    </p:spTree>
    <p:extLst>
      <p:ext uri="{BB962C8B-B14F-4D97-AF65-F5344CB8AC3E}">
        <p14:creationId xmlns:p14="http://schemas.microsoft.com/office/powerpoint/2010/main" val="2849569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10</a:t>
            </a:fld>
            <a:endParaRPr lang="en-IN"/>
          </a:p>
        </p:txBody>
      </p:sp>
      <p:pic>
        <p:nvPicPr>
          <p:cNvPr id="5" name="Picture 4" descr="C:\Users\e1762602\Downloads\image (23).png"/>
          <p:cNvPicPr/>
          <p:nvPr/>
        </p:nvPicPr>
        <p:blipFill>
          <a:blip r:embed="rId2">
            <a:extLst>
              <a:ext uri="{28A0092B-C50C-407E-A947-70E740481C1C}">
                <a14:useLocalDpi xmlns:a14="http://schemas.microsoft.com/office/drawing/2010/main" val="0"/>
              </a:ext>
            </a:extLst>
          </a:blip>
          <a:srcRect/>
          <a:stretch>
            <a:fillRect/>
          </a:stretch>
        </p:blipFill>
        <p:spPr bwMode="auto">
          <a:xfrm>
            <a:off x="217918" y="537494"/>
            <a:ext cx="5980706" cy="5777473"/>
          </a:xfrm>
          <a:prstGeom prst="rect">
            <a:avLst/>
          </a:prstGeom>
          <a:noFill/>
          <a:ln>
            <a:noFill/>
          </a:ln>
        </p:spPr>
      </p:pic>
      <p:sp>
        <p:nvSpPr>
          <p:cNvPr id="6" name="Title 1"/>
          <p:cNvSpPr txBox="1">
            <a:spLocks/>
          </p:cNvSpPr>
          <p:nvPr/>
        </p:nvSpPr>
        <p:spPr>
          <a:xfrm>
            <a:off x="0" y="0"/>
            <a:ext cx="6179574" cy="556544"/>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DATA VISUALIZATION – CONTD…</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7" name="Rectangle 6"/>
          <p:cNvSpPr/>
          <p:nvPr/>
        </p:nvSpPr>
        <p:spPr>
          <a:xfrm>
            <a:off x="6531249" y="1632228"/>
            <a:ext cx="5660752" cy="3785652"/>
          </a:xfrm>
          <a:prstGeom prst="rect">
            <a:avLst/>
          </a:prstGeom>
        </p:spPr>
        <p:txBody>
          <a:bodyPr wrap="square">
            <a:spAutoFit/>
          </a:bodyPr>
          <a:lstStyle/>
          <a:p>
            <a:pPr marL="342900" indent="-342900">
              <a:lnSpc>
                <a:spcPct val="200000"/>
              </a:lnSpc>
              <a:buClr>
                <a:srgbClr val="0070C0"/>
              </a:buClr>
              <a:buFont typeface="Wingdings" panose="05000000000000000000" pitchFamily="2" charset="2"/>
              <a:buChar char="ü"/>
            </a:pPr>
            <a:r>
              <a:rPr lang="en-IN" sz="2000" dirty="0" smtClean="0">
                <a:latin typeface="Bahnschrift SemiBold" panose="020B0502040204020203" pitchFamily="34" charset="0"/>
              </a:rPr>
              <a:t>Presence of Multi collinearity</a:t>
            </a:r>
          </a:p>
          <a:p>
            <a:pPr marL="342900" indent="-342900">
              <a:lnSpc>
                <a:spcPct val="200000"/>
              </a:lnSpc>
              <a:buClr>
                <a:srgbClr val="0070C0"/>
              </a:buClr>
              <a:buFont typeface="Wingdings" panose="05000000000000000000" pitchFamily="2" charset="2"/>
              <a:buChar char="ü"/>
            </a:pPr>
            <a:r>
              <a:rPr lang="en-IN" sz="2000" dirty="0" smtClean="0">
                <a:latin typeface="Bahnschrift SemiBold" panose="020B0502040204020203" pitchFamily="34" charset="0"/>
              </a:rPr>
              <a:t>Indicates presence of correlation amongst independent variables</a:t>
            </a:r>
          </a:p>
          <a:p>
            <a:pPr marL="342900" indent="-342900">
              <a:lnSpc>
                <a:spcPct val="200000"/>
              </a:lnSpc>
              <a:buClr>
                <a:srgbClr val="0070C0"/>
              </a:buClr>
              <a:buFont typeface="Wingdings" panose="05000000000000000000" pitchFamily="2" charset="2"/>
              <a:buChar char="ü"/>
            </a:pPr>
            <a:r>
              <a:rPr lang="en-GB" sz="2000" dirty="0">
                <a:latin typeface="Bahnschrift SemiBold" panose="020B0502040204020203" pitchFamily="34" charset="0"/>
              </a:rPr>
              <a:t>U</a:t>
            </a:r>
            <a:r>
              <a:rPr lang="en-GB" sz="2000" dirty="0" smtClean="0">
                <a:latin typeface="Bahnschrift SemiBold" panose="020B0502040204020203" pitchFamily="34" charset="0"/>
              </a:rPr>
              <a:t>ndermines </a:t>
            </a:r>
            <a:r>
              <a:rPr lang="en-GB" sz="2000" dirty="0">
                <a:latin typeface="Bahnschrift SemiBold" panose="020B0502040204020203" pitchFamily="34" charset="0"/>
              </a:rPr>
              <a:t>the statistical significance of an independent </a:t>
            </a:r>
            <a:r>
              <a:rPr lang="en-GB" sz="2000" dirty="0" smtClean="0">
                <a:latin typeface="Bahnschrift SemiBold" panose="020B0502040204020203" pitchFamily="34" charset="0"/>
              </a:rPr>
              <a:t>variable</a:t>
            </a:r>
          </a:p>
          <a:p>
            <a:pPr marL="342900" indent="-342900">
              <a:lnSpc>
                <a:spcPct val="200000"/>
              </a:lnSpc>
              <a:buClr>
                <a:srgbClr val="0070C0"/>
              </a:buClr>
              <a:buFont typeface="Wingdings" panose="05000000000000000000" pitchFamily="2" charset="2"/>
              <a:buChar char="ü"/>
            </a:pPr>
            <a:r>
              <a:rPr lang="en-GB" sz="2000" dirty="0" smtClean="0">
                <a:latin typeface="Bahnschrift SemiBold" panose="020B0502040204020203" pitchFamily="34" charset="0"/>
              </a:rPr>
              <a:t>Requires Suitable treatment</a:t>
            </a:r>
            <a:endParaRPr lang="en-IN" sz="2000" dirty="0">
              <a:latin typeface="Bahnschrift SemiBold" panose="020B0502040204020203" pitchFamily="34" charset="0"/>
            </a:endParaRPr>
          </a:p>
        </p:txBody>
      </p:sp>
      <p:sp>
        <p:nvSpPr>
          <p:cNvPr id="8" name="Oval 7">
            <a:hlinkClick r:id="rId3"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3796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3"/>
          <a:stretch>
            <a:fillRect/>
          </a:stretch>
        </p:blipFill>
        <p:spPr>
          <a:xfrm>
            <a:off x="6526727" y="1739"/>
            <a:ext cx="5478830" cy="3146400"/>
          </a:xfrm>
          <a:prstGeom prst="rect">
            <a:avLst/>
          </a:prstGeom>
        </p:spPr>
      </p:pic>
      <p:pic>
        <p:nvPicPr>
          <p:cNvPr id="6" name="Picture 5"/>
          <p:cNvPicPr>
            <a:picLocks noChangeAspect="1"/>
          </p:cNvPicPr>
          <p:nvPr/>
        </p:nvPicPr>
        <p:blipFill>
          <a:blip r:embed="rId4"/>
          <a:stretch>
            <a:fillRect/>
          </a:stretch>
        </p:blipFill>
        <p:spPr>
          <a:xfrm>
            <a:off x="276225" y="2139"/>
            <a:ext cx="5483417" cy="3145600"/>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11</a:t>
            </a:fld>
            <a:endParaRPr lang="en-IN"/>
          </a:p>
        </p:txBody>
      </p:sp>
      <p:cxnSp>
        <p:nvCxnSpPr>
          <p:cNvPr id="9" name="Straight Connector 8"/>
          <p:cNvCxnSpPr/>
          <p:nvPr/>
        </p:nvCxnSpPr>
        <p:spPr>
          <a:xfrm>
            <a:off x="0" y="0"/>
            <a:ext cx="0" cy="626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9174" y="18167"/>
            <a:ext cx="0" cy="6267450"/>
          </a:xfrm>
          <a:prstGeom prst="line">
            <a:avLst/>
          </a:prstGeom>
          <a:ln w="19050">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174" y="3139264"/>
            <a:ext cx="12192000" cy="0"/>
          </a:xfrm>
          <a:prstGeom prst="line">
            <a:avLst/>
          </a:prstGeom>
          <a:ln w="19050">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a:stretch>
            <a:fillRect/>
          </a:stretch>
        </p:blipFill>
        <p:spPr>
          <a:xfrm>
            <a:off x="5691187" y="18167"/>
            <a:ext cx="809625" cy="581025"/>
          </a:xfrm>
          <a:prstGeom prst="rect">
            <a:avLst/>
          </a:prstGeom>
        </p:spPr>
      </p:pic>
      <p:pic>
        <p:nvPicPr>
          <p:cNvPr id="18" name="Picture 17"/>
          <p:cNvPicPr>
            <a:picLocks noChangeAspect="1"/>
          </p:cNvPicPr>
          <p:nvPr/>
        </p:nvPicPr>
        <p:blipFill>
          <a:blip r:embed="rId6"/>
          <a:stretch>
            <a:fillRect/>
          </a:stretch>
        </p:blipFill>
        <p:spPr>
          <a:xfrm>
            <a:off x="272274" y="3224897"/>
            <a:ext cx="5459789" cy="3146400"/>
          </a:xfrm>
          <a:prstGeom prst="rect">
            <a:avLst/>
          </a:prstGeom>
        </p:spPr>
      </p:pic>
      <p:pic>
        <p:nvPicPr>
          <p:cNvPr id="21" name="Picture 20"/>
          <p:cNvPicPr>
            <a:picLocks noChangeAspect="1"/>
          </p:cNvPicPr>
          <p:nvPr/>
        </p:nvPicPr>
        <p:blipFill>
          <a:blip r:embed="rId7"/>
          <a:stretch>
            <a:fillRect/>
          </a:stretch>
        </p:blipFill>
        <p:spPr>
          <a:xfrm>
            <a:off x="6500812" y="3224897"/>
            <a:ext cx="5465555" cy="3146400"/>
          </a:xfrm>
          <a:prstGeom prst="rect">
            <a:avLst/>
          </a:prstGeom>
        </p:spPr>
      </p:pic>
      <p:sp>
        <p:nvSpPr>
          <p:cNvPr id="22" name="TextBox 21"/>
          <p:cNvSpPr txBox="1"/>
          <p:nvPr/>
        </p:nvSpPr>
        <p:spPr>
          <a:xfrm>
            <a:off x="9514761" y="226430"/>
            <a:ext cx="2083418" cy="369332"/>
          </a:xfrm>
          <a:prstGeom prst="rect">
            <a:avLst/>
          </a:prstGeom>
          <a:noFill/>
        </p:spPr>
        <p:txBody>
          <a:bodyPr wrap="square" rtlCol="0">
            <a:spAutoFit/>
          </a:bodyPr>
          <a:lstStyle/>
          <a:p>
            <a:pPr algn="ctr"/>
            <a:r>
              <a:rPr lang="en-IN" b="1" u="sng" dirty="0" smtClean="0">
                <a:solidFill>
                  <a:srgbClr val="002060"/>
                </a:solidFill>
              </a:rPr>
              <a:t>Transport issues</a:t>
            </a:r>
            <a:endParaRPr lang="en-IN" b="1" u="sng" dirty="0">
              <a:solidFill>
                <a:srgbClr val="002060"/>
              </a:solidFill>
            </a:endParaRPr>
          </a:p>
        </p:txBody>
      </p:sp>
      <p:sp>
        <p:nvSpPr>
          <p:cNvPr id="23" name="TextBox 22"/>
          <p:cNvSpPr txBox="1"/>
          <p:nvPr/>
        </p:nvSpPr>
        <p:spPr>
          <a:xfrm>
            <a:off x="3108467" y="3458463"/>
            <a:ext cx="2083418" cy="369332"/>
          </a:xfrm>
          <a:prstGeom prst="rect">
            <a:avLst/>
          </a:prstGeom>
          <a:noFill/>
        </p:spPr>
        <p:txBody>
          <a:bodyPr wrap="square" rtlCol="0">
            <a:spAutoFit/>
          </a:bodyPr>
          <a:lstStyle/>
          <a:p>
            <a:pPr algn="ctr"/>
            <a:r>
              <a:rPr lang="en-IN" b="1" u="sng" dirty="0" smtClean="0">
                <a:solidFill>
                  <a:srgbClr val="002060"/>
                </a:solidFill>
              </a:rPr>
              <a:t>No. of Competitors</a:t>
            </a:r>
            <a:endParaRPr lang="en-IN" b="1" u="sng" dirty="0">
              <a:solidFill>
                <a:srgbClr val="002060"/>
              </a:solidFill>
            </a:endParaRPr>
          </a:p>
        </p:txBody>
      </p:sp>
      <p:sp>
        <p:nvSpPr>
          <p:cNvPr id="24" name="TextBox 23"/>
          <p:cNvSpPr txBox="1"/>
          <p:nvPr/>
        </p:nvSpPr>
        <p:spPr>
          <a:xfrm>
            <a:off x="3114450" y="226430"/>
            <a:ext cx="2083418" cy="369332"/>
          </a:xfrm>
          <a:prstGeom prst="rect">
            <a:avLst/>
          </a:prstGeom>
          <a:noFill/>
        </p:spPr>
        <p:txBody>
          <a:bodyPr wrap="square" rtlCol="0">
            <a:spAutoFit/>
          </a:bodyPr>
          <a:lstStyle/>
          <a:p>
            <a:pPr algn="ctr"/>
            <a:r>
              <a:rPr lang="en-IN" b="1" u="sng" dirty="0" smtClean="0">
                <a:solidFill>
                  <a:srgbClr val="002060"/>
                </a:solidFill>
              </a:rPr>
              <a:t>No. of Refills</a:t>
            </a:r>
            <a:endParaRPr lang="en-IN" b="1" u="sng" dirty="0">
              <a:solidFill>
                <a:srgbClr val="002060"/>
              </a:solidFill>
            </a:endParaRPr>
          </a:p>
        </p:txBody>
      </p:sp>
      <p:sp>
        <p:nvSpPr>
          <p:cNvPr id="25" name="TextBox 24"/>
          <p:cNvSpPr txBox="1"/>
          <p:nvPr/>
        </p:nvSpPr>
        <p:spPr>
          <a:xfrm>
            <a:off x="9514761" y="3458463"/>
            <a:ext cx="2083418" cy="369332"/>
          </a:xfrm>
          <a:prstGeom prst="rect">
            <a:avLst/>
          </a:prstGeom>
          <a:noFill/>
        </p:spPr>
        <p:txBody>
          <a:bodyPr wrap="square" rtlCol="0">
            <a:spAutoFit/>
          </a:bodyPr>
          <a:lstStyle/>
          <a:p>
            <a:pPr algn="ctr"/>
            <a:r>
              <a:rPr lang="en-IN" b="1" u="sng" dirty="0" smtClean="0">
                <a:solidFill>
                  <a:srgbClr val="002060"/>
                </a:solidFill>
              </a:rPr>
              <a:t>No. of Retail shops</a:t>
            </a:r>
            <a:endParaRPr lang="en-IN" b="1" u="sng" dirty="0">
              <a:solidFill>
                <a:srgbClr val="002060"/>
              </a:solidFill>
            </a:endParaRPr>
          </a:p>
        </p:txBody>
      </p:sp>
      <p:sp>
        <p:nvSpPr>
          <p:cNvPr id="19" name="Oval 18">
            <a:hlinkClick r:id="rId8"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8623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6495314" y="3224897"/>
            <a:ext cx="5471585" cy="3146400"/>
          </a:xfrm>
          <a:prstGeom prst="rect">
            <a:avLst/>
          </a:prstGeom>
        </p:spPr>
      </p:pic>
      <p:pic>
        <p:nvPicPr>
          <p:cNvPr id="8" name="Picture 7"/>
          <p:cNvPicPr>
            <a:picLocks noChangeAspect="1"/>
          </p:cNvPicPr>
          <p:nvPr/>
        </p:nvPicPr>
        <p:blipFill>
          <a:blip r:embed="rId4"/>
          <a:stretch>
            <a:fillRect/>
          </a:stretch>
        </p:blipFill>
        <p:spPr>
          <a:xfrm>
            <a:off x="388373" y="3224897"/>
            <a:ext cx="5642480" cy="3146400"/>
          </a:xfrm>
          <a:prstGeom prst="rect">
            <a:avLst/>
          </a:prstGeom>
        </p:spPr>
      </p:pic>
      <p:pic>
        <p:nvPicPr>
          <p:cNvPr id="7" name="Picture 6"/>
          <p:cNvPicPr>
            <a:picLocks noChangeAspect="1"/>
          </p:cNvPicPr>
          <p:nvPr/>
        </p:nvPicPr>
        <p:blipFill>
          <a:blip r:embed="rId5"/>
          <a:stretch>
            <a:fillRect/>
          </a:stretch>
        </p:blipFill>
        <p:spPr>
          <a:xfrm>
            <a:off x="6495314" y="247"/>
            <a:ext cx="5452487" cy="3146400"/>
          </a:xfrm>
          <a:prstGeom prst="rect">
            <a:avLst/>
          </a:prstGeom>
        </p:spPr>
      </p:pic>
      <p:pic>
        <p:nvPicPr>
          <p:cNvPr id="5" name="Picture 4"/>
          <p:cNvPicPr>
            <a:picLocks noChangeAspect="1"/>
          </p:cNvPicPr>
          <p:nvPr/>
        </p:nvPicPr>
        <p:blipFill>
          <a:blip r:embed="rId6"/>
          <a:stretch>
            <a:fillRect/>
          </a:stretch>
        </p:blipFill>
        <p:spPr>
          <a:xfrm>
            <a:off x="427553" y="-4693"/>
            <a:ext cx="5534978" cy="3146400"/>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12</a:t>
            </a:fld>
            <a:endParaRPr lang="en-IN"/>
          </a:p>
        </p:txBody>
      </p:sp>
      <p:cxnSp>
        <p:nvCxnSpPr>
          <p:cNvPr id="9" name="Straight Connector 8"/>
          <p:cNvCxnSpPr/>
          <p:nvPr/>
        </p:nvCxnSpPr>
        <p:spPr>
          <a:xfrm>
            <a:off x="0" y="0"/>
            <a:ext cx="0" cy="626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9174" y="18167"/>
            <a:ext cx="0" cy="6267450"/>
          </a:xfrm>
          <a:prstGeom prst="line">
            <a:avLst/>
          </a:prstGeom>
          <a:ln w="19050">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174" y="3139264"/>
            <a:ext cx="12192000" cy="0"/>
          </a:xfrm>
          <a:prstGeom prst="line">
            <a:avLst/>
          </a:prstGeom>
          <a:ln w="19050">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7"/>
          <a:stretch>
            <a:fillRect/>
          </a:stretch>
        </p:blipFill>
        <p:spPr>
          <a:xfrm>
            <a:off x="5691187" y="18167"/>
            <a:ext cx="809625" cy="581025"/>
          </a:xfrm>
          <a:prstGeom prst="rect">
            <a:avLst/>
          </a:prstGeom>
        </p:spPr>
      </p:pic>
      <p:sp>
        <p:nvSpPr>
          <p:cNvPr id="22" name="TextBox 21"/>
          <p:cNvSpPr txBox="1"/>
          <p:nvPr/>
        </p:nvSpPr>
        <p:spPr>
          <a:xfrm>
            <a:off x="9514761" y="226430"/>
            <a:ext cx="2083418" cy="369332"/>
          </a:xfrm>
          <a:prstGeom prst="rect">
            <a:avLst/>
          </a:prstGeom>
          <a:noFill/>
        </p:spPr>
        <p:txBody>
          <a:bodyPr wrap="square" rtlCol="0">
            <a:spAutoFit/>
          </a:bodyPr>
          <a:lstStyle/>
          <a:p>
            <a:pPr algn="ctr"/>
            <a:r>
              <a:rPr lang="en-IN" b="1" u="sng" dirty="0" smtClean="0">
                <a:solidFill>
                  <a:srgbClr val="002060"/>
                </a:solidFill>
              </a:rPr>
              <a:t>Storage issues</a:t>
            </a:r>
            <a:endParaRPr lang="en-IN" b="1" u="sng" dirty="0">
              <a:solidFill>
                <a:srgbClr val="002060"/>
              </a:solidFill>
            </a:endParaRPr>
          </a:p>
        </p:txBody>
      </p:sp>
      <p:sp>
        <p:nvSpPr>
          <p:cNvPr id="23" name="TextBox 22"/>
          <p:cNvSpPr txBox="1"/>
          <p:nvPr/>
        </p:nvSpPr>
        <p:spPr>
          <a:xfrm>
            <a:off x="3108467" y="3458463"/>
            <a:ext cx="2083418" cy="369332"/>
          </a:xfrm>
          <a:prstGeom prst="rect">
            <a:avLst/>
          </a:prstGeom>
          <a:noFill/>
        </p:spPr>
        <p:txBody>
          <a:bodyPr wrap="square" rtlCol="0">
            <a:spAutoFit/>
          </a:bodyPr>
          <a:lstStyle/>
          <a:p>
            <a:pPr algn="ctr"/>
            <a:r>
              <a:rPr lang="en-IN" b="1" u="sng" dirty="0" smtClean="0">
                <a:solidFill>
                  <a:srgbClr val="002060"/>
                </a:solidFill>
              </a:rPr>
              <a:t>Breakdowns</a:t>
            </a:r>
            <a:endParaRPr lang="en-IN" b="1" u="sng" dirty="0">
              <a:solidFill>
                <a:srgbClr val="002060"/>
              </a:solidFill>
            </a:endParaRPr>
          </a:p>
        </p:txBody>
      </p:sp>
      <p:sp>
        <p:nvSpPr>
          <p:cNvPr id="24" name="TextBox 23"/>
          <p:cNvSpPr txBox="1"/>
          <p:nvPr/>
        </p:nvSpPr>
        <p:spPr>
          <a:xfrm>
            <a:off x="3114450" y="226430"/>
            <a:ext cx="2083418" cy="369332"/>
          </a:xfrm>
          <a:prstGeom prst="rect">
            <a:avLst/>
          </a:prstGeom>
          <a:noFill/>
        </p:spPr>
        <p:txBody>
          <a:bodyPr wrap="square" rtlCol="0">
            <a:spAutoFit/>
          </a:bodyPr>
          <a:lstStyle/>
          <a:p>
            <a:pPr algn="ctr"/>
            <a:r>
              <a:rPr lang="en-IN" b="1" u="sng" dirty="0" smtClean="0">
                <a:solidFill>
                  <a:srgbClr val="002060"/>
                </a:solidFill>
              </a:rPr>
              <a:t>No. of Distributors</a:t>
            </a:r>
            <a:endParaRPr lang="en-IN" b="1" u="sng" dirty="0">
              <a:solidFill>
                <a:srgbClr val="002060"/>
              </a:solidFill>
            </a:endParaRPr>
          </a:p>
        </p:txBody>
      </p:sp>
      <p:sp>
        <p:nvSpPr>
          <p:cNvPr id="25" name="TextBox 24"/>
          <p:cNvSpPr txBox="1"/>
          <p:nvPr/>
        </p:nvSpPr>
        <p:spPr>
          <a:xfrm>
            <a:off x="9514761" y="3458463"/>
            <a:ext cx="2083418" cy="369332"/>
          </a:xfrm>
          <a:prstGeom prst="rect">
            <a:avLst/>
          </a:prstGeom>
          <a:noFill/>
        </p:spPr>
        <p:txBody>
          <a:bodyPr wrap="square" rtlCol="0">
            <a:spAutoFit/>
          </a:bodyPr>
          <a:lstStyle/>
          <a:p>
            <a:pPr algn="ctr"/>
            <a:r>
              <a:rPr lang="en-IN" b="1" u="sng" dirty="0" smtClean="0">
                <a:solidFill>
                  <a:srgbClr val="002060"/>
                </a:solidFill>
              </a:rPr>
              <a:t>No. of Govt. checks</a:t>
            </a:r>
            <a:endParaRPr lang="en-IN" b="1" u="sng" dirty="0">
              <a:solidFill>
                <a:srgbClr val="002060"/>
              </a:solidFill>
            </a:endParaRPr>
          </a:p>
        </p:txBody>
      </p:sp>
      <p:sp>
        <p:nvSpPr>
          <p:cNvPr id="17" name="Oval 16">
            <a:hlinkClick r:id="rId8"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8552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206098" y="39742"/>
            <a:ext cx="5557526" cy="3146400"/>
          </a:xfrm>
          <a:prstGeom prst="rect">
            <a:avLst/>
          </a:prstGeom>
        </p:spPr>
      </p:pic>
      <p:pic>
        <p:nvPicPr>
          <p:cNvPr id="14" name="Picture 13"/>
          <p:cNvPicPr>
            <a:picLocks noChangeAspect="1"/>
          </p:cNvPicPr>
          <p:nvPr/>
        </p:nvPicPr>
        <p:blipFill>
          <a:blip r:embed="rId4"/>
          <a:stretch>
            <a:fillRect/>
          </a:stretch>
        </p:blipFill>
        <p:spPr>
          <a:xfrm>
            <a:off x="6107226" y="3281784"/>
            <a:ext cx="5881850" cy="2947624"/>
          </a:xfrm>
          <a:prstGeom prst="rect">
            <a:avLst/>
          </a:prstGeom>
        </p:spPr>
      </p:pic>
      <p:pic>
        <p:nvPicPr>
          <p:cNvPr id="12" name="Picture 11"/>
          <p:cNvPicPr>
            <a:picLocks noChangeAspect="1"/>
          </p:cNvPicPr>
          <p:nvPr/>
        </p:nvPicPr>
        <p:blipFill>
          <a:blip r:embed="rId5"/>
          <a:stretch>
            <a:fillRect/>
          </a:stretch>
        </p:blipFill>
        <p:spPr>
          <a:xfrm>
            <a:off x="6107226" y="63946"/>
            <a:ext cx="6009324" cy="3069779"/>
          </a:xfrm>
          <a:prstGeom prst="rect">
            <a:avLst/>
          </a:prstGeom>
        </p:spPr>
      </p:pic>
      <p:pic>
        <p:nvPicPr>
          <p:cNvPr id="6" name="Picture 5"/>
          <p:cNvPicPr>
            <a:picLocks noChangeAspect="1"/>
          </p:cNvPicPr>
          <p:nvPr/>
        </p:nvPicPr>
        <p:blipFill>
          <a:blip r:embed="rId6"/>
          <a:stretch>
            <a:fillRect/>
          </a:stretch>
        </p:blipFill>
        <p:spPr>
          <a:xfrm>
            <a:off x="160692" y="3233019"/>
            <a:ext cx="5393829" cy="3146400"/>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13</a:t>
            </a:fld>
            <a:endParaRPr lang="en-IN"/>
          </a:p>
        </p:txBody>
      </p:sp>
      <p:cxnSp>
        <p:nvCxnSpPr>
          <p:cNvPr id="9" name="Straight Connector 8"/>
          <p:cNvCxnSpPr/>
          <p:nvPr/>
        </p:nvCxnSpPr>
        <p:spPr>
          <a:xfrm>
            <a:off x="0" y="0"/>
            <a:ext cx="0" cy="626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9174" y="18167"/>
            <a:ext cx="0" cy="6267450"/>
          </a:xfrm>
          <a:prstGeom prst="line">
            <a:avLst/>
          </a:prstGeom>
          <a:ln w="19050">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174" y="3139264"/>
            <a:ext cx="12192000" cy="0"/>
          </a:xfrm>
          <a:prstGeom prst="line">
            <a:avLst/>
          </a:prstGeom>
          <a:ln w="19050">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7"/>
          <a:stretch>
            <a:fillRect/>
          </a:stretch>
        </p:blipFill>
        <p:spPr>
          <a:xfrm>
            <a:off x="4880711" y="62463"/>
            <a:ext cx="809625" cy="581025"/>
          </a:xfrm>
          <a:prstGeom prst="rect">
            <a:avLst/>
          </a:prstGeom>
        </p:spPr>
      </p:pic>
      <p:sp>
        <p:nvSpPr>
          <p:cNvPr id="24" name="TextBox 23"/>
          <p:cNvSpPr txBox="1"/>
          <p:nvPr/>
        </p:nvSpPr>
        <p:spPr>
          <a:xfrm>
            <a:off x="5005898" y="2822770"/>
            <a:ext cx="2183378" cy="646331"/>
          </a:xfrm>
          <a:prstGeom prst="rect">
            <a:avLst/>
          </a:prstGeom>
          <a:noFill/>
        </p:spPr>
        <p:txBody>
          <a:bodyPr wrap="square" rtlCol="0">
            <a:spAutoFit/>
          </a:bodyPr>
          <a:lstStyle/>
          <a:p>
            <a:pPr algn="ctr"/>
            <a:r>
              <a:rPr lang="en-IN" b="1" u="sng" dirty="0" smtClean="0">
                <a:solidFill>
                  <a:srgbClr val="002060"/>
                </a:solidFill>
              </a:rPr>
              <a:t>WH Certification Category</a:t>
            </a:r>
            <a:endParaRPr lang="en-IN" b="1" u="sng" dirty="0">
              <a:solidFill>
                <a:srgbClr val="002060"/>
              </a:solidFill>
            </a:endParaRPr>
          </a:p>
        </p:txBody>
      </p:sp>
      <p:sp>
        <p:nvSpPr>
          <p:cNvPr id="17" name="TextBox 16"/>
          <p:cNvSpPr txBox="1"/>
          <p:nvPr/>
        </p:nvSpPr>
        <p:spPr>
          <a:xfrm>
            <a:off x="2677809" y="966611"/>
            <a:ext cx="2083418" cy="646331"/>
          </a:xfrm>
          <a:prstGeom prst="rect">
            <a:avLst/>
          </a:prstGeom>
          <a:noFill/>
        </p:spPr>
        <p:txBody>
          <a:bodyPr wrap="square" rtlCol="0">
            <a:spAutoFit/>
          </a:bodyPr>
          <a:lstStyle/>
          <a:p>
            <a:pPr algn="ctr"/>
            <a:r>
              <a:rPr lang="en-IN" b="1" u="sng" dirty="0" smtClean="0">
                <a:solidFill>
                  <a:srgbClr val="002060"/>
                </a:solidFill>
              </a:rPr>
              <a:t>No. of WHs with Electric Backup</a:t>
            </a:r>
            <a:endParaRPr lang="en-IN" b="1" u="sng" dirty="0">
              <a:solidFill>
                <a:srgbClr val="002060"/>
              </a:solidFill>
            </a:endParaRPr>
          </a:p>
        </p:txBody>
      </p:sp>
      <p:sp>
        <p:nvSpPr>
          <p:cNvPr id="18" name="Oval 17">
            <a:hlinkClick r:id="rId8"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67665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6495314" y="3191779"/>
            <a:ext cx="5365990" cy="3146400"/>
          </a:xfrm>
          <a:prstGeom prst="rect">
            <a:avLst/>
          </a:prstGeom>
        </p:spPr>
      </p:pic>
      <p:pic>
        <p:nvPicPr>
          <p:cNvPr id="14" name="Picture 13"/>
          <p:cNvPicPr>
            <a:picLocks noChangeAspect="1"/>
          </p:cNvPicPr>
          <p:nvPr/>
        </p:nvPicPr>
        <p:blipFill>
          <a:blip r:embed="rId4"/>
          <a:stretch>
            <a:fillRect/>
          </a:stretch>
        </p:blipFill>
        <p:spPr>
          <a:xfrm>
            <a:off x="373190" y="3164567"/>
            <a:ext cx="5470553" cy="3146400"/>
          </a:xfrm>
          <a:prstGeom prst="rect">
            <a:avLst/>
          </a:prstGeom>
        </p:spPr>
      </p:pic>
      <p:pic>
        <p:nvPicPr>
          <p:cNvPr id="12" name="Picture 11"/>
          <p:cNvPicPr>
            <a:picLocks noChangeAspect="1"/>
          </p:cNvPicPr>
          <p:nvPr/>
        </p:nvPicPr>
        <p:blipFill>
          <a:blip r:embed="rId5"/>
          <a:stretch>
            <a:fillRect/>
          </a:stretch>
        </p:blipFill>
        <p:spPr>
          <a:xfrm>
            <a:off x="6495314" y="18167"/>
            <a:ext cx="5433389" cy="3146400"/>
          </a:xfrm>
          <a:prstGeom prst="rect">
            <a:avLst/>
          </a:prstGeom>
        </p:spPr>
      </p:pic>
      <p:pic>
        <p:nvPicPr>
          <p:cNvPr id="6" name="Picture 5"/>
          <p:cNvPicPr>
            <a:picLocks noChangeAspect="1"/>
          </p:cNvPicPr>
          <p:nvPr/>
        </p:nvPicPr>
        <p:blipFill>
          <a:blip r:embed="rId6"/>
          <a:stretch>
            <a:fillRect/>
          </a:stretch>
        </p:blipFill>
        <p:spPr>
          <a:xfrm>
            <a:off x="253635" y="247"/>
            <a:ext cx="5403392" cy="3146400"/>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14</a:t>
            </a:fld>
            <a:endParaRPr lang="en-IN"/>
          </a:p>
        </p:txBody>
      </p:sp>
      <p:cxnSp>
        <p:nvCxnSpPr>
          <p:cNvPr id="9" name="Straight Connector 8"/>
          <p:cNvCxnSpPr/>
          <p:nvPr/>
        </p:nvCxnSpPr>
        <p:spPr>
          <a:xfrm>
            <a:off x="0" y="0"/>
            <a:ext cx="0" cy="6267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99174" y="18167"/>
            <a:ext cx="0" cy="6267450"/>
          </a:xfrm>
          <a:prstGeom prst="line">
            <a:avLst/>
          </a:prstGeom>
          <a:ln w="19050">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174" y="3139264"/>
            <a:ext cx="12192000" cy="0"/>
          </a:xfrm>
          <a:prstGeom prst="line">
            <a:avLst/>
          </a:prstGeom>
          <a:ln w="19050">
            <a:solidFill>
              <a:schemeClr val="accent1">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7"/>
          <a:stretch>
            <a:fillRect/>
          </a:stretch>
        </p:blipFill>
        <p:spPr>
          <a:xfrm>
            <a:off x="5691187" y="18167"/>
            <a:ext cx="809625" cy="581025"/>
          </a:xfrm>
          <a:prstGeom prst="rect">
            <a:avLst/>
          </a:prstGeom>
        </p:spPr>
      </p:pic>
      <p:sp>
        <p:nvSpPr>
          <p:cNvPr id="23" name="TextBox 22"/>
          <p:cNvSpPr txBox="1"/>
          <p:nvPr/>
        </p:nvSpPr>
        <p:spPr>
          <a:xfrm>
            <a:off x="2970753" y="4967700"/>
            <a:ext cx="2545146" cy="646331"/>
          </a:xfrm>
          <a:prstGeom prst="rect">
            <a:avLst/>
          </a:prstGeom>
          <a:noFill/>
        </p:spPr>
        <p:txBody>
          <a:bodyPr wrap="square" rtlCol="0">
            <a:spAutoFit/>
          </a:bodyPr>
          <a:lstStyle/>
          <a:p>
            <a:pPr algn="ctr"/>
            <a:r>
              <a:rPr lang="en-IN" b="1" u="sng" dirty="0" smtClean="0">
                <a:solidFill>
                  <a:srgbClr val="002060"/>
                </a:solidFill>
              </a:rPr>
              <a:t>Weight Category wise No. of WHs</a:t>
            </a:r>
            <a:endParaRPr lang="en-IN" b="1" u="sng" dirty="0">
              <a:solidFill>
                <a:srgbClr val="002060"/>
              </a:solidFill>
            </a:endParaRPr>
          </a:p>
        </p:txBody>
      </p:sp>
      <p:sp>
        <p:nvSpPr>
          <p:cNvPr id="24" name="TextBox 23"/>
          <p:cNvSpPr txBox="1"/>
          <p:nvPr/>
        </p:nvSpPr>
        <p:spPr>
          <a:xfrm>
            <a:off x="2970753" y="226430"/>
            <a:ext cx="2370812" cy="369332"/>
          </a:xfrm>
          <a:prstGeom prst="rect">
            <a:avLst/>
          </a:prstGeom>
          <a:noFill/>
        </p:spPr>
        <p:txBody>
          <a:bodyPr wrap="square" rtlCol="0">
            <a:spAutoFit/>
          </a:bodyPr>
          <a:lstStyle/>
          <a:p>
            <a:pPr algn="ctr"/>
            <a:r>
              <a:rPr lang="en-IN" b="1" u="sng" dirty="0" smtClean="0">
                <a:solidFill>
                  <a:srgbClr val="002060"/>
                </a:solidFill>
              </a:rPr>
              <a:t>Age wise No. of WHs</a:t>
            </a:r>
            <a:endParaRPr lang="en-IN" b="1" u="sng" dirty="0">
              <a:solidFill>
                <a:srgbClr val="002060"/>
              </a:solidFill>
            </a:endParaRPr>
          </a:p>
        </p:txBody>
      </p:sp>
      <p:sp>
        <p:nvSpPr>
          <p:cNvPr id="19" name="TextBox 18"/>
          <p:cNvSpPr txBox="1"/>
          <p:nvPr/>
        </p:nvSpPr>
        <p:spPr>
          <a:xfrm>
            <a:off x="8058683" y="18167"/>
            <a:ext cx="3767075" cy="646331"/>
          </a:xfrm>
          <a:prstGeom prst="rect">
            <a:avLst/>
          </a:prstGeom>
          <a:noFill/>
        </p:spPr>
        <p:txBody>
          <a:bodyPr wrap="square" rtlCol="0">
            <a:spAutoFit/>
          </a:bodyPr>
          <a:lstStyle/>
          <a:p>
            <a:pPr algn="ctr"/>
            <a:r>
              <a:rPr lang="en-IN" b="1" u="sng" dirty="0" smtClean="0">
                <a:solidFill>
                  <a:srgbClr val="002060"/>
                </a:solidFill>
              </a:rPr>
              <a:t>Age wise  Wight of Inventory in WHs</a:t>
            </a:r>
          </a:p>
          <a:p>
            <a:pPr algn="ctr"/>
            <a:r>
              <a:rPr lang="en-IN" b="1" u="sng" dirty="0" smtClean="0">
                <a:solidFill>
                  <a:srgbClr val="002060"/>
                </a:solidFill>
              </a:rPr>
              <a:t>Zone 6 - North</a:t>
            </a:r>
            <a:endParaRPr lang="en-IN" b="1" u="sng" dirty="0">
              <a:solidFill>
                <a:srgbClr val="002060"/>
              </a:solidFill>
            </a:endParaRPr>
          </a:p>
        </p:txBody>
      </p:sp>
      <p:sp>
        <p:nvSpPr>
          <p:cNvPr id="26" name="TextBox 25"/>
          <p:cNvSpPr txBox="1"/>
          <p:nvPr/>
        </p:nvSpPr>
        <p:spPr>
          <a:xfrm>
            <a:off x="9212008" y="3830028"/>
            <a:ext cx="2762860" cy="646331"/>
          </a:xfrm>
          <a:prstGeom prst="rect">
            <a:avLst/>
          </a:prstGeom>
          <a:noFill/>
        </p:spPr>
        <p:txBody>
          <a:bodyPr wrap="square" rtlCol="0">
            <a:spAutoFit/>
          </a:bodyPr>
          <a:lstStyle/>
          <a:p>
            <a:pPr algn="ctr"/>
            <a:r>
              <a:rPr lang="en-IN" b="1" u="sng" dirty="0" smtClean="0">
                <a:solidFill>
                  <a:srgbClr val="002060"/>
                </a:solidFill>
              </a:rPr>
              <a:t>Zone wise Weight Category wise No. of WHs</a:t>
            </a:r>
            <a:endParaRPr lang="en-IN" b="1" u="sng" dirty="0">
              <a:solidFill>
                <a:srgbClr val="002060"/>
              </a:solidFill>
            </a:endParaRPr>
          </a:p>
        </p:txBody>
      </p:sp>
      <p:sp>
        <p:nvSpPr>
          <p:cNvPr id="17" name="Oval 16">
            <a:hlinkClick r:id="rId8"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2920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15</a:t>
            </a:fld>
            <a:endParaRPr lang="en-IN"/>
          </a:p>
        </p:txBody>
      </p:sp>
      <p:sp>
        <p:nvSpPr>
          <p:cNvPr id="5" name="Title 1"/>
          <p:cNvSpPr txBox="1">
            <a:spLocks/>
          </p:cNvSpPr>
          <p:nvPr/>
        </p:nvSpPr>
        <p:spPr>
          <a:xfrm>
            <a:off x="676275" y="110474"/>
            <a:ext cx="6410325" cy="7213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Insights from EDA </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pic>
        <p:nvPicPr>
          <p:cNvPr id="7" name="Picture 6"/>
          <p:cNvPicPr>
            <a:picLocks noChangeAspect="1"/>
          </p:cNvPicPr>
          <p:nvPr/>
        </p:nvPicPr>
        <p:blipFill>
          <a:blip r:embed="rId2">
            <a:lum bright="70000" contrast="-70000"/>
          </a:blip>
          <a:stretch>
            <a:fillRect/>
          </a:stretch>
        </p:blipFill>
        <p:spPr>
          <a:xfrm>
            <a:off x="8508989" y="0"/>
            <a:ext cx="6324600" cy="6324600"/>
          </a:xfrm>
          <a:prstGeom prst="rect">
            <a:avLst/>
          </a:prstGeom>
        </p:spPr>
      </p:pic>
      <p:sp>
        <p:nvSpPr>
          <p:cNvPr id="15" name="Content Placeholder 2"/>
          <p:cNvSpPr txBox="1">
            <a:spLocks/>
          </p:cNvSpPr>
          <p:nvPr/>
        </p:nvSpPr>
        <p:spPr>
          <a:xfrm>
            <a:off x="436924" y="831834"/>
            <a:ext cx="11509269" cy="2385763"/>
          </a:xfrm>
          <a:prstGeom prst="rect">
            <a:avLst/>
          </a:prstGeom>
        </p:spPr>
        <p:txBody>
          <a:bodyPr vert="horz" lIns="0" tIns="45720" rIns="0" bIns="45720" rtlCol="0">
            <a:noAutofit/>
          </a:bodyPr>
          <a:lstStyle>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800" b="1">
                <a:solidFill>
                  <a:schemeClr val="tx1">
                    <a:lumMod val="75000"/>
                    <a:lumOff val="25000"/>
                  </a:schemeClr>
                </a:solidFill>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sz="2000" dirty="0" smtClean="0">
                <a:latin typeface="Bahnschrift SemiBold" panose="020B0502040204020203" pitchFamily="34" charset="0"/>
              </a:rPr>
              <a:t> Multi collinearity present in the data – Correlation Plot</a:t>
            </a:r>
          </a:p>
          <a:p>
            <a:r>
              <a:rPr lang="en-US" sz="2000" dirty="0" smtClean="0">
                <a:latin typeface="Bahnschrift SemiBold" panose="020B0502040204020203" pitchFamily="34" charset="0"/>
              </a:rPr>
              <a:t> Warehouses </a:t>
            </a:r>
            <a:r>
              <a:rPr lang="en-US" sz="2000" dirty="0">
                <a:latin typeface="Bahnschrift SemiBold" panose="020B0502040204020203" pitchFamily="34" charset="0"/>
              </a:rPr>
              <a:t>in the Northern region &amp; rural location type of </a:t>
            </a:r>
            <a:r>
              <a:rPr lang="en-US" sz="2000" dirty="0" smtClean="0">
                <a:latin typeface="Bahnschrift SemiBold" panose="020B0502040204020203" pitchFamily="34" charset="0"/>
              </a:rPr>
              <a:t>Zone </a:t>
            </a:r>
            <a:r>
              <a:rPr lang="en-US" sz="2000" dirty="0">
                <a:latin typeface="Bahnschrift SemiBold" panose="020B0502040204020203" pitchFamily="34" charset="0"/>
              </a:rPr>
              <a:t>6 </a:t>
            </a:r>
            <a:r>
              <a:rPr lang="en-US" sz="2000" dirty="0" smtClean="0">
                <a:latin typeface="Bahnschrift SemiBold" panose="020B0502040204020203" pitchFamily="34" charset="0"/>
              </a:rPr>
              <a:t>are  the most prominent</a:t>
            </a:r>
          </a:p>
          <a:p>
            <a:r>
              <a:rPr lang="en-US" sz="2000" dirty="0" smtClean="0">
                <a:latin typeface="Bahnschrift SemiBold" panose="020B0502040204020203" pitchFamily="34" charset="0"/>
              </a:rPr>
              <a:t> Most of the Warehouses are C certified</a:t>
            </a:r>
            <a:r>
              <a:rPr lang="en-US" sz="2000" dirty="0">
                <a:latin typeface="Bahnschrift SemiBold" panose="020B0502040204020203" pitchFamily="34" charset="0"/>
                <a:ea typeface="Arial" panose="020B0604020202020204" pitchFamily="34" charset="0"/>
              </a:rPr>
              <a:t> </a:t>
            </a:r>
            <a:r>
              <a:rPr lang="en-US" sz="2000" dirty="0" smtClean="0">
                <a:latin typeface="Bahnschrift SemiBold" panose="020B0502040204020203" pitchFamily="34" charset="0"/>
                <a:ea typeface="Arial" panose="020B0604020202020204" pitchFamily="34" charset="0"/>
              </a:rPr>
              <a:t>&amp; carry </a:t>
            </a:r>
            <a:r>
              <a:rPr lang="en-US" sz="2000" dirty="0">
                <a:latin typeface="Bahnschrift SemiBold" panose="020B0502040204020203" pitchFamily="34" charset="0"/>
                <a:ea typeface="Arial" panose="020B0604020202020204" pitchFamily="34" charset="0"/>
              </a:rPr>
              <a:t>medium category weight</a:t>
            </a:r>
            <a:endParaRPr lang="en-US" sz="2000" dirty="0" smtClean="0">
              <a:latin typeface="Bahnschrift SemiBold" panose="020B0502040204020203" pitchFamily="34" charset="0"/>
            </a:endParaRPr>
          </a:p>
          <a:p>
            <a:r>
              <a:rPr lang="en-US" sz="2000" dirty="0" smtClean="0">
                <a:latin typeface="Bahnschrift SemiBold" panose="020B0502040204020203" pitchFamily="34" charset="0"/>
                <a:ea typeface="Arial" panose="020B0604020202020204" pitchFamily="34" charset="0"/>
              </a:rPr>
              <a:t> Most of the Ware houses are new but the customer base is strong for expert category Warehouses</a:t>
            </a:r>
            <a:endParaRPr lang="en-IN" sz="2000" dirty="0">
              <a:latin typeface="Bahnschrift SemiBold" panose="020B0502040204020203" pitchFamily="34" charset="0"/>
            </a:endParaRPr>
          </a:p>
        </p:txBody>
      </p:sp>
      <p:sp>
        <p:nvSpPr>
          <p:cNvPr id="17" name="Title 1"/>
          <p:cNvSpPr txBox="1">
            <a:spLocks/>
          </p:cNvSpPr>
          <p:nvPr/>
        </p:nvSpPr>
        <p:spPr>
          <a:xfrm>
            <a:off x="676275" y="3556811"/>
            <a:ext cx="7494331" cy="721360"/>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Recommendations from EDA </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18" name="Content Placeholder 2"/>
          <p:cNvSpPr txBox="1">
            <a:spLocks/>
          </p:cNvSpPr>
          <p:nvPr/>
        </p:nvSpPr>
        <p:spPr>
          <a:xfrm>
            <a:off x="436925" y="4339496"/>
            <a:ext cx="4474728" cy="1600293"/>
          </a:xfrm>
          <a:prstGeom prst="rect">
            <a:avLst/>
          </a:prstGeom>
        </p:spPr>
        <p:txBody>
          <a:bodyPr vert="horz" lIns="0" tIns="45720" rIns="0" bIns="45720" rtlCol="0">
            <a:noAutofit/>
          </a:bodyPr>
          <a:lstStyle>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800" b="1">
                <a:solidFill>
                  <a:schemeClr val="tx1">
                    <a:lumMod val="75000"/>
                    <a:lumOff val="25000"/>
                  </a:schemeClr>
                </a:solidFill>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sz="2000" dirty="0">
                <a:latin typeface="Bahnschrift SemiBold" panose="020B0502040204020203" pitchFamily="34" charset="0"/>
              </a:rPr>
              <a:t> </a:t>
            </a:r>
            <a:r>
              <a:rPr lang="en-US" sz="2000" dirty="0" smtClean="0">
                <a:latin typeface="Bahnschrift SemiBold" panose="020B0502040204020203" pitchFamily="34" charset="0"/>
              </a:rPr>
              <a:t>Analysis </a:t>
            </a:r>
            <a:r>
              <a:rPr lang="en-US" sz="2000" dirty="0">
                <a:latin typeface="Bahnschrift SemiBold" panose="020B0502040204020203" pitchFamily="34" charset="0"/>
              </a:rPr>
              <a:t>of market requirement</a:t>
            </a:r>
          </a:p>
          <a:p>
            <a:r>
              <a:rPr lang="en-US" sz="2000" dirty="0">
                <a:latin typeface="Bahnschrift SemiBold" panose="020B0502040204020203" pitchFamily="34" charset="0"/>
              </a:rPr>
              <a:t> Planning of warehouse inventory </a:t>
            </a:r>
          </a:p>
          <a:p>
            <a:r>
              <a:rPr lang="en-US" sz="2000" dirty="0">
                <a:latin typeface="Bahnschrift SemiBold" panose="020B0502040204020203" pitchFamily="34" charset="0"/>
              </a:rPr>
              <a:t> </a:t>
            </a:r>
            <a:r>
              <a:rPr lang="en-US" sz="2000" dirty="0" smtClean="0">
                <a:latin typeface="Bahnschrift SemiBold" panose="020B0502040204020203" pitchFamily="34" charset="0"/>
              </a:rPr>
              <a:t>Timely Introduction </a:t>
            </a:r>
            <a:r>
              <a:rPr lang="en-US" sz="2000" dirty="0">
                <a:latin typeface="Bahnschrift SemiBold" panose="020B0502040204020203" pitchFamily="34" charset="0"/>
              </a:rPr>
              <a:t>of </a:t>
            </a:r>
            <a:r>
              <a:rPr lang="en-US" sz="2000" dirty="0" smtClean="0">
                <a:latin typeface="Bahnschrift SemiBold" panose="020B0502040204020203" pitchFamily="34" charset="0"/>
              </a:rPr>
              <a:t>new products</a:t>
            </a:r>
            <a:endParaRPr lang="en-US" sz="2000" dirty="0">
              <a:latin typeface="Bahnschrift SemiBold" panose="020B0502040204020203" pitchFamily="34" charset="0"/>
            </a:endParaRPr>
          </a:p>
        </p:txBody>
      </p:sp>
      <p:sp>
        <p:nvSpPr>
          <p:cNvPr id="19" name="Content Placeholder 2"/>
          <p:cNvSpPr txBox="1">
            <a:spLocks/>
          </p:cNvSpPr>
          <p:nvPr/>
        </p:nvSpPr>
        <p:spPr>
          <a:xfrm>
            <a:off x="4911653" y="4339496"/>
            <a:ext cx="4807531" cy="920775"/>
          </a:xfrm>
          <a:prstGeom prst="rect">
            <a:avLst/>
          </a:prstGeom>
        </p:spPr>
        <p:txBody>
          <a:bodyPr vert="horz" lIns="0" tIns="45720" rIns="0" bIns="45720" rtlCol="0">
            <a:noAutofit/>
          </a:bodyPr>
          <a:lstStyle>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800" b="1">
                <a:solidFill>
                  <a:schemeClr val="tx1">
                    <a:lumMod val="75000"/>
                    <a:lumOff val="25000"/>
                  </a:schemeClr>
                </a:solidFill>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sz="2000" dirty="0" smtClean="0">
                <a:latin typeface="Bahnschrift SemiBold" panose="020B0502040204020203" pitchFamily="34" charset="0"/>
              </a:rPr>
              <a:t> Targeted </a:t>
            </a:r>
            <a:r>
              <a:rPr lang="en-US" sz="2000" dirty="0">
                <a:latin typeface="Bahnschrift SemiBold" panose="020B0502040204020203" pitchFamily="34" charset="0"/>
              </a:rPr>
              <a:t>marketing &amp; Strategic Pricing</a:t>
            </a:r>
          </a:p>
          <a:p>
            <a:r>
              <a:rPr lang="en-US" sz="2000" dirty="0" smtClean="0">
                <a:latin typeface="Bahnschrift SemiBold" panose="020B0502040204020203" pitchFamily="34" charset="0"/>
              </a:rPr>
              <a:t> C </a:t>
            </a:r>
            <a:r>
              <a:rPr lang="en-US" sz="2000" dirty="0">
                <a:latin typeface="Bahnschrift SemiBold" panose="020B0502040204020203" pitchFamily="34" charset="0"/>
              </a:rPr>
              <a:t>to A+ certifications </a:t>
            </a:r>
            <a:r>
              <a:rPr lang="en-US" sz="2000" dirty="0" smtClean="0">
                <a:latin typeface="Bahnschrift SemiBold" panose="020B0502040204020203" pitchFamily="34" charset="0"/>
              </a:rPr>
              <a:t>conversions</a:t>
            </a:r>
          </a:p>
        </p:txBody>
      </p:sp>
      <p:sp>
        <p:nvSpPr>
          <p:cNvPr id="11" name="Oval 10">
            <a:hlinkClick r:id="rId3"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63973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16</a:t>
            </a:fld>
            <a:endParaRPr lang="en-IN"/>
          </a:p>
        </p:txBody>
      </p:sp>
      <p:sp>
        <p:nvSpPr>
          <p:cNvPr id="5" name="Title 1"/>
          <p:cNvSpPr txBox="1">
            <a:spLocks/>
          </p:cNvSpPr>
          <p:nvPr/>
        </p:nvSpPr>
        <p:spPr>
          <a:xfrm>
            <a:off x="676276" y="110474"/>
            <a:ext cx="8747944" cy="72136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FEATURE TRANSFORMATION &amp; SELECTION</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15" name="Content Placeholder 2"/>
          <p:cNvSpPr txBox="1">
            <a:spLocks/>
          </p:cNvSpPr>
          <p:nvPr/>
        </p:nvSpPr>
        <p:spPr>
          <a:xfrm>
            <a:off x="524585" y="1260046"/>
            <a:ext cx="7984404" cy="2385763"/>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sz="1800" dirty="0"/>
              <a:t> Encoding of Object type </a:t>
            </a:r>
            <a:r>
              <a:rPr lang="en-US" sz="1800" dirty="0" smtClean="0"/>
              <a:t>variables – One Hot Encoding &amp; Dummy Encoding</a:t>
            </a:r>
            <a:endParaRPr lang="en-US" sz="1800" dirty="0"/>
          </a:p>
          <a:p>
            <a:r>
              <a:rPr lang="en-US" sz="1800" dirty="0" smtClean="0"/>
              <a:t> Multi </a:t>
            </a:r>
            <a:r>
              <a:rPr lang="en-US" sz="1800" dirty="0"/>
              <a:t>collinearity treatment through Variance Inflation Factor method</a:t>
            </a:r>
          </a:p>
          <a:p>
            <a:r>
              <a:rPr lang="en-US" sz="1800" dirty="0" smtClean="0"/>
              <a:t> Measure </a:t>
            </a:r>
            <a:r>
              <a:rPr lang="en-US" sz="1800" dirty="0"/>
              <a:t>of how much the variable is contributing to the standard </a:t>
            </a:r>
            <a:r>
              <a:rPr lang="en-US" sz="1800" dirty="0" smtClean="0"/>
              <a:t>   error</a:t>
            </a:r>
            <a:endParaRPr lang="en-US" sz="1800" dirty="0"/>
          </a:p>
          <a:p>
            <a:r>
              <a:rPr lang="en-US" sz="1800" dirty="0" smtClean="0"/>
              <a:t> A </a:t>
            </a:r>
            <a:r>
              <a:rPr lang="en-US" sz="1800" dirty="0"/>
              <a:t>value of up to 5 for VIF is allowed. </a:t>
            </a:r>
            <a:endParaRPr lang="en-US" sz="1800" dirty="0" smtClean="0"/>
          </a:p>
          <a:p>
            <a:r>
              <a:rPr lang="en-US" sz="1800" dirty="0" smtClean="0"/>
              <a:t> The </a:t>
            </a:r>
            <a:r>
              <a:rPr lang="en-US" sz="1800" dirty="0"/>
              <a:t>variables with a VIF above 5 are removed one by one and the VIF is recalculated after each removal.</a:t>
            </a:r>
          </a:p>
          <a:p>
            <a:endParaRPr lang="en-US" sz="1800" dirty="0"/>
          </a:p>
          <a:p>
            <a:endParaRPr lang="en-US" sz="1800" dirty="0"/>
          </a:p>
          <a:p>
            <a:endParaRPr lang="en-IN" sz="1800" dirty="0"/>
          </a:p>
        </p:txBody>
      </p:sp>
      <p:pic>
        <p:nvPicPr>
          <p:cNvPr id="11" name="Picture 10"/>
          <p:cNvPicPr/>
          <p:nvPr/>
        </p:nvPicPr>
        <p:blipFill>
          <a:blip r:embed="rId2"/>
          <a:stretch>
            <a:fillRect/>
          </a:stretch>
        </p:blipFill>
        <p:spPr>
          <a:xfrm>
            <a:off x="9129248" y="1100159"/>
            <a:ext cx="3004886" cy="4695506"/>
          </a:xfrm>
          <a:prstGeom prst="rect">
            <a:avLst/>
          </a:prstGeom>
        </p:spPr>
      </p:pic>
      <p:sp>
        <p:nvSpPr>
          <p:cNvPr id="6" name="TextBox 5"/>
          <p:cNvSpPr txBox="1"/>
          <p:nvPr/>
        </p:nvSpPr>
        <p:spPr>
          <a:xfrm>
            <a:off x="4046705" y="5214026"/>
            <a:ext cx="4202349" cy="401632"/>
          </a:xfrm>
          <a:prstGeom prst="rect">
            <a:avLst/>
          </a:prstGeom>
          <a:noFill/>
        </p:spPr>
        <p:txBody>
          <a:bodyPr wrap="square" rtlCol="0">
            <a:spAutoFit/>
          </a:bodyPr>
          <a:lstStyle/>
          <a:p>
            <a:r>
              <a:rPr lang="en-IN" sz="2000" dirty="0" smtClean="0">
                <a:solidFill>
                  <a:srgbClr val="FF0000"/>
                </a:solidFill>
                <a:latin typeface="Bahnschrift SemiBold" panose="020B0502040204020203" pitchFamily="34" charset="0"/>
              </a:rPr>
              <a:t>14 FINAL </a:t>
            </a:r>
            <a:r>
              <a:rPr lang="en-IN" sz="2000" dirty="0">
                <a:solidFill>
                  <a:srgbClr val="FF0000"/>
                </a:solidFill>
                <a:latin typeface="Bahnschrift SemiBold" panose="020B0502040204020203" pitchFamily="34" charset="0"/>
              </a:rPr>
              <a:t>SIGNIFICANT VARIABLES</a:t>
            </a:r>
          </a:p>
        </p:txBody>
      </p:sp>
      <p:sp>
        <p:nvSpPr>
          <p:cNvPr id="16" name="Left Brace 15"/>
          <p:cNvSpPr/>
          <p:nvPr/>
        </p:nvSpPr>
        <p:spPr>
          <a:xfrm>
            <a:off x="8830113" y="1415845"/>
            <a:ext cx="449943" cy="437982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20" name="Elbow Connector 19"/>
          <p:cNvCxnSpPr>
            <a:stCxn id="16" idx="1"/>
            <a:endCxn id="6" idx="3"/>
          </p:cNvCxnSpPr>
          <p:nvPr/>
        </p:nvCxnSpPr>
        <p:spPr>
          <a:xfrm rot="10800000" flipV="1">
            <a:off x="8249055" y="3605754"/>
            <a:ext cx="581059" cy="180908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hlinkClick r:id="rId3"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107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lum bright="70000" contrast="-70000"/>
          </a:blip>
          <a:stretch>
            <a:fillRect/>
          </a:stretch>
        </p:blipFill>
        <p:spPr>
          <a:xfrm>
            <a:off x="-2890684" y="110474"/>
            <a:ext cx="5781368" cy="5781368"/>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17</a:t>
            </a:fld>
            <a:endParaRPr lang="en-IN"/>
          </a:p>
        </p:txBody>
      </p:sp>
      <p:sp>
        <p:nvSpPr>
          <p:cNvPr id="5" name="Title 1"/>
          <p:cNvSpPr txBox="1">
            <a:spLocks/>
          </p:cNvSpPr>
          <p:nvPr/>
        </p:nvSpPr>
        <p:spPr>
          <a:xfrm>
            <a:off x="2714149" y="-17899"/>
            <a:ext cx="6702558" cy="7213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IN" sz="4400"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Model Building</a:t>
            </a:r>
            <a:endParaRPr lang="en-IN" sz="4400"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15" name="Content Placeholder 2"/>
          <p:cNvSpPr txBox="1">
            <a:spLocks/>
          </p:cNvSpPr>
          <p:nvPr/>
        </p:nvSpPr>
        <p:spPr>
          <a:xfrm>
            <a:off x="4659097" y="693535"/>
            <a:ext cx="5701968" cy="1247180"/>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sz="1800" dirty="0"/>
              <a:t> </a:t>
            </a:r>
            <a:r>
              <a:rPr lang="en-US" sz="1800" dirty="0" smtClean="0"/>
              <a:t>Supervised Regression Problem</a:t>
            </a:r>
          </a:p>
          <a:p>
            <a:r>
              <a:rPr lang="en-US" sz="1800" dirty="0"/>
              <a:t> </a:t>
            </a:r>
            <a:r>
              <a:rPr lang="en-US" sz="1800" dirty="0" smtClean="0"/>
              <a:t>Predict any value between 0 to + infinity for weight</a:t>
            </a:r>
            <a:endParaRPr lang="en-US" sz="1800" dirty="0"/>
          </a:p>
        </p:txBody>
      </p:sp>
      <p:sp>
        <p:nvSpPr>
          <p:cNvPr id="7" name="Rectangle 6"/>
          <p:cNvSpPr/>
          <p:nvPr/>
        </p:nvSpPr>
        <p:spPr>
          <a:xfrm>
            <a:off x="4663703" y="1987746"/>
            <a:ext cx="5697362" cy="1826021"/>
          </a:xfrm>
          <a:prstGeom prst="rect">
            <a:avLst/>
          </a:prstGeom>
        </p:spPr>
        <p:txBody>
          <a:bodyPr vert="horz" lIns="0" tIns="45720" rIns="0" bIns="45720" rtlCol="0">
            <a:noAutofit/>
          </a:bodyPr>
          <a:lstStyle/>
          <a:p>
            <a:pPr marL="91440" indent="-91440" algn="just" defTabSz="914400">
              <a:spcBef>
                <a:spcPts val="1200"/>
              </a:spcBef>
              <a:spcAft>
                <a:spcPts val="200"/>
              </a:spcAft>
              <a:buClr>
                <a:schemeClr val="accent1"/>
              </a:buClr>
              <a:buSzPct val="100000"/>
              <a:buFont typeface="Wingdings" panose="05000000000000000000" pitchFamily="2" charset="2"/>
              <a:buChar char="ü"/>
            </a:pPr>
            <a:r>
              <a:rPr lang="en-US" b="1" dirty="0">
                <a:solidFill>
                  <a:schemeClr val="tx1">
                    <a:lumMod val="75000"/>
                    <a:lumOff val="25000"/>
                  </a:schemeClr>
                </a:solidFill>
                <a:latin typeface="Bahnschrift SemiBold" panose="020B0502040204020203" pitchFamily="34" charset="0"/>
              </a:rPr>
              <a:t> Linear Regression</a:t>
            </a:r>
            <a:endParaRPr lang="en-IN" b="1" dirty="0">
              <a:solidFill>
                <a:schemeClr val="tx1">
                  <a:lumMod val="75000"/>
                  <a:lumOff val="25000"/>
                </a:schemeClr>
              </a:solidFill>
              <a:latin typeface="Bahnschrift SemiBold" panose="020B0502040204020203" pitchFamily="34" charset="0"/>
            </a:endParaRPr>
          </a:p>
          <a:p>
            <a:pPr marL="91440" indent="-91440" algn="just" defTabSz="914400">
              <a:spcBef>
                <a:spcPts val="1200"/>
              </a:spcBef>
              <a:spcAft>
                <a:spcPts val="200"/>
              </a:spcAft>
              <a:buClr>
                <a:schemeClr val="accent1"/>
              </a:buClr>
              <a:buSzPct val="100000"/>
              <a:buFont typeface="Wingdings" panose="05000000000000000000" pitchFamily="2" charset="2"/>
              <a:buChar char="ü"/>
            </a:pPr>
            <a:r>
              <a:rPr lang="en-US" b="1" dirty="0">
                <a:solidFill>
                  <a:schemeClr val="tx1">
                    <a:lumMod val="75000"/>
                    <a:lumOff val="25000"/>
                  </a:schemeClr>
                </a:solidFill>
                <a:latin typeface="Bahnschrift SemiBold" panose="020B0502040204020203" pitchFamily="34" charset="0"/>
              </a:rPr>
              <a:t> </a:t>
            </a:r>
            <a:r>
              <a:rPr lang="en-US" b="1" dirty="0" smtClean="0">
                <a:solidFill>
                  <a:schemeClr val="tx1">
                    <a:lumMod val="75000"/>
                    <a:lumOff val="25000"/>
                  </a:schemeClr>
                </a:solidFill>
                <a:latin typeface="Bahnschrift SemiBold" panose="020B0502040204020203" pitchFamily="34" charset="0"/>
              </a:rPr>
              <a:t>Decision Tree Regressor - CART</a:t>
            </a:r>
            <a:endParaRPr lang="en-IN" b="1" dirty="0">
              <a:solidFill>
                <a:schemeClr val="tx1">
                  <a:lumMod val="75000"/>
                  <a:lumOff val="25000"/>
                </a:schemeClr>
              </a:solidFill>
              <a:latin typeface="Bahnschrift SemiBold" panose="020B0502040204020203" pitchFamily="34" charset="0"/>
            </a:endParaRPr>
          </a:p>
          <a:p>
            <a:pPr marL="91440" indent="-91440" algn="just" defTabSz="914400">
              <a:spcBef>
                <a:spcPts val="1200"/>
              </a:spcBef>
              <a:spcAft>
                <a:spcPts val="200"/>
              </a:spcAft>
              <a:buClr>
                <a:schemeClr val="accent1"/>
              </a:buClr>
              <a:buSzPct val="100000"/>
              <a:buFont typeface="Wingdings" panose="05000000000000000000" pitchFamily="2" charset="2"/>
              <a:buChar char="ü"/>
            </a:pPr>
            <a:r>
              <a:rPr lang="en-US" b="1" dirty="0">
                <a:solidFill>
                  <a:schemeClr val="tx1">
                    <a:lumMod val="75000"/>
                    <a:lumOff val="25000"/>
                  </a:schemeClr>
                </a:solidFill>
                <a:latin typeface="Bahnschrift SemiBold" panose="020B0502040204020203" pitchFamily="34" charset="0"/>
              </a:rPr>
              <a:t> Ensemble </a:t>
            </a:r>
            <a:r>
              <a:rPr lang="en-US" b="1" dirty="0" smtClean="0">
                <a:solidFill>
                  <a:schemeClr val="tx1">
                    <a:lumMod val="75000"/>
                    <a:lumOff val="25000"/>
                  </a:schemeClr>
                </a:solidFill>
                <a:latin typeface="Bahnschrift SemiBold" panose="020B0502040204020203" pitchFamily="34" charset="0"/>
              </a:rPr>
              <a:t>models</a:t>
            </a:r>
          </a:p>
        </p:txBody>
      </p:sp>
      <p:sp>
        <p:nvSpPr>
          <p:cNvPr id="8" name="TextBox 7"/>
          <p:cNvSpPr txBox="1"/>
          <p:nvPr/>
        </p:nvSpPr>
        <p:spPr>
          <a:xfrm>
            <a:off x="1306073" y="2585659"/>
            <a:ext cx="3200901" cy="830997"/>
          </a:xfrm>
          <a:prstGeom prst="rect">
            <a:avLst/>
          </a:prstGeom>
          <a:noFill/>
        </p:spPr>
        <p:txBody>
          <a:bodyPr wrap="square" rtlCol="0">
            <a:spAutoFit/>
          </a:bodyPr>
          <a:lstStyle/>
          <a:p>
            <a:pPr algn="ctr"/>
            <a:r>
              <a:rPr lang="en-IN" sz="2400" u="sng" dirty="0" smtClean="0">
                <a:latin typeface="Bahnschrift SemiBold" panose="020B0502040204020203" pitchFamily="34" charset="0"/>
              </a:rPr>
              <a:t>Models for Regression Problems</a:t>
            </a:r>
            <a:endParaRPr lang="en-IN" sz="2400" u="sng" dirty="0">
              <a:latin typeface="Bahnschrift SemiBold" panose="020B0502040204020203" pitchFamily="34" charset="0"/>
            </a:endParaRPr>
          </a:p>
        </p:txBody>
      </p:sp>
      <p:sp>
        <p:nvSpPr>
          <p:cNvPr id="10" name="Rectangle 9"/>
          <p:cNvSpPr/>
          <p:nvPr/>
        </p:nvSpPr>
        <p:spPr>
          <a:xfrm>
            <a:off x="4461207" y="3313166"/>
            <a:ext cx="6096000" cy="825867"/>
          </a:xfrm>
          <a:prstGeom prst="rect">
            <a:avLst/>
          </a:prstGeom>
        </p:spPr>
        <p:txBody>
          <a:bodyPr>
            <a:spAutoFit/>
          </a:bodyPr>
          <a:lstStyle/>
          <a:p>
            <a:pPr marL="742950" lvl="1" indent="-285750" algn="just" defTabSz="914400">
              <a:spcBef>
                <a:spcPts val="1200"/>
              </a:spcBef>
              <a:spcAft>
                <a:spcPts val="200"/>
              </a:spcAft>
              <a:buClr>
                <a:schemeClr val="accent1"/>
              </a:buClr>
              <a:buSzPct val="100000"/>
              <a:buFont typeface="Wingdings" panose="05000000000000000000" pitchFamily="2" charset="2"/>
              <a:buChar char="v"/>
            </a:pPr>
            <a:r>
              <a:rPr lang="en-US" b="1" dirty="0">
                <a:solidFill>
                  <a:schemeClr val="tx1">
                    <a:lumMod val="75000"/>
                    <a:lumOff val="25000"/>
                  </a:schemeClr>
                </a:solidFill>
                <a:latin typeface="Bahnschrift SemiBold" panose="020B0502040204020203" pitchFamily="34" charset="0"/>
              </a:rPr>
              <a:t>Random Forest Regressor</a:t>
            </a:r>
          </a:p>
          <a:p>
            <a:pPr marL="742950" lvl="1" indent="-285750" algn="just" defTabSz="914400">
              <a:spcBef>
                <a:spcPts val="1200"/>
              </a:spcBef>
              <a:spcAft>
                <a:spcPts val="200"/>
              </a:spcAft>
              <a:buClr>
                <a:schemeClr val="accent1"/>
              </a:buClr>
              <a:buSzPct val="100000"/>
              <a:buFont typeface="Wingdings" panose="05000000000000000000" pitchFamily="2" charset="2"/>
              <a:buChar char="v"/>
            </a:pPr>
            <a:r>
              <a:rPr lang="en-US" b="1" dirty="0" smtClean="0">
                <a:solidFill>
                  <a:schemeClr val="tx1">
                    <a:lumMod val="75000"/>
                    <a:lumOff val="25000"/>
                  </a:schemeClr>
                </a:solidFill>
                <a:latin typeface="Bahnschrift SemiBold" panose="020B0502040204020203" pitchFamily="34" charset="0"/>
              </a:rPr>
              <a:t>Bagging</a:t>
            </a:r>
            <a:endParaRPr lang="en-US" b="1" dirty="0">
              <a:solidFill>
                <a:schemeClr val="tx1">
                  <a:lumMod val="75000"/>
                  <a:lumOff val="25000"/>
                </a:schemeClr>
              </a:solidFill>
              <a:latin typeface="Bahnschrift SemiBold" panose="020B0502040204020203" pitchFamily="34" charset="0"/>
            </a:endParaRPr>
          </a:p>
        </p:txBody>
      </p:sp>
      <p:sp>
        <p:nvSpPr>
          <p:cNvPr id="12" name="Rectangle 11"/>
          <p:cNvSpPr/>
          <p:nvPr/>
        </p:nvSpPr>
        <p:spPr>
          <a:xfrm>
            <a:off x="7690658" y="3304549"/>
            <a:ext cx="4069080" cy="825867"/>
          </a:xfrm>
          <a:prstGeom prst="rect">
            <a:avLst/>
          </a:prstGeom>
        </p:spPr>
        <p:txBody>
          <a:bodyPr wrap="square">
            <a:spAutoFit/>
          </a:bodyPr>
          <a:lstStyle/>
          <a:p>
            <a:pPr marL="742950" lvl="1" indent="-285750" algn="just" defTabSz="914400">
              <a:spcBef>
                <a:spcPts val="1200"/>
              </a:spcBef>
              <a:spcAft>
                <a:spcPts val="200"/>
              </a:spcAft>
              <a:buClr>
                <a:schemeClr val="accent1"/>
              </a:buClr>
              <a:buSzPct val="100000"/>
              <a:buFont typeface="Wingdings" panose="05000000000000000000" pitchFamily="2" charset="2"/>
              <a:buChar char="v"/>
            </a:pPr>
            <a:r>
              <a:rPr lang="en-US" b="1" dirty="0" err="1">
                <a:solidFill>
                  <a:schemeClr val="tx1">
                    <a:lumMod val="75000"/>
                    <a:lumOff val="25000"/>
                  </a:schemeClr>
                </a:solidFill>
                <a:latin typeface="Bahnschrift SemiBold" panose="020B0502040204020203" pitchFamily="34" charset="0"/>
              </a:rPr>
              <a:t>Adaboost</a:t>
            </a:r>
            <a:r>
              <a:rPr lang="en-US" b="1" dirty="0">
                <a:solidFill>
                  <a:schemeClr val="tx1">
                    <a:lumMod val="75000"/>
                    <a:lumOff val="25000"/>
                  </a:schemeClr>
                </a:solidFill>
                <a:latin typeface="Bahnschrift SemiBold" panose="020B0502040204020203" pitchFamily="34" charset="0"/>
              </a:rPr>
              <a:t> </a:t>
            </a:r>
          </a:p>
          <a:p>
            <a:pPr marL="742950" lvl="1" indent="-285750" algn="just" defTabSz="914400">
              <a:spcBef>
                <a:spcPts val="1200"/>
              </a:spcBef>
              <a:spcAft>
                <a:spcPts val="200"/>
              </a:spcAft>
              <a:buClr>
                <a:schemeClr val="accent1"/>
              </a:buClr>
              <a:buSzPct val="100000"/>
              <a:buFont typeface="Wingdings" panose="05000000000000000000" pitchFamily="2" charset="2"/>
              <a:buChar char="v"/>
            </a:pPr>
            <a:r>
              <a:rPr lang="en-US" b="1" dirty="0">
                <a:solidFill>
                  <a:schemeClr val="tx1">
                    <a:lumMod val="75000"/>
                    <a:lumOff val="25000"/>
                  </a:schemeClr>
                </a:solidFill>
                <a:latin typeface="Bahnschrift SemiBold" panose="020B0502040204020203" pitchFamily="34" charset="0"/>
              </a:rPr>
              <a:t>Gradient boost </a:t>
            </a:r>
            <a:r>
              <a:rPr lang="en-US" b="1" dirty="0" smtClean="0">
                <a:solidFill>
                  <a:schemeClr val="tx1">
                    <a:lumMod val="75000"/>
                    <a:lumOff val="25000"/>
                  </a:schemeClr>
                </a:solidFill>
                <a:latin typeface="Bahnschrift SemiBold" panose="020B0502040204020203" pitchFamily="34" charset="0"/>
              </a:rPr>
              <a:t>Regressor</a:t>
            </a:r>
            <a:endParaRPr lang="en-US" b="1" dirty="0">
              <a:solidFill>
                <a:schemeClr val="tx1">
                  <a:lumMod val="75000"/>
                  <a:lumOff val="25000"/>
                </a:schemeClr>
              </a:solidFill>
              <a:latin typeface="Bahnschrift SemiBold" panose="020B0502040204020203" pitchFamily="34" charset="0"/>
            </a:endParaRPr>
          </a:p>
        </p:txBody>
      </p:sp>
      <p:sp>
        <p:nvSpPr>
          <p:cNvPr id="13" name="TextBox 12"/>
          <p:cNvSpPr txBox="1"/>
          <p:nvPr/>
        </p:nvSpPr>
        <p:spPr>
          <a:xfrm>
            <a:off x="1351839" y="4984332"/>
            <a:ext cx="3109368" cy="461665"/>
          </a:xfrm>
          <a:prstGeom prst="rect">
            <a:avLst/>
          </a:prstGeom>
          <a:noFill/>
        </p:spPr>
        <p:txBody>
          <a:bodyPr wrap="square" rtlCol="0">
            <a:spAutoFit/>
          </a:bodyPr>
          <a:lstStyle/>
          <a:p>
            <a:pPr algn="ctr"/>
            <a:r>
              <a:rPr lang="en-IN" sz="2400" u="sng" dirty="0" smtClean="0">
                <a:latin typeface="Bahnschrift SemiBold" panose="020B0502040204020203" pitchFamily="34" charset="0"/>
              </a:rPr>
              <a:t>Train Test Split</a:t>
            </a:r>
            <a:endParaRPr lang="en-IN" sz="2400" u="sng" dirty="0">
              <a:latin typeface="Bahnschrift SemiBold" panose="020B0502040204020203" pitchFamily="34" charset="0"/>
            </a:endParaRPr>
          </a:p>
        </p:txBody>
      </p:sp>
      <p:sp>
        <p:nvSpPr>
          <p:cNvPr id="16" name="Rectangle 15"/>
          <p:cNvSpPr/>
          <p:nvPr/>
        </p:nvSpPr>
        <p:spPr>
          <a:xfrm>
            <a:off x="4659097" y="4394760"/>
            <a:ext cx="6237503" cy="1826021"/>
          </a:xfrm>
          <a:prstGeom prst="rect">
            <a:avLst/>
          </a:prstGeom>
        </p:spPr>
        <p:txBody>
          <a:bodyPr vert="horz" lIns="0" tIns="45720" rIns="0" bIns="45720" rtlCol="0">
            <a:noAutofit/>
          </a:bodyPr>
          <a:lstStyle/>
          <a:p>
            <a: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pPr>
            <a:r>
              <a:rPr lang="en-IN" b="1" dirty="0" smtClean="0">
                <a:solidFill>
                  <a:schemeClr val="tx1">
                    <a:lumMod val="75000"/>
                    <a:lumOff val="25000"/>
                  </a:schemeClr>
                </a:solidFill>
                <a:latin typeface="Bahnschrift SemiBold" panose="020B0502040204020203" pitchFamily="34" charset="0"/>
              </a:rPr>
              <a:t> Train the model using train data and test using test data</a:t>
            </a:r>
          </a:p>
          <a:p>
            <a: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pPr>
            <a:r>
              <a:rPr lang="en-US" b="1" dirty="0" smtClean="0">
                <a:solidFill>
                  <a:schemeClr val="tx1">
                    <a:lumMod val="75000"/>
                    <a:lumOff val="25000"/>
                  </a:schemeClr>
                </a:solidFill>
                <a:latin typeface="Bahnschrift SemiBold" panose="020B0502040204020203" pitchFamily="34" charset="0"/>
              </a:rPr>
              <a:t> Separation of Dependent &amp; Independent variables.</a:t>
            </a:r>
          </a:p>
          <a:p>
            <a: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pPr>
            <a:r>
              <a:rPr lang="en-US" b="1" dirty="0" smtClean="0">
                <a:solidFill>
                  <a:schemeClr val="tx1">
                    <a:lumMod val="75000"/>
                    <a:lumOff val="25000"/>
                  </a:schemeClr>
                </a:solidFill>
                <a:latin typeface="Bahnschrift SemiBold" panose="020B0502040204020203" pitchFamily="34" charset="0"/>
              </a:rPr>
              <a:t> Split data in to Train &amp; Test data (70:30)</a:t>
            </a:r>
          </a:p>
        </p:txBody>
      </p:sp>
      <p:sp>
        <p:nvSpPr>
          <p:cNvPr id="17" name="TextBox 16"/>
          <p:cNvSpPr txBox="1"/>
          <p:nvPr/>
        </p:nvSpPr>
        <p:spPr>
          <a:xfrm>
            <a:off x="1306073" y="1086291"/>
            <a:ext cx="3200901" cy="461665"/>
          </a:xfrm>
          <a:prstGeom prst="rect">
            <a:avLst/>
          </a:prstGeom>
          <a:noFill/>
        </p:spPr>
        <p:txBody>
          <a:bodyPr wrap="square" rtlCol="0">
            <a:spAutoFit/>
          </a:bodyPr>
          <a:lstStyle/>
          <a:p>
            <a:pPr algn="ctr"/>
            <a:r>
              <a:rPr lang="en-IN" sz="2400" u="sng" dirty="0" smtClean="0">
                <a:latin typeface="Bahnschrift SemiBold" panose="020B0502040204020203" pitchFamily="34" charset="0"/>
              </a:rPr>
              <a:t>Model Description</a:t>
            </a:r>
            <a:endParaRPr lang="en-IN" sz="2400" u="sng" dirty="0">
              <a:latin typeface="Bahnschrift SemiBold" panose="020B0502040204020203" pitchFamily="34" charset="0"/>
            </a:endParaRPr>
          </a:p>
        </p:txBody>
      </p:sp>
      <p:sp>
        <p:nvSpPr>
          <p:cNvPr id="6" name="Rounded Rectangle 5"/>
          <p:cNvSpPr/>
          <p:nvPr/>
        </p:nvSpPr>
        <p:spPr>
          <a:xfrm>
            <a:off x="4465228" y="699545"/>
            <a:ext cx="7252764" cy="1087339"/>
          </a:xfrm>
          <a:prstGeom prst="roundRect">
            <a:avLst>
              <a:gd name="adj" fmla="val 13864"/>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4461207" y="1900561"/>
            <a:ext cx="7252764" cy="2238472"/>
          </a:xfrm>
          <a:prstGeom prst="roundRect">
            <a:avLst>
              <a:gd name="adj" fmla="val 9859"/>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4506974" y="4252678"/>
            <a:ext cx="7252764" cy="2010961"/>
          </a:xfrm>
          <a:prstGeom prst="roundRect">
            <a:avLst>
              <a:gd name="adj" fmla="val 9846"/>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hlinkClick r:id="rId3"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hlinkClick r:id="rId4" action="ppaction://hlinksldjump"/>
          </p:cNvPr>
          <p:cNvSpPr/>
          <p:nvPr/>
        </p:nvSpPr>
        <p:spPr>
          <a:xfrm>
            <a:off x="8056864" y="3460796"/>
            <a:ext cx="103238" cy="108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hlinkClick r:id="rId4" action="ppaction://hlinksldjump"/>
          </p:cNvPr>
          <p:cNvSpPr/>
          <p:nvPr/>
        </p:nvSpPr>
        <p:spPr>
          <a:xfrm>
            <a:off x="6238568" y="3921099"/>
            <a:ext cx="103238" cy="108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hlinkClick r:id="rId5" action="ppaction://hlinksldjump"/>
          </p:cNvPr>
          <p:cNvSpPr/>
          <p:nvPr/>
        </p:nvSpPr>
        <p:spPr>
          <a:xfrm>
            <a:off x="11299179" y="3918099"/>
            <a:ext cx="103238" cy="108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hlinkClick r:id="rId5" action="ppaction://hlinksldjump"/>
          </p:cNvPr>
          <p:cNvSpPr/>
          <p:nvPr/>
        </p:nvSpPr>
        <p:spPr>
          <a:xfrm>
            <a:off x="9621960" y="3460796"/>
            <a:ext cx="103238" cy="108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hlinkClick r:id="rId6" action="ppaction://hlinksldjump"/>
          </p:cNvPr>
          <p:cNvSpPr/>
          <p:nvPr/>
        </p:nvSpPr>
        <p:spPr>
          <a:xfrm>
            <a:off x="8313860" y="2576309"/>
            <a:ext cx="103238" cy="108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hlinkClick r:id="rId7" action="ppaction://hlinksldjump"/>
          </p:cNvPr>
          <p:cNvSpPr/>
          <p:nvPr/>
        </p:nvSpPr>
        <p:spPr>
          <a:xfrm>
            <a:off x="6885110" y="2136861"/>
            <a:ext cx="103238" cy="108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2186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lum bright="70000" contrast="-70000"/>
          </a:blip>
          <a:stretch>
            <a:fillRect/>
          </a:stretch>
        </p:blipFill>
        <p:spPr>
          <a:xfrm>
            <a:off x="-2890684" y="110474"/>
            <a:ext cx="5781368" cy="5781368"/>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18</a:t>
            </a:fld>
            <a:endParaRPr lang="en-IN"/>
          </a:p>
        </p:txBody>
      </p:sp>
      <p:sp>
        <p:nvSpPr>
          <p:cNvPr id="5" name="Title 1"/>
          <p:cNvSpPr txBox="1">
            <a:spLocks/>
          </p:cNvSpPr>
          <p:nvPr/>
        </p:nvSpPr>
        <p:spPr>
          <a:xfrm>
            <a:off x="2714149" y="-1"/>
            <a:ext cx="4658201" cy="558321"/>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IN" sz="3600"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LINEAR REGRESSION</a:t>
            </a:r>
            <a:endParaRPr lang="en-IN" sz="3600"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15" name="Content Placeholder 2"/>
          <p:cNvSpPr txBox="1">
            <a:spLocks/>
          </p:cNvSpPr>
          <p:nvPr/>
        </p:nvSpPr>
        <p:spPr>
          <a:xfrm>
            <a:off x="3119110" y="464935"/>
            <a:ext cx="8880526" cy="2256788"/>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200" dirty="0"/>
              <a:t> </a:t>
            </a:r>
            <a:r>
              <a:rPr lang="en-US" sz="1200" dirty="0" smtClean="0"/>
              <a:t>L</a:t>
            </a:r>
            <a:r>
              <a:rPr lang="en-US" sz="1400" dirty="0" smtClean="0"/>
              <a:t>inear </a:t>
            </a:r>
            <a:r>
              <a:rPr lang="en-US" sz="1400" dirty="0"/>
              <a:t>combination of the explanatory </a:t>
            </a:r>
            <a:r>
              <a:rPr lang="en-US" sz="1400" dirty="0" smtClean="0"/>
              <a:t>variables</a:t>
            </a:r>
          </a:p>
          <a:p>
            <a:pPr>
              <a:lnSpc>
                <a:spcPct val="100000"/>
              </a:lnSpc>
            </a:pPr>
            <a:r>
              <a:rPr lang="en-US" sz="1400" dirty="0" smtClean="0"/>
              <a:t> An </a:t>
            </a:r>
            <a:r>
              <a:rPr lang="en-US" sz="1400" dirty="0"/>
              <a:t>expression </a:t>
            </a:r>
            <a:r>
              <a:rPr lang="en-US" sz="1400" dirty="0" smtClean="0"/>
              <a:t>of one </a:t>
            </a:r>
            <a:r>
              <a:rPr lang="en-US" sz="1400" dirty="0"/>
              <a:t>or more </a:t>
            </a:r>
            <a:r>
              <a:rPr lang="en-US" sz="1400" dirty="0" smtClean="0"/>
              <a:t>variables scaled </a:t>
            </a:r>
            <a:r>
              <a:rPr lang="en-US" sz="1400" dirty="0"/>
              <a:t>by </a:t>
            </a:r>
            <a:r>
              <a:rPr lang="en-US" sz="1400" dirty="0" smtClean="0"/>
              <a:t>a </a:t>
            </a:r>
            <a:r>
              <a:rPr lang="en-US" sz="1400" dirty="0"/>
              <a:t>constant factor and added </a:t>
            </a:r>
            <a:r>
              <a:rPr lang="en-US" sz="1400" dirty="0" smtClean="0"/>
              <a:t>together</a:t>
            </a:r>
          </a:p>
          <a:p>
            <a:pPr>
              <a:lnSpc>
                <a:spcPct val="100000"/>
              </a:lnSpc>
            </a:pPr>
            <a:r>
              <a:rPr lang="en-US" sz="1200" dirty="0"/>
              <a:t> </a:t>
            </a:r>
            <a:r>
              <a:rPr lang="en-US" sz="1400" dirty="0"/>
              <a:t>Dependent variable value = (weight ∗independent variable) + </a:t>
            </a:r>
            <a:r>
              <a:rPr lang="en-US" sz="1400" dirty="0" smtClean="0"/>
              <a:t>constant</a:t>
            </a:r>
          </a:p>
          <a:p>
            <a:pPr>
              <a:lnSpc>
                <a:spcPct val="100000"/>
              </a:lnSpc>
            </a:pPr>
            <a:r>
              <a:rPr lang="en-US" sz="1400" dirty="0" smtClean="0"/>
              <a:t> It </a:t>
            </a:r>
            <a:r>
              <a:rPr lang="en-US" sz="1400" dirty="0"/>
              <a:t>is the straight line in the scatter plot of the </a:t>
            </a:r>
            <a:r>
              <a:rPr lang="en-US" sz="1400" dirty="0" smtClean="0"/>
              <a:t>variables</a:t>
            </a:r>
          </a:p>
          <a:p>
            <a:pPr>
              <a:lnSpc>
                <a:spcPct val="100000"/>
              </a:lnSpc>
            </a:pPr>
            <a:r>
              <a:rPr lang="en-US" sz="1400" dirty="0" smtClean="0"/>
              <a:t> The </a:t>
            </a:r>
            <a:r>
              <a:rPr lang="en-US" sz="1400" dirty="0"/>
              <a:t>best fit line can be found out using the Gradient Descent </a:t>
            </a:r>
            <a:r>
              <a:rPr lang="en-US" sz="1400" dirty="0" smtClean="0"/>
              <a:t>method</a:t>
            </a:r>
          </a:p>
          <a:p>
            <a:pPr>
              <a:lnSpc>
                <a:spcPct val="100000"/>
              </a:lnSpc>
            </a:pPr>
            <a:r>
              <a:rPr lang="en-US" sz="1400" dirty="0"/>
              <a:t> </a:t>
            </a:r>
            <a:r>
              <a:rPr lang="en-US" sz="1400" dirty="0" smtClean="0"/>
              <a:t>Linear Regression models are built using SKLEARN &amp; SCIPY STATS in Python</a:t>
            </a:r>
          </a:p>
        </p:txBody>
      </p:sp>
      <p:sp>
        <p:nvSpPr>
          <p:cNvPr id="8" name="TextBox 7"/>
          <p:cNvSpPr txBox="1"/>
          <p:nvPr/>
        </p:nvSpPr>
        <p:spPr>
          <a:xfrm>
            <a:off x="-27084" y="3448806"/>
            <a:ext cx="2890684" cy="1015663"/>
          </a:xfrm>
          <a:prstGeom prst="rect">
            <a:avLst/>
          </a:prstGeom>
          <a:noFill/>
        </p:spPr>
        <p:txBody>
          <a:bodyPr wrap="square" rtlCol="0">
            <a:spAutoFit/>
          </a:bodyPr>
          <a:lstStyle>
            <a:defPPr>
              <a:defRPr lang="en-US"/>
            </a:defPPr>
            <a:lvl1pPr algn="ctr">
              <a:defRPr sz="2400" u="sng">
                <a:latin typeface="Bahnschrift SemiBold" panose="020B0502040204020203" pitchFamily="34" charset="0"/>
              </a:defRPr>
            </a:lvl1pPr>
          </a:lstStyle>
          <a:p>
            <a:r>
              <a:rPr lang="en-US" sz="2000" dirty="0"/>
              <a:t>Errors &amp; Metrics in linear regression model</a:t>
            </a:r>
            <a:endParaRPr lang="en-IN" sz="2000" dirty="0"/>
          </a:p>
        </p:txBody>
      </p:sp>
      <p:sp>
        <p:nvSpPr>
          <p:cNvPr id="17" name="TextBox 16"/>
          <p:cNvSpPr txBox="1"/>
          <p:nvPr/>
        </p:nvSpPr>
        <p:spPr>
          <a:xfrm>
            <a:off x="-36026" y="1096981"/>
            <a:ext cx="2926710" cy="707886"/>
          </a:xfrm>
          <a:prstGeom prst="rect">
            <a:avLst/>
          </a:prstGeom>
          <a:noFill/>
        </p:spPr>
        <p:txBody>
          <a:bodyPr wrap="square" rtlCol="0">
            <a:spAutoFit/>
          </a:bodyPr>
          <a:lstStyle/>
          <a:p>
            <a:pPr algn="ctr"/>
            <a:r>
              <a:rPr lang="en-IN" sz="2000" u="sng" dirty="0" smtClean="0">
                <a:latin typeface="Bahnschrift SemiBold" panose="020B0502040204020203" pitchFamily="34" charset="0"/>
              </a:rPr>
              <a:t>Model Definition &amp; Building Approach</a:t>
            </a:r>
            <a:endParaRPr lang="en-IN" sz="2000" u="sng" dirty="0">
              <a:latin typeface="Bahnschrift SemiBold" panose="020B0502040204020203" pitchFamily="34" charset="0"/>
            </a:endParaRPr>
          </a:p>
        </p:txBody>
      </p:sp>
      <p:sp>
        <p:nvSpPr>
          <p:cNvPr id="6" name="Rounded Rectangle 5"/>
          <p:cNvSpPr/>
          <p:nvPr/>
        </p:nvSpPr>
        <p:spPr>
          <a:xfrm>
            <a:off x="2890685" y="470945"/>
            <a:ext cx="9241686" cy="2307678"/>
          </a:xfrm>
          <a:prstGeom prst="roundRect">
            <a:avLst>
              <a:gd name="adj" fmla="val 8088"/>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2890684" y="2825274"/>
            <a:ext cx="9241685" cy="2447925"/>
          </a:xfrm>
          <a:prstGeom prst="roundRect">
            <a:avLst>
              <a:gd name="adj" fmla="val 9846"/>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60DBD919-813A-2CF6-862C-CCD876E251FB}"/>
              </a:ext>
            </a:extLst>
          </p:cNvPr>
          <p:cNvPicPr/>
          <p:nvPr/>
        </p:nvPicPr>
        <p:blipFill rotWithShape="1">
          <a:blip r:embed="rId4"/>
          <a:srcRect l="1021" t="3475" r="3548" b="2340"/>
          <a:stretch/>
        </p:blipFill>
        <p:spPr>
          <a:xfrm>
            <a:off x="2960535" y="2882174"/>
            <a:ext cx="2508784" cy="217158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117554445"/>
              </p:ext>
            </p:extLst>
          </p:nvPr>
        </p:nvGraphicFramePr>
        <p:xfrm>
          <a:off x="6104692" y="2884870"/>
          <a:ext cx="5623921" cy="1521313"/>
        </p:xfrm>
        <a:graphic>
          <a:graphicData uri="http://schemas.openxmlformats.org/drawingml/2006/table">
            <a:tbl>
              <a:tblPr firstRow="1" firstCol="1" bandRow="1">
                <a:tableStyleId>{5940675A-B579-460E-94D1-54222C63F5DA}</a:tableStyleId>
              </a:tblPr>
              <a:tblGrid>
                <a:gridCol w="473959">
                  <a:extLst>
                    <a:ext uri="{9D8B030D-6E8A-4147-A177-3AD203B41FA5}">
                      <a16:colId xmlns:a16="http://schemas.microsoft.com/office/drawing/2014/main" val="1154341200"/>
                    </a:ext>
                  </a:extLst>
                </a:gridCol>
                <a:gridCol w="5149962">
                  <a:extLst>
                    <a:ext uri="{9D8B030D-6E8A-4147-A177-3AD203B41FA5}">
                      <a16:colId xmlns:a16="http://schemas.microsoft.com/office/drawing/2014/main" val="1566035813"/>
                    </a:ext>
                  </a:extLst>
                </a:gridCol>
              </a:tblGrid>
              <a:tr h="249975">
                <a:tc>
                  <a:txBody>
                    <a:bodyPr/>
                    <a:lstStyle/>
                    <a:p>
                      <a:pPr>
                        <a:lnSpc>
                          <a:spcPct val="115000"/>
                        </a:lnSpc>
                        <a:spcAft>
                          <a:spcPts val="0"/>
                        </a:spcAft>
                      </a:pPr>
                      <a:r>
                        <a:rPr lang="en-IN" sz="1300" dirty="0">
                          <a:effectLst/>
                        </a:rPr>
                        <a:t>P1</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tc>
                  <a:txBody>
                    <a:bodyPr/>
                    <a:lstStyle/>
                    <a:p>
                      <a:pPr>
                        <a:lnSpc>
                          <a:spcPct val="115000"/>
                        </a:lnSpc>
                        <a:spcAft>
                          <a:spcPts val="0"/>
                        </a:spcAft>
                      </a:pPr>
                      <a:r>
                        <a:rPr lang="en-IN" sz="1300" dirty="0">
                          <a:effectLst/>
                        </a:rPr>
                        <a:t>Original y data point for given x</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extLst>
                  <a:ext uri="{0D108BD9-81ED-4DB2-BD59-A6C34878D82A}">
                    <a16:rowId xmlns:a16="http://schemas.microsoft.com/office/drawing/2014/main" val="3941477643"/>
                  </a:ext>
                </a:extLst>
              </a:tr>
              <a:tr h="206448">
                <a:tc>
                  <a:txBody>
                    <a:bodyPr/>
                    <a:lstStyle/>
                    <a:p>
                      <a:pPr>
                        <a:lnSpc>
                          <a:spcPct val="115000"/>
                        </a:lnSpc>
                        <a:spcAft>
                          <a:spcPts val="0"/>
                        </a:spcAft>
                      </a:pPr>
                      <a:r>
                        <a:rPr lang="en-IN" sz="1300">
                          <a:effectLst/>
                        </a:rPr>
                        <a:t>P2</a:t>
                      </a:r>
                      <a:endParaRPr lang="en-IN" sz="140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tc>
                  <a:txBody>
                    <a:bodyPr/>
                    <a:lstStyle/>
                    <a:p>
                      <a:pPr>
                        <a:lnSpc>
                          <a:spcPct val="115000"/>
                        </a:lnSpc>
                        <a:spcAft>
                          <a:spcPts val="0"/>
                        </a:spcAft>
                      </a:pPr>
                      <a:r>
                        <a:rPr lang="en-IN" sz="1300" dirty="0">
                          <a:effectLst/>
                        </a:rPr>
                        <a:t>Estimated y value for given x</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extLst>
                  <a:ext uri="{0D108BD9-81ED-4DB2-BD59-A6C34878D82A}">
                    <a16:rowId xmlns:a16="http://schemas.microsoft.com/office/drawing/2014/main" val="1342442640"/>
                  </a:ext>
                </a:extLst>
              </a:tr>
              <a:tr h="260875">
                <a:tc>
                  <a:txBody>
                    <a:bodyPr/>
                    <a:lstStyle/>
                    <a:p>
                      <a:pPr>
                        <a:lnSpc>
                          <a:spcPct val="115000"/>
                        </a:lnSpc>
                        <a:spcAft>
                          <a:spcPts val="0"/>
                        </a:spcAft>
                      </a:pPr>
                      <a:r>
                        <a:rPr lang="en-IN" sz="1300">
                          <a:effectLst/>
                        </a:rPr>
                        <a:t>Ybar</a:t>
                      </a:r>
                      <a:endParaRPr lang="en-IN" sz="140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tc>
                  <a:txBody>
                    <a:bodyPr/>
                    <a:lstStyle/>
                    <a:p>
                      <a:pPr>
                        <a:lnSpc>
                          <a:spcPct val="115000"/>
                        </a:lnSpc>
                        <a:spcAft>
                          <a:spcPts val="0"/>
                        </a:spcAft>
                      </a:pPr>
                      <a:r>
                        <a:rPr lang="en-IN" sz="1300" dirty="0">
                          <a:effectLst/>
                        </a:rPr>
                        <a:t>Average of all Y values in data set</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extLst>
                  <a:ext uri="{0D108BD9-81ED-4DB2-BD59-A6C34878D82A}">
                    <a16:rowId xmlns:a16="http://schemas.microsoft.com/office/drawing/2014/main" val="476208735"/>
                  </a:ext>
                </a:extLst>
              </a:tr>
              <a:tr h="260875">
                <a:tc>
                  <a:txBody>
                    <a:bodyPr/>
                    <a:lstStyle/>
                    <a:p>
                      <a:pPr>
                        <a:lnSpc>
                          <a:spcPct val="115000"/>
                        </a:lnSpc>
                        <a:spcAft>
                          <a:spcPts val="0"/>
                        </a:spcAft>
                      </a:pPr>
                      <a:r>
                        <a:rPr lang="en-IN" sz="1300">
                          <a:effectLst/>
                        </a:rPr>
                        <a:t>SST </a:t>
                      </a:r>
                      <a:endParaRPr lang="en-IN" sz="140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tc>
                  <a:txBody>
                    <a:bodyPr/>
                    <a:lstStyle/>
                    <a:p>
                      <a:pPr>
                        <a:lnSpc>
                          <a:spcPct val="115000"/>
                        </a:lnSpc>
                        <a:spcAft>
                          <a:spcPts val="0"/>
                        </a:spcAft>
                      </a:pPr>
                      <a:r>
                        <a:rPr lang="en-IN" sz="1300" dirty="0">
                          <a:effectLst/>
                        </a:rPr>
                        <a:t>Sum of Square error Total (SST), Variance of P1 from </a:t>
                      </a:r>
                      <a:r>
                        <a:rPr lang="en-IN" sz="1300" dirty="0" err="1">
                          <a:effectLst/>
                        </a:rPr>
                        <a:t>Ybar</a:t>
                      </a:r>
                      <a:r>
                        <a:rPr lang="en-IN" sz="1300" dirty="0">
                          <a:effectLst/>
                        </a:rPr>
                        <a:t> (Y </a:t>
                      </a:r>
                      <a:r>
                        <a:rPr lang="en-IN" sz="1300" dirty="0" err="1">
                          <a:effectLst/>
                        </a:rPr>
                        <a:t>Ybar</a:t>
                      </a:r>
                      <a:r>
                        <a:rPr lang="en-IN" sz="1300" dirty="0">
                          <a:effectLst/>
                        </a:rPr>
                        <a:t> )</a:t>
                      </a:r>
                      <a:r>
                        <a:rPr lang="en-IN" sz="1300" baseline="30000" dirty="0">
                          <a:effectLst/>
                        </a:rPr>
                        <a:t>2</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extLst>
                  <a:ext uri="{0D108BD9-81ED-4DB2-BD59-A6C34878D82A}">
                    <a16:rowId xmlns:a16="http://schemas.microsoft.com/office/drawing/2014/main" val="309293217"/>
                  </a:ext>
                </a:extLst>
              </a:tr>
              <a:tr h="260875">
                <a:tc>
                  <a:txBody>
                    <a:bodyPr/>
                    <a:lstStyle/>
                    <a:p>
                      <a:pPr>
                        <a:lnSpc>
                          <a:spcPct val="115000"/>
                        </a:lnSpc>
                        <a:spcAft>
                          <a:spcPts val="0"/>
                        </a:spcAft>
                      </a:pPr>
                      <a:r>
                        <a:rPr lang="en-IN" sz="1300">
                          <a:effectLst/>
                        </a:rPr>
                        <a:t>SSR </a:t>
                      </a:r>
                      <a:endParaRPr lang="en-IN" sz="140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tc>
                  <a:txBody>
                    <a:bodyPr/>
                    <a:lstStyle/>
                    <a:p>
                      <a:pPr>
                        <a:lnSpc>
                          <a:spcPct val="115000"/>
                        </a:lnSpc>
                        <a:spcAft>
                          <a:spcPts val="0"/>
                        </a:spcAft>
                      </a:pPr>
                      <a:r>
                        <a:rPr lang="en-IN" sz="1300" dirty="0">
                          <a:effectLst/>
                        </a:rPr>
                        <a:t>Regression error (p2 </a:t>
                      </a:r>
                      <a:r>
                        <a:rPr lang="en-IN" sz="1300" dirty="0" err="1">
                          <a:effectLst/>
                        </a:rPr>
                        <a:t>ybar</a:t>
                      </a:r>
                      <a:r>
                        <a:rPr lang="en-IN" sz="1300" dirty="0">
                          <a:effectLst/>
                        </a:rPr>
                        <a:t> )</a:t>
                      </a:r>
                      <a:r>
                        <a:rPr lang="en-IN" sz="1300" baseline="30000" dirty="0">
                          <a:effectLst/>
                        </a:rPr>
                        <a:t> </a:t>
                      </a:r>
                      <a:r>
                        <a:rPr lang="en-IN" sz="1300" dirty="0">
                          <a:effectLst/>
                        </a:rPr>
                        <a:t>2 (portion SST captured by regression model)</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extLst>
                  <a:ext uri="{0D108BD9-81ED-4DB2-BD59-A6C34878D82A}">
                    <a16:rowId xmlns:a16="http://schemas.microsoft.com/office/drawing/2014/main" val="1810742594"/>
                  </a:ext>
                </a:extLst>
              </a:tr>
              <a:tr h="260875">
                <a:tc>
                  <a:txBody>
                    <a:bodyPr/>
                    <a:lstStyle/>
                    <a:p>
                      <a:pPr>
                        <a:lnSpc>
                          <a:spcPct val="115000"/>
                        </a:lnSpc>
                        <a:spcAft>
                          <a:spcPts val="0"/>
                        </a:spcAft>
                      </a:pPr>
                      <a:r>
                        <a:rPr lang="en-IN" sz="1300">
                          <a:effectLst/>
                        </a:rPr>
                        <a:t>SSE </a:t>
                      </a:r>
                      <a:endParaRPr lang="en-IN" sz="140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tc>
                  <a:txBody>
                    <a:bodyPr/>
                    <a:lstStyle/>
                    <a:p>
                      <a:pPr>
                        <a:lnSpc>
                          <a:spcPct val="115000"/>
                        </a:lnSpc>
                        <a:spcAft>
                          <a:spcPts val="0"/>
                        </a:spcAft>
                      </a:pPr>
                      <a:r>
                        <a:rPr lang="en-IN" sz="1300" dirty="0">
                          <a:effectLst/>
                        </a:rPr>
                        <a:t>Residual error (p1 p2)</a:t>
                      </a:r>
                      <a:r>
                        <a:rPr lang="en-IN" sz="1300" baseline="30000" dirty="0">
                          <a:effectLst/>
                        </a:rPr>
                        <a:t>2</a:t>
                      </a:r>
                      <a:endParaRPr lang="en-IN" sz="1400" dirty="0">
                        <a:effectLst/>
                        <a:latin typeface="Arial" panose="020B0604020202020204" pitchFamily="34" charset="0"/>
                        <a:ea typeface="Arial" panose="020B0604020202020204" pitchFamily="34" charset="0"/>
                        <a:cs typeface="Times New Roman" panose="02020603050405020304" pitchFamily="18" charset="0"/>
                      </a:endParaRPr>
                    </a:p>
                  </a:txBody>
                  <a:tcPr marL="78481" marR="78481" marT="0" marB="0" anchor="b"/>
                </a:tc>
                <a:extLst>
                  <a:ext uri="{0D108BD9-81ED-4DB2-BD59-A6C34878D82A}">
                    <a16:rowId xmlns:a16="http://schemas.microsoft.com/office/drawing/2014/main" val="2599607060"/>
                  </a:ext>
                </a:extLst>
              </a:tr>
            </a:tbl>
          </a:graphicData>
        </a:graphic>
      </p:graphicFrame>
      <p:sp>
        <p:nvSpPr>
          <p:cNvPr id="23" name="Horizontal Scroll 22"/>
          <p:cNvSpPr/>
          <p:nvPr/>
        </p:nvSpPr>
        <p:spPr>
          <a:xfrm>
            <a:off x="9211925" y="4349711"/>
            <a:ext cx="2843215" cy="867466"/>
          </a:xfrm>
          <a:prstGeom prst="horizontalScroll">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9281776" y="4478832"/>
            <a:ext cx="2818492" cy="553998"/>
          </a:xfrm>
          <a:prstGeom prst="rect">
            <a:avLst/>
          </a:prstGeom>
        </p:spPr>
        <p:txBody>
          <a:bodyPr wrap="square">
            <a:spAutoFit/>
          </a:bodyPr>
          <a:lstStyle/>
          <a:p>
            <a:pPr lvl="0"/>
            <a:r>
              <a:rPr lang="en-IN" sz="1400" dirty="0" smtClean="0">
                <a:solidFill>
                  <a:schemeClr val="bg1"/>
                </a:solidFill>
                <a:latin typeface="Bahnschrift SemiBold" panose="020B0502040204020203" pitchFamily="34" charset="0"/>
              </a:rPr>
              <a:t>R</a:t>
            </a:r>
            <a:r>
              <a:rPr lang="en-IN" sz="1400" baseline="30000" dirty="0" smtClean="0">
                <a:solidFill>
                  <a:schemeClr val="bg1"/>
                </a:solidFill>
                <a:latin typeface="Bahnschrift SemiBold" panose="020B0502040204020203" pitchFamily="34" charset="0"/>
              </a:rPr>
              <a:t>2</a:t>
            </a:r>
            <a:r>
              <a:rPr lang="en-IN" sz="1600" dirty="0" smtClean="0">
                <a:solidFill>
                  <a:schemeClr val="bg1"/>
                </a:solidFill>
                <a:latin typeface="Bahnschrift SemiBold" panose="020B0502040204020203" pitchFamily="34" charset="0"/>
              </a:rPr>
              <a:t> </a:t>
            </a:r>
            <a:r>
              <a:rPr lang="en-IN" sz="1400" dirty="0" smtClean="0">
                <a:solidFill>
                  <a:schemeClr val="bg1"/>
                </a:solidFill>
                <a:latin typeface="Bahnschrift SemiBold" panose="020B0502040204020203" pitchFamily="34" charset="0"/>
              </a:rPr>
              <a:t>tends to 1</a:t>
            </a:r>
          </a:p>
          <a:p>
            <a:pPr lvl="0"/>
            <a:r>
              <a:rPr lang="en-IN" sz="1400" dirty="0" smtClean="0">
                <a:solidFill>
                  <a:schemeClr val="bg1"/>
                </a:solidFill>
                <a:latin typeface="Bahnschrift SemiBold" panose="020B0502040204020203" pitchFamily="34" charset="0"/>
              </a:rPr>
              <a:t>Lower the RMSE better the </a:t>
            </a:r>
            <a:r>
              <a:rPr lang="en-IN" sz="1200" dirty="0" smtClean="0">
                <a:solidFill>
                  <a:schemeClr val="bg1"/>
                </a:solidFill>
                <a:latin typeface="Bahnschrift SemiBold" panose="020B0502040204020203" pitchFamily="34" charset="0"/>
              </a:rPr>
              <a:t>model</a:t>
            </a:r>
          </a:p>
        </p:txBody>
      </p:sp>
      <p:sp>
        <p:nvSpPr>
          <p:cNvPr id="25" name="Rectangle 24"/>
          <p:cNvSpPr/>
          <p:nvPr/>
        </p:nvSpPr>
        <p:spPr>
          <a:xfrm>
            <a:off x="5975239" y="4438816"/>
            <a:ext cx="3191559" cy="769441"/>
          </a:xfrm>
          <a:prstGeom prst="rect">
            <a:avLst/>
          </a:prstGeom>
        </p:spPr>
        <p:txBody>
          <a:bodyPr wrap="square">
            <a:spAutoFit/>
          </a:bodyPr>
          <a:lstStyle/>
          <a:p>
            <a:pPr lvl="0"/>
            <a:r>
              <a:rPr lang="en-US" sz="1400" dirty="0">
                <a:latin typeface="Bahnschrift SemiBold" panose="020B0502040204020203" pitchFamily="34" charset="0"/>
              </a:rPr>
              <a:t>Best Fit line, SSE = 0 =&gt; SSR/ SST =1 </a:t>
            </a:r>
          </a:p>
          <a:p>
            <a:pPr lvl="0"/>
            <a:r>
              <a:rPr lang="en-IN" sz="1400" dirty="0">
                <a:latin typeface="Bahnschrift SemiBold" panose="020B0502040204020203" pitchFamily="34" charset="0"/>
              </a:rPr>
              <a:t>R</a:t>
            </a:r>
            <a:r>
              <a:rPr lang="en-IN" sz="1400" baseline="30000" dirty="0">
                <a:latin typeface="Bahnschrift SemiBold" panose="020B0502040204020203" pitchFamily="34" charset="0"/>
              </a:rPr>
              <a:t>2</a:t>
            </a:r>
            <a:r>
              <a:rPr lang="en-IN" sz="1600" dirty="0">
                <a:latin typeface="Bahnschrift SemiBold" panose="020B0502040204020203" pitchFamily="34" charset="0"/>
              </a:rPr>
              <a:t> </a:t>
            </a:r>
            <a:r>
              <a:rPr lang="en-IN" sz="1400" dirty="0">
                <a:latin typeface="Bahnschrift SemiBold" panose="020B0502040204020203" pitchFamily="34" charset="0"/>
              </a:rPr>
              <a:t>= SSR/SST (Coefficient of Determination</a:t>
            </a:r>
            <a:r>
              <a:rPr lang="en-IN" sz="1400" dirty="0" smtClean="0">
                <a:latin typeface="Bahnschrift SemiBold" panose="020B0502040204020203" pitchFamily="34" charset="0"/>
              </a:rPr>
              <a:t>)</a:t>
            </a:r>
            <a:endParaRPr lang="en-US" sz="1400" dirty="0">
              <a:latin typeface="Bahnschrift SemiBold" panose="020B0502040204020203" pitchFamily="34" charset="0"/>
            </a:endParaRPr>
          </a:p>
        </p:txBody>
      </p:sp>
      <p:sp>
        <p:nvSpPr>
          <p:cNvPr id="26" name="Rectangle 25"/>
          <p:cNvSpPr/>
          <p:nvPr/>
        </p:nvSpPr>
        <p:spPr>
          <a:xfrm>
            <a:off x="8506336" y="1621897"/>
            <a:ext cx="3328155" cy="338554"/>
          </a:xfrm>
          <a:prstGeom prst="rect">
            <a:avLst/>
          </a:prstGeom>
        </p:spPr>
        <p:txBody>
          <a:bodyPr wrap="none">
            <a:spAutoFit/>
          </a:bodyPr>
          <a:lstStyle/>
          <a:p>
            <a:pPr>
              <a:lnSpc>
                <a:spcPct val="100000"/>
              </a:lnSpc>
            </a:pPr>
            <a:r>
              <a:rPr lang="en-US" sz="1600" b="1" dirty="0">
                <a:latin typeface="Bahnschrift SemiBold" panose="020B0502040204020203" pitchFamily="34" charset="0"/>
              </a:rPr>
              <a:t>Y = m1X1+ m2X2+ ….. + </a:t>
            </a:r>
            <a:r>
              <a:rPr lang="en-US" sz="1600" b="1" dirty="0" err="1">
                <a:latin typeface="Bahnschrift SemiBold" panose="020B0502040204020203" pitchFamily="34" charset="0"/>
              </a:rPr>
              <a:t>mnXn</a:t>
            </a:r>
            <a:r>
              <a:rPr lang="en-US" sz="1600" b="1" dirty="0">
                <a:latin typeface="Bahnschrift SemiBold" panose="020B0502040204020203" pitchFamily="34" charset="0"/>
              </a:rPr>
              <a:t>+ C + e</a:t>
            </a:r>
          </a:p>
        </p:txBody>
      </p:sp>
      <p:sp>
        <p:nvSpPr>
          <p:cNvPr id="27" name="Oval 26"/>
          <p:cNvSpPr/>
          <p:nvPr/>
        </p:nvSpPr>
        <p:spPr>
          <a:xfrm>
            <a:off x="8234281" y="1595129"/>
            <a:ext cx="3804250" cy="40336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4776" y="5430177"/>
            <a:ext cx="2926710" cy="400110"/>
          </a:xfrm>
          <a:prstGeom prst="rect">
            <a:avLst/>
          </a:prstGeom>
          <a:noFill/>
        </p:spPr>
        <p:txBody>
          <a:bodyPr wrap="square" rtlCol="0">
            <a:spAutoFit/>
          </a:bodyPr>
          <a:lstStyle/>
          <a:p>
            <a:pPr algn="ctr"/>
            <a:r>
              <a:rPr lang="en-IN" sz="2000" u="sng" dirty="0" smtClean="0">
                <a:latin typeface="Bahnschrift SemiBold" panose="020B0502040204020203" pitchFamily="34" charset="0"/>
              </a:rPr>
              <a:t>Train &amp; Test model</a:t>
            </a:r>
            <a:endParaRPr lang="en-IN" sz="2000" u="sng" dirty="0">
              <a:latin typeface="Bahnschrift SemiBold" panose="020B0502040204020203" pitchFamily="34" charset="0"/>
            </a:endParaRPr>
          </a:p>
        </p:txBody>
      </p:sp>
      <p:sp>
        <p:nvSpPr>
          <p:cNvPr id="29" name="Rounded Rectangle 28"/>
          <p:cNvSpPr/>
          <p:nvPr/>
        </p:nvSpPr>
        <p:spPr>
          <a:xfrm>
            <a:off x="2890683" y="5319850"/>
            <a:ext cx="9241686" cy="966650"/>
          </a:xfrm>
          <a:prstGeom prst="roundRect">
            <a:avLst>
              <a:gd name="adj" fmla="val 8088"/>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ontent Placeholder 2"/>
          <p:cNvSpPr txBox="1">
            <a:spLocks/>
          </p:cNvSpPr>
          <p:nvPr/>
        </p:nvSpPr>
        <p:spPr>
          <a:xfrm>
            <a:off x="3071263" y="5304494"/>
            <a:ext cx="8880526" cy="982006"/>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200" dirty="0"/>
              <a:t> </a:t>
            </a:r>
            <a:r>
              <a:rPr lang="en-US" sz="1200" dirty="0" smtClean="0"/>
              <a:t>The model is initialized using the specific library</a:t>
            </a:r>
          </a:p>
          <a:p>
            <a:pPr>
              <a:lnSpc>
                <a:spcPct val="100000"/>
              </a:lnSpc>
            </a:pPr>
            <a:r>
              <a:rPr lang="en-US" sz="1200" dirty="0" smtClean="0"/>
              <a:t>Train data is fit in to the model &amp; model gets trained for predictions</a:t>
            </a:r>
          </a:p>
          <a:p>
            <a:pPr>
              <a:lnSpc>
                <a:spcPct val="100000"/>
              </a:lnSpc>
            </a:pPr>
            <a:r>
              <a:rPr lang="en-US" sz="1200" dirty="0" smtClean="0"/>
              <a:t>The model is tested using test data and the metrics </a:t>
            </a:r>
            <a:r>
              <a:rPr lang="en-IN" sz="1200" dirty="0"/>
              <a:t>R</a:t>
            </a:r>
            <a:r>
              <a:rPr lang="en-IN" sz="1200" baseline="30000" dirty="0"/>
              <a:t>2</a:t>
            </a:r>
            <a:r>
              <a:rPr lang="en-US" sz="1200" dirty="0" smtClean="0"/>
              <a:t> &amp; RMSE are evaluated</a:t>
            </a:r>
            <a:endParaRPr lang="en-US" sz="1400" dirty="0" smtClean="0"/>
          </a:p>
        </p:txBody>
      </p:sp>
      <p:cxnSp>
        <p:nvCxnSpPr>
          <p:cNvPr id="33" name="Straight Arrow Connector 32"/>
          <p:cNvCxnSpPr/>
          <p:nvPr/>
        </p:nvCxnSpPr>
        <p:spPr>
          <a:xfrm>
            <a:off x="9058275" y="1927978"/>
            <a:ext cx="609600" cy="27229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9610214" y="1908928"/>
            <a:ext cx="210061" cy="27538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9939930" y="1904462"/>
            <a:ext cx="751093" cy="29073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240500" y="2164246"/>
            <a:ext cx="1219200" cy="261610"/>
          </a:xfrm>
          <a:prstGeom prst="rect">
            <a:avLst/>
          </a:prstGeom>
          <a:noFill/>
        </p:spPr>
        <p:txBody>
          <a:bodyPr wrap="square" rtlCol="0">
            <a:spAutoFit/>
          </a:bodyPr>
          <a:lstStyle/>
          <a:p>
            <a:pPr algn="ctr"/>
            <a:r>
              <a:rPr lang="en-IN" sz="1100" b="1" dirty="0" smtClean="0">
                <a:solidFill>
                  <a:srgbClr val="C00000"/>
                </a:solidFill>
              </a:rPr>
              <a:t>Predictive power</a:t>
            </a:r>
            <a:endParaRPr lang="en-IN" sz="1100" b="1" dirty="0">
              <a:solidFill>
                <a:srgbClr val="C00000"/>
              </a:solidFill>
            </a:endParaRPr>
          </a:p>
        </p:txBody>
      </p:sp>
      <p:cxnSp>
        <p:nvCxnSpPr>
          <p:cNvPr id="40" name="Straight Arrow Connector 39"/>
          <p:cNvCxnSpPr/>
          <p:nvPr/>
        </p:nvCxnSpPr>
        <p:spPr>
          <a:xfrm flipH="1">
            <a:off x="11535003" y="1883521"/>
            <a:ext cx="101855" cy="28825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0823718" y="2164246"/>
            <a:ext cx="1219200" cy="261610"/>
          </a:xfrm>
          <a:prstGeom prst="rect">
            <a:avLst/>
          </a:prstGeom>
          <a:noFill/>
        </p:spPr>
        <p:txBody>
          <a:bodyPr wrap="square" rtlCol="0">
            <a:spAutoFit/>
          </a:bodyPr>
          <a:lstStyle/>
          <a:p>
            <a:pPr algn="ctr"/>
            <a:r>
              <a:rPr lang="en-IN" sz="1100" b="1" dirty="0" smtClean="0">
                <a:solidFill>
                  <a:srgbClr val="C00000"/>
                </a:solidFill>
              </a:rPr>
              <a:t>Residual error</a:t>
            </a:r>
            <a:endParaRPr lang="en-IN" sz="1100" b="1" dirty="0">
              <a:solidFill>
                <a:srgbClr val="C00000"/>
              </a:solidFill>
            </a:endParaRPr>
          </a:p>
        </p:txBody>
      </p:sp>
      <p:sp>
        <p:nvSpPr>
          <p:cNvPr id="30" name="Oval 29">
            <a:hlinkClick r:id="rId5" action="ppaction://hlinksldjump"/>
          </p:cNvPr>
          <p:cNvSpPr/>
          <p:nvPr/>
        </p:nvSpPr>
        <p:spPr>
          <a:xfrm>
            <a:off x="11721508" y="6459785"/>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7003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lum bright="70000" contrast="-70000"/>
          </a:blip>
          <a:stretch>
            <a:fillRect/>
          </a:stretch>
        </p:blipFill>
        <p:spPr>
          <a:xfrm>
            <a:off x="-2890684" y="110474"/>
            <a:ext cx="5781368" cy="5781368"/>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19</a:t>
            </a:fld>
            <a:endParaRPr lang="en-IN"/>
          </a:p>
        </p:txBody>
      </p:sp>
      <p:sp>
        <p:nvSpPr>
          <p:cNvPr id="5" name="Title 1"/>
          <p:cNvSpPr txBox="1">
            <a:spLocks/>
          </p:cNvSpPr>
          <p:nvPr/>
        </p:nvSpPr>
        <p:spPr>
          <a:xfrm>
            <a:off x="2714149" y="-88489"/>
            <a:ext cx="4658201" cy="558321"/>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IN" sz="3600"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DECISION TREE REGRESSOR</a:t>
            </a:r>
            <a:endParaRPr lang="en-IN" sz="3600"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15" name="Content Placeholder 2"/>
          <p:cNvSpPr txBox="1">
            <a:spLocks/>
          </p:cNvSpPr>
          <p:nvPr/>
        </p:nvSpPr>
        <p:spPr>
          <a:xfrm>
            <a:off x="3119110" y="464934"/>
            <a:ext cx="8880526" cy="1726723"/>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200" dirty="0"/>
              <a:t> </a:t>
            </a:r>
            <a:r>
              <a:rPr lang="en-US" sz="1200" dirty="0" smtClean="0"/>
              <a:t>CART </a:t>
            </a:r>
            <a:r>
              <a:rPr lang="en-US" sz="1200" dirty="0"/>
              <a:t>– Classification And Regression Tree is a binary decision </a:t>
            </a:r>
            <a:r>
              <a:rPr lang="en-US" sz="1200" dirty="0" smtClean="0"/>
              <a:t>tree</a:t>
            </a:r>
          </a:p>
          <a:p>
            <a:pPr>
              <a:lnSpc>
                <a:spcPct val="100000"/>
              </a:lnSpc>
            </a:pPr>
            <a:r>
              <a:rPr lang="en-US" sz="1200" dirty="0"/>
              <a:t> Gives both categorical &amp; continuous output</a:t>
            </a:r>
          </a:p>
          <a:p>
            <a:pPr>
              <a:lnSpc>
                <a:spcPct val="100000"/>
              </a:lnSpc>
            </a:pPr>
            <a:r>
              <a:rPr lang="en-US" sz="1200" dirty="0" smtClean="0"/>
              <a:t> Nodes </a:t>
            </a:r>
            <a:r>
              <a:rPr lang="en-US" sz="1200" dirty="0"/>
              <a:t>are split based on the least mean squared </a:t>
            </a:r>
            <a:r>
              <a:rPr lang="en-US" sz="1200" dirty="0" smtClean="0"/>
              <a:t>error for regression</a:t>
            </a:r>
          </a:p>
          <a:p>
            <a:pPr>
              <a:lnSpc>
                <a:spcPct val="100000"/>
              </a:lnSpc>
            </a:pPr>
            <a:r>
              <a:rPr lang="en-US" sz="1200" dirty="0"/>
              <a:t> </a:t>
            </a:r>
            <a:r>
              <a:rPr lang="en-US" sz="1200" dirty="0" smtClean="0"/>
              <a:t>Model is built using the SKLEARN library in Python</a:t>
            </a:r>
          </a:p>
          <a:p>
            <a:pPr>
              <a:lnSpc>
                <a:spcPct val="100000"/>
              </a:lnSpc>
            </a:pPr>
            <a:r>
              <a:rPr lang="en-US" sz="1200" dirty="0"/>
              <a:t> Errors, </a:t>
            </a:r>
            <a:r>
              <a:rPr lang="en-US" sz="1200" dirty="0" smtClean="0"/>
              <a:t>Metrics, training &amp; testing models remain </a:t>
            </a:r>
            <a:r>
              <a:rPr lang="en-US" sz="1200" dirty="0"/>
              <a:t>the same as in linear regression model</a:t>
            </a:r>
            <a:r>
              <a:rPr lang="en-US" sz="1200" dirty="0" smtClean="0"/>
              <a:t>.</a:t>
            </a:r>
            <a:endParaRPr lang="en-US" sz="1200" dirty="0"/>
          </a:p>
        </p:txBody>
      </p:sp>
      <p:sp>
        <p:nvSpPr>
          <p:cNvPr id="17" name="TextBox 16"/>
          <p:cNvSpPr txBox="1"/>
          <p:nvPr/>
        </p:nvSpPr>
        <p:spPr>
          <a:xfrm>
            <a:off x="-36026" y="1096981"/>
            <a:ext cx="2926710" cy="707886"/>
          </a:xfrm>
          <a:prstGeom prst="rect">
            <a:avLst/>
          </a:prstGeom>
          <a:noFill/>
        </p:spPr>
        <p:txBody>
          <a:bodyPr wrap="square" rtlCol="0">
            <a:spAutoFit/>
          </a:bodyPr>
          <a:lstStyle/>
          <a:p>
            <a:pPr algn="ctr"/>
            <a:r>
              <a:rPr lang="en-IN" sz="2000" u="sng" dirty="0" smtClean="0">
                <a:latin typeface="Bahnschrift SemiBold" panose="020B0502040204020203" pitchFamily="34" charset="0"/>
              </a:rPr>
              <a:t>Model Definition &amp; Building Approach</a:t>
            </a:r>
            <a:endParaRPr lang="en-IN" sz="2000" u="sng" dirty="0">
              <a:latin typeface="Bahnschrift SemiBold" panose="020B0502040204020203" pitchFamily="34" charset="0"/>
            </a:endParaRPr>
          </a:p>
        </p:txBody>
      </p:sp>
      <p:sp>
        <p:nvSpPr>
          <p:cNvPr id="6" name="Rounded Rectangle 5"/>
          <p:cNvSpPr/>
          <p:nvPr/>
        </p:nvSpPr>
        <p:spPr>
          <a:xfrm>
            <a:off x="2890685" y="470945"/>
            <a:ext cx="9241686" cy="1736067"/>
          </a:xfrm>
          <a:prstGeom prst="roundRect">
            <a:avLst>
              <a:gd name="adj" fmla="val 8088"/>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hlinkClick r:id="rId4" action="ppaction://hlinksldjump"/>
          </p:cNvPr>
          <p:cNvSpPr/>
          <p:nvPr/>
        </p:nvSpPr>
        <p:spPr>
          <a:xfrm>
            <a:off x="11721508" y="6459785"/>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0" y="3039379"/>
            <a:ext cx="2926710" cy="400110"/>
          </a:xfrm>
          <a:prstGeom prst="rect">
            <a:avLst/>
          </a:prstGeom>
          <a:noFill/>
        </p:spPr>
        <p:txBody>
          <a:bodyPr wrap="square" rtlCol="0">
            <a:spAutoFit/>
          </a:bodyPr>
          <a:lstStyle/>
          <a:p>
            <a:pPr algn="ctr"/>
            <a:r>
              <a:rPr lang="en-IN" sz="2000" u="sng" dirty="0" smtClean="0">
                <a:latin typeface="Bahnschrift SemiBold" panose="020B0502040204020203" pitchFamily="34" charset="0"/>
              </a:rPr>
              <a:t>Hyper Parameters</a:t>
            </a:r>
            <a:endParaRPr lang="en-IN" sz="2000" u="sng" dirty="0">
              <a:latin typeface="Bahnschrift SemiBold" panose="020B0502040204020203" pitchFamily="34" charset="0"/>
            </a:endParaRPr>
          </a:p>
        </p:txBody>
      </p:sp>
      <p:sp>
        <p:nvSpPr>
          <p:cNvPr id="29" name="Rounded Rectangle 28"/>
          <p:cNvSpPr/>
          <p:nvPr/>
        </p:nvSpPr>
        <p:spPr>
          <a:xfrm>
            <a:off x="2891126" y="2288205"/>
            <a:ext cx="9241686" cy="2446715"/>
          </a:xfrm>
          <a:prstGeom prst="roundRect">
            <a:avLst>
              <a:gd name="adj" fmla="val 8404"/>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ontent Placeholder 2"/>
          <p:cNvSpPr txBox="1">
            <a:spLocks/>
          </p:cNvSpPr>
          <p:nvPr/>
        </p:nvSpPr>
        <p:spPr>
          <a:xfrm>
            <a:off x="3071706" y="2272850"/>
            <a:ext cx="8880526" cy="2462070"/>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200" dirty="0"/>
              <a:t> </a:t>
            </a:r>
            <a:r>
              <a:rPr lang="en-US" sz="1200" dirty="0" smtClean="0"/>
              <a:t>Decision Tree Regressor function is called and initialized with certain hyper parameters</a:t>
            </a:r>
          </a:p>
          <a:p>
            <a:pPr>
              <a:lnSpc>
                <a:spcPct val="100000"/>
              </a:lnSpc>
            </a:pPr>
            <a:r>
              <a:rPr lang="en-US" sz="1200" dirty="0"/>
              <a:t> Hyper parameters determines the way the nodes are split and their </a:t>
            </a:r>
            <a:r>
              <a:rPr lang="en-US" sz="1200" dirty="0" smtClean="0"/>
              <a:t>criteria</a:t>
            </a:r>
          </a:p>
          <a:p>
            <a:pPr>
              <a:lnSpc>
                <a:spcPct val="100000"/>
              </a:lnSpc>
            </a:pPr>
            <a:r>
              <a:rPr lang="en-US" sz="1200" dirty="0" smtClean="0"/>
              <a:t> Criterion – Squared error is the split criterion (for regression models)</a:t>
            </a:r>
            <a:endParaRPr lang="en-US" sz="1200" dirty="0"/>
          </a:p>
          <a:p>
            <a:pPr>
              <a:lnSpc>
                <a:spcPct val="100000"/>
              </a:lnSpc>
            </a:pPr>
            <a:r>
              <a:rPr lang="en-US" sz="1200" dirty="0"/>
              <a:t>Maximum depth </a:t>
            </a:r>
            <a:r>
              <a:rPr lang="en-US" sz="1200" dirty="0" smtClean="0"/>
              <a:t>- number </a:t>
            </a:r>
            <a:r>
              <a:rPr lang="en-US" sz="1200" dirty="0"/>
              <a:t>of branches that the tree can be split along </a:t>
            </a:r>
            <a:r>
              <a:rPr lang="en-US" sz="1200" dirty="0" smtClean="0"/>
              <a:t>vertically </a:t>
            </a:r>
          </a:p>
          <a:p>
            <a:pPr>
              <a:lnSpc>
                <a:spcPct val="100000"/>
              </a:lnSpc>
            </a:pPr>
            <a:r>
              <a:rPr lang="en-US" sz="1200" dirty="0"/>
              <a:t> M</a:t>
            </a:r>
            <a:r>
              <a:rPr lang="en-US" sz="1200" dirty="0" smtClean="0"/>
              <a:t>in </a:t>
            </a:r>
            <a:r>
              <a:rPr lang="en-US" sz="1200" dirty="0"/>
              <a:t>sample leaf </a:t>
            </a:r>
            <a:r>
              <a:rPr lang="en-US" sz="1200" dirty="0" smtClean="0"/>
              <a:t>- </a:t>
            </a:r>
            <a:r>
              <a:rPr lang="en-US" sz="1200" dirty="0"/>
              <a:t>minimum number of records that a node must contain after splitting </a:t>
            </a:r>
            <a:endParaRPr lang="en-US" sz="1200" dirty="0" smtClean="0"/>
          </a:p>
          <a:p>
            <a:pPr>
              <a:lnSpc>
                <a:spcPct val="100000"/>
              </a:lnSpc>
            </a:pPr>
            <a:r>
              <a:rPr lang="en-US" sz="1200" dirty="0"/>
              <a:t> </a:t>
            </a:r>
            <a:r>
              <a:rPr lang="en-US" sz="1200" dirty="0" smtClean="0"/>
              <a:t>Min </a:t>
            </a:r>
            <a:r>
              <a:rPr lang="en-US" sz="1200" dirty="0"/>
              <a:t>sample split </a:t>
            </a:r>
            <a:r>
              <a:rPr lang="en-US" sz="1200" dirty="0" smtClean="0"/>
              <a:t>- minimum </a:t>
            </a:r>
            <a:r>
              <a:rPr lang="en-US" sz="1200" dirty="0"/>
              <a:t>number of records that a node must have so that it can be </a:t>
            </a:r>
            <a:r>
              <a:rPr lang="en-US" sz="1200" dirty="0" smtClean="0"/>
              <a:t>split</a:t>
            </a:r>
          </a:p>
          <a:p>
            <a:pPr>
              <a:lnSpc>
                <a:spcPct val="100000"/>
              </a:lnSpc>
            </a:pPr>
            <a:r>
              <a:rPr lang="en-US" sz="1200" dirty="0"/>
              <a:t> </a:t>
            </a:r>
            <a:r>
              <a:rPr lang="en-US" sz="1200" dirty="0" smtClean="0"/>
              <a:t>The model is built for default parameters &amp; further tuned to avoid over fitting (Exceptional in train data, while fails in test data)</a:t>
            </a:r>
          </a:p>
        </p:txBody>
      </p:sp>
      <p:sp>
        <p:nvSpPr>
          <p:cNvPr id="32" name="TextBox 31"/>
          <p:cNvSpPr txBox="1"/>
          <p:nvPr/>
        </p:nvSpPr>
        <p:spPr>
          <a:xfrm>
            <a:off x="0" y="5302631"/>
            <a:ext cx="2926710" cy="400110"/>
          </a:xfrm>
          <a:prstGeom prst="rect">
            <a:avLst/>
          </a:prstGeom>
          <a:noFill/>
        </p:spPr>
        <p:txBody>
          <a:bodyPr wrap="square" rtlCol="0">
            <a:spAutoFit/>
          </a:bodyPr>
          <a:lstStyle/>
          <a:p>
            <a:pPr algn="ctr"/>
            <a:r>
              <a:rPr lang="en-IN" sz="2000" u="sng" dirty="0" smtClean="0">
                <a:latin typeface="Bahnschrift SemiBold" panose="020B0502040204020203" pitchFamily="34" charset="0"/>
              </a:rPr>
              <a:t>Model Tuning</a:t>
            </a:r>
            <a:endParaRPr lang="en-IN" sz="2000" u="sng" dirty="0">
              <a:latin typeface="Bahnschrift SemiBold" panose="020B0502040204020203" pitchFamily="34" charset="0"/>
            </a:endParaRPr>
          </a:p>
        </p:txBody>
      </p:sp>
      <p:sp>
        <p:nvSpPr>
          <p:cNvPr id="35" name="Rounded Rectangle 34"/>
          <p:cNvSpPr/>
          <p:nvPr/>
        </p:nvSpPr>
        <p:spPr>
          <a:xfrm>
            <a:off x="2890684" y="4840300"/>
            <a:ext cx="9241686" cy="1386329"/>
          </a:xfrm>
          <a:prstGeom prst="roundRect">
            <a:avLst>
              <a:gd name="adj" fmla="val 8404"/>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ontent Placeholder 2"/>
          <p:cNvSpPr txBox="1">
            <a:spLocks/>
          </p:cNvSpPr>
          <p:nvPr/>
        </p:nvSpPr>
        <p:spPr>
          <a:xfrm>
            <a:off x="3071264" y="4834047"/>
            <a:ext cx="8880526" cy="1116810"/>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200" dirty="0"/>
              <a:t> </a:t>
            </a:r>
            <a:r>
              <a:rPr lang="en-US" sz="1200" dirty="0" smtClean="0"/>
              <a:t>Grid search cross validation- </a:t>
            </a:r>
          </a:p>
          <a:p>
            <a:pPr>
              <a:lnSpc>
                <a:spcPct val="100000"/>
              </a:lnSpc>
            </a:pPr>
            <a:r>
              <a:rPr lang="en-US" sz="1200" dirty="0"/>
              <a:t> </a:t>
            </a:r>
            <a:r>
              <a:rPr lang="en-US" sz="1200" dirty="0" smtClean="0"/>
              <a:t>Grid search - technique </a:t>
            </a:r>
            <a:r>
              <a:rPr lang="en-US" sz="1200" dirty="0"/>
              <a:t>to select the best </a:t>
            </a:r>
            <a:r>
              <a:rPr lang="en-US" sz="1200" dirty="0" smtClean="0"/>
              <a:t>ML </a:t>
            </a:r>
            <a:r>
              <a:rPr lang="en-US" sz="1200" dirty="0"/>
              <a:t>model, parameterized by a grid of hyper </a:t>
            </a:r>
            <a:r>
              <a:rPr lang="en-US" sz="1200" dirty="0" smtClean="0"/>
              <a:t>parameters</a:t>
            </a:r>
          </a:p>
          <a:p>
            <a:pPr>
              <a:lnSpc>
                <a:spcPct val="100000"/>
              </a:lnSpc>
            </a:pPr>
            <a:r>
              <a:rPr lang="en-IN" sz="1200" dirty="0"/>
              <a:t>Cross validation – splits </a:t>
            </a:r>
            <a:r>
              <a:rPr lang="en-IN" sz="1200" dirty="0" smtClean="0"/>
              <a:t>dataset </a:t>
            </a:r>
            <a:r>
              <a:rPr lang="en-IN" sz="1200" dirty="0"/>
              <a:t>into random groups, holding one group </a:t>
            </a:r>
            <a:r>
              <a:rPr lang="en-IN" sz="1200" dirty="0" smtClean="0"/>
              <a:t>as test</a:t>
            </a:r>
            <a:r>
              <a:rPr lang="en-IN" sz="1200" dirty="0"/>
              <a:t>, and training the model on the remaining groups </a:t>
            </a:r>
            <a:endParaRPr lang="en-IN" sz="1200" dirty="0" smtClean="0"/>
          </a:p>
          <a:p>
            <a:pPr>
              <a:lnSpc>
                <a:spcPct val="100000"/>
              </a:lnSpc>
            </a:pPr>
            <a:r>
              <a:rPr lang="en-IN" sz="1200" dirty="0" smtClean="0"/>
              <a:t>Process </a:t>
            </a:r>
            <a:r>
              <a:rPr lang="en-IN" sz="1200" dirty="0"/>
              <a:t>is repeated for each group being held as </a:t>
            </a:r>
            <a:r>
              <a:rPr lang="en-IN" sz="1200" dirty="0" smtClean="0"/>
              <a:t>test, </a:t>
            </a:r>
            <a:r>
              <a:rPr lang="en-IN" sz="1200" dirty="0"/>
              <a:t>then the average of </a:t>
            </a:r>
            <a:r>
              <a:rPr lang="en-IN" sz="1200" dirty="0" smtClean="0"/>
              <a:t>models </a:t>
            </a:r>
            <a:r>
              <a:rPr lang="en-IN" sz="1200" dirty="0"/>
              <a:t>is used for the resulting </a:t>
            </a:r>
            <a:r>
              <a:rPr lang="en-IN" sz="1200" dirty="0" smtClean="0"/>
              <a:t>model.</a:t>
            </a:r>
            <a:endParaRPr lang="en-US" sz="1200" dirty="0"/>
          </a:p>
        </p:txBody>
      </p:sp>
    </p:spTree>
    <p:extLst>
      <p:ext uri="{BB962C8B-B14F-4D97-AF65-F5344CB8AC3E}">
        <p14:creationId xmlns:p14="http://schemas.microsoft.com/office/powerpoint/2010/main" val="3600231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0B2E63-3AEA-4EC2-8987-74FA1357ADCF}"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2</a:t>
            </a:fld>
            <a:endParaRPr lang="en-IN"/>
          </a:p>
        </p:txBody>
      </p:sp>
      <p:sp>
        <p:nvSpPr>
          <p:cNvPr id="7" name="Title 1"/>
          <p:cNvSpPr>
            <a:spLocks noGrp="1"/>
          </p:cNvSpPr>
          <p:nvPr>
            <p:ph type="title"/>
          </p:nvPr>
        </p:nvSpPr>
        <p:spPr>
          <a:xfrm>
            <a:off x="1097280" y="286603"/>
            <a:ext cx="10058400" cy="1450757"/>
          </a:xfrm>
        </p:spPr>
        <p:txBody>
          <a:body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AGENDA</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pic>
        <p:nvPicPr>
          <p:cNvPr id="8" name="Picture 7"/>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backgroundRemoval t="13148" b="86759" l="10300" r="89600">
                        <a14:foregroundMark x1="74200" y1="45000" x2="74200" y2="45000"/>
                        <a14:backgroundMark x1="72700" y1="46111" x2="72700" y2="46111"/>
                      </a14:backgroundRemoval>
                    </a14:imgEffect>
                  </a14:imgLayer>
                </a14:imgProps>
              </a:ext>
            </a:extLst>
          </a:blip>
          <a:srcRect l="17390" t="15961" r="17390" b="23791"/>
          <a:stretch/>
        </p:blipFill>
        <p:spPr>
          <a:xfrm>
            <a:off x="8606436" y="1737414"/>
            <a:ext cx="4601564" cy="4590814"/>
          </a:xfrm>
          <a:prstGeom prst="rect">
            <a:avLst/>
          </a:prstGeom>
        </p:spPr>
      </p:pic>
      <p:sp>
        <p:nvSpPr>
          <p:cNvPr id="9" name="Rectangle 8"/>
          <p:cNvSpPr/>
          <p:nvPr/>
        </p:nvSpPr>
        <p:spPr>
          <a:xfrm>
            <a:off x="1097279" y="1737360"/>
            <a:ext cx="7411709" cy="2885342"/>
          </a:xfrm>
          <a:prstGeom prst="rect">
            <a:avLst/>
          </a:prstGeom>
        </p:spPr>
        <p:txBody>
          <a:bodyPr wrap="square">
            <a:spAutoFit/>
          </a:bodyPr>
          <a:lstStyle/>
          <a:p>
            <a:pPr>
              <a:lnSpc>
                <a:spcPct val="200000"/>
              </a:lnSpc>
              <a:buClr>
                <a:schemeClr val="accent1">
                  <a:lumMod val="75000"/>
                </a:schemeClr>
              </a:buClr>
              <a:buFont typeface="Wingdings" panose="05000000000000000000" pitchFamily="2" charset="2"/>
              <a:buChar char="ü"/>
            </a:pPr>
            <a:r>
              <a:rPr lang="en-GB" sz="3200" b="1" dirty="0">
                <a:solidFill>
                  <a:schemeClr val="tx1">
                    <a:lumMod val="75000"/>
                    <a:lumOff val="25000"/>
                  </a:schemeClr>
                </a:solidFill>
                <a:latin typeface="Bahnschrift SemiBold" panose="020B0502040204020203" pitchFamily="34" charset="0"/>
              </a:rPr>
              <a:t> </a:t>
            </a:r>
            <a:r>
              <a:rPr lang="en-GB" sz="3200" b="1" dirty="0" smtClean="0">
                <a:solidFill>
                  <a:schemeClr val="tx1">
                    <a:lumMod val="75000"/>
                    <a:lumOff val="25000"/>
                  </a:schemeClr>
                </a:solidFill>
                <a:latin typeface="Bahnschrift SemiBold" panose="020B0502040204020203" pitchFamily="34" charset="0"/>
              </a:rPr>
              <a:t>Problem Definition &amp; Objective</a:t>
            </a:r>
            <a:endParaRPr lang="en-GB" sz="3200" b="1" dirty="0">
              <a:solidFill>
                <a:schemeClr val="tx1">
                  <a:lumMod val="75000"/>
                  <a:lumOff val="25000"/>
                </a:schemeClr>
              </a:solidFill>
              <a:latin typeface="Bahnschrift SemiBold" panose="020B0502040204020203" pitchFamily="34" charset="0"/>
            </a:endParaRPr>
          </a:p>
          <a:p>
            <a:pPr>
              <a:lnSpc>
                <a:spcPct val="200000"/>
              </a:lnSpc>
              <a:buClr>
                <a:schemeClr val="accent1">
                  <a:lumMod val="75000"/>
                </a:schemeClr>
              </a:buClr>
              <a:buFont typeface="Wingdings" panose="05000000000000000000" pitchFamily="2" charset="2"/>
              <a:buChar char="ü"/>
            </a:pPr>
            <a:r>
              <a:rPr lang="en-GB" sz="3200" b="1" dirty="0">
                <a:solidFill>
                  <a:schemeClr val="tx1">
                    <a:lumMod val="75000"/>
                    <a:lumOff val="25000"/>
                  </a:schemeClr>
                </a:solidFill>
                <a:latin typeface="Bahnschrift SemiBold" panose="020B0502040204020203" pitchFamily="34" charset="0"/>
              </a:rPr>
              <a:t> Approach</a:t>
            </a:r>
          </a:p>
          <a:p>
            <a:pPr marL="285750" indent="-285750">
              <a:lnSpc>
                <a:spcPct val="200000"/>
              </a:lnSpc>
              <a:buClr>
                <a:schemeClr val="accent1">
                  <a:lumMod val="75000"/>
                </a:schemeClr>
              </a:buClr>
              <a:buFont typeface="Wingdings" panose="05000000000000000000" pitchFamily="2" charset="2"/>
              <a:buChar char="ü"/>
            </a:pPr>
            <a:r>
              <a:rPr lang="en-GB" sz="3200" b="1" dirty="0" smtClean="0">
                <a:solidFill>
                  <a:schemeClr val="tx1">
                    <a:lumMod val="75000"/>
                    <a:lumOff val="25000"/>
                  </a:schemeClr>
                </a:solidFill>
                <a:latin typeface="Bahnschrift SemiBold" panose="020B0502040204020203" pitchFamily="34" charset="0"/>
              </a:rPr>
              <a:t>Insights &amp; Recommendations</a:t>
            </a:r>
          </a:p>
        </p:txBody>
      </p:sp>
    </p:spTree>
    <p:extLst>
      <p:ext uri="{BB962C8B-B14F-4D97-AF65-F5344CB8AC3E}">
        <p14:creationId xmlns:p14="http://schemas.microsoft.com/office/powerpoint/2010/main" val="32775255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lum bright="70000" contrast="-70000"/>
          </a:blip>
          <a:stretch>
            <a:fillRect/>
          </a:stretch>
        </p:blipFill>
        <p:spPr>
          <a:xfrm>
            <a:off x="-2890684" y="110474"/>
            <a:ext cx="5781368" cy="5781368"/>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dirty="0" smtClean="0"/>
              <a:t>SUPPLY CHAIN PROJECT</a:t>
            </a:r>
            <a:endParaRPr lang="en-IN" dirty="0"/>
          </a:p>
        </p:txBody>
      </p:sp>
      <p:sp>
        <p:nvSpPr>
          <p:cNvPr id="4" name="Slide Number Placeholder 3"/>
          <p:cNvSpPr>
            <a:spLocks noGrp="1"/>
          </p:cNvSpPr>
          <p:nvPr>
            <p:ph type="sldNum" sz="quarter" idx="12"/>
          </p:nvPr>
        </p:nvSpPr>
        <p:spPr/>
        <p:txBody>
          <a:bodyPr/>
          <a:lstStyle/>
          <a:p>
            <a:fld id="{00B83384-7915-4BD9-A8BF-F6FC80E92927}" type="slidenum">
              <a:rPr lang="en-IN" smtClean="0"/>
              <a:t>20</a:t>
            </a:fld>
            <a:endParaRPr lang="en-IN"/>
          </a:p>
        </p:txBody>
      </p:sp>
      <p:sp>
        <p:nvSpPr>
          <p:cNvPr id="5" name="Title 1"/>
          <p:cNvSpPr txBox="1">
            <a:spLocks/>
          </p:cNvSpPr>
          <p:nvPr/>
        </p:nvSpPr>
        <p:spPr>
          <a:xfrm>
            <a:off x="2714149" y="301610"/>
            <a:ext cx="5957903" cy="35994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IN" sz="3200"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RANDOM FOREST REGRESSOR</a:t>
            </a:r>
            <a:endParaRPr lang="en-IN" sz="3200"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15" name="Content Placeholder 2"/>
          <p:cNvSpPr txBox="1">
            <a:spLocks/>
          </p:cNvSpPr>
          <p:nvPr/>
        </p:nvSpPr>
        <p:spPr>
          <a:xfrm>
            <a:off x="3119110" y="715652"/>
            <a:ext cx="8880526" cy="1344154"/>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200" dirty="0"/>
              <a:t> </a:t>
            </a:r>
            <a:r>
              <a:rPr lang="en-US" sz="1200" dirty="0" smtClean="0"/>
              <a:t>Ensemble technique - multiple </a:t>
            </a:r>
            <a:r>
              <a:rPr lang="en-US" sz="1200" dirty="0"/>
              <a:t>CART models are built to get the accuracy in the predicted </a:t>
            </a:r>
            <a:r>
              <a:rPr lang="en-US" sz="1200" dirty="0" smtClean="0"/>
              <a:t>value</a:t>
            </a:r>
          </a:p>
          <a:p>
            <a:pPr>
              <a:lnSpc>
                <a:spcPct val="100000"/>
              </a:lnSpc>
            </a:pPr>
            <a:r>
              <a:rPr lang="en-US" sz="1200" dirty="0" smtClean="0"/>
              <a:t> Model </a:t>
            </a:r>
            <a:r>
              <a:rPr lang="en-US" sz="1200" dirty="0"/>
              <a:t>building is same except that we need to build a </a:t>
            </a:r>
            <a:r>
              <a:rPr lang="en-US" sz="1200" dirty="0" smtClean="0"/>
              <a:t>Random </a:t>
            </a:r>
            <a:r>
              <a:rPr lang="en-US" sz="1200" dirty="0"/>
              <a:t>F</a:t>
            </a:r>
            <a:r>
              <a:rPr lang="en-US" sz="1200" dirty="0" smtClean="0"/>
              <a:t>orest </a:t>
            </a:r>
            <a:r>
              <a:rPr lang="en-US" sz="1200" dirty="0"/>
              <a:t>Regressor model instead of </a:t>
            </a:r>
            <a:r>
              <a:rPr lang="en-US" sz="1200" dirty="0" smtClean="0"/>
              <a:t>Decision </a:t>
            </a:r>
            <a:r>
              <a:rPr lang="en-US" sz="1200" dirty="0"/>
              <a:t>T</a:t>
            </a:r>
            <a:r>
              <a:rPr lang="en-US" sz="1200" dirty="0" smtClean="0"/>
              <a:t>ree Regressor</a:t>
            </a:r>
          </a:p>
          <a:p>
            <a:pPr>
              <a:lnSpc>
                <a:spcPct val="100000"/>
              </a:lnSpc>
            </a:pPr>
            <a:r>
              <a:rPr lang="en-US" sz="1200" dirty="0"/>
              <a:t> Errors, Metrics, training &amp; testing models remain the same as in </a:t>
            </a:r>
            <a:r>
              <a:rPr lang="en-US" sz="1200" dirty="0" smtClean="0"/>
              <a:t>the other two models</a:t>
            </a:r>
          </a:p>
          <a:p>
            <a:pPr>
              <a:lnSpc>
                <a:spcPct val="100000"/>
              </a:lnSpc>
            </a:pPr>
            <a:r>
              <a:rPr lang="en-US" sz="1200" dirty="0"/>
              <a:t> </a:t>
            </a:r>
            <a:r>
              <a:rPr lang="en-US" sz="1200" dirty="0" smtClean="0"/>
              <a:t>Model tuning is same as in that of the Decision tree </a:t>
            </a:r>
            <a:r>
              <a:rPr lang="en-US" sz="1200" dirty="0" err="1" smtClean="0"/>
              <a:t>regressor</a:t>
            </a:r>
            <a:endParaRPr lang="en-US" sz="1200" dirty="0"/>
          </a:p>
          <a:p>
            <a:pPr>
              <a:lnSpc>
                <a:spcPct val="100000"/>
              </a:lnSpc>
            </a:pPr>
            <a:endParaRPr lang="en-US" sz="1200" dirty="0"/>
          </a:p>
        </p:txBody>
      </p:sp>
      <p:sp>
        <p:nvSpPr>
          <p:cNvPr id="17" name="TextBox 16"/>
          <p:cNvSpPr txBox="1"/>
          <p:nvPr/>
        </p:nvSpPr>
        <p:spPr>
          <a:xfrm>
            <a:off x="-176980" y="1034720"/>
            <a:ext cx="3163356" cy="677108"/>
          </a:xfrm>
          <a:prstGeom prst="rect">
            <a:avLst/>
          </a:prstGeom>
          <a:noFill/>
        </p:spPr>
        <p:txBody>
          <a:bodyPr wrap="square" rtlCol="0">
            <a:spAutoFit/>
          </a:bodyPr>
          <a:lstStyle>
            <a:defPPr>
              <a:defRPr lang="en-US"/>
            </a:defPPr>
            <a:lvl1pPr algn="ctr">
              <a:defRPr sz="2400" u="sng">
                <a:latin typeface="Bahnschrift SemiBold" panose="020B0502040204020203" pitchFamily="34" charset="0"/>
              </a:defRPr>
            </a:lvl1pPr>
          </a:lstStyle>
          <a:p>
            <a:r>
              <a:rPr lang="en-IN" sz="1900" dirty="0"/>
              <a:t>Model </a:t>
            </a:r>
            <a:r>
              <a:rPr lang="en-IN" sz="1900" dirty="0" smtClean="0"/>
              <a:t>Definition, Building Approach &amp; Tuning</a:t>
            </a:r>
            <a:endParaRPr lang="en-IN" sz="1900" dirty="0"/>
          </a:p>
        </p:txBody>
      </p:sp>
      <p:sp>
        <p:nvSpPr>
          <p:cNvPr id="6" name="Rounded Rectangle 5"/>
          <p:cNvSpPr/>
          <p:nvPr/>
        </p:nvSpPr>
        <p:spPr>
          <a:xfrm>
            <a:off x="2890685" y="721663"/>
            <a:ext cx="9241686" cy="1353497"/>
          </a:xfrm>
          <a:prstGeom prst="roundRect">
            <a:avLst>
              <a:gd name="adj" fmla="val 8088"/>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0" y="2716866"/>
            <a:ext cx="2938529" cy="400110"/>
          </a:xfrm>
          <a:prstGeom prst="rect">
            <a:avLst/>
          </a:prstGeom>
          <a:noFill/>
        </p:spPr>
        <p:txBody>
          <a:bodyPr wrap="square" rtlCol="0">
            <a:spAutoFit/>
          </a:bodyPr>
          <a:lstStyle>
            <a:defPPr>
              <a:defRPr lang="en-US"/>
            </a:defPPr>
            <a:lvl1pPr algn="ctr">
              <a:defRPr sz="2000" u="sng">
                <a:latin typeface="Bahnschrift SemiBold" panose="020B0502040204020203" pitchFamily="34" charset="0"/>
              </a:defRPr>
            </a:lvl1pPr>
          </a:lstStyle>
          <a:p>
            <a:r>
              <a:rPr lang="en-IN" dirty="0"/>
              <a:t>Hyper Parameters</a:t>
            </a:r>
          </a:p>
        </p:txBody>
      </p:sp>
      <p:sp>
        <p:nvSpPr>
          <p:cNvPr id="29" name="Rounded Rectangle 28"/>
          <p:cNvSpPr/>
          <p:nvPr/>
        </p:nvSpPr>
        <p:spPr>
          <a:xfrm>
            <a:off x="2894285" y="2318179"/>
            <a:ext cx="9241686" cy="1212839"/>
          </a:xfrm>
          <a:prstGeom prst="roundRect">
            <a:avLst>
              <a:gd name="adj" fmla="val 8404"/>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ontent Placeholder 2"/>
          <p:cNvSpPr txBox="1">
            <a:spLocks/>
          </p:cNvSpPr>
          <p:nvPr/>
        </p:nvSpPr>
        <p:spPr>
          <a:xfrm>
            <a:off x="3074865" y="2302824"/>
            <a:ext cx="8880526" cy="1228194"/>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200" dirty="0"/>
              <a:t> </a:t>
            </a:r>
            <a:r>
              <a:rPr lang="en-US" sz="1200" dirty="0" smtClean="0"/>
              <a:t>Same as that of DT Regressor</a:t>
            </a:r>
          </a:p>
          <a:p>
            <a:pPr>
              <a:lnSpc>
                <a:spcPct val="100000"/>
              </a:lnSpc>
            </a:pPr>
            <a:r>
              <a:rPr lang="en-GB" sz="1200" dirty="0" smtClean="0"/>
              <a:t> Some additional hyper parameter include </a:t>
            </a:r>
            <a:r>
              <a:rPr lang="en-GB" sz="1200" dirty="0" err="1" smtClean="0"/>
              <a:t>Max_features</a:t>
            </a:r>
            <a:r>
              <a:rPr lang="en-GB" sz="1200" dirty="0" smtClean="0"/>
              <a:t> (no. of independent variables </a:t>
            </a:r>
            <a:r>
              <a:rPr lang="en-GB" sz="1200" dirty="0"/>
              <a:t>to be </a:t>
            </a:r>
            <a:r>
              <a:rPr lang="en-GB" sz="1200" dirty="0" smtClean="0"/>
              <a:t>considered) </a:t>
            </a:r>
            <a:r>
              <a:rPr lang="en-GB" sz="1200" dirty="0"/>
              <a:t>and </a:t>
            </a:r>
            <a:r>
              <a:rPr lang="en-GB" sz="1200" dirty="0" err="1" smtClean="0"/>
              <a:t>n_estimators</a:t>
            </a:r>
            <a:r>
              <a:rPr lang="en-GB" sz="1200" dirty="0" smtClean="0"/>
              <a:t> (no. of DTs to be built)</a:t>
            </a:r>
          </a:p>
          <a:p>
            <a:pPr>
              <a:lnSpc>
                <a:spcPct val="100000"/>
              </a:lnSpc>
            </a:pPr>
            <a:r>
              <a:rPr lang="en-US" sz="1200" dirty="0" smtClean="0"/>
              <a:t> The </a:t>
            </a:r>
            <a:r>
              <a:rPr lang="en-US" sz="1200" dirty="0"/>
              <a:t>model is built for default parameters &amp; further tuned to avoid over fitting</a:t>
            </a:r>
            <a:endParaRPr lang="en-US" sz="1200" dirty="0" smtClean="0"/>
          </a:p>
        </p:txBody>
      </p:sp>
      <p:sp>
        <p:nvSpPr>
          <p:cNvPr id="18" name="Title 1"/>
          <p:cNvSpPr txBox="1">
            <a:spLocks/>
          </p:cNvSpPr>
          <p:nvPr/>
        </p:nvSpPr>
        <p:spPr>
          <a:xfrm>
            <a:off x="2714149" y="3811240"/>
            <a:ext cx="5662935" cy="359948"/>
          </a:xfrm>
          <a:prstGeom prst="rect">
            <a:avLst/>
          </a:prstGeom>
        </p:spPr>
        <p:txBody>
          <a:bodyPr vert="horz" lIns="91440" tIns="45720" rIns="91440" bIns="45720" rtlCol="0" anchor="b">
            <a:noAutofit/>
          </a:bodyPr>
          <a:lstStyle>
            <a:defPPr>
              <a:defRPr lang="en-US"/>
            </a:defPPr>
            <a:lvl1pPr algn="just" defTabSz="914400">
              <a:lnSpc>
                <a:spcPct val="85000"/>
              </a:lnSpc>
              <a:spcBef>
                <a:spcPct val="0"/>
              </a:spcBef>
              <a:buNone/>
              <a:defRPr sz="3200" b="1" spc="-50" baseline="0">
                <a:solidFill>
                  <a:srgbClr val="002060"/>
                </a:solidFill>
                <a:latin typeface="Berlin Sans FB Demi" panose="020E0802020502020306" pitchFamily="34" charset="0"/>
                <a:ea typeface="Ebrima" panose="02000000000000000000" pitchFamily="2" charset="0"/>
                <a:cs typeface="Ebrima" panose="02000000000000000000" pitchFamily="2" charset="0"/>
              </a:defRPr>
            </a:lvl1pPr>
          </a:lstStyle>
          <a:p>
            <a:r>
              <a:rPr lang="en-IN" dirty="0"/>
              <a:t>BOOTSTRAP AGGREGATING</a:t>
            </a:r>
          </a:p>
        </p:txBody>
      </p:sp>
      <p:sp>
        <p:nvSpPr>
          <p:cNvPr id="19" name="Rounded Rectangle 18"/>
          <p:cNvSpPr/>
          <p:nvPr/>
        </p:nvSpPr>
        <p:spPr>
          <a:xfrm>
            <a:off x="2894285" y="4225282"/>
            <a:ext cx="9241686" cy="1792059"/>
          </a:xfrm>
          <a:prstGeom prst="roundRect">
            <a:avLst>
              <a:gd name="adj" fmla="val 8404"/>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Content Placeholder 2"/>
          <p:cNvSpPr txBox="1">
            <a:spLocks/>
          </p:cNvSpPr>
          <p:nvPr/>
        </p:nvSpPr>
        <p:spPr>
          <a:xfrm>
            <a:off x="3074865" y="4209927"/>
            <a:ext cx="8880526" cy="1807414"/>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200" dirty="0" smtClean="0"/>
              <a:t> A </a:t>
            </a:r>
            <a:r>
              <a:rPr lang="en-GB" sz="1200" dirty="0" smtClean="0"/>
              <a:t>technique </a:t>
            </a:r>
            <a:r>
              <a:rPr lang="en-GB" sz="1200" dirty="0"/>
              <a:t>of sampling </a:t>
            </a:r>
            <a:r>
              <a:rPr lang="en-GB" sz="1200" dirty="0" smtClean="0"/>
              <a:t>- creates </a:t>
            </a:r>
            <a:r>
              <a:rPr lang="en-GB" sz="1200" dirty="0"/>
              <a:t>sub sample of observation with the actual dataset, with replacement</a:t>
            </a:r>
            <a:r>
              <a:rPr lang="en-US" sz="1200" dirty="0" smtClean="0"/>
              <a:t>me</a:t>
            </a:r>
          </a:p>
          <a:p>
            <a:pPr>
              <a:lnSpc>
                <a:spcPct val="100000"/>
              </a:lnSpc>
            </a:pPr>
            <a:r>
              <a:rPr lang="en-GB" sz="1200" dirty="0" smtClean="0"/>
              <a:t> Reduced </a:t>
            </a:r>
            <a:r>
              <a:rPr lang="en-GB" sz="1200" dirty="0"/>
              <a:t>chances of over </a:t>
            </a:r>
            <a:r>
              <a:rPr lang="en-GB" sz="1200" dirty="0" smtClean="0"/>
              <a:t>fitting</a:t>
            </a:r>
          </a:p>
          <a:p>
            <a:pPr>
              <a:lnSpc>
                <a:spcPct val="100000"/>
              </a:lnSpc>
            </a:pPr>
            <a:r>
              <a:rPr lang="en-GB" sz="1200" dirty="0" smtClean="0"/>
              <a:t> Self imposed Model tuning </a:t>
            </a:r>
            <a:r>
              <a:rPr lang="en-GB" sz="1200" dirty="0"/>
              <a:t>- trains a large number of “strong” learners in </a:t>
            </a:r>
            <a:r>
              <a:rPr lang="en-GB" sz="1200" dirty="0" smtClean="0"/>
              <a:t>parallel &amp; combines to </a:t>
            </a:r>
            <a:r>
              <a:rPr lang="en-GB" sz="1200" dirty="0"/>
              <a:t>"smooth out" </a:t>
            </a:r>
            <a:r>
              <a:rPr lang="en-GB" sz="1200" dirty="0" smtClean="0"/>
              <a:t>predictions</a:t>
            </a:r>
            <a:endParaRPr lang="en-US" sz="1200" dirty="0"/>
          </a:p>
          <a:p>
            <a:pPr>
              <a:lnSpc>
                <a:spcPct val="100000"/>
              </a:lnSpc>
            </a:pPr>
            <a:r>
              <a:rPr lang="en-US" sz="1200" dirty="0" smtClean="0"/>
              <a:t> Model is built using the Bagging Regressor of SKLEARN in python</a:t>
            </a:r>
          </a:p>
          <a:p>
            <a:pPr>
              <a:lnSpc>
                <a:spcPct val="100000"/>
              </a:lnSpc>
            </a:pPr>
            <a:r>
              <a:rPr lang="en-US" sz="1200" dirty="0" smtClean="0"/>
              <a:t> Model initialization includes defining the model over which the Bagging has to happen. In this case it is the RF Regressor</a:t>
            </a:r>
          </a:p>
          <a:p>
            <a:pPr>
              <a:lnSpc>
                <a:spcPct val="100000"/>
              </a:lnSpc>
            </a:pPr>
            <a:endParaRPr lang="en-GB" sz="1200" dirty="0" smtClean="0"/>
          </a:p>
        </p:txBody>
      </p:sp>
      <p:sp>
        <p:nvSpPr>
          <p:cNvPr id="22" name="TextBox 21"/>
          <p:cNvSpPr txBox="1"/>
          <p:nvPr/>
        </p:nvSpPr>
        <p:spPr>
          <a:xfrm>
            <a:off x="-46045" y="4759691"/>
            <a:ext cx="3119109" cy="707886"/>
          </a:xfrm>
          <a:prstGeom prst="rect">
            <a:avLst/>
          </a:prstGeom>
          <a:noFill/>
        </p:spPr>
        <p:txBody>
          <a:bodyPr wrap="square" rtlCol="0">
            <a:spAutoFit/>
          </a:bodyPr>
          <a:lstStyle>
            <a:defPPr>
              <a:defRPr lang="en-US"/>
            </a:defPPr>
            <a:lvl1pPr algn="ctr">
              <a:defRPr sz="2400" u="sng">
                <a:latin typeface="Bahnschrift SemiBold" panose="020B0502040204020203" pitchFamily="34" charset="0"/>
              </a:defRPr>
            </a:lvl1pPr>
          </a:lstStyle>
          <a:p>
            <a:r>
              <a:rPr lang="en-IN" sz="2000" dirty="0"/>
              <a:t>Model </a:t>
            </a:r>
            <a:r>
              <a:rPr lang="en-IN" sz="2000" dirty="0" smtClean="0"/>
              <a:t>Definition &amp; </a:t>
            </a:r>
            <a:r>
              <a:rPr lang="en-IN" sz="2000" dirty="0"/>
              <a:t>Building </a:t>
            </a:r>
            <a:r>
              <a:rPr lang="en-IN" sz="2000" dirty="0" smtClean="0"/>
              <a:t>Approach</a:t>
            </a:r>
            <a:endParaRPr lang="en-IN" sz="2000" dirty="0"/>
          </a:p>
        </p:txBody>
      </p:sp>
      <p:sp>
        <p:nvSpPr>
          <p:cNvPr id="23" name="Oval 22">
            <a:hlinkClick r:id="rId4" action="ppaction://hlinksldjump"/>
          </p:cNvPr>
          <p:cNvSpPr/>
          <p:nvPr/>
        </p:nvSpPr>
        <p:spPr>
          <a:xfrm>
            <a:off x="11721508" y="6459785"/>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3933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lum bright="70000" contrast="-70000"/>
          </a:blip>
          <a:stretch>
            <a:fillRect/>
          </a:stretch>
        </p:blipFill>
        <p:spPr>
          <a:xfrm>
            <a:off x="-2890684" y="110474"/>
            <a:ext cx="5781368" cy="5781368"/>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dirty="0" smtClean="0"/>
              <a:t>SUPPLY CHAIN PROJECT</a:t>
            </a:r>
            <a:endParaRPr lang="en-IN" dirty="0"/>
          </a:p>
        </p:txBody>
      </p:sp>
      <p:sp>
        <p:nvSpPr>
          <p:cNvPr id="4" name="Slide Number Placeholder 3"/>
          <p:cNvSpPr>
            <a:spLocks noGrp="1"/>
          </p:cNvSpPr>
          <p:nvPr>
            <p:ph type="sldNum" sz="quarter" idx="12"/>
          </p:nvPr>
        </p:nvSpPr>
        <p:spPr/>
        <p:txBody>
          <a:bodyPr/>
          <a:lstStyle/>
          <a:p>
            <a:fld id="{00B83384-7915-4BD9-A8BF-F6FC80E92927}" type="slidenum">
              <a:rPr lang="en-IN" smtClean="0"/>
              <a:t>21</a:t>
            </a:fld>
            <a:endParaRPr lang="en-IN"/>
          </a:p>
        </p:txBody>
      </p:sp>
      <p:sp>
        <p:nvSpPr>
          <p:cNvPr id="5" name="Title 1"/>
          <p:cNvSpPr txBox="1">
            <a:spLocks/>
          </p:cNvSpPr>
          <p:nvPr/>
        </p:nvSpPr>
        <p:spPr>
          <a:xfrm>
            <a:off x="140158" y="209869"/>
            <a:ext cx="5957903" cy="35994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IN" sz="3200"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BOOSTING</a:t>
            </a:r>
            <a:endParaRPr lang="en-IN" sz="3200"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23" name="Content Placeholder 2"/>
          <p:cNvSpPr txBox="1">
            <a:spLocks/>
          </p:cNvSpPr>
          <p:nvPr/>
        </p:nvSpPr>
        <p:spPr>
          <a:xfrm>
            <a:off x="271673" y="520334"/>
            <a:ext cx="10940809" cy="1485448"/>
          </a:xfrm>
          <a:prstGeom prst="rect">
            <a:avLst/>
          </a:prstGeom>
        </p:spPr>
        <p:txBody>
          <a:bodyPr vert="horz" lIns="0" tIns="45720" rIns="0" bIns="45720" rtlCol="0">
            <a:noAutofit/>
          </a:bodyPr>
          <a:lstStyle>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800" b="1">
                <a:solidFill>
                  <a:schemeClr val="tx1">
                    <a:lumMod val="75000"/>
                    <a:lumOff val="25000"/>
                  </a:schemeClr>
                </a:solidFill>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sz="1800" dirty="0" smtClean="0">
                <a:latin typeface="Bahnschrift SemiBold" panose="020B0502040204020203" pitchFamily="34" charset="0"/>
              </a:rPr>
              <a:t> Linear </a:t>
            </a:r>
            <a:r>
              <a:rPr lang="en-US" sz="1800" dirty="0">
                <a:latin typeface="Bahnschrift SemiBold" panose="020B0502040204020203" pitchFamily="34" charset="0"/>
              </a:rPr>
              <a:t>sequential </a:t>
            </a:r>
            <a:r>
              <a:rPr lang="en-US" sz="1800" dirty="0" smtClean="0">
                <a:latin typeface="Bahnschrift SemiBold" panose="020B0502040204020203" pitchFamily="34" charset="0"/>
              </a:rPr>
              <a:t>process - </a:t>
            </a:r>
            <a:r>
              <a:rPr lang="en-GB" sz="1800" dirty="0">
                <a:latin typeface="Bahnschrift SemiBold" panose="020B0502040204020203" pitchFamily="34" charset="0"/>
              </a:rPr>
              <a:t>model </a:t>
            </a:r>
            <a:r>
              <a:rPr lang="en-GB" sz="1800" dirty="0" smtClean="0">
                <a:latin typeface="Bahnschrift SemiBold" panose="020B0502040204020203" pitchFamily="34" charset="0"/>
              </a:rPr>
              <a:t>minimizes errors by learning from previous </a:t>
            </a:r>
            <a:r>
              <a:rPr lang="en-GB" sz="1800" dirty="0">
                <a:latin typeface="Bahnschrift SemiBold" panose="020B0502040204020203" pitchFamily="34" charset="0"/>
              </a:rPr>
              <a:t>model </a:t>
            </a:r>
            <a:r>
              <a:rPr lang="en-GB" sz="1800" dirty="0" smtClean="0">
                <a:latin typeface="Bahnschrift SemiBold" panose="020B0502040204020203" pitchFamily="34" charset="0"/>
              </a:rPr>
              <a:t>predictions</a:t>
            </a:r>
          </a:p>
          <a:p>
            <a:r>
              <a:rPr lang="en-US" sz="1800" dirty="0" smtClean="0">
                <a:latin typeface="Bahnschrift SemiBold" panose="020B0502040204020203" pitchFamily="34" charset="0"/>
              </a:rPr>
              <a:t> Large number of weak learners trained sequentially – Combines to forma a strong learner</a:t>
            </a:r>
          </a:p>
          <a:p>
            <a:r>
              <a:rPr lang="en-US" sz="1800" dirty="0" smtClean="0">
                <a:latin typeface="Bahnschrift SemiBold" panose="020B0502040204020203" pitchFamily="34" charset="0"/>
              </a:rPr>
              <a:t> Two types of boosting – Adaptive/ Ada boost &amp; Gradient boosting</a:t>
            </a:r>
          </a:p>
          <a:p>
            <a:endParaRPr lang="en-US" sz="1800" dirty="0" smtClean="0">
              <a:latin typeface="Bahnschrift SemiBold" panose="020B0502040204020203" pitchFamily="34" charset="0"/>
            </a:endParaRPr>
          </a:p>
        </p:txBody>
      </p:sp>
      <p:sp>
        <p:nvSpPr>
          <p:cNvPr id="9" name="TextBox 8"/>
          <p:cNvSpPr txBox="1"/>
          <p:nvPr/>
        </p:nvSpPr>
        <p:spPr>
          <a:xfrm>
            <a:off x="0" y="3147348"/>
            <a:ext cx="2938529" cy="400110"/>
          </a:xfrm>
          <a:prstGeom prst="rect">
            <a:avLst/>
          </a:prstGeom>
          <a:noFill/>
        </p:spPr>
        <p:txBody>
          <a:bodyPr wrap="square" rtlCol="0">
            <a:spAutoFit/>
          </a:bodyPr>
          <a:lstStyle>
            <a:defPPr>
              <a:defRPr lang="en-US"/>
            </a:defPPr>
            <a:lvl1pPr algn="ctr">
              <a:defRPr sz="2000" u="sng">
                <a:latin typeface="Bahnschrift SemiBold" panose="020B0502040204020203" pitchFamily="34" charset="0"/>
              </a:defRPr>
            </a:lvl1pPr>
          </a:lstStyle>
          <a:p>
            <a:r>
              <a:rPr lang="en-IN" dirty="0" smtClean="0"/>
              <a:t>Ada Boost</a:t>
            </a:r>
            <a:endParaRPr lang="en-IN" dirty="0"/>
          </a:p>
        </p:txBody>
      </p:sp>
      <p:sp>
        <p:nvSpPr>
          <p:cNvPr id="10" name="Rounded Rectangle 9"/>
          <p:cNvSpPr/>
          <p:nvPr/>
        </p:nvSpPr>
        <p:spPr>
          <a:xfrm>
            <a:off x="2894285" y="2652818"/>
            <a:ext cx="9105350" cy="1398150"/>
          </a:xfrm>
          <a:prstGeom prst="roundRect">
            <a:avLst>
              <a:gd name="adj" fmla="val 8404"/>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ontent Placeholder 2"/>
          <p:cNvSpPr txBox="1">
            <a:spLocks/>
          </p:cNvSpPr>
          <p:nvPr/>
        </p:nvSpPr>
        <p:spPr>
          <a:xfrm>
            <a:off x="3074865" y="2711202"/>
            <a:ext cx="8880526" cy="1413505"/>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600" dirty="0"/>
              <a:t> </a:t>
            </a:r>
            <a:r>
              <a:rPr lang="en-US" sz="1600" dirty="0" smtClean="0"/>
              <a:t>S</a:t>
            </a:r>
            <a:r>
              <a:rPr lang="en-GB" sz="1600" dirty="0" err="1" smtClean="0"/>
              <a:t>uccessive</a:t>
            </a:r>
            <a:r>
              <a:rPr lang="en-GB" sz="1600" dirty="0" smtClean="0"/>
              <a:t> </a:t>
            </a:r>
            <a:r>
              <a:rPr lang="en-GB" sz="1600" dirty="0"/>
              <a:t>learners are created with a focus on the ill fitted data of the previous </a:t>
            </a:r>
            <a:r>
              <a:rPr lang="en-GB" sz="1600" dirty="0" smtClean="0"/>
              <a:t>learner</a:t>
            </a:r>
          </a:p>
          <a:p>
            <a:pPr>
              <a:lnSpc>
                <a:spcPct val="100000"/>
              </a:lnSpc>
            </a:pPr>
            <a:r>
              <a:rPr lang="en-GB" sz="1600" dirty="0"/>
              <a:t> </a:t>
            </a:r>
            <a:r>
              <a:rPr lang="en-GB" sz="1600" dirty="0" err="1" smtClean="0"/>
              <a:t>Adaboost</a:t>
            </a:r>
            <a:r>
              <a:rPr lang="en-GB" sz="1600" dirty="0" smtClean="0"/>
              <a:t> Regressor library of </a:t>
            </a:r>
            <a:r>
              <a:rPr lang="en-GB" sz="1600" dirty="0" err="1" smtClean="0"/>
              <a:t>Sklearn</a:t>
            </a:r>
            <a:r>
              <a:rPr lang="en-GB" sz="1600" dirty="0" smtClean="0"/>
              <a:t> is used to build the model</a:t>
            </a:r>
          </a:p>
          <a:p>
            <a:pPr>
              <a:lnSpc>
                <a:spcPct val="100000"/>
              </a:lnSpc>
            </a:pPr>
            <a:r>
              <a:rPr lang="en-US" sz="1600" dirty="0" smtClean="0"/>
              <a:t> Initialized with number of Decision trees</a:t>
            </a:r>
          </a:p>
        </p:txBody>
      </p:sp>
      <p:sp>
        <p:nvSpPr>
          <p:cNvPr id="12" name="TextBox 11"/>
          <p:cNvSpPr txBox="1"/>
          <p:nvPr/>
        </p:nvSpPr>
        <p:spPr>
          <a:xfrm>
            <a:off x="44245" y="4941511"/>
            <a:ext cx="2938529" cy="400110"/>
          </a:xfrm>
          <a:prstGeom prst="rect">
            <a:avLst/>
          </a:prstGeom>
          <a:noFill/>
        </p:spPr>
        <p:txBody>
          <a:bodyPr wrap="square" rtlCol="0">
            <a:spAutoFit/>
          </a:bodyPr>
          <a:lstStyle>
            <a:defPPr>
              <a:defRPr lang="en-US"/>
            </a:defPPr>
            <a:lvl1pPr algn="ctr">
              <a:defRPr sz="2000" u="sng">
                <a:latin typeface="Bahnschrift SemiBold" panose="020B0502040204020203" pitchFamily="34" charset="0"/>
              </a:defRPr>
            </a:lvl1pPr>
          </a:lstStyle>
          <a:p>
            <a:r>
              <a:rPr lang="en-IN" dirty="0" smtClean="0"/>
              <a:t>Gradient Boost</a:t>
            </a:r>
            <a:endParaRPr lang="en-IN" dirty="0"/>
          </a:p>
        </p:txBody>
      </p:sp>
      <p:sp>
        <p:nvSpPr>
          <p:cNvPr id="13" name="Rounded Rectangle 12"/>
          <p:cNvSpPr/>
          <p:nvPr/>
        </p:nvSpPr>
        <p:spPr>
          <a:xfrm>
            <a:off x="2909033" y="4220224"/>
            <a:ext cx="9090602" cy="1764621"/>
          </a:xfrm>
          <a:prstGeom prst="roundRect">
            <a:avLst>
              <a:gd name="adj" fmla="val 8404"/>
            </a:avLst>
          </a:prstGeom>
          <a:no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ontent Placeholder 2"/>
          <p:cNvSpPr txBox="1">
            <a:spLocks/>
          </p:cNvSpPr>
          <p:nvPr/>
        </p:nvSpPr>
        <p:spPr>
          <a:xfrm>
            <a:off x="3089613" y="4293357"/>
            <a:ext cx="8880526" cy="1691488"/>
          </a:xfrm>
          <a:prstGeom prst="rect">
            <a:avLst/>
          </a:prstGeom>
        </p:spPr>
        <p:txBody>
          <a:bodyPr vert="horz" lIns="0" tIns="45720" rIns="0" bIns="45720" rtlCol="0">
            <a:noAutofit/>
          </a:bodyPr>
          <a:lstStyle>
            <a:defPPr>
              <a:defRPr lang="en-US"/>
            </a:defPPr>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000" b="1">
                <a:solidFill>
                  <a:schemeClr val="tx1">
                    <a:lumMod val="75000"/>
                    <a:lumOff val="25000"/>
                  </a:schemeClr>
                </a:solidFill>
                <a:latin typeface="Bahnschrift SemiBold" panose="020B0502040204020203" pitchFamily="34" charset="0"/>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lnSpc>
                <a:spcPct val="100000"/>
              </a:lnSpc>
            </a:pPr>
            <a:r>
              <a:rPr lang="en-US" sz="1600" dirty="0"/>
              <a:t> </a:t>
            </a:r>
            <a:r>
              <a:rPr lang="en-US" sz="1600" dirty="0" smtClean="0"/>
              <a:t>E</a:t>
            </a:r>
            <a:r>
              <a:rPr lang="en-GB" sz="1600" dirty="0" smtClean="0"/>
              <a:t>ach </a:t>
            </a:r>
            <a:r>
              <a:rPr lang="en-GB" sz="1600" dirty="0"/>
              <a:t>learner is fit on a modified version of original </a:t>
            </a:r>
            <a:r>
              <a:rPr lang="en-GB" sz="1600" dirty="0" smtClean="0"/>
              <a:t>data</a:t>
            </a:r>
          </a:p>
          <a:p>
            <a:pPr>
              <a:lnSpc>
                <a:spcPct val="100000"/>
              </a:lnSpc>
            </a:pPr>
            <a:r>
              <a:rPr lang="en-GB" sz="1600" dirty="0" smtClean="0"/>
              <a:t> New models are fit to the residuals</a:t>
            </a:r>
          </a:p>
          <a:p>
            <a:pPr>
              <a:lnSpc>
                <a:spcPct val="100000"/>
              </a:lnSpc>
            </a:pPr>
            <a:r>
              <a:rPr lang="en-GB" sz="1600" dirty="0"/>
              <a:t> </a:t>
            </a:r>
            <a:r>
              <a:rPr lang="en-GB" sz="1600" dirty="0" smtClean="0"/>
              <a:t>The overall learner improved where the residuals are high</a:t>
            </a:r>
          </a:p>
          <a:p>
            <a:pPr>
              <a:lnSpc>
                <a:spcPct val="100000"/>
              </a:lnSpc>
            </a:pPr>
            <a:r>
              <a:rPr lang="en-GB" sz="1600" dirty="0" smtClean="0"/>
              <a:t> Gradient boosting </a:t>
            </a:r>
            <a:r>
              <a:rPr lang="en-GB" sz="1600" dirty="0"/>
              <a:t>Regressor library of </a:t>
            </a:r>
            <a:r>
              <a:rPr lang="en-GB" sz="1600" dirty="0" err="1"/>
              <a:t>Sklearn</a:t>
            </a:r>
            <a:r>
              <a:rPr lang="en-GB" sz="1600" dirty="0"/>
              <a:t> is used to build the </a:t>
            </a:r>
            <a:r>
              <a:rPr lang="en-GB" sz="1600" dirty="0" smtClean="0"/>
              <a:t>model</a:t>
            </a:r>
            <a:endParaRPr lang="en-GB" sz="1600" dirty="0"/>
          </a:p>
        </p:txBody>
      </p:sp>
      <p:sp>
        <p:nvSpPr>
          <p:cNvPr id="22" name="Oval 21">
            <a:hlinkClick r:id="rId4" action="ppaction://hlinksldjump"/>
          </p:cNvPr>
          <p:cNvSpPr/>
          <p:nvPr/>
        </p:nvSpPr>
        <p:spPr>
          <a:xfrm>
            <a:off x="11721508" y="6459785"/>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4374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2" y="0"/>
            <a:ext cx="4165598" cy="1690185"/>
          </a:xfrm>
        </p:spPr>
        <p:txBody>
          <a:bodyPr vert="horz" lIns="91440" tIns="45720" rIns="91440" bIns="45720" rtlCol="0" anchor="ctr">
            <a:noAutofit/>
          </a:bodyPr>
          <a:lstStyle/>
          <a:p>
            <a:pPr algn="ctr">
              <a:lnSpc>
                <a:spcPct val="150000"/>
              </a:lnSpc>
            </a:pPr>
            <a:r>
              <a:rPr lang="en-IN" b="1" dirty="0" smtClean="0">
                <a:solidFill>
                  <a:schemeClr val="bg1"/>
                </a:solidFill>
                <a:latin typeface="Berlin Sans FB Demi" panose="020E0802020502020306" pitchFamily="34" charset="0"/>
                <a:ea typeface="Ebrima" panose="02000000000000000000" pitchFamily="2" charset="0"/>
                <a:cs typeface="Ebrima" panose="02000000000000000000" pitchFamily="2" charset="0"/>
              </a:rPr>
              <a:t>Model Results &amp; Insights</a:t>
            </a:r>
            <a:endParaRPr lang="en-IN" b="1" dirty="0">
              <a:solidFill>
                <a:schemeClr val="bg1"/>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5" name="Date Placeholder 4"/>
          <p:cNvSpPr>
            <a:spLocks noGrp="1"/>
          </p:cNvSpPr>
          <p:nvPr>
            <p:ph type="dt" sz="half" idx="10"/>
          </p:nvPr>
        </p:nvSpPr>
        <p:spPr/>
        <p:txBody>
          <a:bodyPr/>
          <a:lstStyle/>
          <a:p>
            <a:fld id="{827B4541-57F4-45DE-8711-272C02B38B7B}" type="datetime5">
              <a:rPr lang="en-IN" smtClean="0"/>
              <a:t>9-Dec-22</a:t>
            </a:fld>
            <a:endParaRPr lang="en-IN"/>
          </a:p>
        </p:txBody>
      </p:sp>
      <p:sp>
        <p:nvSpPr>
          <p:cNvPr id="6" name="Footer Placeholder 5"/>
          <p:cNvSpPr>
            <a:spLocks noGrp="1"/>
          </p:cNvSpPr>
          <p:nvPr>
            <p:ph type="ftr" sz="quarter" idx="11"/>
          </p:nvPr>
        </p:nvSpPr>
        <p:spPr/>
        <p:txBody>
          <a:bodyPr/>
          <a:lstStyle/>
          <a:p>
            <a:r>
              <a:rPr lang="en-IN" smtClean="0"/>
              <a:t>SUPPLY CHAIN PROJECT</a:t>
            </a:r>
            <a:endParaRPr lang="en-IN"/>
          </a:p>
        </p:txBody>
      </p:sp>
      <p:sp>
        <p:nvSpPr>
          <p:cNvPr id="7" name="Slide Number Placeholder 6"/>
          <p:cNvSpPr>
            <a:spLocks noGrp="1"/>
          </p:cNvSpPr>
          <p:nvPr>
            <p:ph type="sldNum" sz="quarter" idx="12"/>
          </p:nvPr>
        </p:nvSpPr>
        <p:spPr/>
        <p:txBody>
          <a:bodyPr/>
          <a:lstStyle/>
          <a:p>
            <a:fld id="{00B83384-7915-4BD9-A8BF-F6FC80E92927}" type="slidenum">
              <a:rPr lang="en-IN" smtClean="0"/>
              <a:t>22</a:t>
            </a:fld>
            <a:endParaRPr lang="en-IN"/>
          </a:p>
        </p:txBody>
      </p:sp>
      <p:pic>
        <p:nvPicPr>
          <p:cNvPr id="15" name="Picture 14"/>
          <p:cNvPicPr/>
          <p:nvPr/>
        </p:nvPicPr>
        <p:blipFill>
          <a:blip r:embed="rId2">
            <a:extLst>
              <a:ext uri="{28A0092B-C50C-407E-A947-70E740481C1C}">
                <a14:useLocalDpi xmlns:a14="http://schemas.microsoft.com/office/drawing/2010/main" val="0"/>
              </a:ext>
            </a:extLst>
          </a:blip>
          <a:srcRect/>
          <a:stretch>
            <a:fillRect/>
          </a:stretch>
        </p:blipFill>
        <p:spPr bwMode="auto">
          <a:xfrm>
            <a:off x="4146776" y="60047"/>
            <a:ext cx="7967388" cy="6443279"/>
          </a:xfrm>
          <a:prstGeom prst="rect">
            <a:avLst/>
          </a:prstGeom>
          <a:noFill/>
          <a:ln>
            <a:noFill/>
          </a:ln>
        </p:spPr>
      </p:pic>
      <p:sp>
        <p:nvSpPr>
          <p:cNvPr id="14" name="Rectangle 13"/>
          <p:cNvSpPr/>
          <p:nvPr/>
        </p:nvSpPr>
        <p:spPr>
          <a:xfrm>
            <a:off x="4136569" y="5979886"/>
            <a:ext cx="8017331" cy="563789"/>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backgroundRemoval t="3796" b="87870" l="3300" r="96600">
                        <a14:foregroundMark x1="25300" y1="14074" x2="25300" y2="14074"/>
                        <a14:foregroundMark x1="29400" y1="58241" x2="29400" y2="58241"/>
                        <a14:foregroundMark x1="55100" y1="20093" x2="55100" y2="20093"/>
                        <a14:foregroundMark x1="76100" y1="18704" x2="76100" y2="18704"/>
                      </a14:backgroundRemoval>
                    </a14:imgEffect>
                  </a14:imgLayer>
                </a14:imgProps>
              </a:ext>
            </a:extLst>
          </a:blip>
          <a:srcRect l="4581" t="4337" r="4581" b="12509"/>
          <a:stretch/>
        </p:blipFill>
        <p:spPr>
          <a:xfrm>
            <a:off x="902599" y="1778625"/>
            <a:ext cx="2322756" cy="2296360"/>
          </a:xfrm>
          <a:prstGeom prst="rect">
            <a:avLst/>
          </a:prstGeom>
        </p:spPr>
      </p:pic>
      <p:sp>
        <p:nvSpPr>
          <p:cNvPr id="17" name="Rectangle 16"/>
          <p:cNvSpPr/>
          <p:nvPr/>
        </p:nvSpPr>
        <p:spPr>
          <a:xfrm>
            <a:off x="-59752" y="4164004"/>
            <a:ext cx="4122581" cy="2308324"/>
          </a:xfrm>
          <a:prstGeom prst="rect">
            <a:avLst/>
          </a:prstGeom>
        </p:spPr>
        <p:txBody>
          <a:bodyPr wrap="square">
            <a:spAutoFit/>
          </a:bodyPr>
          <a:lstStyle/>
          <a:p>
            <a:pPr marL="285750" indent="-285750" algn="just">
              <a:buFont typeface="Wingdings" panose="05000000000000000000" pitchFamily="2" charset="2"/>
              <a:buChar char="ü"/>
            </a:pPr>
            <a:r>
              <a:rPr lang="en-US" sz="1600" dirty="0">
                <a:solidFill>
                  <a:schemeClr val="bg1">
                    <a:lumMod val="95000"/>
                  </a:schemeClr>
                </a:solidFill>
                <a:latin typeface="Bahnschrift SemiBold" panose="020B0502040204020203" pitchFamily="34" charset="0"/>
              </a:rPr>
              <a:t> Gradient boosting </a:t>
            </a:r>
            <a:r>
              <a:rPr lang="en-US" sz="1600" dirty="0" smtClean="0">
                <a:solidFill>
                  <a:schemeClr val="bg1">
                    <a:lumMod val="95000"/>
                  </a:schemeClr>
                </a:solidFill>
                <a:latin typeface="Bahnschrift SemiBold" panose="020B0502040204020203" pitchFamily="34" charset="0"/>
              </a:rPr>
              <a:t>has the </a:t>
            </a:r>
            <a:r>
              <a:rPr lang="en-US" sz="1600" dirty="0">
                <a:solidFill>
                  <a:schemeClr val="bg1">
                    <a:lumMod val="95000"/>
                  </a:schemeClr>
                </a:solidFill>
                <a:latin typeface="Bahnschrift SemiBold" panose="020B0502040204020203" pitchFamily="34" charset="0"/>
              </a:rPr>
              <a:t>least RMSE in test </a:t>
            </a:r>
            <a:r>
              <a:rPr lang="en-US" sz="1600" dirty="0" smtClean="0">
                <a:solidFill>
                  <a:schemeClr val="bg1">
                    <a:lumMod val="95000"/>
                  </a:schemeClr>
                </a:solidFill>
                <a:latin typeface="Bahnschrift SemiBold" panose="020B0502040204020203" pitchFamily="34" charset="0"/>
              </a:rPr>
              <a:t>data &amp; </a:t>
            </a:r>
            <a:r>
              <a:rPr lang="en-GB" sz="1600" dirty="0" smtClean="0">
                <a:solidFill>
                  <a:schemeClr val="bg1">
                    <a:lumMod val="95000"/>
                  </a:schemeClr>
                </a:solidFill>
                <a:latin typeface="Bahnschrift SemiBold" panose="020B0502040204020203" pitchFamily="34" charset="0"/>
              </a:rPr>
              <a:t>RMSE </a:t>
            </a:r>
            <a:r>
              <a:rPr lang="en-GB" sz="1600" dirty="0">
                <a:solidFill>
                  <a:schemeClr val="bg1">
                    <a:lumMod val="95000"/>
                  </a:schemeClr>
                </a:solidFill>
                <a:latin typeface="Bahnschrift SemiBold" panose="020B0502040204020203" pitchFamily="34" charset="0"/>
              </a:rPr>
              <a:t>has decreased for testing data</a:t>
            </a:r>
          </a:p>
          <a:p>
            <a:pPr marL="285750" indent="-285750" algn="just">
              <a:buFont typeface="Wingdings" panose="05000000000000000000" pitchFamily="2" charset="2"/>
              <a:buChar char="ü"/>
            </a:pPr>
            <a:r>
              <a:rPr lang="en-GB" sz="1600" dirty="0" smtClean="0">
                <a:solidFill>
                  <a:schemeClr val="bg1">
                    <a:lumMod val="95000"/>
                  </a:schemeClr>
                </a:solidFill>
                <a:latin typeface="Bahnschrift SemiBold" panose="020B0502040204020203" pitchFamily="34" charset="0"/>
              </a:rPr>
              <a:t>Implies </a:t>
            </a:r>
            <a:r>
              <a:rPr lang="en-GB" sz="1600" dirty="0">
                <a:solidFill>
                  <a:schemeClr val="bg1">
                    <a:lumMod val="95000"/>
                  </a:schemeClr>
                </a:solidFill>
                <a:latin typeface="Bahnschrift SemiBold" panose="020B0502040204020203" pitchFamily="34" charset="0"/>
              </a:rPr>
              <a:t>the least possible inventory cost </a:t>
            </a:r>
            <a:r>
              <a:rPr lang="en-GB" sz="1600" dirty="0" smtClean="0">
                <a:solidFill>
                  <a:schemeClr val="bg1">
                    <a:lumMod val="95000"/>
                  </a:schemeClr>
                </a:solidFill>
                <a:latin typeface="Bahnschrift SemiBold" panose="020B0502040204020203" pitchFamily="34" charset="0"/>
              </a:rPr>
              <a:t>loss</a:t>
            </a:r>
            <a:endParaRPr lang="en-GB" sz="1600" dirty="0">
              <a:solidFill>
                <a:schemeClr val="bg1">
                  <a:lumMod val="95000"/>
                </a:schemeClr>
              </a:solidFill>
              <a:latin typeface="Bahnschrift SemiBold" panose="020B0502040204020203" pitchFamily="34" charset="0"/>
            </a:endParaRPr>
          </a:p>
          <a:p>
            <a:pPr marL="285750" indent="-285750" algn="just">
              <a:buFont typeface="Wingdings" panose="05000000000000000000" pitchFamily="2" charset="2"/>
              <a:buChar char="ü"/>
            </a:pPr>
            <a:r>
              <a:rPr lang="en-GB" sz="1600" dirty="0" smtClean="0">
                <a:solidFill>
                  <a:schemeClr val="bg1">
                    <a:lumMod val="95000"/>
                  </a:schemeClr>
                </a:solidFill>
                <a:latin typeface="Bahnschrift SemiBold" panose="020B0502040204020203" pitchFamily="34" charset="0"/>
              </a:rPr>
              <a:t>Aids </a:t>
            </a:r>
            <a:r>
              <a:rPr lang="en-GB" sz="1600" dirty="0">
                <a:solidFill>
                  <a:schemeClr val="bg1">
                    <a:lumMod val="95000"/>
                  </a:schemeClr>
                </a:solidFill>
                <a:latin typeface="Bahnschrift SemiBold" panose="020B0502040204020203" pitchFamily="34" charset="0"/>
              </a:rPr>
              <a:t>in </a:t>
            </a:r>
            <a:r>
              <a:rPr lang="en-GB" sz="1600" dirty="0" smtClean="0">
                <a:solidFill>
                  <a:schemeClr val="bg1">
                    <a:lumMod val="95000"/>
                  </a:schemeClr>
                </a:solidFill>
                <a:latin typeface="Bahnschrift SemiBold" panose="020B0502040204020203" pitchFamily="34" charset="0"/>
              </a:rPr>
              <a:t>pre-planning </a:t>
            </a:r>
            <a:r>
              <a:rPr lang="en-GB" sz="1600" dirty="0">
                <a:solidFill>
                  <a:schemeClr val="bg1">
                    <a:lumMod val="95000"/>
                  </a:schemeClr>
                </a:solidFill>
                <a:latin typeface="Bahnschrift SemiBold" panose="020B0502040204020203" pitchFamily="34" charset="0"/>
              </a:rPr>
              <a:t>and specific campaigns </a:t>
            </a:r>
            <a:endParaRPr lang="en-GB" sz="1600" dirty="0" smtClean="0">
              <a:solidFill>
                <a:schemeClr val="bg1">
                  <a:lumMod val="95000"/>
                </a:schemeClr>
              </a:solidFill>
              <a:latin typeface="Bahnschrift SemiBold" panose="020B0502040204020203" pitchFamily="34" charset="0"/>
            </a:endParaRPr>
          </a:p>
          <a:p>
            <a:pPr marL="285750" indent="-285750" algn="just">
              <a:buFont typeface="Wingdings" panose="05000000000000000000" pitchFamily="2" charset="2"/>
              <a:buChar char="ü"/>
            </a:pPr>
            <a:r>
              <a:rPr lang="en-GB" sz="1600" dirty="0">
                <a:solidFill>
                  <a:schemeClr val="bg1">
                    <a:lumMod val="95000"/>
                  </a:schemeClr>
                </a:solidFill>
                <a:latin typeface="Bahnschrift SemiBold" panose="020B0502040204020203" pitchFamily="34" charset="0"/>
              </a:rPr>
              <a:t>B</a:t>
            </a:r>
            <a:r>
              <a:rPr lang="en-GB" sz="1600" dirty="0" smtClean="0">
                <a:solidFill>
                  <a:schemeClr val="bg1">
                    <a:lumMod val="95000"/>
                  </a:schemeClr>
                </a:solidFill>
                <a:latin typeface="Bahnschrift SemiBold" panose="020B0502040204020203" pitchFamily="34" charset="0"/>
              </a:rPr>
              <a:t>oost </a:t>
            </a:r>
            <a:r>
              <a:rPr lang="en-GB" sz="1600" dirty="0">
                <a:solidFill>
                  <a:schemeClr val="bg1">
                    <a:lumMod val="95000"/>
                  </a:schemeClr>
                </a:solidFill>
                <a:latin typeface="Bahnschrift SemiBold" panose="020B0502040204020203" pitchFamily="34" charset="0"/>
              </a:rPr>
              <a:t>sales which aids to further boosts the bottom line of company. </a:t>
            </a:r>
            <a:endParaRPr lang="en-US" sz="1600" dirty="0">
              <a:solidFill>
                <a:schemeClr val="bg1">
                  <a:lumMod val="95000"/>
                </a:schemeClr>
              </a:solidFill>
              <a:latin typeface="Bahnschrift SemiBold" panose="020B0502040204020203" pitchFamily="34" charset="0"/>
            </a:endParaRPr>
          </a:p>
        </p:txBody>
      </p:sp>
      <p:sp>
        <p:nvSpPr>
          <p:cNvPr id="19" name="Oval 18">
            <a:hlinkClick r:id="rId5" action="ppaction://hlinksldjump"/>
          </p:cNvPr>
          <p:cNvSpPr/>
          <p:nvPr/>
        </p:nvSpPr>
        <p:spPr>
          <a:xfrm>
            <a:off x="11854244" y="661170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394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9" y="1393370"/>
            <a:ext cx="4165598" cy="1690185"/>
          </a:xfrm>
        </p:spPr>
        <p:txBody>
          <a:bodyPr vert="horz" lIns="91440" tIns="45720" rIns="91440" bIns="45720" rtlCol="0" anchor="b">
            <a:noAutofit/>
          </a:bodyPr>
          <a:lstStyle/>
          <a:p>
            <a:pPr algn="ctr">
              <a:lnSpc>
                <a:spcPct val="150000"/>
              </a:lnSpc>
            </a:pPr>
            <a:r>
              <a:rPr lang="en-IN" sz="2800" b="1" dirty="0" smtClean="0">
                <a:solidFill>
                  <a:schemeClr val="bg1"/>
                </a:solidFill>
                <a:latin typeface="Berlin Sans FB Demi" panose="020E0802020502020306" pitchFamily="34" charset="0"/>
                <a:ea typeface="Ebrima" panose="02000000000000000000" pitchFamily="2" charset="0"/>
                <a:cs typeface="Ebrima" panose="02000000000000000000" pitchFamily="2" charset="0"/>
              </a:rPr>
              <a:t>BUSINESS RECOMMENDATIONS</a:t>
            </a:r>
            <a:endParaRPr lang="en-IN" sz="2800" b="1" dirty="0">
              <a:solidFill>
                <a:schemeClr val="bg1"/>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5" name="Date Placeholder 4"/>
          <p:cNvSpPr>
            <a:spLocks noGrp="1"/>
          </p:cNvSpPr>
          <p:nvPr>
            <p:ph type="dt" sz="half" idx="10"/>
          </p:nvPr>
        </p:nvSpPr>
        <p:spPr/>
        <p:txBody>
          <a:bodyPr/>
          <a:lstStyle/>
          <a:p>
            <a:fld id="{827B4541-57F4-45DE-8711-272C02B38B7B}" type="datetime5">
              <a:rPr lang="en-IN" smtClean="0"/>
              <a:t>9-Dec-22</a:t>
            </a:fld>
            <a:endParaRPr lang="en-IN"/>
          </a:p>
        </p:txBody>
      </p:sp>
      <p:sp>
        <p:nvSpPr>
          <p:cNvPr id="6" name="Footer Placeholder 5"/>
          <p:cNvSpPr>
            <a:spLocks noGrp="1"/>
          </p:cNvSpPr>
          <p:nvPr>
            <p:ph type="ftr" sz="quarter" idx="11"/>
          </p:nvPr>
        </p:nvSpPr>
        <p:spPr/>
        <p:txBody>
          <a:bodyPr/>
          <a:lstStyle/>
          <a:p>
            <a:r>
              <a:rPr lang="en-IN" smtClean="0"/>
              <a:t>SUPPLY CHAIN PROJECT</a:t>
            </a:r>
            <a:endParaRPr lang="en-IN"/>
          </a:p>
        </p:txBody>
      </p:sp>
      <p:sp>
        <p:nvSpPr>
          <p:cNvPr id="7" name="Slide Number Placeholder 6"/>
          <p:cNvSpPr>
            <a:spLocks noGrp="1"/>
          </p:cNvSpPr>
          <p:nvPr>
            <p:ph type="sldNum" sz="quarter" idx="12"/>
          </p:nvPr>
        </p:nvSpPr>
        <p:spPr/>
        <p:txBody>
          <a:bodyPr/>
          <a:lstStyle/>
          <a:p>
            <a:fld id="{00B83384-7915-4BD9-A8BF-F6FC80E92927}" type="slidenum">
              <a:rPr lang="en-IN" smtClean="0"/>
              <a:t>23</a:t>
            </a:fld>
            <a:endParaRPr lang="en-IN"/>
          </a:p>
        </p:txBody>
      </p:sp>
      <p:pic>
        <p:nvPicPr>
          <p:cNvPr id="10" name="Google Shape;88;p1"/>
          <p:cNvPicPr preferRelativeResize="0"/>
          <p:nvPr/>
        </p:nvPicPr>
        <p:blipFill rotWithShape="1">
          <a:blip r:embed="rId2">
            <a:alphaModFix/>
            <a:extLst>
              <a:ext uri="{BEBA8EAE-BF5A-486C-A8C5-ECC9F3942E4B}">
                <a14:imgProps xmlns:a14="http://schemas.microsoft.com/office/drawing/2010/main">
                  <a14:imgLayer r:embed="rId3">
                    <a14:imgEffect>
                      <a14:backgroundRemoval t="0" b="100000" l="0" r="55208">
                        <a14:foregroundMark x1="32969" y1="74917" x2="32969" y2="74917"/>
                        <a14:foregroundMark x1="28594" y1="87583" x2="17396" y2="83583"/>
                        <a14:backgroundMark x1="3698" y1="10333" x2="5365" y2="73667"/>
                        <a14:backgroundMark x1="2396" y1="86333" x2="20833" y2="64750"/>
                        <a14:backgroundMark x1="38073" y1="65000" x2="52604" y2="29000"/>
                        <a14:backgroundMark x1="42240" y1="46167" x2="44740" y2="21583"/>
                        <a14:backgroundMark x1="17500" y1="60333" x2="10365" y2="2500"/>
                        <a14:backgroundMark x1="16302" y1="26917" x2="20000" y2="52667"/>
                        <a14:backgroundMark x1="44167" y1="20333" x2="44167" y2="20333"/>
                      </a14:backgroundRemoval>
                    </a14:imgEffect>
                    <a14:imgEffect>
                      <a14:colorTemperature colorTemp="11200"/>
                    </a14:imgEffect>
                  </a14:imgLayer>
                </a14:imgProps>
              </a:ext>
            </a:extLst>
          </a:blip>
          <a:srcRect t="14180" r="53929"/>
          <a:stretch/>
        </p:blipFill>
        <p:spPr>
          <a:xfrm>
            <a:off x="0" y="3338286"/>
            <a:ext cx="3265714" cy="3519714"/>
          </a:xfrm>
          <a:prstGeom prst="rect">
            <a:avLst/>
          </a:prstGeom>
          <a:noFill/>
          <a:ln>
            <a:noFill/>
          </a:ln>
          <a:effectLst/>
        </p:spPr>
      </p:pic>
      <p:pic>
        <p:nvPicPr>
          <p:cNvPr id="1026" name="Picture 2" descr="Navisphere Insight | C.H. Robinson"/>
          <p:cNvPicPr>
            <a:picLocks noChangeAspect="1" noChangeArrowheads="1"/>
          </p:cNvPicPr>
          <p:nvPr/>
        </p:nvPicPr>
        <p:blipFill>
          <a:blip r:embed="rId4">
            <a:lum bright="70000" contrast="-70000"/>
            <a:extLst>
              <a:ext uri="{BEBA8EAE-BF5A-486C-A8C5-ECC9F3942E4B}">
                <a14:imgProps xmlns:a14="http://schemas.microsoft.com/office/drawing/2010/main">
                  <a14:imgLayer r:embed="rId5">
                    <a14:imgEffect>
                      <a14:backgroundRemoval t="1333" b="97333" l="889" r="98667">
                        <a14:foregroundMark x1="86667" y1="50222" x2="86667" y2="50222"/>
                        <a14:foregroundMark x1="10222" y1="52000" x2="10222" y2="52000"/>
                      </a14:backgroundRemoval>
                    </a14:imgEffect>
                  </a14:imgLayer>
                </a14:imgProps>
              </a:ext>
              <a:ext uri="{28A0092B-C50C-407E-A947-70E740481C1C}">
                <a14:useLocalDpi xmlns:a14="http://schemas.microsoft.com/office/drawing/2010/main" val="0"/>
              </a:ext>
            </a:extLst>
          </a:blip>
          <a:srcRect/>
          <a:stretch>
            <a:fillRect/>
          </a:stretch>
        </p:blipFill>
        <p:spPr bwMode="auto">
          <a:xfrm>
            <a:off x="1292145" y="401144"/>
            <a:ext cx="1523250" cy="152325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4121822" y="458315"/>
            <a:ext cx="7942360" cy="3980949"/>
          </a:xfrm>
          <a:prstGeom prst="rect">
            <a:avLst/>
          </a:prstGeom>
        </p:spPr>
        <p:txBody>
          <a:bodyPr vert="horz" lIns="0" tIns="45720" rIns="0" bIns="45720" rtlCol="0">
            <a:noAutofit/>
          </a:bodyPr>
          <a:lstStyle>
            <a:lvl1pPr marL="91440" indent="-91440" algn="just" defTabSz="914400">
              <a:lnSpc>
                <a:spcPct val="150000"/>
              </a:lnSpc>
              <a:spcBef>
                <a:spcPts val="1200"/>
              </a:spcBef>
              <a:spcAft>
                <a:spcPts val="200"/>
              </a:spcAft>
              <a:buClr>
                <a:schemeClr val="accent1"/>
              </a:buClr>
              <a:buSzPct val="100000"/>
              <a:buFont typeface="Wingdings" panose="05000000000000000000" pitchFamily="2" charset="2"/>
              <a:buChar char="ü"/>
              <a:defRPr sz="2800" b="1">
                <a:solidFill>
                  <a:schemeClr val="tx1">
                    <a:lumMod val="75000"/>
                    <a:lumOff val="25000"/>
                  </a:schemeClr>
                </a:solidFill>
              </a:defRPr>
            </a:lvl1pPr>
            <a:lvl2pPr marL="384048"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sz="1800" dirty="0">
                <a:latin typeface="Bahnschrift SemiBold" panose="020B0502040204020203" pitchFamily="34" charset="0"/>
              </a:rPr>
              <a:t>Gradient boosting can be deployed </a:t>
            </a:r>
            <a:r>
              <a:rPr lang="en-US" sz="1800" dirty="0" smtClean="0">
                <a:latin typeface="Bahnschrift SemiBold" panose="020B0502040204020203" pitchFamily="34" charset="0"/>
              </a:rPr>
              <a:t>for predictions as </a:t>
            </a:r>
            <a:r>
              <a:rPr lang="en-US" sz="1800" dirty="0">
                <a:latin typeface="Bahnschrift SemiBold" panose="020B0502040204020203" pitchFamily="34" charset="0"/>
              </a:rPr>
              <a:t>it has the least RMSE in test data &amp; </a:t>
            </a:r>
            <a:r>
              <a:rPr lang="en-GB" sz="1800" dirty="0">
                <a:latin typeface="Bahnschrift SemiBold" panose="020B0502040204020203" pitchFamily="34" charset="0"/>
              </a:rPr>
              <a:t>RMSE has decreased for testing data</a:t>
            </a:r>
            <a:endParaRPr lang="en-US" sz="1800" dirty="0">
              <a:latin typeface="Bahnschrift SemiBold" panose="020B0502040204020203" pitchFamily="34" charset="0"/>
            </a:endParaRPr>
          </a:p>
          <a:p>
            <a:r>
              <a:rPr lang="en-US" sz="1800" dirty="0" smtClean="0">
                <a:latin typeface="Bahnschrift SemiBold" panose="020B0502040204020203" pitchFamily="34" charset="0"/>
              </a:rPr>
              <a:t> Analysis </a:t>
            </a:r>
            <a:r>
              <a:rPr lang="en-US" sz="1800" dirty="0">
                <a:latin typeface="Bahnschrift SemiBold" panose="020B0502040204020203" pitchFamily="34" charset="0"/>
              </a:rPr>
              <a:t>of market </a:t>
            </a:r>
            <a:r>
              <a:rPr lang="en-US" sz="1800" dirty="0" smtClean="0">
                <a:latin typeface="Bahnschrift SemiBold" panose="020B0502040204020203" pitchFamily="34" charset="0"/>
              </a:rPr>
              <a:t>requirement in Northern region, rural location of Zone 6</a:t>
            </a:r>
            <a:endParaRPr lang="en-US" sz="1800" dirty="0">
              <a:latin typeface="Bahnschrift SemiBold" panose="020B0502040204020203" pitchFamily="34" charset="0"/>
            </a:endParaRPr>
          </a:p>
          <a:p>
            <a:r>
              <a:rPr lang="en-US" sz="1800" dirty="0">
                <a:latin typeface="Bahnschrift SemiBold" panose="020B0502040204020203" pitchFamily="34" charset="0"/>
              </a:rPr>
              <a:t> </a:t>
            </a:r>
            <a:r>
              <a:rPr lang="en-US" sz="1800" dirty="0" smtClean="0">
                <a:latin typeface="Bahnschrift SemiBold" panose="020B0502040204020203" pitchFamily="34" charset="0"/>
              </a:rPr>
              <a:t>Proper planning </a:t>
            </a:r>
            <a:r>
              <a:rPr lang="en-US" sz="1800" dirty="0">
                <a:latin typeface="Bahnschrift SemiBold" panose="020B0502040204020203" pitchFamily="34" charset="0"/>
              </a:rPr>
              <a:t>of warehouse inventory </a:t>
            </a:r>
          </a:p>
          <a:p>
            <a:r>
              <a:rPr lang="en-US" sz="1800" dirty="0">
                <a:latin typeface="Bahnschrift SemiBold" panose="020B0502040204020203" pitchFamily="34" charset="0"/>
              </a:rPr>
              <a:t> Timely </a:t>
            </a:r>
            <a:r>
              <a:rPr lang="en-US" sz="1800" dirty="0" smtClean="0">
                <a:latin typeface="Bahnschrift SemiBold" panose="020B0502040204020203" pitchFamily="34" charset="0"/>
              </a:rPr>
              <a:t>introduction </a:t>
            </a:r>
            <a:r>
              <a:rPr lang="en-US" sz="1800" dirty="0">
                <a:latin typeface="Bahnschrift SemiBold" panose="020B0502040204020203" pitchFamily="34" charset="0"/>
              </a:rPr>
              <a:t>of new </a:t>
            </a:r>
            <a:r>
              <a:rPr lang="en-US" sz="1800" dirty="0" smtClean="0">
                <a:latin typeface="Bahnschrift SemiBold" panose="020B0502040204020203" pitchFamily="34" charset="0"/>
              </a:rPr>
              <a:t>products</a:t>
            </a:r>
          </a:p>
          <a:p>
            <a:r>
              <a:rPr lang="en-US" sz="1800" dirty="0">
                <a:latin typeface="Bahnschrift SemiBold" panose="020B0502040204020203" pitchFamily="34" charset="0"/>
              </a:rPr>
              <a:t> Targeted marketing </a:t>
            </a:r>
            <a:r>
              <a:rPr lang="en-US" sz="1800" dirty="0" smtClean="0">
                <a:latin typeface="Bahnschrift SemiBold" panose="020B0502040204020203" pitchFamily="34" charset="0"/>
              </a:rPr>
              <a:t>based on demography &amp; </a:t>
            </a:r>
            <a:r>
              <a:rPr lang="en-US" sz="1800" dirty="0">
                <a:latin typeface="Bahnschrift SemiBold" panose="020B0502040204020203" pitchFamily="34" charset="0"/>
              </a:rPr>
              <a:t>Strategic Pricing</a:t>
            </a:r>
          </a:p>
          <a:p>
            <a:r>
              <a:rPr lang="en-US" sz="1800" dirty="0">
                <a:latin typeface="Bahnschrift SemiBold" panose="020B0502040204020203" pitchFamily="34" charset="0"/>
              </a:rPr>
              <a:t> C to A+ certifications </a:t>
            </a:r>
            <a:r>
              <a:rPr lang="en-US" sz="1800" dirty="0" smtClean="0">
                <a:latin typeface="Bahnschrift SemiBold" panose="020B0502040204020203" pitchFamily="34" charset="0"/>
              </a:rPr>
              <a:t>conversions of all the warehouses in turn developing the customer base</a:t>
            </a:r>
            <a:endParaRPr lang="en-US" sz="1800" dirty="0">
              <a:latin typeface="Bahnschrift SemiBold" panose="020B0502040204020203" pitchFamily="34" charset="0"/>
            </a:endParaRPr>
          </a:p>
        </p:txBody>
      </p:sp>
      <p:sp>
        <p:nvSpPr>
          <p:cNvPr id="17" name="Oval 16">
            <a:hlinkClick r:id="rId6" action="ppaction://hlinksldjump"/>
          </p:cNvPr>
          <p:cNvSpPr/>
          <p:nvPr/>
        </p:nvSpPr>
        <p:spPr>
          <a:xfrm>
            <a:off x="11736260"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2433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Text Placeholder 2"/>
          <p:cNvSpPr>
            <a:spLocks noGrp="1"/>
          </p:cNvSpPr>
          <p:nvPr>
            <p:ph type="body" idx="1"/>
          </p:nvPr>
        </p:nvSpPr>
        <p:spPr/>
        <p:txBody>
          <a:bodyPr/>
          <a:lstStyle/>
          <a:p>
            <a:endParaRPr lang="en-IN"/>
          </a:p>
        </p:txBody>
      </p:sp>
      <p:sp>
        <p:nvSpPr>
          <p:cNvPr id="4" name="Date Placeholder 3"/>
          <p:cNvSpPr>
            <a:spLocks noGrp="1"/>
          </p:cNvSpPr>
          <p:nvPr>
            <p:ph type="dt" sz="half" idx="10"/>
          </p:nvPr>
        </p:nvSpPr>
        <p:spPr/>
        <p:txBody>
          <a:bodyPr/>
          <a:lstStyle/>
          <a:p>
            <a:fld id="{5841DE24-12DC-4F17-94B7-A75FB8A1F420}"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24</a:t>
            </a:fld>
            <a:endParaRPr lang="en-IN"/>
          </a:p>
        </p:txBody>
      </p:sp>
    </p:spTree>
    <p:extLst>
      <p:ext uri="{BB962C8B-B14F-4D97-AF65-F5344CB8AC3E}">
        <p14:creationId xmlns:p14="http://schemas.microsoft.com/office/powerpoint/2010/main" val="1153947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APPENDIX</a:t>
            </a:r>
            <a:endParaRPr lang="en-IN" dirty="0"/>
          </a:p>
        </p:txBody>
      </p:sp>
      <p:sp>
        <p:nvSpPr>
          <p:cNvPr id="3" name="Text Placeholder 2"/>
          <p:cNvSpPr>
            <a:spLocks noGrp="1"/>
          </p:cNvSpPr>
          <p:nvPr>
            <p:ph type="body" idx="1"/>
          </p:nvPr>
        </p:nvSpPr>
        <p:spPr/>
        <p:txBody>
          <a:bodyPr/>
          <a:lstStyle/>
          <a:p>
            <a:endParaRPr lang="en-IN"/>
          </a:p>
        </p:txBody>
      </p:sp>
      <p:sp>
        <p:nvSpPr>
          <p:cNvPr id="4" name="Date Placeholder 3"/>
          <p:cNvSpPr>
            <a:spLocks noGrp="1"/>
          </p:cNvSpPr>
          <p:nvPr>
            <p:ph type="dt" sz="half" idx="10"/>
          </p:nvPr>
        </p:nvSpPr>
        <p:spPr/>
        <p:txBody>
          <a:bodyPr/>
          <a:lstStyle/>
          <a:p>
            <a:fld id="{5841DE24-12DC-4F17-94B7-A75FB8A1F420}"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25</a:t>
            </a:fld>
            <a:endParaRPr lang="en-IN"/>
          </a:p>
        </p:txBody>
      </p:sp>
    </p:spTree>
    <p:extLst>
      <p:ext uri="{BB962C8B-B14F-4D97-AF65-F5344CB8AC3E}">
        <p14:creationId xmlns:p14="http://schemas.microsoft.com/office/powerpoint/2010/main" val="4013832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26</a:t>
            </a:fld>
            <a:endParaRPr lang="en-IN"/>
          </a:p>
        </p:txBody>
      </p:sp>
      <p:pic>
        <p:nvPicPr>
          <p:cNvPr id="5" name="Picture 4"/>
          <p:cNvPicPr>
            <a:picLocks noChangeAspect="1"/>
          </p:cNvPicPr>
          <p:nvPr/>
        </p:nvPicPr>
        <p:blipFill>
          <a:blip r:embed="rId2"/>
          <a:stretch>
            <a:fillRect/>
          </a:stretch>
        </p:blipFill>
        <p:spPr>
          <a:xfrm>
            <a:off x="2129663" y="0"/>
            <a:ext cx="4272551" cy="6288505"/>
          </a:xfrm>
          <a:prstGeom prst="rect">
            <a:avLst/>
          </a:prstGeom>
        </p:spPr>
      </p:pic>
      <p:sp>
        <p:nvSpPr>
          <p:cNvPr id="6" name="TextBox 5"/>
          <p:cNvSpPr txBox="1"/>
          <p:nvPr/>
        </p:nvSpPr>
        <p:spPr>
          <a:xfrm>
            <a:off x="1385309" y="866274"/>
            <a:ext cx="497306" cy="4524315"/>
          </a:xfrm>
          <a:prstGeom prst="rect">
            <a:avLst/>
          </a:prstGeom>
          <a:noFill/>
        </p:spPr>
        <p:txBody>
          <a:bodyPr wrap="square" rtlCol="0">
            <a:spAutoFit/>
          </a:bodyPr>
          <a:lstStyle/>
          <a:p>
            <a:pPr algn="ctr"/>
            <a:r>
              <a:rPr lang="en-IN" sz="4800" b="1" dirty="0" smtClean="0">
                <a:solidFill>
                  <a:srgbClr val="002060"/>
                </a:solidFill>
              </a:rPr>
              <a:t>BEFORE</a:t>
            </a:r>
            <a:endParaRPr lang="en-IN" sz="4800" b="1" dirty="0">
              <a:solidFill>
                <a:srgbClr val="002060"/>
              </a:solidFill>
            </a:endParaRPr>
          </a:p>
        </p:txBody>
      </p:sp>
      <p:sp>
        <p:nvSpPr>
          <p:cNvPr id="7" name="TextBox 6"/>
          <p:cNvSpPr txBox="1"/>
          <p:nvPr/>
        </p:nvSpPr>
        <p:spPr>
          <a:xfrm>
            <a:off x="6758666" y="1235606"/>
            <a:ext cx="497306" cy="3785652"/>
          </a:xfrm>
          <a:prstGeom prst="rect">
            <a:avLst/>
          </a:prstGeom>
          <a:noFill/>
        </p:spPr>
        <p:txBody>
          <a:bodyPr wrap="square" rtlCol="0">
            <a:spAutoFit/>
          </a:bodyPr>
          <a:lstStyle/>
          <a:p>
            <a:pPr algn="ctr"/>
            <a:r>
              <a:rPr lang="en-IN" sz="4800" b="1" dirty="0" smtClean="0">
                <a:solidFill>
                  <a:srgbClr val="002060"/>
                </a:solidFill>
              </a:rPr>
              <a:t>AFTER</a:t>
            </a:r>
            <a:endParaRPr lang="en-IN" sz="4800" b="1" dirty="0">
              <a:solidFill>
                <a:srgbClr val="002060"/>
              </a:solidFill>
            </a:endParaRPr>
          </a:p>
        </p:txBody>
      </p:sp>
      <p:pic>
        <p:nvPicPr>
          <p:cNvPr id="8" name="Picture 7"/>
          <p:cNvPicPr/>
          <p:nvPr/>
        </p:nvPicPr>
        <p:blipFill>
          <a:blip r:embed="rId3"/>
          <a:stretch>
            <a:fillRect/>
          </a:stretch>
        </p:blipFill>
        <p:spPr>
          <a:xfrm>
            <a:off x="7735659" y="0"/>
            <a:ext cx="4254183" cy="6288505"/>
          </a:xfrm>
          <a:prstGeom prst="rect">
            <a:avLst/>
          </a:prstGeom>
        </p:spPr>
      </p:pic>
      <p:sp>
        <p:nvSpPr>
          <p:cNvPr id="9" name="Oval 8">
            <a:hlinkClick r:id="rId4" action="ppaction://hlinksldjump"/>
          </p:cNvPr>
          <p:cNvSpPr/>
          <p:nvPr/>
        </p:nvSpPr>
        <p:spPr>
          <a:xfrm>
            <a:off x="11503587" y="5816600"/>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38944" y="-43622"/>
            <a:ext cx="1798317" cy="461665"/>
          </a:xfrm>
          <a:prstGeom prst="rect">
            <a:avLst/>
          </a:prstGeom>
          <a:noFill/>
        </p:spPr>
        <p:txBody>
          <a:bodyPr wrap="square" rtlCol="0">
            <a:spAutoFit/>
          </a:bodyPr>
          <a:lstStyle/>
          <a:p>
            <a:pPr algn="ctr"/>
            <a:r>
              <a:rPr lang="en-IN" sz="2400" b="1" u="sng" dirty="0" smtClean="0"/>
              <a:t>Appendix 1</a:t>
            </a:r>
            <a:endParaRPr lang="en-IN" sz="2400" b="1" u="sng" dirty="0"/>
          </a:p>
        </p:txBody>
      </p:sp>
      <p:sp>
        <p:nvSpPr>
          <p:cNvPr id="11" name="Oval 10"/>
          <p:cNvSpPr/>
          <p:nvPr/>
        </p:nvSpPr>
        <p:spPr>
          <a:xfrm>
            <a:off x="2129663" y="117987"/>
            <a:ext cx="2058875" cy="12241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4265938" y="1651819"/>
            <a:ext cx="2058875" cy="12241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9866241" y="1651819"/>
            <a:ext cx="2058875" cy="12241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7735659" y="59616"/>
            <a:ext cx="2058875" cy="12241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88880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27</a:t>
            </a:fld>
            <a:endParaRPr lang="en-IN"/>
          </a:p>
        </p:txBody>
      </p:sp>
      <p:sp>
        <p:nvSpPr>
          <p:cNvPr id="9" name="Oval 8">
            <a:hlinkClick r:id="rId2" action="ppaction://hlinksldjump"/>
          </p:cNvPr>
          <p:cNvSpPr/>
          <p:nvPr/>
        </p:nvSpPr>
        <p:spPr>
          <a:xfrm>
            <a:off x="11503587" y="5816600"/>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1508952155"/>
              </p:ext>
            </p:extLst>
          </p:nvPr>
        </p:nvGraphicFramePr>
        <p:xfrm>
          <a:off x="1451241" y="1839494"/>
          <a:ext cx="4013238" cy="2126532"/>
        </p:xfrm>
        <a:graphic>
          <a:graphicData uri="http://schemas.openxmlformats.org/drawingml/2006/table">
            <a:tbl>
              <a:tblPr firstRow="1" firstCol="1" bandRow="1"/>
              <a:tblGrid>
                <a:gridCol w="1501568">
                  <a:extLst>
                    <a:ext uri="{9D8B030D-6E8A-4147-A177-3AD203B41FA5}">
                      <a16:colId xmlns:a16="http://schemas.microsoft.com/office/drawing/2014/main" val="3543901574"/>
                    </a:ext>
                  </a:extLst>
                </a:gridCol>
                <a:gridCol w="2511670">
                  <a:extLst>
                    <a:ext uri="{9D8B030D-6E8A-4147-A177-3AD203B41FA5}">
                      <a16:colId xmlns:a16="http://schemas.microsoft.com/office/drawing/2014/main" val="3084655500"/>
                    </a:ext>
                  </a:extLst>
                </a:gridCol>
              </a:tblGrid>
              <a:tr h="354422">
                <a:tc>
                  <a:txBody>
                    <a:bodyPr/>
                    <a:lstStyle/>
                    <a:p>
                      <a:pPr algn="ctr">
                        <a:spcAft>
                          <a:spcPts val="0"/>
                        </a:spcAft>
                      </a:pPr>
                      <a:r>
                        <a:rPr lang="en-IN" sz="20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Age Bins</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a:spcAft>
                          <a:spcPts val="0"/>
                        </a:spcAft>
                      </a:pPr>
                      <a:r>
                        <a:rPr lang="en-IN" sz="20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21222834"/>
                  </a:ext>
                </a:extLst>
              </a:tr>
              <a:tr h="354422">
                <a:tc>
                  <a:txBody>
                    <a:bodyPr/>
                    <a:lstStyle/>
                    <a:p>
                      <a:pPr algn="ctr">
                        <a:spcAft>
                          <a:spcPts val="0"/>
                        </a:spcAft>
                      </a:pPr>
                      <a:r>
                        <a:rPr lang="en-IN"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Yet to Establish</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857869"/>
                  </a:ext>
                </a:extLst>
              </a:tr>
              <a:tr h="354422">
                <a:tc>
                  <a:txBody>
                    <a:bodyPr/>
                    <a:lstStyle/>
                    <a:p>
                      <a:pPr algn="ctr">
                        <a:spcAft>
                          <a:spcPts val="0"/>
                        </a:spcAft>
                      </a:pPr>
                      <a:r>
                        <a:rPr lang="en-IN"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0</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Less than 1 year</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214596"/>
                  </a:ext>
                </a:extLst>
              </a:tr>
              <a:tr h="354422">
                <a:tc>
                  <a:txBody>
                    <a:bodyPr/>
                    <a:lstStyle/>
                    <a:p>
                      <a:pPr algn="ctr">
                        <a:spcAft>
                          <a:spcPts val="0"/>
                        </a:spcAft>
                      </a:pPr>
                      <a:r>
                        <a:rPr lang="en-IN"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 to 9</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New</a:t>
                      </a:r>
                      <a:endParaRPr lang="en-IN" sz="2200" dirty="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1453177"/>
                  </a:ext>
                </a:extLst>
              </a:tr>
              <a:tr h="354422">
                <a:tc>
                  <a:txBody>
                    <a:bodyPr/>
                    <a:lstStyle/>
                    <a:p>
                      <a:pPr algn="ctr">
                        <a:spcAft>
                          <a:spcPts val="0"/>
                        </a:spcAft>
                      </a:pPr>
                      <a:r>
                        <a:rPr lang="en-IN"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 to 17</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Mediocre</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0786488"/>
                  </a:ext>
                </a:extLst>
              </a:tr>
              <a:tr h="354422">
                <a:tc>
                  <a:txBody>
                    <a:bodyPr/>
                    <a:lstStyle/>
                    <a:p>
                      <a:pPr algn="ctr">
                        <a:spcAft>
                          <a:spcPts val="0"/>
                        </a:spcAft>
                      </a:pPr>
                      <a:r>
                        <a:rPr lang="en-IN" sz="20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18 to 26</a:t>
                      </a:r>
                      <a:endParaRPr lang="en-IN" sz="220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Expert</a:t>
                      </a:r>
                      <a:endParaRPr lang="en-IN" sz="2200" dirty="0">
                        <a:effectLst/>
                        <a:latin typeface="Arial" panose="020B0604020202020204" pitchFamily="34" charset="0"/>
                        <a:ea typeface="Arial" panose="020B0604020202020204" pitchFamily="34" charset="0"/>
                        <a:cs typeface="Times New Roman" panose="02020603050405020304" pitchFamily="18" charset="0"/>
                      </a:endParaRPr>
                    </a:p>
                  </a:txBody>
                  <a:tcPr marL="127592" marR="1275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131067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161781757"/>
              </p:ext>
            </p:extLst>
          </p:nvPr>
        </p:nvGraphicFramePr>
        <p:xfrm>
          <a:off x="6157296" y="1839494"/>
          <a:ext cx="4166575" cy="2126532"/>
        </p:xfrm>
        <a:graphic>
          <a:graphicData uri="http://schemas.openxmlformats.org/drawingml/2006/table">
            <a:tbl>
              <a:tblPr firstRow="1" firstCol="1" bandRow="1"/>
              <a:tblGrid>
                <a:gridCol w="2529504">
                  <a:extLst>
                    <a:ext uri="{9D8B030D-6E8A-4147-A177-3AD203B41FA5}">
                      <a16:colId xmlns:a16="http://schemas.microsoft.com/office/drawing/2014/main" val="1559184060"/>
                    </a:ext>
                  </a:extLst>
                </a:gridCol>
                <a:gridCol w="1637071">
                  <a:extLst>
                    <a:ext uri="{9D8B030D-6E8A-4147-A177-3AD203B41FA5}">
                      <a16:colId xmlns:a16="http://schemas.microsoft.com/office/drawing/2014/main" val="42813710"/>
                    </a:ext>
                  </a:extLst>
                </a:gridCol>
              </a:tblGrid>
              <a:tr h="678025">
                <a:tc>
                  <a:txBody>
                    <a:bodyPr/>
                    <a:lstStyle/>
                    <a:p>
                      <a:pPr algn="ctr">
                        <a:spcAft>
                          <a:spcPts val="0"/>
                        </a:spcAft>
                      </a:pPr>
                      <a:r>
                        <a:rPr lang="en-IN" sz="2200" b="1"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Weight Bins</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txBody>
                  <a:tcPr marL="138687" marR="1386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a:spcAft>
                          <a:spcPts val="0"/>
                        </a:spcAft>
                      </a:pPr>
                      <a:r>
                        <a:rPr lang="en-IN" sz="22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138687" marR="1386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25270095"/>
                  </a:ext>
                </a:extLst>
              </a:tr>
              <a:tr h="385241">
                <a:tc>
                  <a:txBody>
                    <a:bodyPr/>
                    <a:lstStyle/>
                    <a:p>
                      <a:pPr>
                        <a:spcAft>
                          <a:spcPts val="0"/>
                        </a:spcAft>
                      </a:pPr>
                      <a:r>
                        <a:rPr lang="en-IN" sz="2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2065 to 17695.33</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138687" marR="1386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Low</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138687" marR="1386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0712088"/>
                  </a:ext>
                </a:extLst>
              </a:tr>
              <a:tr h="678025">
                <a:tc>
                  <a:txBody>
                    <a:bodyPr/>
                    <a:lstStyle/>
                    <a:p>
                      <a:pPr>
                        <a:spcAft>
                          <a:spcPts val="0"/>
                        </a:spcAft>
                      </a:pPr>
                      <a:r>
                        <a:rPr lang="en-IN" sz="2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17695.34 to 35390.67</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138687" marR="1386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Medium</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138687" marR="1386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0066933"/>
                  </a:ext>
                </a:extLst>
              </a:tr>
              <a:tr h="385241">
                <a:tc>
                  <a:txBody>
                    <a:bodyPr/>
                    <a:lstStyle/>
                    <a:p>
                      <a:pPr>
                        <a:spcAft>
                          <a:spcPts val="0"/>
                        </a:spcAft>
                      </a:pPr>
                      <a:r>
                        <a:rPr lang="en-IN" sz="22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35390.68 to 55151</a:t>
                      </a:r>
                      <a:endParaRPr lang="en-IN" sz="2400">
                        <a:effectLst/>
                        <a:latin typeface="Arial" panose="020B0604020202020204" pitchFamily="34" charset="0"/>
                        <a:ea typeface="Arial" panose="020B0604020202020204" pitchFamily="34" charset="0"/>
                        <a:cs typeface="Times New Roman" panose="02020603050405020304" pitchFamily="18" charset="0"/>
                      </a:endParaRPr>
                    </a:p>
                  </a:txBody>
                  <a:tcPr marL="138687" marR="1386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2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High</a:t>
                      </a:r>
                      <a:endParaRPr lang="en-IN" sz="2400" dirty="0">
                        <a:effectLst/>
                        <a:latin typeface="Arial" panose="020B0604020202020204" pitchFamily="34" charset="0"/>
                        <a:ea typeface="Arial" panose="020B0604020202020204" pitchFamily="34" charset="0"/>
                        <a:cs typeface="Times New Roman" panose="02020603050405020304" pitchFamily="18" charset="0"/>
                      </a:endParaRPr>
                    </a:p>
                  </a:txBody>
                  <a:tcPr marL="138687" marR="13868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839418"/>
                  </a:ext>
                </a:extLst>
              </a:tr>
            </a:tbl>
          </a:graphicData>
        </a:graphic>
      </p:graphicFrame>
      <p:sp>
        <p:nvSpPr>
          <p:cNvPr id="13" name="TextBox 12"/>
          <p:cNvSpPr txBox="1"/>
          <p:nvPr/>
        </p:nvSpPr>
        <p:spPr>
          <a:xfrm>
            <a:off x="-138944" y="-43622"/>
            <a:ext cx="1798317" cy="461665"/>
          </a:xfrm>
          <a:prstGeom prst="rect">
            <a:avLst/>
          </a:prstGeom>
          <a:noFill/>
        </p:spPr>
        <p:txBody>
          <a:bodyPr wrap="square" rtlCol="0">
            <a:spAutoFit/>
          </a:bodyPr>
          <a:lstStyle/>
          <a:p>
            <a:pPr algn="ctr"/>
            <a:r>
              <a:rPr lang="en-IN" sz="2400" b="1" u="sng" dirty="0" smtClean="0"/>
              <a:t>Appendix 2</a:t>
            </a:r>
            <a:endParaRPr lang="en-IN" sz="2400" b="1" u="sng" dirty="0"/>
          </a:p>
        </p:txBody>
      </p:sp>
    </p:spTree>
    <p:extLst>
      <p:ext uri="{BB962C8B-B14F-4D97-AF65-F5344CB8AC3E}">
        <p14:creationId xmlns:p14="http://schemas.microsoft.com/office/powerpoint/2010/main" val="2541036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27700" y1="65239" x2="27700" y2="65239"/>
                        <a14:foregroundMark x1="27800" y1="68262" x2="27800" y2="68262"/>
                        <a14:foregroundMark x1="25900" y1="72922" x2="25900" y2="72922"/>
                        <a14:foregroundMark x1="26900" y1="47103" x2="26900" y2="47103"/>
                        <a14:foregroundMark x1="25500" y1="53401" x2="25500" y2="53401"/>
                        <a14:foregroundMark x1="52400" y1="42821" x2="52400" y2="42821"/>
                        <a14:foregroundMark x1="57700" y1="27078" x2="57700" y2="27078"/>
                        <a14:foregroundMark x1="62700" y1="32242" x2="62700" y2="32242"/>
                        <a14:foregroundMark x1="69200" y1="20403" x2="69200" y2="20403"/>
                        <a14:foregroundMark x1="71400" y1="65995" x2="71400" y2="65995"/>
                        <a14:foregroundMark x1="70800" y1="69270" x2="70800" y2="69270"/>
                        <a14:foregroundMark x1="69700" y1="73048" x2="69700" y2="73048"/>
                        <a14:foregroundMark x1="69800" y1="55668" x2="69800" y2="55668"/>
                        <a14:foregroundMark x1="69800" y1="46851" x2="69800" y2="46851"/>
                        <a14:foregroundMark x1="87500" y1="42443" x2="87500" y2="42443"/>
                        <a14:foregroundMark x1="80900" y1="27834" x2="80900" y2="27834"/>
                        <a14:foregroundMark x1="81900" y1="59698" x2="81900" y2="59698"/>
                        <a14:foregroundMark x1="70000" y1="53904" x2="70000" y2="53904"/>
                        <a14:foregroundMark x1="70700" y1="65365" x2="70700" y2="65365"/>
                        <a14:backgroundMark x1="56200" y1="25315" x2="56200" y2="25315"/>
                        <a14:backgroundMark x1="59200" y1="56045" x2="59200" y2="56045"/>
                        <a14:backgroundMark x1="56000" y1="60202" x2="56000" y2="60202"/>
                        <a14:backgroundMark x1="80300" y1="29219" x2="80300" y2="29219"/>
                        <a14:backgroundMark x1="80300" y1="57053" x2="80300" y2="57053"/>
                      </a14:backgroundRemoval>
                    </a14:imgEffect>
                    <a14:imgEffect>
                      <a14:colorTemperature colorTemp="5900"/>
                    </a14:imgEffect>
                    <a14:imgEffect>
                      <a14:brightnessContrast bright="40000" contrast="40000"/>
                    </a14:imgEffect>
                  </a14:imgLayer>
                </a14:imgProps>
              </a:ext>
            </a:extLst>
          </a:blip>
          <a:srcRect l="57867" t="27722" r="18453" b="26736"/>
          <a:stretch/>
        </p:blipFill>
        <p:spPr>
          <a:xfrm>
            <a:off x="10117455" y="-203774"/>
            <a:ext cx="4149090" cy="6335773"/>
          </a:xfrm>
          <a:prstGeom prst="rect">
            <a:avLst/>
          </a:prstGeom>
        </p:spPr>
      </p:pic>
      <p:pic>
        <p:nvPicPr>
          <p:cNvPr id="10" name="Picture 9"/>
          <p:cNvPicPr>
            <a:picLocks noChangeAspect="1"/>
          </p:cNvPicPr>
          <p:nvPr/>
        </p:nvPicPr>
        <p:blipFill rotWithShape="1">
          <a:blip r:embed="rId5">
            <a:extLst>
              <a:ext uri="{BEBA8EAE-BF5A-486C-A8C5-ECC9F3942E4B}">
                <a14:imgProps xmlns:a14="http://schemas.microsoft.com/office/drawing/2010/main">
                  <a14:imgLayer r:embed="rId4">
                    <a14:imgEffect>
                      <a14:backgroundRemoval t="10000" b="90000" l="10000" r="90000">
                        <a14:foregroundMark x1="27700" y1="65239" x2="27700" y2="65239"/>
                        <a14:foregroundMark x1="27800" y1="68262" x2="27800" y2="68262"/>
                        <a14:foregroundMark x1="25900" y1="72922" x2="25900" y2="72922"/>
                        <a14:foregroundMark x1="26900" y1="47103" x2="26900" y2="47103"/>
                        <a14:foregroundMark x1="25500" y1="53401" x2="25500" y2="53401"/>
                        <a14:foregroundMark x1="52400" y1="42821" x2="52400" y2="42821"/>
                        <a14:foregroundMark x1="57700" y1="27078" x2="57700" y2="27078"/>
                        <a14:foregroundMark x1="62700" y1="32242" x2="62700" y2="32242"/>
                        <a14:foregroundMark x1="69200" y1="20403" x2="69200" y2="20403"/>
                        <a14:foregroundMark x1="71400" y1="65995" x2="71400" y2="65995"/>
                        <a14:foregroundMark x1="70800" y1="69270" x2="70800" y2="69270"/>
                        <a14:foregroundMark x1="69700" y1="73048" x2="69700" y2="73048"/>
                        <a14:foregroundMark x1="69800" y1="55668" x2="69800" y2="55668"/>
                        <a14:foregroundMark x1="69800" y1="46851" x2="69800" y2="46851"/>
                        <a14:foregroundMark x1="87500" y1="42443" x2="87500" y2="42443"/>
                        <a14:foregroundMark x1="80900" y1="27834" x2="80900" y2="27834"/>
                        <a14:foregroundMark x1="58000" y1="57557" x2="58000" y2="57557"/>
                        <a14:foregroundMark x1="81900" y1="59698" x2="81900" y2="59698"/>
                      </a14:backgroundRemoval>
                    </a14:imgEffect>
                    <a14:imgEffect>
                      <a14:colorTemperature colorTemp="5900"/>
                    </a14:imgEffect>
                    <a14:imgEffect>
                      <a14:brightnessContrast bright="40000" contrast="40000"/>
                    </a14:imgEffect>
                  </a14:imgLayer>
                </a14:imgProps>
              </a:ext>
            </a:extLst>
          </a:blip>
          <a:srcRect l="13760" t="27934" r="62560" b="26524"/>
          <a:stretch/>
        </p:blipFill>
        <p:spPr>
          <a:xfrm>
            <a:off x="-2074545" y="19050"/>
            <a:ext cx="4149090" cy="6335773"/>
          </a:xfrm>
          <a:prstGeom prst="rect">
            <a:avLst/>
          </a:prstGeom>
        </p:spPr>
      </p:pic>
      <p:sp>
        <p:nvSpPr>
          <p:cNvPr id="4" name="Date Placeholder 3"/>
          <p:cNvSpPr>
            <a:spLocks noGrp="1"/>
          </p:cNvSpPr>
          <p:nvPr>
            <p:ph type="dt" sz="half" idx="10"/>
          </p:nvPr>
        </p:nvSpPr>
        <p:spPr/>
        <p:txBody>
          <a:bodyPr/>
          <a:lstStyle/>
          <a:p>
            <a:fld id="{6035D9C4-2597-4046-86EF-72509CBFE8BE}"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3</a:t>
            </a:fld>
            <a:endParaRPr lang="en-IN"/>
          </a:p>
        </p:txBody>
      </p:sp>
      <p:sp>
        <p:nvSpPr>
          <p:cNvPr id="8" name="Title 1"/>
          <p:cNvSpPr>
            <a:spLocks noGrp="1"/>
          </p:cNvSpPr>
          <p:nvPr>
            <p:ph type="title"/>
          </p:nvPr>
        </p:nvSpPr>
        <p:spPr>
          <a:xfrm>
            <a:off x="1097280" y="286603"/>
            <a:ext cx="10058400" cy="1450757"/>
          </a:xfrm>
        </p:spPr>
        <p:txBody>
          <a:body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   PROBLEM DEFINITION</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9" name="Content Placeholder 2"/>
          <p:cNvSpPr>
            <a:spLocks noGrp="1"/>
          </p:cNvSpPr>
          <p:nvPr>
            <p:ph idx="1"/>
          </p:nvPr>
        </p:nvSpPr>
        <p:spPr>
          <a:xfrm>
            <a:off x="1641113" y="2003456"/>
            <a:ext cx="8983344" cy="3232221"/>
          </a:xfrm>
        </p:spPr>
        <p:txBody>
          <a:bodyPr>
            <a:noAutofit/>
          </a:bodyPr>
          <a:lstStyle/>
          <a:p>
            <a:pPr algn="just">
              <a:lnSpc>
                <a:spcPct val="150000"/>
              </a:lnSpc>
              <a:buFont typeface="Wingdings" panose="05000000000000000000" pitchFamily="2" charset="2"/>
              <a:buChar char="ü"/>
            </a:pPr>
            <a:r>
              <a:rPr lang="en-IN" sz="2600" b="1" dirty="0" smtClean="0">
                <a:latin typeface="Bahnschrift SemiBold" panose="020B0502040204020203" pitchFamily="34" charset="0"/>
              </a:rPr>
              <a:t>Miss-Match </a:t>
            </a:r>
            <a:r>
              <a:rPr lang="en-IN" sz="2600" b="1" dirty="0">
                <a:latin typeface="Bahnschrift SemiBold" panose="020B0502040204020203" pitchFamily="34" charset="0"/>
              </a:rPr>
              <a:t>in the demand and </a:t>
            </a:r>
            <a:r>
              <a:rPr lang="en-IN" sz="2600" b="1" dirty="0" smtClean="0">
                <a:latin typeface="Bahnschrift SemiBold" panose="020B0502040204020203" pitchFamily="34" charset="0"/>
              </a:rPr>
              <a:t>supply of Noodles </a:t>
            </a:r>
          </a:p>
          <a:p>
            <a:pPr algn="just">
              <a:lnSpc>
                <a:spcPct val="150000"/>
              </a:lnSpc>
              <a:buFont typeface="Wingdings" panose="05000000000000000000" pitchFamily="2" charset="2"/>
              <a:buChar char="ü"/>
            </a:pPr>
            <a:r>
              <a:rPr lang="en-IN" sz="2600" b="1" dirty="0" smtClean="0">
                <a:latin typeface="Bahnschrift SemiBold" panose="020B0502040204020203" pitchFamily="34" charset="0"/>
              </a:rPr>
              <a:t>High Demand – Low Supply &amp; Low Demand – High Supply</a:t>
            </a:r>
          </a:p>
          <a:p>
            <a:pPr algn="just">
              <a:lnSpc>
                <a:spcPct val="150000"/>
              </a:lnSpc>
              <a:buFont typeface="Wingdings" panose="05000000000000000000" pitchFamily="2" charset="2"/>
              <a:buChar char="ü"/>
            </a:pPr>
            <a:r>
              <a:rPr lang="en-IN" sz="2600" b="1" dirty="0" smtClean="0">
                <a:latin typeface="Bahnschrift SemiBold" panose="020B0502040204020203" pitchFamily="34" charset="0"/>
              </a:rPr>
              <a:t>Inventory </a:t>
            </a:r>
            <a:r>
              <a:rPr lang="en-IN" sz="2600" b="1" dirty="0">
                <a:latin typeface="Bahnschrift SemiBold" panose="020B0502040204020203" pitchFamily="34" charset="0"/>
              </a:rPr>
              <a:t>cost loss to the </a:t>
            </a:r>
            <a:r>
              <a:rPr lang="en-IN" sz="2600" b="1" dirty="0" smtClean="0">
                <a:latin typeface="Bahnschrift SemiBold" panose="020B0502040204020203" pitchFamily="34" charset="0"/>
              </a:rPr>
              <a:t>company</a:t>
            </a:r>
            <a:endParaRPr lang="en-IN" sz="2600" b="1" dirty="0">
              <a:latin typeface="Bahnschrift SemiBold" panose="020B0502040204020203" pitchFamily="34" charset="0"/>
            </a:endParaRPr>
          </a:p>
        </p:txBody>
      </p:sp>
      <p:pic>
        <p:nvPicPr>
          <p:cNvPr id="17" name="Picture 16"/>
          <p:cNvPicPr>
            <a:picLocks noChangeAspect="1"/>
          </p:cNvPicPr>
          <p:nvPr/>
        </p:nvPicPr>
        <p:blipFill rotWithShape="1">
          <a:blip r:embed="rId6">
            <a:extLst>
              <a:ext uri="{BEBA8EAE-BF5A-486C-A8C5-ECC9F3942E4B}">
                <a14:imgProps xmlns:a14="http://schemas.microsoft.com/office/drawing/2010/main">
                  <a14:imgLayer r:embed="rId7">
                    <a14:imgEffect>
                      <a14:backgroundRemoval t="4023" b="89943" l="9770" r="89943">
                        <a14:foregroundMark x1="38506" y1="73276" x2="38506" y2="73276"/>
                        <a14:foregroundMark x1="66954" y1="30172" x2="66954" y2="30172"/>
                      </a14:backgroundRemoval>
                    </a14:imgEffect>
                  </a14:imgLayer>
                </a14:imgProps>
              </a:ext>
            </a:extLst>
          </a:blip>
          <a:srcRect l="19254" t="5172" r="23850" b="10344"/>
          <a:stretch/>
        </p:blipFill>
        <p:spPr>
          <a:xfrm>
            <a:off x="8461831" y="958206"/>
            <a:ext cx="524736" cy="779154"/>
          </a:xfrm>
          <a:prstGeom prst="rect">
            <a:avLst/>
          </a:prstGeom>
        </p:spPr>
      </p:pic>
    </p:spTree>
    <p:extLst>
      <p:ext uri="{BB962C8B-B14F-4D97-AF65-F5344CB8AC3E}">
        <p14:creationId xmlns:p14="http://schemas.microsoft.com/office/powerpoint/2010/main" val="742975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lum bright="70000" contrast="-70000"/>
          </a:blip>
          <a:stretch>
            <a:fillRect/>
          </a:stretch>
        </p:blipFill>
        <p:spPr>
          <a:xfrm flipH="1">
            <a:off x="8416862" y="-52687"/>
            <a:ext cx="6459335" cy="6459335"/>
          </a:xfrm>
          <a:prstGeom prst="rect">
            <a:avLst/>
          </a:prstGeom>
        </p:spPr>
      </p:pic>
      <p:pic>
        <p:nvPicPr>
          <p:cNvPr id="17" name="Picture 16"/>
          <p:cNvPicPr>
            <a:picLocks noChangeAspect="1"/>
          </p:cNvPicPr>
          <p:nvPr/>
        </p:nvPicPr>
        <p:blipFill>
          <a:blip r:embed="rId3">
            <a:lum bright="70000" contrast="-70000"/>
          </a:blip>
          <a:stretch>
            <a:fillRect/>
          </a:stretch>
        </p:blipFill>
        <p:spPr>
          <a:xfrm>
            <a:off x="-2690417" y="-52687"/>
            <a:ext cx="6459335" cy="6459335"/>
          </a:xfrm>
          <a:prstGeom prst="rect">
            <a:avLst/>
          </a:prstGeom>
        </p:spPr>
      </p:pic>
      <p:sp>
        <p:nvSpPr>
          <p:cNvPr id="4" name="Date Placeholder 3"/>
          <p:cNvSpPr>
            <a:spLocks noGrp="1"/>
          </p:cNvSpPr>
          <p:nvPr>
            <p:ph type="dt" sz="half" idx="10"/>
          </p:nvPr>
        </p:nvSpPr>
        <p:spPr/>
        <p:txBody>
          <a:bodyPr/>
          <a:lstStyle/>
          <a:p>
            <a:fld id="{6035D9C4-2597-4046-86EF-72509CBFE8BE}"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4</a:t>
            </a:fld>
            <a:endParaRPr lang="en-IN"/>
          </a:p>
        </p:txBody>
      </p:sp>
      <p:sp>
        <p:nvSpPr>
          <p:cNvPr id="7" name="Title 1"/>
          <p:cNvSpPr txBox="1">
            <a:spLocks/>
          </p:cNvSpPr>
          <p:nvPr/>
        </p:nvSpPr>
        <p:spPr>
          <a:xfrm>
            <a:off x="1052485" y="36376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  OBJECTIVE</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pic>
        <p:nvPicPr>
          <p:cNvPr id="9" name="Picture 8"/>
          <p:cNvPicPr>
            <a:picLocks noChangeAspect="1"/>
          </p:cNvPicPr>
          <p:nvPr/>
        </p:nvPicPr>
        <p:blipFill>
          <a:blip r:embed="rId4"/>
          <a:stretch>
            <a:fillRect/>
          </a:stretch>
        </p:blipFill>
        <p:spPr>
          <a:xfrm>
            <a:off x="5106439" y="899159"/>
            <a:ext cx="975246" cy="829907"/>
          </a:xfrm>
          <a:prstGeom prst="rect">
            <a:avLst/>
          </a:prstGeom>
        </p:spPr>
      </p:pic>
      <p:graphicFrame>
        <p:nvGraphicFramePr>
          <p:cNvPr id="10" name="Diagram 9"/>
          <p:cNvGraphicFramePr/>
          <p:nvPr>
            <p:extLst>
              <p:ext uri="{D42A27DB-BD31-4B8C-83A1-F6EECF244321}">
                <p14:modId xmlns:p14="http://schemas.microsoft.com/office/powerpoint/2010/main" val="1232268089"/>
              </p:ext>
            </p:extLst>
          </p:nvPr>
        </p:nvGraphicFramePr>
        <p:xfrm>
          <a:off x="792051" y="1757959"/>
          <a:ext cx="10579268" cy="41103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1" name="Picture 10"/>
          <p:cNvPicPr>
            <a:picLocks noChangeAspect="1"/>
          </p:cNvPicPr>
          <p:nvPr/>
        </p:nvPicPr>
        <p:blipFill>
          <a:blip r:embed="rId10"/>
          <a:stretch>
            <a:fillRect/>
          </a:stretch>
        </p:blipFill>
        <p:spPr>
          <a:xfrm>
            <a:off x="5011149" y="2376493"/>
            <a:ext cx="900000" cy="900000"/>
          </a:xfrm>
          <a:prstGeom prst="rect">
            <a:avLst/>
          </a:prstGeom>
          <a:noFill/>
        </p:spPr>
      </p:pic>
      <p:pic>
        <p:nvPicPr>
          <p:cNvPr id="13" name="Picture 12"/>
          <p:cNvPicPr>
            <a:picLocks noChangeAspect="1"/>
          </p:cNvPicPr>
          <p:nvPr/>
        </p:nvPicPr>
        <p:blipFill>
          <a:blip r:embed="rId11"/>
          <a:stretch>
            <a:fillRect/>
          </a:stretch>
        </p:blipFill>
        <p:spPr>
          <a:xfrm>
            <a:off x="6416087" y="4451717"/>
            <a:ext cx="900000" cy="900000"/>
          </a:xfrm>
          <a:prstGeom prst="rect">
            <a:avLst/>
          </a:prstGeom>
          <a:noFill/>
        </p:spPr>
      </p:pic>
      <p:pic>
        <p:nvPicPr>
          <p:cNvPr id="14" name="Picture 13"/>
          <p:cNvPicPr>
            <a:picLocks noChangeAspect="1"/>
          </p:cNvPicPr>
          <p:nvPr/>
        </p:nvPicPr>
        <p:blipFill>
          <a:blip r:embed="rId12"/>
          <a:stretch>
            <a:fillRect/>
          </a:stretch>
        </p:blipFill>
        <p:spPr>
          <a:xfrm>
            <a:off x="5056632" y="4524988"/>
            <a:ext cx="900000" cy="900000"/>
          </a:xfrm>
          <a:prstGeom prst="rect">
            <a:avLst/>
          </a:prstGeom>
        </p:spPr>
      </p:pic>
      <p:pic>
        <p:nvPicPr>
          <p:cNvPr id="15" name="Picture 14"/>
          <p:cNvPicPr>
            <a:picLocks noChangeAspect="1"/>
          </p:cNvPicPr>
          <p:nvPr/>
        </p:nvPicPr>
        <p:blipFill rotWithShape="1">
          <a:blip r:embed="rId13">
            <a:extLst>
              <a:ext uri="{BEBA8EAE-BF5A-486C-A8C5-ECC9F3942E4B}">
                <a14:imgProps xmlns:a14="http://schemas.microsoft.com/office/drawing/2010/main">
                  <a14:imgLayer r:embed="rId14">
                    <a14:imgEffect>
                      <a14:backgroundRemoval t="10000" b="90000" l="10000" r="90000">
                        <a14:foregroundMark x1="60250" y1="61750" x2="60250" y2="61750"/>
                      </a14:backgroundRemoval>
                    </a14:imgEffect>
                  </a14:imgLayer>
                </a14:imgProps>
              </a:ext>
            </a:extLst>
          </a:blip>
          <a:srcRect l="18773" t="18256" r="18773" b="18256"/>
          <a:stretch/>
        </p:blipFill>
        <p:spPr>
          <a:xfrm>
            <a:off x="6423411" y="2376493"/>
            <a:ext cx="885351" cy="900000"/>
          </a:xfrm>
          <a:prstGeom prst="rect">
            <a:avLst/>
          </a:prstGeom>
        </p:spPr>
      </p:pic>
      <p:sp>
        <p:nvSpPr>
          <p:cNvPr id="16" name="Rounded Rectangle 15"/>
          <p:cNvSpPr/>
          <p:nvPr/>
        </p:nvSpPr>
        <p:spPr>
          <a:xfrm>
            <a:off x="1804554" y="5896195"/>
            <a:ext cx="8554262" cy="408623"/>
          </a:xfrm>
          <a:prstGeom prst="roundRect">
            <a:avLst/>
          </a:prstGeom>
          <a:ln>
            <a:solidFill>
              <a:srgbClr val="FF0000"/>
            </a:solidFill>
            <a:prstDash val="lgDash"/>
          </a:ln>
        </p:spPr>
        <p:txBody>
          <a:bodyPr wrap="square">
            <a:spAutoFit/>
          </a:bodyPr>
          <a:lstStyle/>
          <a:p>
            <a:pPr algn="ctr"/>
            <a:r>
              <a:rPr lang="en-IN" b="1" dirty="0">
                <a:solidFill>
                  <a:srgbClr val="C00000"/>
                </a:solidFill>
                <a:latin typeface="Consolas" panose="020B0609020204030204" pitchFamily="49" charset="0"/>
                <a:cs typeface="Courier New" panose="02070309020205020404" pitchFamily="49" charset="0"/>
              </a:rPr>
              <a:t>“80% of the cost </a:t>
            </a:r>
            <a:r>
              <a:rPr lang="en-IN" b="1" dirty="0" smtClean="0">
                <a:solidFill>
                  <a:srgbClr val="C00000"/>
                </a:solidFill>
                <a:latin typeface="Consolas" panose="020B0609020204030204" pitchFamily="49" charset="0"/>
                <a:cs typeface="Courier New" panose="02070309020205020404" pitchFamily="49" charset="0"/>
              </a:rPr>
              <a:t>is </a:t>
            </a:r>
            <a:r>
              <a:rPr lang="en-IN" b="1" dirty="0">
                <a:solidFill>
                  <a:srgbClr val="C00000"/>
                </a:solidFill>
                <a:latin typeface="Consolas" panose="020B0609020204030204" pitchFamily="49" charset="0"/>
                <a:cs typeface="Courier New" panose="02070309020205020404" pitchFamily="49" charset="0"/>
              </a:rPr>
              <a:t>accommodated by only 20% of the products”</a:t>
            </a:r>
          </a:p>
        </p:txBody>
      </p:sp>
    </p:spTree>
    <p:extLst>
      <p:ext uri="{BB962C8B-B14F-4D97-AF65-F5344CB8AC3E}">
        <p14:creationId xmlns:p14="http://schemas.microsoft.com/office/powerpoint/2010/main" val="2879920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35D9C4-2597-4046-86EF-72509CBFE8BE}"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5</a:t>
            </a:fld>
            <a:endParaRPr lang="en-IN"/>
          </a:p>
        </p:txBody>
      </p:sp>
      <p:sp>
        <p:nvSpPr>
          <p:cNvPr id="8" name="Title 1"/>
          <p:cNvSpPr>
            <a:spLocks noGrp="1"/>
          </p:cNvSpPr>
          <p:nvPr>
            <p:ph type="title"/>
          </p:nvPr>
        </p:nvSpPr>
        <p:spPr>
          <a:xfrm>
            <a:off x="1097280" y="286603"/>
            <a:ext cx="10058400" cy="1450757"/>
          </a:xfrm>
        </p:spPr>
        <p:txBody>
          <a:body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APPROACH</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grpSp>
        <p:nvGrpSpPr>
          <p:cNvPr id="48" name="Group 47"/>
          <p:cNvGrpSpPr/>
          <p:nvPr/>
        </p:nvGrpSpPr>
        <p:grpSpPr>
          <a:xfrm>
            <a:off x="506102" y="1737359"/>
            <a:ext cx="10736661" cy="4593975"/>
            <a:chOff x="-130173" y="8529"/>
            <a:chExt cx="10708317" cy="6849471"/>
          </a:xfrm>
        </p:grpSpPr>
        <p:grpSp>
          <p:nvGrpSpPr>
            <p:cNvPr id="49" name="Google Shape;273;p10"/>
            <p:cNvGrpSpPr/>
            <p:nvPr/>
          </p:nvGrpSpPr>
          <p:grpSpPr>
            <a:xfrm rot="-5400000">
              <a:off x="2957805" y="-1600106"/>
              <a:ext cx="5427960" cy="8645229"/>
              <a:chOff x="3769735" y="2601474"/>
              <a:chExt cx="5046268" cy="6591761"/>
            </a:xfrm>
          </p:grpSpPr>
          <p:sp>
            <p:nvSpPr>
              <p:cNvPr id="71" name="Google Shape;274;p10"/>
              <p:cNvSpPr/>
              <p:nvPr/>
            </p:nvSpPr>
            <p:spPr>
              <a:xfrm>
                <a:off x="3769736" y="2601474"/>
                <a:ext cx="180000" cy="1440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72" name="Google Shape;275;p10"/>
              <p:cNvSpPr/>
              <p:nvPr/>
            </p:nvSpPr>
            <p:spPr>
              <a:xfrm rot="-5400000">
                <a:off x="4759735" y="2871990"/>
                <a:ext cx="180000" cy="2160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73" name="Google Shape;276;p10"/>
              <p:cNvSpPr/>
              <p:nvPr/>
            </p:nvSpPr>
            <p:spPr>
              <a:xfrm>
                <a:off x="5746906" y="3892180"/>
                <a:ext cx="180000" cy="1440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74" name="Google Shape;277;p10"/>
              <p:cNvSpPr/>
              <p:nvPr/>
            </p:nvSpPr>
            <p:spPr>
              <a:xfrm rot="-5400000">
                <a:off x="5116907" y="4530659"/>
                <a:ext cx="180000" cy="1440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75" name="Google Shape;278;p10"/>
              <p:cNvSpPr/>
              <p:nvPr/>
            </p:nvSpPr>
            <p:spPr>
              <a:xfrm>
                <a:off x="4479103" y="5183776"/>
                <a:ext cx="180000" cy="1440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76" name="Google Shape;279;p10"/>
              <p:cNvSpPr/>
              <p:nvPr/>
            </p:nvSpPr>
            <p:spPr>
              <a:xfrm rot="-5400000">
                <a:off x="5476906" y="5453777"/>
                <a:ext cx="180000" cy="2160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77" name="Google Shape;280;p10"/>
              <p:cNvSpPr/>
              <p:nvPr/>
            </p:nvSpPr>
            <p:spPr>
              <a:xfrm>
                <a:off x="6463397" y="6463630"/>
                <a:ext cx="180000" cy="1440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78" name="Google Shape;281;p10"/>
              <p:cNvSpPr/>
              <p:nvPr/>
            </p:nvSpPr>
            <p:spPr>
              <a:xfrm rot="-5400000">
                <a:off x="5833398" y="7100116"/>
                <a:ext cx="180000" cy="1440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79" name="Google Shape;282;p10"/>
              <p:cNvSpPr/>
              <p:nvPr/>
            </p:nvSpPr>
            <p:spPr>
              <a:xfrm>
                <a:off x="5206227" y="7753232"/>
                <a:ext cx="180000" cy="14400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80" name="Google Shape;283;p10"/>
              <p:cNvSpPr/>
              <p:nvPr/>
            </p:nvSpPr>
            <p:spPr>
              <a:xfrm rot="-5400000">
                <a:off x="6919700" y="7296932"/>
                <a:ext cx="180000" cy="3612606"/>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grpSp>
        <p:sp>
          <p:nvSpPr>
            <p:cNvPr id="50" name="Google Shape;284;p10"/>
            <p:cNvSpPr/>
            <p:nvPr/>
          </p:nvSpPr>
          <p:spPr>
            <a:xfrm>
              <a:off x="1581386" y="3348791"/>
              <a:ext cx="1077149" cy="1610246"/>
            </a:xfrm>
            <a:prstGeom prst="rect">
              <a:avLst/>
            </a:prstGeom>
            <a:solidFill>
              <a:srgbClr val="70AD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1" name="Google Shape;285;p10"/>
            <p:cNvSpPr/>
            <p:nvPr/>
          </p:nvSpPr>
          <p:spPr>
            <a:xfrm>
              <a:off x="5141632" y="2683653"/>
              <a:ext cx="1077149" cy="161024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2" name="Google Shape;286;p10"/>
            <p:cNvSpPr/>
            <p:nvPr/>
          </p:nvSpPr>
          <p:spPr>
            <a:xfrm>
              <a:off x="3456893" y="3450435"/>
              <a:ext cx="1077149" cy="1610246"/>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3" name="Google Shape;287;p10"/>
            <p:cNvSpPr/>
            <p:nvPr/>
          </p:nvSpPr>
          <p:spPr>
            <a:xfrm>
              <a:off x="8506347" y="1950761"/>
              <a:ext cx="1077149" cy="161024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4" name="Google Shape;288;p10"/>
            <p:cNvSpPr/>
            <p:nvPr/>
          </p:nvSpPr>
          <p:spPr>
            <a:xfrm>
              <a:off x="6824495" y="2682567"/>
              <a:ext cx="1077149" cy="161024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5" name="Google Shape;289;p10"/>
            <p:cNvSpPr/>
            <p:nvPr/>
          </p:nvSpPr>
          <p:spPr>
            <a:xfrm>
              <a:off x="1879451" y="2725161"/>
              <a:ext cx="570181" cy="497406"/>
            </a:xfrm>
            <a:prstGeom prst="rect">
              <a:avLst/>
            </a:prstGeom>
            <a:solidFill>
              <a:srgbClr val="70AD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6" name="Google Shape;290;p10"/>
            <p:cNvSpPr/>
            <p:nvPr/>
          </p:nvSpPr>
          <p:spPr>
            <a:xfrm>
              <a:off x="3671229" y="2413580"/>
              <a:ext cx="540000" cy="540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7" name="Google Shape;291;p10"/>
            <p:cNvSpPr/>
            <p:nvPr/>
          </p:nvSpPr>
          <p:spPr>
            <a:xfrm>
              <a:off x="7093069" y="1703770"/>
              <a:ext cx="540000" cy="540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8" name="Google Shape;292;p10"/>
            <p:cNvSpPr/>
            <p:nvPr/>
          </p:nvSpPr>
          <p:spPr>
            <a:xfrm>
              <a:off x="8801703" y="4066959"/>
              <a:ext cx="540000" cy="540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59" name="Google Shape;293;p10"/>
            <p:cNvSpPr/>
            <p:nvPr/>
          </p:nvSpPr>
          <p:spPr>
            <a:xfrm>
              <a:off x="5480969" y="4829848"/>
              <a:ext cx="540000" cy="540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60" name="Google Shape;294;p10"/>
            <p:cNvSpPr txBox="1"/>
            <p:nvPr/>
          </p:nvSpPr>
          <p:spPr>
            <a:xfrm>
              <a:off x="1945149" y="2633052"/>
              <a:ext cx="408605" cy="59649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dirty="0">
                  <a:solidFill>
                    <a:schemeClr val="lt1"/>
                  </a:solidFill>
                  <a:latin typeface="Bahnschrift SemiBold" panose="020B0502040204020203" pitchFamily="34" charset="0"/>
                  <a:ea typeface="Calibri"/>
                  <a:cs typeface="Calibri"/>
                  <a:sym typeface="Calibri"/>
                </a:rPr>
                <a:t>1</a:t>
              </a:r>
              <a:endParaRPr sz="2000" b="1" dirty="0">
                <a:solidFill>
                  <a:schemeClr val="lt1"/>
                </a:solidFill>
                <a:latin typeface="Bahnschrift SemiBold" panose="020B0502040204020203" pitchFamily="34" charset="0"/>
                <a:ea typeface="Calibri"/>
                <a:cs typeface="Calibri"/>
                <a:sym typeface="Calibri"/>
              </a:endParaRPr>
            </a:p>
          </p:txBody>
        </p:sp>
        <p:sp>
          <p:nvSpPr>
            <p:cNvPr id="61" name="Google Shape;295;p10"/>
            <p:cNvSpPr txBox="1"/>
            <p:nvPr/>
          </p:nvSpPr>
          <p:spPr>
            <a:xfrm>
              <a:off x="5562221" y="4762435"/>
              <a:ext cx="408605" cy="59649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dirty="0">
                  <a:solidFill>
                    <a:schemeClr val="lt1"/>
                  </a:solidFill>
                  <a:latin typeface="Bahnschrift SemiBold" panose="020B0502040204020203" pitchFamily="34" charset="0"/>
                  <a:ea typeface="Calibri"/>
                  <a:cs typeface="Calibri"/>
                  <a:sym typeface="Calibri"/>
                </a:rPr>
                <a:t>3</a:t>
              </a:r>
              <a:endParaRPr sz="2000" b="1" dirty="0">
                <a:solidFill>
                  <a:schemeClr val="lt1"/>
                </a:solidFill>
                <a:latin typeface="Bahnschrift SemiBold" panose="020B0502040204020203" pitchFamily="34" charset="0"/>
                <a:ea typeface="Calibri"/>
                <a:cs typeface="Calibri"/>
                <a:sym typeface="Calibri"/>
              </a:endParaRPr>
            </a:p>
          </p:txBody>
        </p:sp>
        <p:sp>
          <p:nvSpPr>
            <p:cNvPr id="62" name="Google Shape;296;p10"/>
            <p:cNvSpPr txBox="1"/>
            <p:nvPr/>
          </p:nvSpPr>
          <p:spPr>
            <a:xfrm>
              <a:off x="8867404" y="4038719"/>
              <a:ext cx="408605" cy="59649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Bahnschrift SemiBold" panose="020B0502040204020203" pitchFamily="34" charset="0"/>
                  <a:ea typeface="Calibri"/>
                  <a:cs typeface="Calibri"/>
                  <a:sym typeface="Calibri"/>
                </a:rPr>
                <a:t>5</a:t>
              </a:r>
              <a:endParaRPr sz="2000" b="1">
                <a:solidFill>
                  <a:schemeClr val="lt1"/>
                </a:solidFill>
                <a:latin typeface="Bahnschrift SemiBold" panose="020B0502040204020203" pitchFamily="34" charset="0"/>
                <a:ea typeface="Calibri"/>
                <a:cs typeface="Calibri"/>
                <a:sym typeface="Calibri"/>
              </a:endParaRPr>
            </a:p>
          </p:txBody>
        </p:sp>
        <p:sp>
          <p:nvSpPr>
            <p:cNvPr id="63" name="Google Shape;297;p10"/>
            <p:cNvSpPr txBox="1"/>
            <p:nvPr/>
          </p:nvSpPr>
          <p:spPr>
            <a:xfrm>
              <a:off x="3727796" y="2373245"/>
              <a:ext cx="408605" cy="59649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Bahnschrift SemiBold" panose="020B0502040204020203" pitchFamily="34" charset="0"/>
                  <a:ea typeface="Calibri"/>
                  <a:cs typeface="Calibri"/>
                  <a:sym typeface="Calibri"/>
                </a:rPr>
                <a:t>2</a:t>
              </a:r>
              <a:endParaRPr sz="2000" b="1">
                <a:solidFill>
                  <a:schemeClr val="lt1"/>
                </a:solidFill>
                <a:latin typeface="Bahnschrift SemiBold" panose="020B0502040204020203" pitchFamily="34" charset="0"/>
                <a:ea typeface="Calibri"/>
                <a:cs typeface="Calibri"/>
                <a:sym typeface="Calibri"/>
              </a:endParaRPr>
            </a:p>
          </p:txBody>
        </p:sp>
        <p:sp>
          <p:nvSpPr>
            <p:cNvPr id="64" name="Google Shape;298;p10"/>
            <p:cNvSpPr txBox="1"/>
            <p:nvPr/>
          </p:nvSpPr>
          <p:spPr>
            <a:xfrm>
              <a:off x="7149812" y="1715111"/>
              <a:ext cx="408605" cy="59649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Bahnschrift SemiBold" panose="020B0502040204020203" pitchFamily="34" charset="0"/>
                  <a:ea typeface="Calibri"/>
                  <a:cs typeface="Calibri"/>
                  <a:sym typeface="Calibri"/>
                </a:rPr>
                <a:t>4</a:t>
              </a:r>
              <a:endParaRPr sz="2000" b="1">
                <a:solidFill>
                  <a:schemeClr val="lt1"/>
                </a:solidFill>
                <a:latin typeface="Bahnschrift SemiBold" panose="020B0502040204020203" pitchFamily="34" charset="0"/>
                <a:ea typeface="Calibri"/>
                <a:cs typeface="Calibri"/>
                <a:sym typeface="Calibri"/>
              </a:endParaRPr>
            </a:p>
          </p:txBody>
        </p:sp>
        <p:sp>
          <p:nvSpPr>
            <p:cNvPr id="65" name="Google Shape;299;p10">
              <a:hlinkClick r:id="rId3" action="ppaction://hlinksldjump"/>
            </p:cNvPr>
            <p:cNvSpPr txBox="1"/>
            <p:nvPr/>
          </p:nvSpPr>
          <p:spPr>
            <a:xfrm>
              <a:off x="-130173" y="2243771"/>
              <a:ext cx="2025388" cy="1238929"/>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RPr/>
              </a:defPPr>
              <a:lvl1pPr marL="0" indent="0">
                <a:lnSpc>
                  <a:spcPct val="150000"/>
                </a:lnSpc>
                <a:buNone/>
                <a:defRPr sz="2000" b="1">
                  <a:solidFill>
                    <a:srgbClr val="3F3F3F"/>
                  </a:solidFill>
                  <a:latin typeface="Calibri"/>
                  <a:ea typeface="Calibri"/>
                  <a:cs typeface="Calibri"/>
                </a:defRPr>
              </a:lvl1pPr>
            </a:lstStyle>
            <a:p>
              <a:pPr algn="ctr">
                <a:lnSpc>
                  <a:spcPct val="100000"/>
                </a:lnSpc>
              </a:pPr>
              <a:r>
                <a:rPr lang="en-IN" sz="2400" dirty="0" smtClean="0">
                  <a:latin typeface="Bahnschrift SemiBold" panose="020B0502040204020203" pitchFamily="34" charset="0"/>
                  <a:sym typeface="Calibri"/>
                </a:rPr>
                <a:t>Data Cleansing</a:t>
              </a:r>
              <a:endParaRPr sz="2400" dirty="0">
                <a:latin typeface="Bahnschrift SemiBold" panose="020B0502040204020203" pitchFamily="34" charset="0"/>
                <a:sym typeface="Calibri"/>
              </a:endParaRPr>
            </a:p>
          </p:txBody>
        </p:sp>
        <p:sp>
          <p:nvSpPr>
            <p:cNvPr id="66" name="Google Shape;300;p10">
              <a:hlinkClick r:id="rId4" action="ppaction://hlinksldjump"/>
            </p:cNvPr>
            <p:cNvSpPr txBox="1"/>
            <p:nvPr/>
          </p:nvSpPr>
          <p:spPr>
            <a:xfrm>
              <a:off x="2929849" y="1019283"/>
              <a:ext cx="2022757" cy="1238929"/>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RPr/>
              </a:defPPr>
              <a:lvl1pPr marL="0" indent="0">
                <a:lnSpc>
                  <a:spcPct val="150000"/>
                </a:lnSpc>
                <a:buNone/>
                <a:defRPr sz="2000" b="1">
                  <a:solidFill>
                    <a:srgbClr val="3F3F3F"/>
                  </a:solidFill>
                  <a:latin typeface="Calibri"/>
                  <a:ea typeface="Calibri"/>
                  <a:cs typeface="Calibri"/>
                </a:defRPr>
              </a:lvl1pPr>
            </a:lstStyle>
            <a:p>
              <a:pPr algn="ctr">
                <a:lnSpc>
                  <a:spcPct val="100000"/>
                </a:lnSpc>
              </a:pPr>
              <a:r>
                <a:rPr lang="en-US" sz="2400" dirty="0" smtClean="0">
                  <a:latin typeface="Bahnschrift SemiBold" panose="020B0502040204020203" pitchFamily="34" charset="0"/>
                  <a:sym typeface="Calibri"/>
                </a:rPr>
                <a:t>Data Visualization</a:t>
              </a:r>
              <a:endParaRPr sz="2400" dirty="0">
                <a:latin typeface="Bahnschrift SemiBold" panose="020B0502040204020203" pitchFamily="34" charset="0"/>
              </a:endParaRPr>
            </a:p>
          </p:txBody>
        </p:sp>
        <p:sp>
          <p:nvSpPr>
            <p:cNvPr id="67" name="Google Shape;301;p10">
              <a:hlinkClick r:id="rId5" action="ppaction://hlinksldjump"/>
            </p:cNvPr>
            <p:cNvSpPr txBox="1"/>
            <p:nvPr/>
          </p:nvSpPr>
          <p:spPr>
            <a:xfrm>
              <a:off x="6125785" y="304507"/>
              <a:ext cx="2485180" cy="1238929"/>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RPr/>
              </a:defPPr>
              <a:lvl1pPr marL="0" indent="0">
                <a:lnSpc>
                  <a:spcPct val="150000"/>
                </a:lnSpc>
                <a:buNone/>
                <a:defRPr sz="2000" b="1">
                  <a:solidFill>
                    <a:srgbClr val="3F3F3F"/>
                  </a:solidFill>
                  <a:latin typeface="Calibri"/>
                  <a:ea typeface="Calibri"/>
                  <a:cs typeface="Calibri"/>
                </a:defRPr>
              </a:lvl1pPr>
            </a:lstStyle>
            <a:p>
              <a:pPr algn="ctr">
                <a:lnSpc>
                  <a:spcPct val="100000"/>
                </a:lnSpc>
              </a:pPr>
              <a:r>
                <a:rPr lang="en-US" sz="2400" dirty="0" smtClean="0">
                  <a:latin typeface="Bahnschrift SemiBold" panose="020B0502040204020203" pitchFamily="34" charset="0"/>
                  <a:sym typeface="Calibri"/>
                </a:rPr>
                <a:t>Model Building &amp; Tuning</a:t>
              </a:r>
              <a:endParaRPr sz="2400" dirty="0">
                <a:latin typeface="Bahnschrift SemiBold" panose="020B0502040204020203" pitchFamily="34" charset="0"/>
              </a:endParaRPr>
            </a:p>
          </p:txBody>
        </p:sp>
        <p:sp>
          <p:nvSpPr>
            <p:cNvPr id="68" name="Google Shape;302;p10">
              <a:hlinkClick r:id="rId6" action="ppaction://hlinksldjump"/>
            </p:cNvPr>
            <p:cNvSpPr txBox="1"/>
            <p:nvPr/>
          </p:nvSpPr>
          <p:spPr>
            <a:xfrm>
              <a:off x="4799761" y="5341248"/>
              <a:ext cx="1933523" cy="1238929"/>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RPr/>
              </a:defPPr>
              <a:lvl1pPr marL="0" indent="0">
                <a:lnSpc>
                  <a:spcPct val="150000"/>
                </a:lnSpc>
                <a:buNone/>
                <a:defRPr sz="2000" b="1">
                  <a:solidFill>
                    <a:srgbClr val="3F3F3F"/>
                  </a:solidFill>
                  <a:latin typeface="Calibri"/>
                  <a:ea typeface="Calibri"/>
                  <a:cs typeface="Calibri"/>
                </a:defRPr>
              </a:lvl1pPr>
            </a:lstStyle>
            <a:p>
              <a:pPr algn="ctr">
                <a:lnSpc>
                  <a:spcPct val="100000"/>
                </a:lnSpc>
              </a:pPr>
              <a:r>
                <a:rPr lang="en-US" sz="2400" dirty="0" smtClean="0">
                  <a:latin typeface="Bahnschrift SemiBold" panose="020B0502040204020203" pitchFamily="34" charset="0"/>
                  <a:sym typeface="Calibri"/>
                </a:rPr>
                <a:t>Feature Selection</a:t>
              </a:r>
              <a:endParaRPr sz="2400" dirty="0">
                <a:latin typeface="Bahnschrift SemiBold" panose="020B0502040204020203" pitchFamily="34" charset="0"/>
              </a:endParaRPr>
            </a:p>
          </p:txBody>
        </p:sp>
        <p:sp>
          <p:nvSpPr>
            <p:cNvPr id="69" name="Google Shape;303;p10"/>
            <p:cNvSpPr txBox="1"/>
            <p:nvPr/>
          </p:nvSpPr>
          <p:spPr>
            <a:xfrm>
              <a:off x="7724016" y="4828430"/>
              <a:ext cx="2854128" cy="1238929"/>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RPr/>
              </a:defPPr>
              <a:lvl1pPr marL="0" indent="0">
                <a:lnSpc>
                  <a:spcPct val="150000"/>
                </a:lnSpc>
                <a:buNone/>
                <a:defRPr sz="2000" b="1">
                  <a:solidFill>
                    <a:srgbClr val="3F3F3F"/>
                  </a:solidFill>
                  <a:latin typeface="Calibri"/>
                  <a:ea typeface="Calibri"/>
                  <a:cs typeface="Calibri"/>
                </a:defRPr>
              </a:lvl1pPr>
            </a:lstStyle>
            <a:p>
              <a:pPr algn="ctr">
                <a:lnSpc>
                  <a:spcPct val="100000"/>
                </a:lnSpc>
              </a:pPr>
              <a:r>
                <a:rPr lang="en-US" sz="2400" dirty="0" smtClean="0">
                  <a:latin typeface="Bahnschrift SemiBold" panose="020B0502040204020203" pitchFamily="34" charset="0"/>
                  <a:sym typeface="Calibri"/>
                </a:rPr>
                <a:t>Insights &amp; Recommendations</a:t>
              </a:r>
              <a:endParaRPr sz="2400" dirty="0">
                <a:latin typeface="Bahnschrift SemiBold" panose="020B0502040204020203" pitchFamily="34" charset="0"/>
              </a:endParaRPr>
            </a:p>
          </p:txBody>
        </p:sp>
        <p:sp>
          <p:nvSpPr>
            <p:cNvPr id="70" name="Google Shape;310;p10"/>
            <p:cNvSpPr/>
            <p:nvPr/>
          </p:nvSpPr>
          <p:spPr>
            <a:xfrm>
              <a:off x="1340165" y="5242872"/>
              <a:ext cx="236075" cy="1615128"/>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grpSp>
      <p:pic>
        <p:nvPicPr>
          <p:cNvPr id="84" name="Picture 10" descr="Business Environment Icons - Download Free Vector Icons | Noun Project">
            <a:extLst>
              <a:ext uri="{FF2B5EF4-FFF2-40B4-BE49-F238E27FC236}">
                <a16:creationId xmlns:a16="http://schemas.microsoft.com/office/drawing/2014/main" id="{918511D8-6A85-4915-B394-39B25438AEE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60506" y="3185299"/>
            <a:ext cx="748238" cy="74823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Resolving problems Icon of Line style - Available in SVG, PNG, EPS, AI &amp;  Icon font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53366" y="4126639"/>
            <a:ext cx="846855" cy="846855"/>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14" descr="Validate Order Svg Png Icon Free Download (#403408) - OnlineWebFonts.CO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5959" y="3650049"/>
            <a:ext cx="637372" cy="8197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10"/>
          <a:stretch>
            <a:fillRect/>
          </a:stretch>
        </p:blipFill>
        <p:spPr>
          <a:xfrm>
            <a:off x="7618702" y="3662327"/>
            <a:ext cx="810352" cy="810352"/>
          </a:xfrm>
          <a:prstGeom prst="rect">
            <a:avLst/>
          </a:prstGeom>
        </p:spPr>
      </p:pic>
      <p:pic>
        <p:nvPicPr>
          <p:cNvPr id="87" name="Picture 86"/>
          <p:cNvPicPr>
            <a:picLocks noChangeAspect="1"/>
          </p:cNvPicPr>
          <p:nvPr/>
        </p:nvPicPr>
        <p:blipFill>
          <a:blip r:embed="rId11"/>
          <a:stretch>
            <a:fillRect/>
          </a:stretch>
        </p:blipFill>
        <p:spPr>
          <a:xfrm>
            <a:off x="4267254" y="4211722"/>
            <a:ext cx="720000" cy="720000"/>
          </a:xfrm>
          <a:prstGeom prst="rect">
            <a:avLst/>
          </a:prstGeom>
        </p:spPr>
      </p:pic>
      <p:pic>
        <p:nvPicPr>
          <p:cNvPr id="88" name="Picture 87"/>
          <p:cNvPicPr>
            <a:picLocks noChangeAspect="1"/>
          </p:cNvPicPr>
          <p:nvPr/>
        </p:nvPicPr>
        <p:blipFill>
          <a:blip r:embed="rId12"/>
          <a:stretch>
            <a:fillRect/>
          </a:stretch>
        </p:blipFill>
        <p:spPr>
          <a:xfrm>
            <a:off x="5402311" y="737084"/>
            <a:ext cx="1220939" cy="987069"/>
          </a:xfrm>
          <a:prstGeom prst="rect">
            <a:avLst/>
          </a:prstGeom>
        </p:spPr>
      </p:pic>
    </p:spTree>
    <p:extLst>
      <p:ext uri="{BB962C8B-B14F-4D97-AF65-F5344CB8AC3E}">
        <p14:creationId xmlns:p14="http://schemas.microsoft.com/office/powerpoint/2010/main" val="479277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lum bright="70000" contrast="-70000"/>
          </a:blip>
          <a:stretch>
            <a:fillRect/>
          </a:stretch>
        </p:blipFill>
        <p:spPr>
          <a:xfrm>
            <a:off x="-2705834" y="828427"/>
            <a:ext cx="5383437" cy="5383437"/>
          </a:xfrm>
          <a:prstGeom prst="rect">
            <a:avLst/>
          </a:prstGeom>
        </p:spPr>
      </p:pic>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6</a:t>
            </a:fld>
            <a:endParaRPr lang="en-IN"/>
          </a:p>
        </p:txBody>
      </p:sp>
      <p:sp>
        <p:nvSpPr>
          <p:cNvPr id="5" name="Title 1"/>
          <p:cNvSpPr txBox="1">
            <a:spLocks/>
          </p:cNvSpPr>
          <p:nvPr/>
        </p:nvSpPr>
        <p:spPr>
          <a:xfrm>
            <a:off x="676275" y="110474"/>
            <a:ext cx="5421627" cy="7213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DATA OVERVIEW</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sp>
        <p:nvSpPr>
          <p:cNvPr id="6" name="Rectangle 5"/>
          <p:cNvSpPr/>
          <p:nvPr/>
        </p:nvSpPr>
        <p:spPr>
          <a:xfrm>
            <a:off x="1454094" y="943535"/>
            <a:ext cx="5632506" cy="3170099"/>
          </a:xfrm>
          <a:prstGeom prst="rect">
            <a:avLst/>
          </a:prstGeom>
        </p:spPr>
        <p:txBody>
          <a:bodyPr wrap="square">
            <a:spAutoFit/>
          </a:bodyPr>
          <a:lstStyle/>
          <a:p>
            <a:pPr marL="342900" indent="-342900">
              <a:lnSpc>
                <a:spcPct val="200000"/>
              </a:lnSpc>
              <a:buClr>
                <a:srgbClr val="0070C0"/>
              </a:buClr>
              <a:buFont typeface="Wingdings" panose="05000000000000000000" pitchFamily="2" charset="2"/>
              <a:buChar char="ü"/>
            </a:pPr>
            <a:r>
              <a:rPr lang="en-IN" sz="2000" dirty="0">
                <a:latin typeface="Bahnschrift SemiBold" panose="020B0502040204020203" pitchFamily="34" charset="0"/>
              </a:rPr>
              <a:t>Total Records – 25K</a:t>
            </a:r>
          </a:p>
          <a:p>
            <a:pPr marL="342900" indent="-342900">
              <a:lnSpc>
                <a:spcPct val="200000"/>
              </a:lnSpc>
              <a:buClr>
                <a:srgbClr val="0070C0"/>
              </a:buClr>
              <a:buFont typeface="Wingdings" panose="05000000000000000000" pitchFamily="2" charset="2"/>
              <a:buChar char="ü"/>
            </a:pPr>
            <a:r>
              <a:rPr lang="en-IN" sz="2000" dirty="0">
                <a:latin typeface="Bahnschrift SemiBold" panose="020B0502040204020203" pitchFamily="34" charset="0"/>
              </a:rPr>
              <a:t>Total Variables – 24</a:t>
            </a:r>
          </a:p>
          <a:p>
            <a:pPr marL="342900" indent="-342900">
              <a:lnSpc>
                <a:spcPct val="200000"/>
              </a:lnSpc>
              <a:buClr>
                <a:srgbClr val="0070C0"/>
              </a:buClr>
              <a:buFont typeface="Wingdings" panose="05000000000000000000" pitchFamily="2" charset="2"/>
              <a:buChar char="ü"/>
            </a:pPr>
            <a:r>
              <a:rPr lang="en-IN" sz="2000" dirty="0">
                <a:latin typeface="Bahnschrift SemiBold" panose="020B0502040204020203" pitchFamily="34" charset="0"/>
              </a:rPr>
              <a:t>Total Cells – </a:t>
            </a:r>
            <a:r>
              <a:rPr lang="en-IN" sz="2000" dirty="0" smtClean="0">
                <a:latin typeface="Bahnschrift SemiBold" panose="020B0502040204020203" pitchFamily="34" charset="0"/>
              </a:rPr>
              <a:t>6L</a:t>
            </a:r>
          </a:p>
          <a:p>
            <a:pPr marL="342900" indent="-342900">
              <a:lnSpc>
                <a:spcPct val="200000"/>
              </a:lnSpc>
              <a:buClr>
                <a:srgbClr val="0070C0"/>
              </a:buClr>
              <a:buFont typeface="Wingdings" panose="05000000000000000000" pitchFamily="2" charset="2"/>
              <a:buChar char="ü"/>
            </a:pPr>
            <a:r>
              <a:rPr lang="en-IN" sz="2000" dirty="0" smtClean="0">
                <a:latin typeface="Bahnschrift SemiBold" panose="020B0502040204020203" pitchFamily="34" charset="0"/>
              </a:rPr>
              <a:t>23 Independent Variables</a:t>
            </a:r>
          </a:p>
          <a:p>
            <a:pPr marL="342900" indent="-342900">
              <a:lnSpc>
                <a:spcPct val="200000"/>
              </a:lnSpc>
              <a:buClr>
                <a:srgbClr val="0070C0"/>
              </a:buClr>
              <a:buFont typeface="Wingdings" panose="05000000000000000000" pitchFamily="2" charset="2"/>
              <a:buChar char="ü"/>
            </a:pPr>
            <a:r>
              <a:rPr lang="en-IN" sz="2000" dirty="0" smtClean="0">
                <a:latin typeface="Bahnschrift SemiBold" panose="020B0502040204020203" pitchFamily="34" charset="0"/>
              </a:rPr>
              <a:t>1 dependent Target Variable</a:t>
            </a:r>
          </a:p>
        </p:txBody>
      </p:sp>
      <p:graphicFrame>
        <p:nvGraphicFramePr>
          <p:cNvPr id="8" name="Table 7"/>
          <p:cNvGraphicFramePr>
            <a:graphicFrameLocks noGrp="1"/>
          </p:cNvGraphicFramePr>
          <p:nvPr>
            <p:extLst>
              <p:ext uri="{D42A27DB-BD31-4B8C-83A1-F6EECF244321}">
                <p14:modId xmlns:p14="http://schemas.microsoft.com/office/powerpoint/2010/main" val="3277760291"/>
              </p:ext>
            </p:extLst>
          </p:nvPr>
        </p:nvGraphicFramePr>
        <p:xfrm>
          <a:off x="7445829" y="187057"/>
          <a:ext cx="4050089" cy="5973125"/>
        </p:xfrm>
        <a:graphic>
          <a:graphicData uri="http://schemas.openxmlformats.org/drawingml/2006/table">
            <a:tbl>
              <a:tblPr firstRow="1" firstCol="1" bandRow="1"/>
              <a:tblGrid>
                <a:gridCol w="496213">
                  <a:extLst>
                    <a:ext uri="{9D8B030D-6E8A-4147-A177-3AD203B41FA5}">
                      <a16:colId xmlns:a16="http://schemas.microsoft.com/office/drawing/2014/main" val="355591445"/>
                    </a:ext>
                  </a:extLst>
                </a:gridCol>
                <a:gridCol w="2318754">
                  <a:extLst>
                    <a:ext uri="{9D8B030D-6E8A-4147-A177-3AD203B41FA5}">
                      <a16:colId xmlns:a16="http://schemas.microsoft.com/office/drawing/2014/main" val="1650395673"/>
                    </a:ext>
                  </a:extLst>
                </a:gridCol>
                <a:gridCol w="1235122">
                  <a:extLst>
                    <a:ext uri="{9D8B030D-6E8A-4147-A177-3AD203B41FA5}">
                      <a16:colId xmlns:a16="http://schemas.microsoft.com/office/drawing/2014/main" val="3595703200"/>
                    </a:ext>
                  </a:extLst>
                </a:gridCol>
              </a:tblGrid>
              <a:tr h="408101">
                <a:tc>
                  <a:txBody>
                    <a:bodyPr/>
                    <a:lstStyle/>
                    <a:p>
                      <a:pPr algn="ctr">
                        <a:spcAft>
                          <a:spcPts val="0"/>
                        </a:spcAft>
                      </a:pPr>
                      <a:r>
                        <a:rPr lang="en-IN" sz="1200" b="1">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S.No</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a:spcAft>
                          <a:spcPts val="0"/>
                        </a:spcAft>
                      </a:pPr>
                      <a:r>
                        <a:rPr lang="en-IN" sz="1200" b="1" dirty="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Variable Name</a:t>
                      </a:r>
                      <a:endParaRPr lang="en-IN" sz="1400" dirty="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a:spcAft>
                          <a:spcPts val="0"/>
                        </a:spcAft>
                      </a:pPr>
                      <a:r>
                        <a:rPr lang="en-IN" sz="1200" b="1">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Data Type</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90871720"/>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Ware_house_ID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Object</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0849051"/>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2</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WH_Manager_ID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Object</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83973"/>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3</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Location_type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Object</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5185001"/>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WH_capacity_size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Object</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1525074"/>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5</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zone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Object</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520642"/>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6</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WH_regional_zone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Object</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14687"/>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7</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num_refill_req_l3m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0738352"/>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8</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transport_issue_l1y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786247"/>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9</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Competitor_in_mkt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7150071"/>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10</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retail_shop_num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7626839"/>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11</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wh_owner_type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Object</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66798"/>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12</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distributor_num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88508"/>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13</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flood_impacted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067143"/>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flood_proof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81675"/>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15</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electric_supply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7126923"/>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16</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dist_from_hub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413780"/>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17</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dirty="0" err="1">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workers_num</a:t>
                      </a:r>
                      <a:r>
                        <a:rPr lang="en-IN" sz="1200" dirty="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 </a:t>
                      </a:r>
                      <a:endParaRPr lang="en-IN" sz="1400" dirty="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float64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0910468"/>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18</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wh_est_year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float64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591626"/>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19</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storage_issue_reported_l3m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6644487"/>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20</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temp_reg_mach </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9169870"/>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21</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approved_wh_govt_certificate</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Object</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033989"/>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22</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wh_breakdown_l3m</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9755301"/>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23</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govt_check_l3m</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295411"/>
                  </a:ext>
                </a:extLst>
              </a:tr>
              <a:tr h="231876">
                <a:tc>
                  <a:txBody>
                    <a:bodyPr/>
                    <a:lstStyle/>
                    <a:p>
                      <a:pPr algn="ct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24</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product_wg_ton</a:t>
                      </a:r>
                      <a:endParaRPr lang="en-IN" sz="140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IN" sz="1200" dirty="0">
                          <a:solidFill>
                            <a:srgbClr val="000000"/>
                          </a:solidFill>
                          <a:effectLst/>
                          <a:latin typeface="Bahnschrift SemiBold" panose="020B0502040204020203" pitchFamily="34" charset="0"/>
                          <a:ea typeface="Times New Roman" panose="02020603050405020304" pitchFamily="18" charset="0"/>
                          <a:cs typeface="Times New Roman" panose="02020603050405020304" pitchFamily="18" charset="0"/>
                        </a:rPr>
                        <a:t>int64</a:t>
                      </a:r>
                      <a:endParaRPr lang="en-IN" sz="1400" dirty="0">
                        <a:effectLst/>
                        <a:latin typeface="Bahnschrift SemiBold" panose="020B0502040204020203" pitchFamily="34" charset="0"/>
                        <a:ea typeface="Arial" panose="020B0604020202020204" pitchFamily="34" charset="0"/>
                        <a:cs typeface="Times New Roman" panose="02020603050405020304" pitchFamily="18" charset="0"/>
                      </a:endParaRPr>
                    </a:p>
                  </a:txBody>
                  <a:tcPr marL="56218" marR="562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0347859"/>
                  </a:ext>
                </a:extLst>
              </a:tr>
            </a:tbl>
          </a:graphicData>
        </a:graphic>
      </p:graphicFrame>
      <p:sp>
        <p:nvSpPr>
          <p:cNvPr id="9" name="Left Brace 8"/>
          <p:cNvSpPr/>
          <p:nvPr/>
        </p:nvSpPr>
        <p:spPr>
          <a:xfrm>
            <a:off x="6995886" y="566291"/>
            <a:ext cx="449943" cy="535577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1" name="Straight Arrow Connector 10"/>
          <p:cNvCxnSpPr/>
          <p:nvPr/>
        </p:nvCxnSpPr>
        <p:spPr>
          <a:xfrm flipH="1" flipV="1">
            <a:off x="5156200" y="3240548"/>
            <a:ext cx="1839687" cy="36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0800000">
            <a:off x="5181025" y="3784799"/>
            <a:ext cx="2264808" cy="2238634"/>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Horizontal Scroll 22"/>
          <p:cNvSpPr/>
          <p:nvPr/>
        </p:nvSpPr>
        <p:spPr>
          <a:xfrm>
            <a:off x="2017438" y="4253068"/>
            <a:ext cx="3756614" cy="1732266"/>
          </a:xfrm>
          <a:prstGeom prst="horizontalScroll">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2629621" y="4606573"/>
            <a:ext cx="2903844" cy="1015663"/>
          </a:xfrm>
          <a:prstGeom prst="rect">
            <a:avLst/>
          </a:prstGeom>
        </p:spPr>
        <p:txBody>
          <a:bodyPr wrap="square">
            <a:spAutoFit/>
          </a:bodyPr>
          <a:lstStyle/>
          <a:p>
            <a:pPr>
              <a:lnSpc>
                <a:spcPct val="150000"/>
              </a:lnSpc>
            </a:pPr>
            <a:r>
              <a:rPr lang="en-US" sz="2000" dirty="0">
                <a:solidFill>
                  <a:schemeClr val="bg1"/>
                </a:solidFill>
                <a:latin typeface="Bahnschrift SemiBold" panose="020B0502040204020203" pitchFamily="34" charset="0"/>
              </a:rPr>
              <a:t>14 </a:t>
            </a:r>
            <a:r>
              <a:rPr lang="en-US" sz="2000" dirty="0" smtClean="0">
                <a:solidFill>
                  <a:schemeClr val="bg1"/>
                </a:solidFill>
                <a:latin typeface="Bahnschrift SemiBold" panose="020B0502040204020203" pitchFamily="34" charset="0"/>
              </a:rPr>
              <a:t>int64, </a:t>
            </a:r>
            <a:r>
              <a:rPr lang="en-US" sz="2000" dirty="0">
                <a:solidFill>
                  <a:schemeClr val="bg1"/>
                </a:solidFill>
                <a:latin typeface="Bahnschrift SemiBold" panose="020B0502040204020203" pitchFamily="34" charset="0"/>
              </a:rPr>
              <a:t>8 object type </a:t>
            </a:r>
            <a:r>
              <a:rPr lang="en-US" sz="2000" dirty="0" smtClean="0">
                <a:solidFill>
                  <a:schemeClr val="bg1"/>
                </a:solidFill>
                <a:latin typeface="Bahnschrift SemiBold" panose="020B0502040204020203" pitchFamily="34" charset="0"/>
              </a:rPr>
              <a:t>&amp; </a:t>
            </a:r>
            <a:r>
              <a:rPr lang="en-US" sz="2000" dirty="0">
                <a:solidFill>
                  <a:schemeClr val="bg1"/>
                </a:solidFill>
                <a:latin typeface="Bahnschrift SemiBold" panose="020B0502040204020203" pitchFamily="34" charset="0"/>
              </a:rPr>
              <a:t>2 float64 variables</a:t>
            </a:r>
            <a:endParaRPr lang="en-IN" sz="20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856983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35D9C4-2597-4046-86EF-72509CBFE8BE}" type="datetime5">
              <a:rPr lang="en-IN" smtClean="0"/>
              <a:t>9-Dec-22</a:t>
            </a:fld>
            <a:endParaRPr lang="en-IN"/>
          </a:p>
        </p:txBody>
      </p:sp>
      <p:sp>
        <p:nvSpPr>
          <p:cNvPr id="5" name="Footer Placeholder 4"/>
          <p:cNvSpPr>
            <a:spLocks noGrp="1"/>
          </p:cNvSpPr>
          <p:nvPr>
            <p:ph type="ftr" sz="quarter" idx="11"/>
          </p:nvPr>
        </p:nvSpPr>
        <p:spPr/>
        <p:txBody>
          <a:bodyPr/>
          <a:lstStyle/>
          <a:p>
            <a:r>
              <a:rPr lang="en-IN" smtClean="0"/>
              <a:t>SUPPLY CHAIN PROJECT</a:t>
            </a:r>
            <a:endParaRPr lang="en-IN"/>
          </a:p>
        </p:txBody>
      </p:sp>
      <p:sp>
        <p:nvSpPr>
          <p:cNvPr id="6" name="Slide Number Placeholder 5"/>
          <p:cNvSpPr>
            <a:spLocks noGrp="1"/>
          </p:cNvSpPr>
          <p:nvPr>
            <p:ph type="sldNum" sz="quarter" idx="12"/>
          </p:nvPr>
        </p:nvSpPr>
        <p:spPr/>
        <p:txBody>
          <a:bodyPr/>
          <a:lstStyle/>
          <a:p>
            <a:fld id="{00B83384-7915-4BD9-A8BF-F6FC80E92927}" type="slidenum">
              <a:rPr lang="en-IN" smtClean="0"/>
              <a:t>7</a:t>
            </a:fld>
            <a:endParaRPr lang="en-IN"/>
          </a:p>
        </p:txBody>
      </p:sp>
      <p:sp>
        <p:nvSpPr>
          <p:cNvPr id="7" name="Title 1"/>
          <p:cNvSpPr>
            <a:spLocks noGrp="1"/>
          </p:cNvSpPr>
          <p:nvPr>
            <p:ph type="title" idx="4294967295"/>
          </p:nvPr>
        </p:nvSpPr>
        <p:spPr>
          <a:xfrm>
            <a:off x="0" y="26908"/>
            <a:ext cx="5421627" cy="721360"/>
          </a:xfrm>
        </p:spPr>
        <p:txBody>
          <a:body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DATA CLEANSING</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graphicFrame>
        <p:nvGraphicFramePr>
          <p:cNvPr id="8" name="Diagram 7"/>
          <p:cNvGraphicFramePr/>
          <p:nvPr>
            <p:extLst>
              <p:ext uri="{D42A27DB-BD31-4B8C-83A1-F6EECF244321}">
                <p14:modId xmlns:p14="http://schemas.microsoft.com/office/powerpoint/2010/main" val="404712785"/>
              </p:ext>
            </p:extLst>
          </p:nvPr>
        </p:nvGraphicFramePr>
        <p:xfrm>
          <a:off x="-235023" y="656046"/>
          <a:ext cx="10511138" cy="5214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9841465" y="1218040"/>
            <a:ext cx="2488187" cy="646331"/>
          </a:xfrm>
          <a:prstGeom prst="rect">
            <a:avLst/>
          </a:prstGeom>
        </p:spPr>
        <p:txBody>
          <a:bodyPr wrap="square">
            <a:spAutoFit/>
          </a:bodyPr>
          <a:lstStyle/>
          <a:p>
            <a:r>
              <a:rPr lang="en-US" sz="1200" dirty="0" smtClean="0">
                <a:latin typeface="Bahnschrift SemiBold" panose="020B0502040204020203" pitchFamily="34" charset="0"/>
                <a:ea typeface="Arial" panose="020B0604020202020204" pitchFamily="34" charset="0"/>
              </a:rPr>
              <a:t>990 - </a:t>
            </a:r>
            <a:r>
              <a:rPr lang="en-US" sz="1200" dirty="0" err="1" smtClean="0">
                <a:latin typeface="Bahnschrift SemiBold" panose="020B0502040204020203" pitchFamily="34" charset="0"/>
                <a:ea typeface="Arial" panose="020B0604020202020204" pitchFamily="34" charset="0"/>
              </a:rPr>
              <a:t>workers_num</a:t>
            </a:r>
            <a:endParaRPr lang="en-US" sz="1200" dirty="0" smtClean="0">
              <a:latin typeface="Bahnschrift SemiBold" panose="020B0502040204020203" pitchFamily="34" charset="0"/>
              <a:ea typeface="Arial" panose="020B0604020202020204" pitchFamily="34" charset="0"/>
            </a:endParaRPr>
          </a:p>
          <a:p>
            <a:r>
              <a:rPr lang="en-US" sz="1200" dirty="0" smtClean="0">
                <a:latin typeface="Bahnschrift SemiBold" panose="020B0502040204020203" pitchFamily="34" charset="0"/>
                <a:ea typeface="Arial" panose="020B0604020202020204" pitchFamily="34" charset="0"/>
              </a:rPr>
              <a:t>11881 -  </a:t>
            </a:r>
            <a:r>
              <a:rPr lang="en-US" sz="1200" dirty="0" err="1" smtClean="0">
                <a:latin typeface="Bahnschrift SemiBold" panose="020B0502040204020203" pitchFamily="34" charset="0"/>
                <a:ea typeface="Arial" panose="020B0604020202020204" pitchFamily="34" charset="0"/>
              </a:rPr>
              <a:t>wh_est_year</a:t>
            </a:r>
            <a:endParaRPr lang="en-US" sz="1200" dirty="0" smtClean="0">
              <a:latin typeface="Bahnschrift SemiBold" panose="020B0502040204020203" pitchFamily="34" charset="0"/>
              <a:ea typeface="Arial" panose="020B0604020202020204" pitchFamily="34" charset="0"/>
            </a:endParaRPr>
          </a:p>
          <a:p>
            <a:r>
              <a:rPr lang="en-US" sz="1200" dirty="0" smtClean="0">
                <a:latin typeface="Bahnschrift SemiBold" panose="020B0502040204020203" pitchFamily="34" charset="0"/>
                <a:ea typeface="Arial" panose="020B0604020202020204" pitchFamily="34" charset="0"/>
              </a:rPr>
              <a:t>908 - </a:t>
            </a:r>
            <a:r>
              <a:rPr lang="en-US" sz="1100" dirty="0" err="1" smtClean="0">
                <a:latin typeface="Bahnschrift SemiBold" panose="020B0502040204020203" pitchFamily="34" charset="0"/>
                <a:ea typeface="Arial" panose="020B0604020202020204" pitchFamily="34" charset="0"/>
              </a:rPr>
              <a:t>approved_wh_govt_certificate</a:t>
            </a:r>
            <a:endParaRPr lang="en-IN" sz="1100" dirty="0">
              <a:latin typeface="Bahnschrift SemiBold" panose="020B0502040204020203" pitchFamily="34" charset="0"/>
            </a:endParaRPr>
          </a:p>
        </p:txBody>
      </p:sp>
      <p:sp>
        <p:nvSpPr>
          <p:cNvPr id="11" name="Oval 10">
            <a:hlinkClick r:id="rId8" action="ppaction://hlinksldjump"/>
          </p:cNvPr>
          <p:cNvSpPr/>
          <p:nvPr/>
        </p:nvSpPr>
        <p:spPr>
          <a:xfrm>
            <a:off x="9042400" y="2894814"/>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9841466" y="2939948"/>
            <a:ext cx="2151842" cy="830997"/>
          </a:xfrm>
          <a:prstGeom prst="rect">
            <a:avLst/>
          </a:prstGeom>
        </p:spPr>
        <p:txBody>
          <a:bodyPr wrap="square">
            <a:spAutoFit/>
          </a:bodyPr>
          <a:lstStyle/>
          <a:p>
            <a:r>
              <a:rPr lang="en-US" sz="1200" dirty="0">
                <a:latin typeface="Bahnschrift SemiBold" panose="020B0502040204020203" pitchFamily="34" charset="0"/>
                <a:ea typeface="Arial" panose="020B0604020202020204" pitchFamily="34" charset="0"/>
              </a:rPr>
              <a:t>948 - </a:t>
            </a:r>
            <a:r>
              <a:rPr lang="en-US" sz="1200" dirty="0" err="1">
                <a:latin typeface="Bahnschrift SemiBold" panose="020B0502040204020203" pitchFamily="34" charset="0"/>
                <a:ea typeface="Arial" panose="020B0604020202020204" pitchFamily="34" charset="0"/>
              </a:rPr>
              <a:t>retail_shop_num</a:t>
            </a:r>
            <a:endParaRPr lang="en-US" sz="1200" dirty="0">
              <a:latin typeface="Bahnschrift SemiBold" panose="020B0502040204020203" pitchFamily="34" charset="0"/>
              <a:ea typeface="Arial" panose="020B0604020202020204" pitchFamily="34" charset="0"/>
            </a:endParaRPr>
          </a:p>
          <a:p>
            <a:r>
              <a:rPr lang="en-US" sz="1200" dirty="0">
                <a:latin typeface="Bahnschrift SemiBold" panose="020B0502040204020203" pitchFamily="34" charset="0"/>
                <a:ea typeface="Arial" panose="020B0604020202020204" pitchFamily="34" charset="0"/>
              </a:rPr>
              <a:t>631 - </a:t>
            </a:r>
            <a:r>
              <a:rPr lang="en-US" sz="1200" dirty="0" err="1">
                <a:latin typeface="Bahnschrift SemiBold" panose="020B0502040204020203" pitchFamily="34" charset="0"/>
                <a:ea typeface="Arial" panose="020B0604020202020204" pitchFamily="34" charset="0"/>
              </a:rPr>
              <a:t>workers_num</a:t>
            </a:r>
            <a:endParaRPr lang="en-US" sz="1200" dirty="0">
              <a:latin typeface="Bahnschrift SemiBold" panose="020B0502040204020203" pitchFamily="34" charset="0"/>
              <a:ea typeface="Arial" panose="020B0604020202020204" pitchFamily="34" charset="0"/>
            </a:endParaRPr>
          </a:p>
          <a:p>
            <a:r>
              <a:rPr lang="en-US" sz="1200" dirty="0">
                <a:latin typeface="Bahnschrift SemiBold" panose="020B0502040204020203" pitchFamily="34" charset="0"/>
                <a:ea typeface="Arial" panose="020B0604020202020204" pitchFamily="34" charset="0"/>
              </a:rPr>
              <a:t>M</a:t>
            </a:r>
            <a:r>
              <a:rPr lang="en-US" sz="1200" dirty="0" smtClean="0">
                <a:latin typeface="Bahnschrift SemiBold" panose="020B0502040204020203" pitchFamily="34" charset="0"/>
                <a:ea typeface="Arial" panose="020B0604020202020204" pitchFamily="34" charset="0"/>
              </a:rPr>
              <a:t>aximum </a:t>
            </a:r>
            <a:r>
              <a:rPr lang="en-US" sz="1200" dirty="0">
                <a:latin typeface="Bahnschrift SemiBold" panose="020B0502040204020203" pitchFamily="34" charset="0"/>
                <a:ea typeface="Arial" panose="020B0604020202020204" pitchFamily="34" charset="0"/>
              </a:rPr>
              <a:t>= [Q3 + </a:t>
            </a:r>
            <a:r>
              <a:rPr lang="en-US" sz="1200" dirty="0" smtClean="0">
                <a:latin typeface="Bahnschrift SemiBold" panose="020B0502040204020203" pitchFamily="34" charset="0"/>
                <a:ea typeface="Arial" panose="020B0604020202020204" pitchFamily="34" charset="0"/>
              </a:rPr>
              <a:t>1.5(IQR)]</a:t>
            </a:r>
            <a:endParaRPr lang="en-US" sz="1200" dirty="0">
              <a:latin typeface="Bahnschrift SemiBold" panose="020B0502040204020203" pitchFamily="34" charset="0"/>
              <a:ea typeface="Arial" panose="020B0604020202020204" pitchFamily="34" charset="0"/>
            </a:endParaRPr>
          </a:p>
          <a:p>
            <a:r>
              <a:rPr lang="en-US" sz="1200" dirty="0">
                <a:latin typeface="Bahnschrift SemiBold" panose="020B0502040204020203" pitchFamily="34" charset="0"/>
                <a:ea typeface="Arial" panose="020B0604020202020204" pitchFamily="34" charset="0"/>
              </a:rPr>
              <a:t>Minimum = [Q1 - </a:t>
            </a:r>
            <a:r>
              <a:rPr lang="en-US" sz="1200" dirty="0" smtClean="0">
                <a:latin typeface="Bahnschrift SemiBold" panose="020B0502040204020203" pitchFamily="34" charset="0"/>
                <a:ea typeface="Arial" panose="020B0604020202020204" pitchFamily="34" charset="0"/>
              </a:rPr>
              <a:t>1.5(IQR)]</a:t>
            </a:r>
            <a:endParaRPr lang="en-US" sz="1200" dirty="0">
              <a:latin typeface="Bahnschrift SemiBold" panose="020B0502040204020203" pitchFamily="34" charset="0"/>
              <a:ea typeface="Arial" panose="020B0604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672792776"/>
              </p:ext>
            </p:extLst>
          </p:nvPr>
        </p:nvGraphicFramePr>
        <p:xfrm>
          <a:off x="7094215" y="3304646"/>
          <a:ext cx="2697485" cy="571500"/>
        </p:xfrm>
        <a:graphic>
          <a:graphicData uri="http://schemas.openxmlformats.org/drawingml/2006/table">
            <a:tbl>
              <a:tblPr firstRow="1" firstCol="1" bandRow="1"/>
              <a:tblGrid>
                <a:gridCol w="1198885">
                  <a:extLst>
                    <a:ext uri="{9D8B030D-6E8A-4147-A177-3AD203B41FA5}">
                      <a16:colId xmlns:a16="http://schemas.microsoft.com/office/drawing/2014/main" val="3155358398"/>
                    </a:ext>
                  </a:extLst>
                </a:gridCol>
                <a:gridCol w="723900">
                  <a:extLst>
                    <a:ext uri="{9D8B030D-6E8A-4147-A177-3AD203B41FA5}">
                      <a16:colId xmlns:a16="http://schemas.microsoft.com/office/drawing/2014/main" val="127316942"/>
                    </a:ext>
                  </a:extLst>
                </a:gridCol>
                <a:gridCol w="774700">
                  <a:extLst>
                    <a:ext uri="{9D8B030D-6E8A-4147-A177-3AD203B41FA5}">
                      <a16:colId xmlns:a16="http://schemas.microsoft.com/office/drawing/2014/main" val="3895820516"/>
                    </a:ext>
                  </a:extLst>
                </a:gridCol>
              </a:tblGrid>
              <a:tr h="190500">
                <a:tc>
                  <a:txBody>
                    <a:bodyPr/>
                    <a:lstStyle/>
                    <a:p>
                      <a:pPr algn="ctr">
                        <a:spcAft>
                          <a:spcPts val="0"/>
                        </a:spcAft>
                      </a:pPr>
                      <a:r>
                        <a:rPr lang="en-IN"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Variables</a:t>
                      </a:r>
                      <a:endParaRPr lang="en-IN"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a:spcAft>
                          <a:spcPts val="0"/>
                        </a:spcAft>
                      </a:pPr>
                      <a:r>
                        <a:rPr lang="en-IN"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Minimum</a:t>
                      </a:r>
                      <a:endParaRPr lang="en-IN"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a:txBody>
                    <a:bodyPr/>
                    <a:lstStyle/>
                    <a:p>
                      <a:pPr algn="ctr">
                        <a:spcAft>
                          <a:spcPts val="0"/>
                        </a:spcAft>
                      </a:pPr>
                      <a:r>
                        <a:rPr lang="en-IN"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Maximum</a:t>
                      </a:r>
                      <a:endParaRPr lang="en-IN"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514659866"/>
                  </a:ext>
                </a:extLst>
              </a:tr>
              <a:tr h="190500">
                <a:tc>
                  <a:txBody>
                    <a:bodyPr/>
                    <a:lstStyle/>
                    <a:p>
                      <a:pPr>
                        <a:spcAft>
                          <a:spcPts val="0"/>
                        </a:spcAft>
                      </a:pPr>
                      <a:r>
                        <a:rPr lang="en-IN"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workers_num </a:t>
                      </a:r>
                      <a:endParaRPr lang="en-IN"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10.5</a:t>
                      </a:r>
                      <a:endParaRPr lang="en-IN"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46.5</a:t>
                      </a:r>
                      <a:endParaRPr lang="en-IN"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55956"/>
                  </a:ext>
                </a:extLst>
              </a:tr>
              <a:tr h="190500">
                <a:tc>
                  <a:txBody>
                    <a:bodyPr/>
                    <a:lstStyle/>
                    <a:p>
                      <a:pPr>
                        <a:spcAft>
                          <a:spcPts val="0"/>
                        </a:spcAft>
                      </a:pPr>
                      <a:r>
                        <a:rPr lang="en-IN" sz="1100" b="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retail_shop_num </a:t>
                      </a:r>
                      <a:endParaRPr lang="en-IN"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2532.5</a:t>
                      </a:r>
                      <a:endParaRPr lang="en-IN"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IN"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7280.5</a:t>
                      </a:r>
                      <a:endParaRPr lang="en-IN" sz="1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801049"/>
                  </a:ext>
                </a:extLst>
              </a:tr>
            </a:tbl>
          </a:graphicData>
        </a:graphic>
      </p:graphicFrame>
      <p:sp>
        <p:nvSpPr>
          <p:cNvPr id="14" name="Rounded Rectangle 13"/>
          <p:cNvSpPr/>
          <p:nvPr/>
        </p:nvSpPr>
        <p:spPr>
          <a:xfrm>
            <a:off x="847670" y="5946995"/>
            <a:ext cx="10468030" cy="306467"/>
          </a:xfrm>
          <a:prstGeom prst="roundRect">
            <a:avLst/>
          </a:prstGeom>
          <a:ln>
            <a:solidFill>
              <a:srgbClr val="FF0000"/>
            </a:solidFill>
            <a:prstDash val="lgDash"/>
          </a:ln>
        </p:spPr>
        <p:txBody>
          <a:bodyPr wrap="square">
            <a:spAutoFit/>
          </a:bodyPr>
          <a:lstStyle/>
          <a:p>
            <a:pPr algn="ctr"/>
            <a:r>
              <a:rPr lang="en-IN" sz="1200" b="1" dirty="0" err="1" smtClean="0">
                <a:solidFill>
                  <a:srgbClr val="C00000"/>
                </a:solidFill>
                <a:latin typeface="Consolas" panose="020B0609020204030204" pitchFamily="49" charset="0"/>
                <a:cs typeface="Courier New" panose="02070309020205020404" pitchFamily="49" charset="0"/>
              </a:rPr>
              <a:t>Ware_house_ID</a:t>
            </a:r>
            <a:r>
              <a:rPr lang="en-IN" sz="1200" b="1" dirty="0" smtClean="0">
                <a:solidFill>
                  <a:srgbClr val="C00000"/>
                </a:solidFill>
                <a:latin typeface="Consolas" panose="020B0609020204030204" pitchFamily="49" charset="0"/>
                <a:cs typeface="Courier New" panose="02070309020205020404" pitchFamily="49" charset="0"/>
              </a:rPr>
              <a:t> &amp; </a:t>
            </a:r>
            <a:r>
              <a:rPr lang="en-IN" sz="1200" b="1" dirty="0" err="1" smtClean="0">
                <a:solidFill>
                  <a:srgbClr val="C00000"/>
                </a:solidFill>
                <a:latin typeface="Consolas" panose="020B0609020204030204" pitchFamily="49" charset="0"/>
                <a:cs typeface="Courier New" panose="02070309020205020404" pitchFamily="49" charset="0"/>
              </a:rPr>
              <a:t>Manager_ID</a:t>
            </a:r>
            <a:r>
              <a:rPr lang="en-IN" sz="1200" b="1" dirty="0" smtClean="0">
                <a:solidFill>
                  <a:srgbClr val="C00000"/>
                </a:solidFill>
                <a:latin typeface="Consolas" panose="020B0609020204030204" pitchFamily="49" charset="0"/>
                <a:cs typeface="Courier New" panose="02070309020205020404" pitchFamily="49" charset="0"/>
              </a:rPr>
              <a:t> are dropped as they are mere identification numbers and don’t add any value to model building</a:t>
            </a:r>
            <a:endParaRPr lang="en-IN" sz="1200" b="1" dirty="0">
              <a:solidFill>
                <a:srgbClr val="C00000"/>
              </a:solidFill>
              <a:latin typeface="Consolas" panose="020B0609020204030204" pitchFamily="49" charset="0"/>
              <a:cs typeface="Courier New" panose="02070309020205020404" pitchFamily="49" charset="0"/>
            </a:endParaRPr>
          </a:p>
        </p:txBody>
      </p:sp>
      <p:sp>
        <p:nvSpPr>
          <p:cNvPr id="16" name="Oval 15">
            <a:hlinkClick r:id="rId9" action="ppaction://hlinksldjump"/>
          </p:cNvPr>
          <p:cNvSpPr/>
          <p:nvPr/>
        </p:nvSpPr>
        <p:spPr>
          <a:xfrm>
            <a:off x="9042399" y="4964914"/>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hlinkClick r:id="rId10"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4031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8</a:t>
            </a:fld>
            <a:endParaRPr lang="en-IN"/>
          </a:p>
        </p:txBody>
      </p:sp>
      <p:sp>
        <p:nvSpPr>
          <p:cNvPr id="5" name="Title 1"/>
          <p:cNvSpPr txBox="1">
            <a:spLocks/>
          </p:cNvSpPr>
          <p:nvPr/>
        </p:nvSpPr>
        <p:spPr>
          <a:xfrm>
            <a:off x="0" y="26908"/>
            <a:ext cx="6179574" cy="7213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DATA VISUALIZATION</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pic>
        <p:nvPicPr>
          <p:cNvPr id="7" name="Picture 6"/>
          <p:cNvPicPr/>
          <p:nvPr/>
        </p:nvPicPr>
        <p:blipFill rotWithShape="1">
          <a:blip r:embed="rId3"/>
          <a:srcRect b="33628"/>
          <a:stretch/>
        </p:blipFill>
        <p:spPr>
          <a:xfrm>
            <a:off x="-27005" y="733753"/>
            <a:ext cx="8257672" cy="5446055"/>
          </a:xfrm>
          <a:prstGeom prst="rect">
            <a:avLst/>
          </a:prstGeom>
        </p:spPr>
      </p:pic>
      <p:pic>
        <p:nvPicPr>
          <p:cNvPr id="8" name="Picture 7"/>
          <p:cNvPicPr/>
          <p:nvPr/>
        </p:nvPicPr>
        <p:blipFill rotWithShape="1">
          <a:blip r:embed="rId4"/>
          <a:srcRect l="50736" t="49942" b="1"/>
          <a:stretch/>
        </p:blipFill>
        <p:spPr>
          <a:xfrm>
            <a:off x="8166681" y="733753"/>
            <a:ext cx="4010805" cy="5478361"/>
          </a:xfrm>
          <a:prstGeom prst="rect">
            <a:avLst/>
          </a:prstGeom>
        </p:spPr>
      </p:pic>
      <p:sp>
        <p:nvSpPr>
          <p:cNvPr id="9" name="Oval 8">
            <a:hlinkClick r:id="rId5"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9328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65B3D-5640-44DB-B460-3E0CDBF010CA}" type="datetime5">
              <a:rPr lang="en-IN" smtClean="0"/>
              <a:t>9-Dec-22</a:t>
            </a:fld>
            <a:endParaRPr lang="en-IN"/>
          </a:p>
        </p:txBody>
      </p:sp>
      <p:sp>
        <p:nvSpPr>
          <p:cNvPr id="3" name="Footer Placeholder 2"/>
          <p:cNvSpPr>
            <a:spLocks noGrp="1"/>
          </p:cNvSpPr>
          <p:nvPr>
            <p:ph type="ftr" sz="quarter" idx="11"/>
          </p:nvPr>
        </p:nvSpPr>
        <p:spPr/>
        <p:txBody>
          <a:bodyPr/>
          <a:lstStyle/>
          <a:p>
            <a:r>
              <a:rPr lang="en-IN" smtClean="0"/>
              <a:t>SUPPLY CHAIN PROJECT</a:t>
            </a:r>
            <a:endParaRPr lang="en-IN"/>
          </a:p>
        </p:txBody>
      </p:sp>
      <p:sp>
        <p:nvSpPr>
          <p:cNvPr id="4" name="Slide Number Placeholder 3"/>
          <p:cNvSpPr>
            <a:spLocks noGrp="1"/>
          </p:cNvSpPr>
          <p:nvPr>
            <p:ph type="sldNum" sz="quarter" idx="12"/>
          </p:nvPr>
        </p:nvSpPr>
        <p:spPr/>
        <p:txBody>
          <a:bodyPr/>
          <a:lstStyle/>
          <a:p>
            <a:fld id="{00B83384-7915-4BD9-A8BF-F6FC80E92927}" type="slidenum">
              <a:rPr lang="en-IN" smtClean="0"/>
              <a:t>9</a:t>
            </a:fld>
            <a:endParaRPr lang="en-IN"/>
          </a:p>
        </p:txBody>
      </p:sp>
      <p:sp>
        <p:nvSpPr>
          <p:cNvPr id="6" name="Title 1"/>
          <p:cNvSpPr txBox="1">
            <a:spLocks/>
          </p:cNvSpPr>
          <p:nvPr/>
        </p:nvSpPr>
        <p:spPr>
          <a:xfrm>
            <a:off x="0" y="0"/>
            <a:ext cx="6179574" cy="556544"/>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smtClean="0">
                <a:solidFill>
                  <a:srgbClr val="002060"/>
                </a:solidFill>
                <a:latin typeface="Berlin Sans FB Demi" panose="020E0802020502020306" pitchFamily="34" charset="0"/>
                <a:ea typeface="Ebrima" panose="02000000000000000000" pitchFamily="2" charset="0"/>
                <a:cs typeface="Ebrima" panose="02000000000000000000" pitchFamily="2" charset="0"/>
              </a:rPr>
              <a:t>DATA VISUALIZATION – CONTD…</a:t>
            </a:r>
            <a:endParaRPr lang="en-IN" b="1" dirty="0">
              <a:solidFill>
                <a:srgbClr val="002060"/>
              </a:solidFill>
              <a:latin typeface="Berlin Sans FB Demi" panose="020E0802020502020306" pitchFamily="34" charset="0"/>
              <a:ea typeface="Ebrima" panose="02000000000000000000" pitchFamily="2" charset="0"/>
              <a:cs typeface="Ebrima" panose="02000000000000000000" pitchFamily="2" charset="0"/>
            </a:endParaRPr>
          </a:p>
        </p:txBody>
      </p:sp>
      <p:grpSp>
        <p:nvGrpSpPr>
          <p:cNvPr id="8" name="Group 7"/>
          <p:cNvGrpSpPr/>
          <p:nvPr/>
        </p:nvGrpSpPr>
        <p:grpSpPr>
          <a:xfrm>
            <a:off x="680415" y="556544"/>
            <a:ext cx="5863771" cy="5769563"/>
            <a:chOff x="0" y="545690"/>
            <a:chExt cx="6144976" cy="6046251"/>
          </a:xfrm>
        </p:grpSpPr>
        <p:pic>
          <p:nvPicPr>
            <p:cNvPr id="5" name="Picture 4"/>
            <p:cNvPicPr/>
            <p:nvPr/>
          </p:nvPicPr>
          <p:blipFill rotWithShape="1">
            <a:blip r:embed="rId2"/>
            <a:srcRect t="66372"/>
            <a:stretch/>
          </p:blipFill>
          <p:spPr>
            <a:xfrm>
              <a:off x="0" y="545690"/>
              <a:ext cx="6119495" cy="2044864"/>
            </a:xfrm>
            <a:prstGeom prst="rect">
              <a:avLst/>
            </a:prstGeom>
          </p:spPr>
        </p:pic>
        <p:pic>
          <p:nvPicPr>
            <p:cNvPr id="7" name="Picture 6"/>
            <p:cNvPicPr/>
            <p:nvPr/>
          </p:nvPicPr>
          <p:blipFill rotWithShape="1">
            <a:blip r:embed="rId3"/>
            <a:srcRect b="50092"/>
            <a:stretch/>
          </p:blipFill>
          <p:spPr>
            <a:xfrm>
              <a:off x="25481" y="2578178"/>
              <a:ext cx="6119495" cy="4013763"/>
            </a:xfrm>
            <a:prstGeom prst="rect">
              <a:avLst/>
            </a:prstGeom>
          </p:spPr>
        </p:pic>
      </p:grpSp>
      <p:pic>
        <p:nvPicPr>
          <p:cNvPr id="9" name="Picture 8"/>
          <p:cNvPicPr/>
          <p:nvPr/>
        </p:nvPicPr>
        <p:blipFill rotWithShape="1">
          <a:blip r:embed="rId3"/>
          <a:srcRect t="49526" r="49846"/>
          <a:stretch/>
        </p:blipFill>
        <p:spPr>
          <a:xfrm>
            <a:off x="6859989" y="556544"/>
            <a:ext cx="4289940" cy="5673816"/>
          </a:xfrm>
          <a:prstGeom prst="rect">
            <a:avLst/>
          </a:prstGeom>
        </p:spPr>
      </p:pic>
      <p:sp>
        <p:nvSpPr>
          <p:cNvPr id="10" name="Oval 9">
            <a:hlinkClick r:id="rId4" action="ppaction://hlinksldjump"/>
          </p:cNvPr>
          <p:cNvSpPr/>
          <p:nvPr/>
        </p:nvSpPr>
        <p:spPr>
          <a:xfrm>
            <a:off x="11854244" y="5992278"/>
            <a:ext cx="278127"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3799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1721</TotalTime>
  <Words>2764</Words>
  <Application>Microsoft Office PowerPoint</Application>
  <PresentationFormat>Widescreen</PresentationFormat>
  <Paragraphs>446</Paragraphs>
  <Slides>27</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Bahnschrift SemiBold</vt:lpstr>
      <vt:lpstr>Berlin Sans FB Demi</vt:lpstr>
      <vt:lpstr>Calibri</vt:lpstr>
      <vt:lpstr>Calibri Light</vt:lpstr>
      <vt:lpstr>Consolas</vt:lpstr>
      <vt:lpstr>Courier New</vt:lpstr>
      <vt:lpstr>Ebrima</vt:lpstr>
      <vt:lpstr>Times New Roman</vt:lpstr>
      <vt:lpstr>Wingdings</vt:lpstr>
      <vt:lpstr>Retrospect</vt:lpstr>
      <vt:lpstr>Final PPT - Capstone</vt:lpstr>
      <vt:lpstr>AGENDA</vt:lpstr>
      <vt:lpstr>   PROBLEM DEFINITION</vt:lpstr>
      <vt:lpstr>PowerPoint Presentation</vt:lpstr>
      <vt:lpstr>APPROACH</vt:lpstr>
      <vt:lpstr>PowerPoint Presentation</vt:lpstr>
      <vt:lpstr>DATA CLEANSING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Results &amp; Insights</vt:lpstr>
      <vt:lpstr>BUSINESS RECOMMENDATIONS</vt:lpstr>
      <vt:lpstr>Thank You</vt:lpstr>
      <vt:lpstr>APPENDIX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PPT - Capstone</dc:title>
  <dc:creator>Sundar Ram S (NPD)</dc:creator>
  <cp:lastModifiedBy>Sundar Ram S (NPD)</cp:lastModifiedBy>
  <cp:revision>93</cp:revision>
  <dcterms:created xsi:type="dcterms:W3CDTF">2022-12-04T10:49:13Z</dcterms:created>
  <dcterms:modified xsi:type="dcterms:W3CDTF">2022-12-09T10:48:41Z</dcterms:modified>
</cp:coreProperties>
</file>