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0"/>
  </p:notesMasterIdLst>
  <p:sldIdLst>
    <p:sldId id="256" r:id="rId2"/>
    <p:sldId id="257" r:id="rId3"/>
    <p:sldId id="258" r:id="rId4"/>
    <p:sldId id="309" r:id="rId5"/>
    <p:sldId id="310" r:id="rId6"/>
    <p:sldId id="311" r:id="rId7"/>
    <p:sldId id="313" r:id="rId8"/>
    <p:sldId id="312" r:id="rId9"/>
  </p:sldIdLst>
  <p:sldSz cx="9144000" cy="5143500" type="screen16x9"/>
  <p:notesSz cx="6858000" cy="9144000"/>
  <p:embeddedFontLst>
    <p:embeddedFont>
      <p:font typeface="Barlow" panose="00000500000000000000" pitchFamily="2" charset="0"/>
      <p:regular r:id="rId11"/>
      <p:bold r:id="rId12"/>
      <p:italic r:id="rId13"/>
      <p:boldItalic r:id="rId14"/>
    </p:embeddedFont>
    <p:embeddedFont>
      <p:font typeface="Fira Sans Extra Condensed Medium" panose="020B060402020202020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37A"/>
    <a:srgbClr val="293C5C"/>
    <a:srgbClr val="F06B7C"/>
    <a:srgbClr val="4A8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F04591-143C-44E1-9617-4EA07EB44AC7}">
  <a:tblStyle styleId="{44F04591-143C-44E1-9617-4EA07EB44A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3" autoAdjust="0"/>
    <p:restoredTop sz="94660"/>
  </p:normalViewPr>
  <p:slideViewPr>
    <p:cSldViewPr snapToGrid="0">
      <p:cViewPr varScale="1">
        <p:scale>
          <a:sx n="107" d="100"/>
          <a:sy n="107" d="100"/>
        </p:scale>
        <p:origin x="7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roopmessenger.com/defe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roopmesseng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roopmessenger.com/defenc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743076" y="2268846"/>
            <a:ext cx="6792926" cy="132920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nb-NO" sz="7200" b="0" i="0" dirty="0">
                <a:solidFill>
                  <a:srgbClr val="293C5C"/>
                </a:solidFill>
                <a:effectLst/>
                <a:latin typeface="Times New Roman" panose="02020603050405020304" pitchFamily="18" charset="0"/>
              </a:rPr>
              <a:t>Troop </a:t>
            </a:r>
            <a:r>
              <a:rPr lang="nb-NO" sz="7200" b="0" i="0" dirty="0">
                <a:solidFill>
                  <a:srgbClr val="F06B7C"/>
                </a:solidFill>
                <a:effectLst/>
                <a:latin typeface="Times New Roman" panose="02020603050405020304" pitchFamily="18" charset="0"/>
              </a:rPr>
              <a:t>Messenger</a:t>
            </a:r>
            <a:endParaRPr sz="7200" dirty="0">
              <a:solidFill>
                <a:srgbClr val="F06B7C"/>
              </a:solidFill>
            </a:endParaRPr>
          </a:p>
        </p:txBody>
      </p:sp>
      <p:sp>
        <p:nvSpPr>
          <p:cNvPr id="5" name="Rectangle 4">
            <a:extLst>
              <a:ext uri="{FF2B5EF4-FFF2-40B4-BE49-F238E27FC236}">
                <a16:creationId xmlns:a16="http://schemas.microsoft.com/office/drawing/2014/main" id="{32B86FB6-488D-4FD2-9982-2415F4133C4F}"/>
              </a:ext>
            </a:extLst>
          </p:cNvPr>
          <p:cNvSpPr/>
          <p:nvPr/>
        </p:nvSpPr>
        <p:spPr>
          <a:xfrm>
            <a:off x="-2793" y="0"/>
            <a:ext cx="1221581" cy="2571750"/>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89C2B61-FA56-4BDA-8A4D-414B4EDC0D60}"/>
              </a:ext>
            </a:extLst>
          </p:cNvPr>
          <p:cNvSpPr/>
          <p:nvPr/>
        </p:nvSpPr>
        <p:spPr>
          <a:xfrm>
            <a:off x="1943100" y="3598050"/>
            <a:ext cx="6672263" cy="45719"/>
          </a:xfrm>
          <a:prstGeom prst="rect">
            <a:avLst/>
          </a:prstGeom>
          <a:solidFill>
            <a:srgbClr val="293C5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BC40E33B-7BA7-4A70-AE7D-0F6BA05FBE6D}"/>
              </a:ext>
            </a:extLst>
          </p:cNvPr>
          <p:cNvPicPr>
            <a:picLocks noChangeAspect="1"/>
          </p:cNvPicPr>
          <p:nvPr/>
        </p:nvPicPr>
        <p:blipFill>
          <a:blip r:embed="rId3"/>
          <a:stretch>
            <a:fillRect/>
          </a:stretch>
        </p:blipFill>
        <p:spPr>
          <a:xfrm>
            <a:off x="6436519" y="113946"/>
            <a:ext cx="2621756" cy="249217"/>
          </a:xfrm>
          <a:prstGeom prst="rect">
            <a:avLst/>
          </a:prstGeom>
        </p:spPr>
      </p:pic>
      <p:sp>
        <p:nvSpPr>
          <p:cNvPr id="2" name="Rectangle 1">
            <a:extLst>
              <a:ext uri="{FF2B5EF4-FFF2-40B4-BE49-F238E27FC236}">
                <a16:creationId xmlns:a16="http://schemas.microsoft.com/office/drawing/2014/main" id="{0DDB72E9-F62D-43AE-941E-4855CA306E8F}"/>
              </a:ext>
            </a:extLst>
          </p:cNvPr>
          <p:cNvSpPr/>
          <p:nvPr/>
        </p:nvSpPr>
        <p:spPr>
          <a:xfrm>
            <a:off x="459766" y="1015967"/>
            <a:ext cx="1077925" cy="2112995"/>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917588B-5080-4B07-845B-EA7516118906}"/>
              </a:ext>
            </a:extLst>
          </p:cNvPr>
          <p:cNvSpPr txBox="1"/>
          <p:nvPr/>
        </p:nvSpPr>
        <p:spPr>
          <a:xfrm>
            <a:off x="6193631" y="4179091"/>
            <a:ext cx="2950369" cy="261610"/>
          </a:xfrm>
          <a:prstGeom prst="rect">
            <a:avLst/>
          </a:prstGeom>
          <a:noFill/>
        </p:spPr>
        <p:txBody>
          <a:bodyPr wrap="square" rtlCol="0">
            <a:spAutoFit/>
          </a:bodyPr>
          <a:lstStyle/>
          <a:p>
            <a:r>
              <a:rPr lang="en-US" sz="1100" b="0" i="0" dirty="0">
                <a:solidFill>
                  <a:srgbClr val="212529"/>
                </a:solidFill>
                <a:effectLst/>
                <a:latin typeface="+mn-lt"/>
              </a:rPr>
              <a:t>Email Us: </a:t>
            </a:r>
            <a:r>
              <a:rPr lang="en-US" sz="1100" b="0" i="0" dirty="0" err="1">
                <a:solidFill>
                  <a:srgbClr val="212529"/>
                </a:solidFill>
                <a:effectLst/>
                <a:latin typeface="+mn-lt"/>
              </a:rPr>
              <a:t>sales@troopmessenger.com</a:t>
            </a:r>
            <a:endParaRPr lang="en-IN" sz="1100" dirty="0">
              <a:latin typeface="+mn-lt"/>
            </a:endParaRPr>
          </a:p>
        </p:txBody>
      </p:sp>
      <p:sp>
        <p:nvSpPr>
          <p:cNvPr id="4" name="TextBox 3">
            <a:extLst>
              <a:ext uri="{FF2B5EF4-FFF2-40B4-BE49-F238E27FC236}">
                <a16:creationId xmlns:a16="http://schemas.microsoft.com/office/drawing/2014/main" id="{F87DF55E-B97A-4A15-B3EB-10DDC387303E}"/>
              </a:ext>
            </a:extLst>
          </p:cNvPr>
          <p:cNvSpPr txBox="1"/>
          <p:nvPr/>
        </p:nvSpPr>
        <p:spPr>
          <a:xfrm>
            <a:off x="5984926" y="4420995"/>
            <a:ext cx="2860078" cy="261610"/>
          </a:xfrm>
          <a:prstGeom prst="rect">
            <a:avLst/>
          </a:prstGeom>
          <a:noFill/>
        </p:spPr>
        <p:txBody>
          <a:bodyPr wrap="none" rtlCol="0">
            <a:spAutoFit/>
          </a:bodyPr>
          <a:lstStyle/>
          <a:p>
            <a:r>
              <a:rPr lang="en-US" sz="1100" b="0" i="0" dirty="0">
                <a:solidFill>
                  <a:srgbClr val="212529"/>
                </a:solidFill>
                <a:effectLst/>
                <a:latin typeface="+mn-lt"/>
              </a:rPr>
              <a:t>Website: </a:t>
            </a:r>
            <a:r>
              <a:rPr lang="en-US" sz="1100" b="0" i="0" dirty="0">
                <a:solidFill>
                  <a:srgbClr val="284C86"/>
                </a:solidFill>
                <a:effectLst/>
                <a:latin typeface="+mn-lt"/>
              </a:rPr>
              <a:t>https://</a:t>
            </a:r>
            <a:r>
              <a:rPr lang="en-US" sz="1100" b="0" i="0" dirty="0" err="1">
                <a:solidFill>
                  <a:srgbClr val="284C86"/>
                </a:solidFill>
                <a:effectLst/>
                <a:latin typeface="+mn-lt"/>
              </a:rPr>
              <a:t>www.troopmessenger.com</a:t>
            </a:r>
            <a:endParaRPr lang="en-IN" sz="1100" dirty="0">
              <a:latin typeface="+mn-lt"/>
            </a:endParaRPr>
          </a:p>
        </p:txBody>
      </p:sp>
      <p:sp>
        <p:nvSpPr>
          <p:cNvPr id="8" name="TextBox 7">
            <a:extLst>
              <a:ext uri="{FF2B5EF4-FFF2-40B4-BE49-F238E27FC236}">
                <a16:creationId xmlns:a16="http://schemas.microsoft.com/office/drawing/2014/main" id="{9997B9A5-C332-4F95-B2E4-139DE7735A1F}"/>
              </a:ext>
            </a:extLst>
          </p:cNvPr>
          <p:cNvSpPr txBox="1"/>
          <p:nvPr/>
        </p:nvSpPr>
        <p:spPr>
          <a:xfrm>
            <a:off x="5507231" y="4662899"/>
            <a:ext cx="3337773" cy="261610"/>
          </a:xfrm>
          <a:prstGeom prst="rect">
            <a:avLst/>
          </a:prstGeom>
          <a:noFill/>
        </p:spPr>
        <p:txBody>
          <a:bodyPr wrap="none" rtlCol="0">
            <a:spAutoFit/>
          </a:bodyPr>
          <a:lstStyle/>
          <a:p>
            <a:r>
              <a:rPr lang="en-US" sz="1100" b="0" i="0" dirty="0">
                <a:solidFill>
                  <a:srgbClr val="212529"/>
                </a:solidFill>
                <a:effectLst/>
                <a:latin typeface="+mn-lt"/>
              </a:rPr>
              <a:t>Phone no. (+1)-732 200 1688 / (+91) 91216 42626</a:t>
            </a:r>
            <a:endParaRPr lang="en-IN" sz="11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1"/>
          <p:cNvSpPr txBox="1">
            <a:spLocks noGrp="1"/>
          </p:cNvSpPr>
          <p:nvPr>
            <p:ph type="body" idx="1"/>
          </p:nvPr>
        </p:nvSpPr>
        <p:spPr>
          <a:xfrm>
            <a:off x="1234720" y="479190"/>
            <a:ext cx="6937732" cy="1046560"/>
          </a:xfrm>
          <a:prstGeom prst="rect">
            <a:avLst/>
          </a:prstGeom>
          <a:ln>
            <a:noFill/>
          </a:ln>
        </p:spPr>
        <p:txBody>
          <a:bodyPr spcFirstLastPara="1" wrap="square" lIns="91425" tIns="91425" rIns="91425" bIns="91425" anchor="t" anchorCtr="0">
            <a:noAutofit/>
          </a:bodyPr>
          <a:lstStyle/>
          <a:p>
            <a:pPr marL="139700" indent="0">
              <a:buNone/>
            </a:pPr>
            <a:r>
              <a:rPr lang="en-US" sz="3200" b="0" i="0" dirty="0">
                <a:solidFill>
                  <a:srgbClr val="3C537A"/>
                </a:solidFill>
                <a:effectLst/>
                <a:latin typeface="+mn-lt"/>
              </a:rPr>
              <a:t>Military-Grade Messaging App</a:t>
            </a:r>
          </a:p>
        </p:txBody>
      </p:sp>
      <p:pic>
        <p:nvPicPr>
          <p:cNvPr id="9" name="Picture 8">
            <a:extLst>
              <a:ext uri="{FF2B5EF4-FFF2-40B4-BE49-F238E27FC236}">
                <a16:creationId xmlns:a16="http://schemas.microsoft.com/office/drawing/2014/main" id="{1C7B1505-EC63-4CA7-BD0C-1AC75241A329}"/>
              </a:ext>
            </a:extLst>
          </p:cNvPr>
          <p:cNvPicPr>
            <a:picLocks noChangeAspect="1"/>
          </p:cNvPicPr>
          <p:nvPr/>
        </p:nvPicPr>
        <p:blipFill>
          <a:blip r:embed="rId3"/>
          <a:stretch>
            <a:fillRect/>
          </a:stretch>
        </p:blipFill>
        <p:spPr>
          <a:xfrm>
            <a:off x="6436519" y="113946"/>
            <a:ext cx="2621756" cy="249217"/>
          </a:xfrm>
          <a:prstGeom prst="rect">
            <a:avLst/>
          </a:prstGeom>
        </p:spPr>
      </p:pic>
      <p:sp>
        <p:nvSpPr>
          <p:cNvPr id="10" name="Rectangle 9">
            <a:extLst>
              <a:ext uri="{FF2B5EF4-FFF2-40B4-BE49-F238E27FC236}">
                <a16:creationId xmlns:a16="http://schemas.microsoft.com/office/drawing/2014/main" id="{07B2194B-79A9-4139-B5DE-578F03A68889}"/>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55C02A7-02CC-4BF4-B492-5972013AEEEE}"/>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D85F73E-A181-427A-A515-805DD2B01A97}"/>
              </a:ext>
            </a:extLst>
          </p:cNvPr>
          <p:cNvSpPr/>
          <p:nvPr/>
        </p:nvSpPr>
        <p:spPr>
          <a:xfrm flipH="1">
            <a:off x="1057273" y="653712"/>
            <a:ext cx="57151" cy="3543300"/>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8EC2F11-A221-41D6-9843-66CC76BA647F}"/>
              </a:ext>
            </a:extLst>
          </p:cNvPr>
          <p:cNvSpPr txBox="1"/>
          <p:nvPr/>
        </p:nvSpPr>
        <p:spPr>
          <a:xfrm>
            <a:off x="1414464" y="1366458"/>
            <a:ext cx="5350666" cy="2677656"/>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We are in an information technology world where information has been exchanging between systems quicker and smarter than ever before, however, Data security and protection is the biggest challenge for the 21st century, as we are witnessing the data becomes vulnerable and may fall into the hands of unknown parties, data loss and lack of protection shall be a threat for the owners of data.</a:t>
            </a:r>
          </a:p>
          <a:p>
            <a:pPr marL="285750" indent="-285750"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When the information is exchanged or stored in the system it needs to be secured by the in-built system, Security is the cardinal of </a:t>
            </a:r>
            <a:r>
              <a:rPr lang="en-US" b="0" i="0" dirty="0">
                <a:solidFill>
                  <a:srgbClr val="000000"/>
                </a:solidFill>
                <a:effectLst/>
                <a:latin typeface="Times New Roman" panose="02020603050405020304" pitchFamily="18" charset="0"/>
                <a:hlinkClick r:id="rId4"/>
              </a:rPr>
              <a:t>military-grade messaging </a:t>
            </a:r>
            <a:r>
              <a:rPr lang="en-US" b="0" i="0" dirty="0">
                <a:solidFill>
                  <a:srgbClr val="000000"/>
                </a:solidFill>
                <a:effectLst/>
                <a:latin typeface="Times New Roman" panose="02020603050405020304" pitchFamily="18" charset="0"/>
              </a:rPr>
              <a:t>software applications.</a:t>
            </a:r>
          </a:p>
          <a:p>
            <a:pPr algn="l"/>
            <a:endParaRPr lang="en-US" b="0" i="0" dirty="0">
              <a:solidFill>
                <a:srgbClr val="000000"/>
              </a:solidFill>
              <a:effectLst/>
              <a:latin typeface="Times New Roman" panose="02020603050405020304" pitchFamily="18" charset="0"/>
            </a:endParaRPr>
          </a:p>
        </p:txBody>
      </p:sp>
      <p:cxnSp>
        <p:nvCxnSpPr>
          <p:cNvPr id="5" name="Straight Connector 4">
            <a:extLst>
              <a:ext uri="{FF2B5EF4-FFF2-40B4-BE49-F238E27FC236}">
                <a16:creationId xmlns:a16="http://schemas.microsoft.com/office/drawing/2014/main" id="{2C1EA2F0-837B-41AF-8411-7F77AA1177CA}"/>
              </a:ext>
            </a:extLst>
          </p:cNvPr>
          <p:cNvCxnSpPr/>
          <p:nvPr/>
        </p:nvCxnSpPr>
        <p:spPr>
          <a:xfrm>
            <a:off x="1234720" y="1164432"/>
            <a:ext cx="6329363" cy="0"/>
          </a:xfrm>
          <a:prstGeom prst="line">
            <a:avLst/>
          </a:prstGeom>
          <a:ln>
            <a:solidFill>
              <a:srgbClr val="F06B7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41" name="Google Shape;192;p31">
            <a:extLst>
              <a:ext uri="{FF2B5EF4-FFF2-40B4-BE49-F238E27FC236}">
                <a16:creationId xmlns:a16="http://schemas.microsoft.com/office/drawing/2014/main" id="{2BC4E5BA-CB54-4A02-89A0-C6E3A49EC142}"/>
              </a:ext>
            </a:extLst>
          </p:cNvPr>
          <p:cNvSpPr txBox="1">
            <a:spLocks/>
          </p:cNvSpPr>
          <p:nvPr/>
        </p:nvSpPr>
        <p:spPr>
          <a:xfrm>
            <a:off x="503059" y="1085909"/>
            <a:ext cx="4365982" cy="3278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l">
              <a:buClr>
                <a:srgbClr val="293C5C"/>
              </a:buClr>
              <a:buFont typeface="Arial" panose="020B0604020202020204" pitchFamily="34" charset="0"/>
              <a:buChar char="•"/>
            </a:pPr>
            <a:r>
              <a:rPr lang="en-US" b="0" i="0" dirty="0">
                <a:solidFill>
                  <a:srgbClr val="000000"/>
                </a:solidFill>
                <a:effectLst/>
                <a:latin typeface="Times New Roman" panose="02020603050405020304" pitchFamily="18" charset="0"/>
              </a:rPr>
              <a:t>How </a:t>
            </a:r>
            <a:r>
              <a:rPr lang="en-US" b="0" i="0" dirty="0">
                <a:solidFill>
                  <a:srgbClr val="000000"/>
                </a:solidFill>
                <a:effectLst/>
                <a:latin typeface="Times New Roman" panose="02020603050405020304" pitchFamily="18" charset="0"/>
                <a:hlinkClick r:id="rId3"/>
              </a:rPr>
              <a:t>Troop Messenger</a:t>
            </a:r>
            <a:r>
              <a:rPr lang="en-US" b="0" i="0" dirty="0">
                <a:solidFill>
                  <a:srgbClr val="000000"/>
                </a:solidFill>
                <a:effectLst/>
                <a:latin typeface="Times New Roman" panose="02020603050405020304" pitchFamily="18" charset="0"/>
              </a:rPr>
              <a:t> protects your data and helps in communication!</a:t>
            </a:r>
          </a:p>
          <a:p>
            <a:pPr marL="400050" indent="-285750" algn="l">
              <a:buClr>
                <a:srgbClr val="293C5C"/>
              </a:buClr>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a:buClr>
                <a:srgbClr val="293C5C"/>
              </a:buClr>
              <a:buFont typeface="Arial" panose="020B0604020202020204" pitchFamily="34" charset="0"/>
              <a:buChar char="•"/>
            </a:pPr>
            <a:r>
              <a:rPr lang="en-US" b="0" i="0" dirty="0">
                <a:solidFill>
                  <a:srgbClr val="000000"/>
                </a:solidFill>
                <a:effectLst/>
                <a:latin typeface="Times New Roman" panose="02020603050405020304" pitchFamily="18" charset="0"/>
              </a:rPr>
              <a:t>Troop Messenger is a highly secured internal security app, it can be installed in various systems either by using On-Premise or SaaS. The company provides applications based on customer needs and feasibility.</a:t>
            </a:r>
          </a:p>
          <a:p>
            <a:pPr marL="400050" indent="-285750" algn="l">
              <a:buClr>
                <a:srgbClr val="293C5C"/>
              </a:buClr>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a:buClr>
                <a:srgbClr val="293C5C"/>
              </a:buClr>
              <a:buFont typeface="Arial" panose="020B0604020202020204" pitchFamily="34" charset="0"/>
              <a:buChar char="•"/>
            </a:pPr>
            <a:r>
              <a:rPr lang="en-US" b="0" i="0" dirty="0">
                <a:solidFill>
                  <a:srgbClr val="000000"/>
                </a:solidFill>
                <a:effectLst/>
                <a:latin typeface="Times New Roman" panose="02020603050405020304" pitchFamily="18" charset="0"/>
              </a:rPr>
              <a:t>Troop Messenger never lets unauthorized access on user’s conversations that means the user’s data is protected by the secured network where Troop Messenger resides, Troop messenger has come with the facility of LDAP/</a:t>
            </a:r>
            <a:r>
              <a:rPr lang="en-US" b="0" i="0" dirty="0" err="1">
                <a:solidFill>
                  <a:srgbClr val="000000"/>
                </a:solidFill>
                <a:effectLst/>
                <a:latin typeface="Times New Roman" panose="02020603050405020304" pitchFamily="18" charset="0"/>
              </a:rPr>
              <a:t>SSO</a:t>
            </a:r>
            <a:r>
              <a:rPr lang="en-US" b="0" i="0" dirty="0">
                <a:solidFill>
                  <a:srgbClr val="000000"/>
                </a:solidFill>
                <a:effectLst/>
                <a:latin typeface="Times New Roman" panose="02020603050405020304" pitchFamily="18" charset="0"/>
              </a:rPr>
              <a:t> integration into the user’s Active Directory (AD).</a:t>
            </a:r>
          </a:p>
        </p:txBody>
      </p:sp>
      <p:pic>
        <p:nvPicPr>
          <p:cNvPr id="29" name="Picture 28">
            <a:extLst>
              <a:ext uri="{FF2B5EF4-FFF2-40B4-BE49-F238E27FC236}">
                <a16:creationId xmlns:a16="http://schemas.microsoft.com/office/drawing/2014/main" id="{849AB0E7-EE40-4CE8-8785-29C4AA939255}"/>
              </a:ext>
            </a:extLst>
          </p:cNvPr>
          <p:cNvPicPr>
            <a:picLocks noChangeAspect="1"/>
          </p:cNvPicPr>
          <p:nvPr/>
        </p:nvPicPr>
        <p:blipFill>
          <a:blip r:embed="rId4"/>
          <a:stretch>
            <a:fillRect/>
          </a:stretch>
        </p:blipFill>
        <p:spPr>
          <a:xfrm>
            <a:off x="6436519" y="113946"/>
            <a:ext cx="2621756" cy="249217"/>
          </a:xfrm>
          <a:prstGeom prst="rect">
            <a:avLst/>
          </a:prstGeom>
        </p:spPr>
      </p:pic>
      <p:sp>
        <p:nvSpPr>
          <p:cNvPr id="32" name="Rectangle 31">
            <a:extLst>
              <a:ext uri="{FF2B5EF4-FFF2-40B4-BE49-F238E27FC236}">
                <a16:creationId xmlns:a16="http://schemas.microsoft.com/office/drawing/2014/main" id="{A9157E02-21E4-424A-B82B-747AAA0628F6}"/>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1640B411-2D28-458D-A35F-F5D12DAEC097}"/>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9CEFACA-3BAF-4FA8-B464-6943B62A1887}"/>
              </a:ext>
            </a:extLst>
          </p:cNvPr>
          <p:cNvSpPr txBox="1"/>
          <p:nvPr/>
        </p:nvSpPr>
        <p:spPr>
          <a:xfrm>
            <a:off x="2757489" y="276762"/>
            <a:ext cx="3957636" cy="646331"/>
          </a:xfrm>
          <a:prstGeom prst="rect">
            <a:avLst/>
          </a:prstGeom>
          <a:noFill/>
        </p:spPr>
        <p:txBody>
          <a:bodyPr wrap="square" rtlCol="0">
            <a:spAutoFit/>
          </a:bodyPr>
          <a:lstStyle/>
          <a:p>
            <a:r>
              <a:rPr lang="en-IN" sz="3600" b="0" i="0" dirty="0">
                <a:solidFill>
                  <a:srgbClr val="293C5C"/>
                </a:solidFill>
                <a:effectLst/>
                <a:latin typeface="Times New Roman" panose="02020603050405020304" pitchFamily="18" charset="0"/>
              </a:rPr>
              <a:t>Troop Messenger</a:t>
            </a:r>
            <a:endParaRPr lang="en-IN" sz="3600" dirty="0">
              <a:solidFill>
                <a:srgbClr val="293C5C"/>
              </a:solidFill>
            </a:endParaRPr>
          </a:p>
        </p:txBody>
      </p:sp>
      <p:cxnSp>
        <p:nvCxnSpPr>
          <p:cNvPr id="8" name="Straight Connector 7">
            <a:extLst>
              <a:ext uri="{FF2B5EF4-FFF2-40B4-BE49-F238E27FC236}">
                <a16:creationId xmlns:a16="http://schemas.microsoft.com/office/drawing/2014/main" id="{8BF39A71-4E28-4836-9F04-3B3A932660FD}"/>
              </a:ext>
            </a:extLst>
          </p:cNvPr>
          <p:cNvCxnSpPr/>
          <p:nvPr/>
        </p:nvCxnSpPr>
        <p:spPr>
          <a:xfrm>
            <a:off x="2686050" y="923093"/>
            <a:ext cx="3771900" cy="0"/>
          </a:xfrm>
          <a:prstGeom prst="line">
            <a:avLst/>
          </a:prstGeom>
          <a:ln>
            <a:solidFill>
              <a:srgbClr val="F06B7C"/>
            </a:solidFill>
          </a:ln>
        </p:spPr>
        <p:style>
          <a:lnRef idx="2">
            <a:schemeClr val="accent5"/>
          </a:lnRef>
          <a:fillRef idx="0">
            <a:schemeClr val="accent5"/>
          </a:fillRef>
          <a:effectRef idx="1">
            <a:schemeClr val="accent5"/>
          </a:effectRef>
          <a:fontRef idx="minor">
            <a:schemeClr val="tx1"/>
          </a:fontRef>
        </p:style>
      </p:cxnSp>
      <p:pic>
        <p:nvPicPr>
          <p:cNvPr id="9" name="Picture 8" descr="A picture containing text, person, indoor&#10;&#10;Description automatically generated">
            <a:extLst>
              <a:ext uri="{FF2B5EF4-FFF2-40B4-BE49-F238E27FC236}">
                <a16:creationId xmlns:a16="http://schemas.microsoft.com/office/drawing/2014/main" id="{14CA94C1-B1FD-45F9-AA1A-0F678C1321FD}"/>
              </a:ext>
            </a:extLst>
          </p:cNvPr>
          <p:cNvPicPr>
            <a:picLocks noChangeAspect="1"/>
          </p:cNvPicPr>
          <p:nvPr/>
        </p:nvPicPr>
        <p:blipFill>
          <a:blip r:embed="rId5"/>
          <a:stretch>
            <a:fillRect/>
          </a:stretch>
        </p:blipFill>
        <p:spPr>
          <a:xfrm>
            <a:off x="4940662" y="1519832"/>
            <a:ext cx="3834675" cy="21598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317297F-C043-4A13-ABD3-0FE97FEEB4CF}"/>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566E35B-1D7E-4795-9D8D-01950463960D}"/>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215;p33">
            <a:extLst>
              <a:ext uri="{FF2B5EF4-FFF2-40B4-BE49-F238E27FC236}">
                <a16:creationId xmlns:a16="http://schemas.microsoft.com/office/drawing/2014/main" id="{882FB9A2-2B85-4844-BD67-DF112372DE7A}"/>
              </a:ext>
            </a:extLst>
          </p:cNvPr>
          <p:cNvSpPr txBox="1">
            <a:spLocks/>
          </p:cNvSpPr>
          <p:nvPr/>
        </p:nvSpPr>
        <p:spPr>
          <a:xfrm>
            <a:off x="1000494" y="1084973"/>
            <a:ext cx="4221585" cy="23440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114300" indent="0"/>
            <a:r>
              <a:rPr lang="en-US" sz="1800" b="1" i="0" dirty="0">
                <a:solidFill>
                  <a:srgbClr val="3C537A"/>
                </a:solidFill>
                <a:effectLst/>
                <a:latin typeface="Times New Roman" panose="02020603050405020304" pitchFamily="18" charset="0"/>
              </a:rPr>
              <a:t>Can we call Troop Messenger a Military Grade application?</a:t>
            </a:r>
          </a:p>
          <a:p>
            <a:pPr algn="l"/>
            <a:endParaRPr lang="en-US" sz="1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Yes!</a:t>
            </a:r>
          </a:p>
          <a:p>
            <a:pPr algn="l"/>
            <a:endParaRPr lang="en-US" b="0" i="0" dirty="0">
              <a:solidFill>
                <a:srgbClr val="000000"/>
              </a:solidFill>
              <a:effectLst/>
              <a:latin typeface="Times New Roman" panose="02020603050405020304" pitchFamily="18" charset="0"/>
            </a:endParaRPr>
          </a:p>
          <a:p>
            <a:pPr marL="114300" indent="0" algn="l"/>
            <a:r>
              <a:rPr lang="en-US" b="0" i="0" dirty="0">
                <a:solidFill>
                  <a:srgbClr val="000000"/>
                </a:solidFill>
                <a:effectLst/>
                <a:latin typeface="Times New Roman" panose="02020603050405020304" pitchFamily="18" charset="0"/>
              </a:rPr>
              <a:t>Troop messenger qualifies for the requirements of “Military-grade” applications.</a:t>
            </a:r>
          </a:p>
          <a:p>
            <a:pPr marL="114300" indent="0" algn="l"/>
            <a:r>
              <a:rPr lang="en-US" b="0" i="0" dirty="0">
                <a:solidFill>
                  <a:srgbClr val="000000"/>
                </a:solidFill>
                <a:effectLst/>
                <a:latin typeface="Times New Roman" panose="02020603050405020304" pitchFamily="18" charset="0"/>
              </a:rPr>
              <a:t>Military Grade is the term that has to be satisfied by certain principles in its manufacture and services. All software cant be regarded as Military-grade, only a few can be.</a:t>
            </a:r>
          </a:p>
          <a:p>
            <a:pPr marL="400050" indent="-285750" algn="l">
              <a:buClr>
                <a:srgbClr val="293C5C"/>
              </a:buClr>
              <a:buFont typeface="Arial" panose="020B0604020202020204" pitchFamily="34" charset="0"/>
              <a:buChar char="•"/>
            </a:pPr>
            <a:endParaRPr lang="en-US" b="0" i="0" dirty="0">
              <a:solidFill>
                <a:srgbClr val="000000"/>
              </a:solidFill>
              <a:effectLst/>
              <a:latin typeface="Times New Roman" panose="02020603050405020304" pitchFamily="18" charset="0"/>
            </a:endParaRPr>
          </a:p>
        </p:txBody>
      </p:sp>
      <p:pic>
        <p:nvPicPr>
          <p:cNvPr id="21" name="Picture 20">
            <a:extLst>
              <a:ext uri="{FF2B5EF4-FFF2-40B4-BE49-F238E27FC236}">
                <a16:creationId xmlns:a16="http://schemas.microsoft.com/office/drawing/2014/main" id="{11110C59-9F89-4955-B083-19D3D7D16CC4}"/>
              </a:ext>
            </a:extLst>
          </p:cNvPr>
          <p:cNvPicPr>
            <a:picLocks noChangeAspect="1"/>
          </p:cNvPicPr>
          <p:nvPr/>
        </p:nvPicPr>
        <p:blipFill>
          <a:blip r:embed="rId2"/>
          <a:stretch>
            <a:fillRect/>
          </a:stretch>
        </p:blipFill>
        <p:spPr>
          <a:xfrm>
            <a:off x="6436519" y="113946"/>
            <a:ext cx="2621756" cy="249217"/>
          </a:xfrm>
          <a:prstGeom prst="rect">
            <a:avLst/>
          </a:prstGeom>
        </p:spPr>
      </p:pic>
      <p:cxnSp>
        <p:nvCxnSpPr>
          <p:cNvPr id="5" name="Straight Connector 4">
            <a:extLst>
              <a:ext uri="{FF2B5EF4-FFF2-40B4-BE49-F238E27FC236}">
                <a16:creationId xmlns:a16="http://schemas.microsoft.com/office/drawing/2014/main" id="{16CD4E67-6099-4C13-9680-BB85750D3BD9}"/>
              </a:ext>
            </a:extLst>
          </p:cNvPr>
          <p:cNvCxnSpPr/>
          <p:nvPr/>
        </p:nvCxnSpPr>
        <p:spPr>
          <a:xfrm>
            <a:off x="871537" y="1371600"/>
            <a:ext cx="0" cy="2057400"/>
          </a:xfrm>
          <a:prstGeom prst="line">
            <a:avLst/>
          </a:prstGeom>
          <a:ln>
            <a:solidFill>
              <a:srgbClr val="F06B7C"/>
            </a:solidFill>
          </a:ln>
        </p:spPr>
        <p:style>
          <a:lnRef idx="2">
            <a:schemeClr val="accent5"/>
          </a:lnRef>
          <a:fillRef idx="0">
            <a:schemeClr val="accent5"/>
          </a:fillRef>
          <a:effectRef idx="1">
            <a:schemeClr val="accent5"/>
          </a:effectRef>
          <a:fontRef idx="minor">
            <a:schemeClr val="tx1"/>
          </a:fontRef>
        </p:style>
      </p:cxnSp>
      <p:pic>
        <p:nvPicPr>
          <p:cNvPr id="3" name="Picture 2" descr="A picture containing tree, outdoor, person, military uniform&#10;&#10;Description automatically generated">
            <a:extLst>
              <a:ext uri="{FF2B5EF4-FFF2-40B4-BE49-F238E27FC236}">
                <a16:creationId xmlns:a16="http://schemas.microsoft.com/office/drawing/2014/main" id="{93800C33-7193-4CA3-8670-E65EFDCE8B21}"/>
              </a:ext>
            </a:extLst>
          </p:cNvPr>
          <p:cNvPicPr>
            <a:picLocks noChangeAspect="1"/>
          </p:cNvPicPr>
          <p:nvPr/>
        </p:nvPicPr>
        <p:blipFill>
          <a:blip r:embed="rId3"/>
          <a:stretch>
            <a:fillRect/>
          </a:stretch>
        </p:blipFill>
        <p:spPr>
          <a:xfrm>
            <a:off x="5222079" y="1284535"/>
            <a:ext cx="3812381" cy="2144465"/>
          </a:xfrm>
          <a:prstGeom prst="rect">
            <a:avLst/>
          </a:prstGeom>
        </p:spPr>
      </p:pic>
    </p:spTree>
    <p:extLst>
      <p:ext uri="{BB962C8B-B14F-4D97-AF65-F5344CB8AC3E}">
        <p14:creationId xmlns:p14="http://schemas.microsoft.com/office/powerpoint/2010/main" val="39011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Single Corner Snipped 12">
            <a:extLst>
              <a:ext uri="{FF2B5EF4-FFF2-40B4-BE49-F238E27FC236}">
                <a16:creationId xmlns:a16="http://schemas.microsoft.com/office/drawing/2014/main" id="{5E9B8794-9A5A-48D5-BC50-B7774C5E5F9F}"/>
              </a:ext>
            </a:extLst>
          </p:cNvPr>
          <p:cNvSpPr/>
          <p:nvPr/>
        </p:nvSpPr>
        <p:spPr>
          <a:xfrm>
            <a:off x="7144" y="195863"/>
            <a:ext cx="2143124" cy="412906"/>
          </a:xfrm>
          <a:prstGeom prst="snip1Rect">
            <a:avLst>
              <a:gd name="adj" fmla="val 50000"/>
            </a:avLst>
          </a:prstGeom>
          <a:noFill/>
          <a:ln>
            <a:solidFill>
              <a:srgbClr val="3C53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Single Corner Snipped 4">
            <a:extLst>
              <a:ext uri="{FF2B5EF4-FFF2-40B4-BE49-F238E27FC236}">
                <a16:creationId xmlns:a16="http://schemas.microsoft.com/office/drawing/2014/main" id="{D28BC4E6-A153-451C-B0E0-1FF8A549F5C5}"/>
              </a:ext>
            </a:extLst>
          </p:cNvPr>
          <p:cNvSpPr/>
          <p:nvPr/>
        </p:nvSpPr>
        <p:spPr>
          <a:xfrm>
            <a:off x="0" y="110020"/>
            <a:ext cx="1985963" cy="412906"/>
          </a:xfrm>
          <a:prstGeom prst="snip1Rect">
            <a:avLst>
              <a:gd name="adj" fmla="val 50000"/>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B8A1C71-DCF5-478F-8567-90D27E59E4B2}"/>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73B1DEF-A6CE-4983-9770-C924AEB28760}"/>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0053E63-C51F-4A90-A17D-17C734B9165A}"/>
              </a:ext>
            </a:extLst>
          </p:cNvPr>
          <p:cNvPicPr>
            <a:picLocks noChangeAspect="1"/>
          </p:cNvPicPr>
          <p:nvPr/>
        </p:nvPicPr>
        <p:blipFill>
          <a:blip r:embed="rId2"/>
          <a:stretch>
            <a:fillRect/>
          </a:stretch>
        </p:blipFill>
        <p:spPr>
          <a:xfrm>
            <a:off x="6436519" y="113946"/>
            <a:ext cx="2621756" cy="249217"/>
          </a:xfrm>
          <a:prstGeom prst="rect">
            <a:avLst/>
          </a:prstGeom>
        </p:spPr>
      </p:pic>
      <p:sp>
        <p:nvSpPr>
          <p:cNvPr id="18" name="TextBox 17">
            <a:extLst>
              <a:ext uri="{FF2B5EF4-FFF2-40B4-BE49-F238E27FC236}">
                <a16:creationId xmlns:a16="http://schemas.microsoft.com/office/drawing/2014/main" id="{F936F3A5-6600-4FC1-B795-593C638BE9C3}"/>
              </a:ext>
            </a:extLst>
          </p:cNvPr>
          <p:cNvSpPr txBox="1"/>
          <p:nvPr/>
        </p:nvSpPr>
        <p:spPr>
          <a:xfrm>
            <a:off x="85725" y="54863"/>
            <a:ext cx="1693069" cy="523220"/>
          </a:xfrm>
          <a:prstGeom prst="rect">
            <a:avLst/>
          </a:prstGeom>
          <a:noFill/>
        </p:spPr>
        <p:txBody>
          <a:bodyPr wrap="square" rtlCol="0">
            <a:spAutoFit/>
          </a:bodyPr>
          <a:lstStyle/>
          <a:p>
            <a:r>
              <a:rPr lang="en-IN" sz="2800" dirty="0">
                <a:solidFill>
                  <a:schemeClr val="bg1"/>
                </a:solidFill>
              </a:rPr>
              <a:t>Features</a:t>
            </a:r>
          </a:p>
        </p:txBody>
      </p:sp>
      <p:sp>
        <p:nvSpPr>
          <p:cNvPr id="20" name="TextBox 19">
            <a:extLst>
              <a:ext uri="{FF2B5EF4-FFF2-40B4-BE49-F238E27FC236}">
                <a16:creationId xmlns:a16="http://schemas.microsoft.com/office/drawing/2014/main" id="{0470118E-8E4D-4F94-8119-26A8E9291A9A}"/>
              </a:ext>
            </a:extLst>
          </p:cNvPr>
          <p:cNvSpPr txBox="1"/>
          <p:nvPr/>
        </p:nvSpPr>
        <p:spPr>
          <a:xfrm>
            <a:off x="488473" y="724608"/>
            <a:ext cx="5683728" cy="4308872"/>
          </a:xfrm>
          <a:prstGeom prst="rect">
            <a:avLst/>
          </a:prstGeom>
          <a:noFill/>
        </p:spPr>
        <p:txBody>
          <a:bodyPr wrap="square" rtlCol="0">
            <a:spAutoFit/>
          </a:bodyPr>
          <a:lstStyle/>
          <a:p>
            <a:r>
              <a:rPr lang="en-US" sz="1300" b="0" i="0" dirty="0">
                <a:solidFill>
                  <a:srgbClr val="000000"/>
                </a:solidFill>
                <a:effectLst/>
                <a:latin typeface="Times New Roman" panose="02020603050405020304" pitchFamily="18" charset="0"/>
              </a:rPr>
              <a:t>All features on Troop Messenger As Military Grade application.</a:t>
            </a:r>
          </a:p>
          <a:p>
            <a:pPr marL="285750" indent="-285750">
              <a:buClr>
                <a:srgbClr val="293C5C"/>
              </a:buClr>
              <a:buFont typeface="Arial" panose="020B0604020202020204" pitchFamily="34" charset="0"/>
              <a:buChar char="•"/>
            </a:pPr>
            <a:endParaRPr lang="en-US" sz="1300" b="0" i="0" dirty="0">
              <a:solidFill>
                <a:srgbClr val="000000"/>
              </a:solidFill>
              <a:effectLst/>
              <a:latin typeface="Times New Roman" panose="02020603050405020304" pitchFamily="18" charset="0"/>
            </a:endParaRP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One-on-One Messaging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Unlimited Groups</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Voice Calling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Audio Messaging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Video Calling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Advanced Search Filters</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Screen Sharing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Live Location Tracking</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Fork out (Send a single message to multiple users/multiple groups at once)</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Burnout (private chat conversation window)</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Live chat support</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Delete unwanted and unnecessary data by choice</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Clears all chats and information by the organization by its own</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Recovery of data when needed</a:t>
            </a:r>
          </a:p>
          <a:p>
            <a:pPr marL="285750" indent="-285750">
              <a:buClr>
                <a:srgbClr val="293C5C"/>
              </a:buClr>
              <a:buFont typeface="Arial" panose="020B0604020202020204" pitchFamily="34" charset="0"/>
              <a:buChar char="•"/>
            </a:pPr>
            <a:r>
              <a:rPr lang="en-US" sz="1300" b="0" i="0" dirty="0">
                <a:solidFill>
                  <a:srgbClr val="000000"/>
                </a:solidFill>
                <a:effectLst/>
                <a:latin typeface="Times New Roman" panose="02020603050405020304" pitchFamily="18" charset="0"/>
              </a:rPr>
              <a:t>Optimization of applications</a:t>
            </a:r>
          </a:p>
          <a:p>
            <a:pPr marL="285750" indent="-285750">
              <a:buClr>
                <a:srgbClr val="293C5C"/>
              </a:buClr>
              <a:buFont typeface="Arial" panose="020B0604020202020204" pitchFamily="34" charset="0"/>
              <a:buChar char="•"/>
            </a:pPr>
            <a:endParaRPr lang="en-US" sz="1300" b="0" i="0" dirty="0">
              <a:solidFill>
                <a:srgbClr val="000000"/>
              </a:solidFill>
              <a:effectLst/>
              <a:latin typeface="Times New Roman" panose="02020603050405020304" pitchFamily="18" charset="0"/>
            </a:endParaRPr>
          </a:p>
          <a:p>
            <a:r>
              <a:rPr lang="en-US" sz="1300" b="0" i="0" dirty="0">
                <a:solidFill>
                  <a:srgbClr val="000000"/>
                </a:solidFill>
                <a:effectLst/>
                <a:latin typeface="Times New Roman" panose="02020603050405020304" pitchFamily="18" charset="0"/>
              </a:rPr>
              <a:t>And more with Troop Messenger.</a:t>
            </a:r>
          </a:p>
          <a:p>
            <a:endParaRPr lang="en-US" sz="1300" b="0" i="0" dirty="0">
              <a:solidFill>
                <a:srgbClr val="000000"/>
              </a:solidFill>
              <a:effectLst/>
              <a:latin typeface="Times New Roman" panose="02020603050405020304" pitchFamily="18" charset="0"/>
            </a:endParaRPr>
          </a:p>
          <a:p>
            <a:endParaRPr lang="en-IN" dirty="0"/>
          </a:p>
        </p:txBody>
      </p:sp>
      <p:pic>
        <p:nvPicPr>
          <p:cNvPr id="7" name="Picture 6" descr="Graphical user interface, application&#10;&#10;Description automatically generated">
            <a:extLst>
              <a:ext uri="{FF2B5EF4-FFF2-40B4-BE49-F238E27FC236}">
                <a16:creationId xmlns:a16="http://schemas.microsoft.com/office/drawing/2014/main" id="{5EE91F58-71C6-4217-A817-5AC1824420F7}"/>
              </a:ext>
            </a:extLst>
          </p:cNvPr>
          <p:cNvPicPr>
            <a:picLocks noChangeAspect="1"/>
          </p:cNvPicPr>
          <p:nvPr/>
        </p:nvPicPr>
        <p:blipFill>
          <a:blip r:embed="rId3"/>
          <a:stretch>
            <a:fillRect/>
          </a:stretch>
        </p:blipFill>
        <p:spPr>
          <a:xfrm>
            <a:off x="4683961" y="978693"/>
            <a:ext cx="3971566" cy="1700707"/>
          </a:xfrm>
          <a:prstGeom prst="rect">
            <a:avLst/>
          </a:prstGeom>
        </p:spPr>
      </p:pic>
    </p:spTree>
    <p:extLst>
      <p:ext uri="{BB962C8B-B14F-4D97-AF65-F5344CB8AC3E}">
        <p14:creationId xmlns:p14="http://schemas.microsoft.com/office/powerpoint/2010/main" val="158128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20FD3D-733B-4232-9329-F6FFA107F160}"/>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00CEF8B-6796-49C2-AE9C-566549CB0249}"/>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B23F6B1-C585-4746-ABD3-675FAB96D775}"/>
              </a:ext>
            </a:extLst>
          </p:cNvPr>
          <p:cNvSpPr txBox="1"/>
          <p:nvPr/>
        </p:nvSpPr>
        <p:spPr>
          <a:xfrm>
            <a:off x="1628778" y="2101623"/>
            <a:ext cx="5786436" cy="1600438"/>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National security and protection National resources are the main duty of any state in the world, in fact, no country runs the system without security. Such import Domain its Data and conversation is a challenge for every nation. Troop messenger assists the armed forces to protect their data as </a:t>
            </a:r>
            <a:r>
              <a:rPr lang="en-US" dirty="0">
                <a:latin typeface="Times New Roman" panose="02020603050405020304" pitchFamily="18" charset="0"/>
                <a:hlinkClick r:id="rId2"/>
              </a:rPr>
              <a:t>S</a:t>
            </a:r>
            <a:r>
              <a:rPr lang="en-US" b="0" i="0" dirty="0">
                <a:solidFill>
                  <a:srgbClr val="000000"/>
                </a:solidFill>
                <a:effectLst/>
                <a:latin typeface="Times New Roman" panose="02020603050405020304" pitchFamily="18" charset="0"/>
                <a:hlinkClick r:id="rId2"/>
              </a:rPr>
              <a:t>ecure Messaging for </a:t>
            </a:r>
            <a:r>
              <a:rPr lang="en-US" b="0" i="0" dirty="0" err="1">
                <a:solidFill>
                  <a:srgbClr val="000000"/>
                </a:solidFill>
                <a:effectLst/>
                <a:latin typeface="Times New Roman" panose="02020603050405020304" pitchFamily="18" charset="0"/>
                <a:hlinkClick r:id="rId2"/>
              </a:rPr>
              <a:t>Defence</a:t>
            </a:r>
            <a:r>
              <a:rPr lang="en-US" b="0" i="0" dirty="0">
                <a:solidFill>
                  <a:srgbClr val="000000"/>
                </a:solidFill>
                <a:effectLst/>
                <a:latin typeface="Times New Roman" panose="02020603050405020304" pitchFamily="18" charset="0"/>
              </a:rPr>
              <a:t>. The application can be used as a </a:t>
            </a:r>
            <a:r>
              <a:rPr lang="en-US" b="0" i="0" dirty="0">
                <a:solidFill>
                  <a:srgbClr val="000000"/>
                </a:solidFill>
                <a:effectLst/>
                <a:latin typeface="Times New Roman" panose="02020603050405020304" pitchFamily="18" charset="0"/>
                <a:hlinkClick r:id="rId2"/>
              </a:rPr>
              <a:t>Messaging app for </a:t>
            </a:r>
            <a:r>
              <a:rPr lang="en-US" b="0" i="0" dirty="0" err="1">
                <a:solidFill>
                  <a:srgbClr val="000000"/>
                </a:solidFill>
                <a:effectLst/>
                <a:latin typeface="Times New Roman" panose="02020603050405020304" pitchFamily="18" charset="0"/>
                <a:hlinkClick r:id="rId2"/>
              </a:rPr>
              <a:t>Defence</a:t>
            </a:r>
            <a:r>
              <a:rPr lang="en-US" b="0" i="0" dirty="0">
                <a:solidFill>
                  <a:srgbClr val="000000"/>
                </a:solidFill>
                <a:effectLst/>
                <a:latin typeface="Times New Roman" panose="02020603050405020304" pitchFamily="18" charset="0"/>
                <a:hlinkClick r:id="rId2"/>
              </a:rPr>
              <a:t>.</a:t>
            </a:r>
            <a:endParaRPr lang="en-US" b="0" i="0" dirty="0">
              <a:solidFill>
                <a:srgbClr val="000000"/>
              </a:solidFill>
              <a:effectLst/>
              <a:latin typeface="Times New Roman" panose="02020603050405020304" pitchFamily="18" charset="0"/>
            </a:endParaRPr>
          </a:p>
          <a:p>
            <a:pPr algn="l">
              <a:buClr>
                <a:srgbClr val="293C5C"/>
              </a:buClr>
            </a:pPr>
            <a:endParaRPr lang="en-US" b="0" i="0" dirty="0">
              <a:solidFill>
                <a:srgbClr val="000000"/>
              </a:solidFill>
              <a:effectLst/>
              <a:latin typeface="Times New Roman" panose="02020603050405020304" pitchFamily="18" charset="0"/>
            </a:endParaRPr>
          </a:p>
        </p:txBody>
      </p:sp>
      <p:cxnSp>
        <p:nvCxnSpPr>
          <p:cNvPr id="20" name="Straight Connector 19">
            <a:extLst>
              <a:ext uri="{FF2B5EF4-FFF2-40B4-BE49-F238E27FC236}">
                <a16:creationId xmlns:a16="http://schemas.microsoft.com/office/drawing/2014/main" id="{3D36C951-EF0F-4B4A-AB4E-C71941B2B5D2}"/>
              </a:ext>
            </a:extLst>
          </p:cNvPr>
          <p:cNvCxnSpPr>
            <a:cxnSpLocks/>
          </p:cNvCxnSpPr>
          <p:nvPr/>
        </p:nvCxnSpPr>
        <p:spPr>
          <a:xfrm>
            <a:off x="1435894" y="1338098"/>
            <a:ext cx="0" cy="2275508"/>
          </a:xfrm>
          <a:prstGeom prst="line">
            <a:avLst/>
          </a:prstGeom>
          <a:ln>
            <a:solidFill>
              <a:srgbClr val="F06B7C"/>
            </a:solidFill>
          </a:ln>
        </p:spPr>
        <p:style>
          <a:lnRef idx="2">
            <a:schemeClr val="accent5"/>
          </a:lnRef>
          <a:fillRef idx="0">
            <a:schemeClr val="accent5"/>
          </a:fillRef>
          <a:effectRef idx="1">
            <a:schemeClr val="accent5"/>
          </a:effectRef>
          <a:fontRef idx="minor">
            <a:schemeClr val="tx1"/>
          </a:fontRef>
        </p:style>
      </p:cxnSp>
      <p:pic>
        <p:nvPicPr>
          <p:cNvPr id="21" name="Picture 20">
            <a:extLst>
              <a:ext uri="{FF2B5EF4-FFF2-40B4-BE49-F238E27FC236}">
                <a16:creationId xmlns:a16="http://schemas.microsoft.com/office/drawing/2014/main" id="{74ABBA49-D702-428B-86EC-E9EA00BB8C7C}"/>
              </a:ext>
            </a:extLst>
          </p:cNvPr>
          <p:cNvPicPr>
            <a:picLocks noChangeAspect="1"/>
          </p:cNvPicPr>
          <p:nvPr/>
        </p:nvPicPr>
        <p:blipFill>
          <a:blip r:embed="rId3"/>
          <a:stretch>
            <a:fillRect/>
          </a:stretch>
        </p:blipFill>
        <p:spPr>
          <a:xfrm>
            <a:off x="6436519" y="113946"/>
            <a:ext cx="2621756" cy="249217"/>
          </a:xfrm>
          <a:prstGeom prst="rect">
            <a:avLst/>
          </a:prstGeom>
        </p:spPr>
      </p:pic>
      <p:sp>
        <p:nvSpPr>
          <p:cNvPr id="3" name="TextBox 2">
            <a:extLst>
              <a:ext uri="{FF2B5EF4-FFF2-40B4-BE49-F238E27FC236}">
                <a16:creationId xmlns:a16="http://schemas.microsoft.com/office/drawing/2014/main" id="{F5C85AB6-72A3-4A25-92E7-8C4B2D3B2CD9}"/>
              </a:ext>
            </a:extLst>
          </p:cNvPr>
          <p:cNvSpPr txBox="1"/>
          <p:nvPr/>
        </p:nvSpPr>
        <p:spPr>
          <a:xfrm>
            <a:off x="1628778" y="1480219"/>
            <a:ext cx="5879303" cy="369332"/>
          </a:xfrm>
          <a:prstGeom prst="rect">
            <a:avLst/>
          </a:prstGeom>
          <a:noFill/>
        </p:spPr>
        <p:txBody>
          <a:bodyPr wrap="square" rtlCol="0">
            <a:spAutoFit/>
          </a:bodyPr>
          <a:lstStyle/>
          <a:p>
            <a:r>
              <a:rPr lang="en-US" sz="1800" b="1" i="0" dirty="0">
                <a:solidFill>
                  <a:srgbClr val="3C537A"/>
                </a:solidFill>
                <a:effectLst/>
                <a:latin typeface="Times New Roman" panose="02020603050405020304" pitchFamily="18" charset="0"/>
              </a:rPr>
              <a:t>Troop Messenger for Military, </a:t>
            </a:r>
            <a:r>
              <a:rPr lang="en-US" sz="1800" b="1" i="0" dirty="0" err="1">
                <a:solidFill>
                  <a:srgbClr val="3C537A"/>
                </a:solidFill>
                <a:effectLst/>
                <a:latin typeface="Times New Roman" panose="02020603050405020304" pitchFamily="18" charset="0"/>
              </a:rPr>
              <a:t>Defence</a:t>
            </a:r>
            <a:r>
              <a:rPr lang="en-US" sz="1800" b="1" i="0" dirty="0">
                <a:solidFill>
                  <a:srgbClr val="3C537A"/>
                </a:solidFill>
                <a:effectLst/>
                <a:latin typeface="Times New Roman" panose="02020603050405020304" pitchFamily="18" charset="0"/>
              </a:rPr>
              <a:t>, and Armed Force</a:t>
            </a:r>
            <a:endParaRPr lang="en-IN" sz="1800" b="1" dirty="0">
              <a:solidFill>
                <a:srgbClr val="3C537A"/>
              </a:solidFill>
            </a:endParaRPr>
          </a:p>
        </p:txBody>
      </p:sp>
      <p:cxnSp>
        <p:nvCxnSpPr>
          <p:cNvPr id="7" name="Straight Connector 6">
            <a:extLst>
              <a:ext uri="{FF2B5EF4-FFF2-40B4-BE49-F238E27FC236}">
                <a16:creationId xmlns:a16="http://schemas.microsoft.com/office/drawing/2014/main" id="{79670B93-8EAB-4608-A4B5-94A72DCD2A93}"/>
              </a:ext>
            </a:extLst>
          </p:cNvPr>
          <p:cNvCxnSpPr>
            <a:cxnSpLocks/>
          </p:cNvCxnSpPr>
          <p:nvPr/>
        </p:nvCxnSpPr>
        <p:spPr>
          <a:xfrm>
            <a:off x="1768078" y="1935956"/>
            <a:ext cx="5693569" cy="0"/>
          </a:xfrm>
          <a:prstGeom prst="line">
            <a:avLst/>
          </a:prstGeom>
          <a:ln>
            <a:solidFill>
              <a:srgbClr val="F06B7C"/>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1724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E01A956-B2F0-4EFC-89FB-7C9A95A7E1B2}"/>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A70D4BD-E0CD-4352-9ADE-A4555F7446D3}"/>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066D326-CA2D-4D96-8BD4-1DB884C5BEDE}"/>
              </a:ext>
            </a:extLst>
          </p:cNvPr>
          <p:cNvSpPr txBox="1"/>
          <p:nvPr/>
        </p:nvSpPr>
        <p:spPr>
          <a:xfrm>
            <a:off x="1664495" y="2113480"/>
            <a:ext cx="6250775" cy="1384995"/>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Communication by Troop Messenger is end-to-end encrypted, the application following the world-class protocols that follow double ratchet algorithms, pre-keys, and triple elliptic-curve Diffie-Hellman(</a:t>
            </a:r>
            <a:r>
              <a:rPr lang="en-US" b="0" i="0" dirty="0" err="1">
                <a:solidFill>
                  <a:srgbClr val="000000"/>
                </a:solidFill>
                <a:effectLst/>
                <a:latin typeface="Times New Roman" panose="02020603050405020304" pitchFamily="18" charset="0"/>
              </a:rPr>
              <a:t>3DH</a:t>
            </a:r>
            <a:r>
              <a:rPr lang="en-US" b="0" i="0" dirty="0">
                <a:solidFill>
                  <a:srgbClr val="000000"/>
                </a:solidFill>
                <a:effectLst/>
                <a:latin typeface="Times New Roman" panose="02020603050405020304" pitchFamily="18" charset="0"/>
              </a:rPr>
              <a:t>), handshake, and used curve 25519, AES-256 as primaries. The application works as a </a:t>
            </a:r>
            <a:r>
              <a:rPr lang="en-US" b="0" i="0" dirty="0" err="1">
                <a:solidFill>
                  <a:srgbClr val="000000"/>
                </a:solidFill>
                <a:effectLst/>
                <a:latin typeface="Times New Roman" panose="02020603050405020304" pitchFamily="18" charset="0"/>
              </a:rPr>
              <a:t>C3</a:t>
            </a:r>
            <a:r>
              <a:rPr lang="en-US" b="0" i="0" dirty="0">
                <a:solidFill>
                  <a:srgbClr val="000000"/>
                </a:solidFill>
                <a:effectLst/>
                <a:latin typeface="Times New Roman" panose="02020603050405020304" pitchFamily="18" charset="0"/>
              </a:rPr>
              <a:t> system ( Command - Control - communication). Troop Messenger includes any existing native application in case it is necessary for the organization.</a:t>
            </a:r>
          </a:p>
        </p:txBody>
      </p:sp>
      <p:cxnSp>
        <p:nvCxnSpPr>
          <p:cNvPr id="21" name="Straight Connector 20">
            <a:extLst>
              <a:ext uri="{FF2B5EF4-FFF2-40B4-BE49-F238E27FC236}">
                <a16:creationId xmlns:a16="http://schemas.microsoft.com/office/drawing/2014/main" id="{9AD46BA5-73D2-4680-8D90-FB1AFDC930EA}"/>
              </a:ext>
            </a:extLst>
          </p:cNvPr>
          <p:cNvCxnSpPr>
            <a:cxnSpLocks/>
          </p:cNvCxnSpPr>
          <p:nvPr/>
        </p:nvCxnSpPr>
        <p:spPr>
          <a:xfrm>
            <a:off x="1007270" y="1428541"/>
            <a:ext cx="0" cy="2286417"/>
          </a:xfrm>
          <a:prstGeom prst="line">
            <a:avLst/>
          </a:prstGeom>
          <a:ln>
            <a:solidFill>
              <a:srgbClr val="293C5C"/>
            </a:solidFill>
          </a:ln>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id="{FCCF6D01-CC74-49D7-AB16-41A10323A172}"/>
              </a:ext>
            </a:extLst>
          </p:cNvPr>
          <p:cNvCxnSpPr>
            <a:cxnSpLocks/>
          </p:cNvCxnSpPr>
          <p:nvPr/>
        </p:nvCxnSpPr>
        <p:spPr>
          <a:xfrm>
            <a:off x="1589480" y="2007394"/>
            <a:ext cx="6325790" cy="0"/>
          </a:xfrm>
          <a:prstGeom prst="line">
            <a:avLst/>
          </a:prstGeom>
          <a:ln>
            <a:solidFill>
              <a:srgbClr val="F06B7C"/>
            </a:solidFill>
          </a:ln>
        </p:spPr>
        <p:style>
          <a:lnRef idx="1">
            <a:schemeClr val="accent4"/>
          </a:lnRef>
          <a:fillRef idx="0">
            <a:schemeClr val="accent4"/>
          </a:fillRef>
          <a:effectRef idx="0">
            <a:schemeClr val="accent4"/>
          </a:effectRef>
          <a:fontRef idx="minor">
            <a:schemeClr val="tx1"/>
          </a:fontRef>
        </p:style>
      </p:cxnSp>
      <p:sp>
        <p:nvSpPr>
          <p:cNvPr id="4" name="TextBox 3">
            <a:extLst>
              <a:ext uri="{FF2B5EF4-FFF2-40B4-BE49-F238E27FC236}">
                <a16:creationId xmlns:a16="http://schemas.microsoft.com/office/drawing/2014/main" id="{894E0681-2926-4F85-ABCF-6EB5FBBBB54D}"/>
              </a:ext>
            </a:extLst>
          </p:cNvPr>
          <p:cNvSpPr txBox="1"/>
          <p:nvPr/>
        </p:nvSpPr>
        <p:spPr>
          <a:xfrm>
            <a:off x="2668273" y="1531977"/>
            <a:ext cx="3807453" cy="369332"/>
          </a:xfrm>
          <a:prstGeom prst="rect">
            <a:avLst/>
          </a:prstGeom>
          <a:noFill/>
        </p:spPr>
        <p:txBody>
          <a:bodyPr wrap="none" rtlCol="0">
            <a:spAutoFit/>
          </a:bodyPr>
          <a:lstStyle/>
          <a:p>
            <a:r>
              <a:rPr lang="en-IN" sz="1800" b="1" i="0" dirty="0">
                <a:solidFill>
                  <a:srgbClr val="3C537A"/>
                </a:solidFill>
                <a:effectLst/>
                <a:latin typeface="Times New Roman" panose="02020603050405020304" pitchFamily="18" charset="0"/>
              </a:rPr>
              <a:t>Communication in Troop Messenger</a:t>
            </a:r>
            <a:endParaRPr lang="en-IN" sz="1800" b="1" dirty="0">
              <a:solidFill>
                <a:srgbClr val="3C537A"/>
              </a:solidFill>
            </a:endParaRPr>
          </a:p>
        </p:txBody>
      </p:sp>
      <p:pic>
        <p:nvPicPr>
          <p:cNvPr id="13" name="Picture 12">
            <a:extLst>
              <a:ext uri="{FF2B5EF4-FFF2-40B4-BE49-F238E27FC236}">
                <a16:creationId xmlns:a16="http://schemas.microsoft.com/office/drawing/2014/main" id="{654E2060-6AAD-4C3A-BC3D-DBE6494E7CDE}"/>
              </a:ext>
            </a:extLst>
          </p:cNvPr>
          <p:cNvPicPr>
            <a:picLocks noChangeAspect="1"/>
          </p:cNvPicPr>
          <p:nvPr/>
        </p:nvPicPr>
        <p:blipFill>
          <a:blip r:embed="rId2"/>
          <a:stretch>
            <a:fillRect/>
          </a:stretch>
        </p:blipFill>
        <p:spPr>
          <a:xfrm>
            <a:off x="6436519" y="113946"/>
            <a:ext cx="2621756" cy="249217"/>
          </a:xfrm>
          <a:prstGeom prst="rect">
            <a:avLst/>
          </a:prstGeom>
        </p:spPr>
      </p:pic>
    </p:spTree>
    <p:extLst>
      <p:ext uri="{BB962C8B-B14F-4D97-AF65-F5344CB8AC3E}">
        <p14:creationId xmlns:p14="http://schemas.microsoft.com/office/powerpoint/2010/main" val="51996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C52A189-C2A5-4F15-BB8B-1A85C5017FE1}"/>
              </a:ext>
            </a:extLst>
          </p:cNvPr>
          <p:cNvSpPr txBox="1"/>
          <p:nvPr/>
        </p:nvSpPr>
        <p:spPr>
          <a:xfrm>
            <a:off x="2917372" y="1878379"/>
            <a:ext cx="3416320" cy="923330"/>
          </a:xfrm>
          <a:prstGeom prst="rect">
            <a:avLst/>
          </a:prstGeom>
          <a:noFill/>
        </p:spPr>
        <p:txBody>
          <a:bodyPr wrap="none" rtlCol="0">
            <a:spAutoFit/>
          </a:bodyPr>
          <a:lstStyle/>
          <a:p>
            <a:r>
              <a:rPr lang="en-IN" sz="5400" dirty="0">
                <a:solidFill>
                  <a:srgbClr val="293C5C"/>
                </a:solidFill>
              </a:rPr>
              <a:t>Thank you</a:t>
            </a:r>
          </a:p>
        </p:txBody>
      </p:sp>
      <p:sp>
        <p:nvSpPr>
          <p:cNvPr id="16" name="Rectangle 15">
            <a:extLst>
              <a:ext uri="{FF2B5EF4-FFF2-40B4-BE49-F238E27FC236}">
                <a16:creationId xmlns:a16="http://schemas.microsoft.com/office/drawing/2014/main" id="{CF3E0719-B631-47E1-87D8-31B05A5785BA}"/>
              </a:ext>
            </a:extLst>
          </p:cNvPr>
          <p:cNvSpPr/>
          <p:nvPr/>
        </p:nvSpPr>
        <p:spPr>
          <a:xfrm>
            <a:off x="0" y="4836319"/>
            <a:ext cx="4572000" cy="307181"/>
          </a:xfrm>
          <a:prstGeom prst="rect">
            <a:avLst/>
          </a:prstGeom>
          <a:solidFill>
            <a:srgbClr val="2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20631F7-78BB-4DE7-A1CF-BD4E83139424}"/>
              </a:ext>
            </a:extLst>
          </p:cNvPr>
          <p:cNvSpPr/>
          <p:nvPr/>
        </p:nvSpPr>
        <p:spPr>
          <a:xfrm>
            <a:off x="4572000" y="4836318"/>
            <a:ext cx="4572000" cy="307181"/>
          </a:xfrm>
          <a:prstGeom prst="rect">
            <a:avLst/>
          </a:prstGeom>
          <a:solidFill>
            <a:srgbClr val="F06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Half Frame 1">
            <a:extLst>
              <a:ext uri="{FF2B5EF4-FFF2-40B4-BE49-F238E27FC236}">
                <a16:creationId xmlns:a16="http://schemas.microsoft.com/office/drawing/2014/main" id="{2BFAF756-25E5-4051-975A-6754663F70AD}"/>
              </a:ext>
            </a:extLst>
          </p:cNvPr>
          <p:cNvSpPr/>
          <p:nvPr/>
        </p:nvSpPr>
        <p:spPr>
          <a:xfrm>
            <a:off x="2614613" y="1628775"/>
            <a:ext cx="785812" cy="942975"/>
          </a:xfrm>
          <a:prstGeom prst="halfFrame">
            <a:avLst/>
          </a:prstGeom>
          <a:solidFill>
            <a:srgbClr val="3C5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Half Frame 6">
            <a:extLst>
              <a:ext uri="{FF2B5EF4-FFF2-40B4-BE49-F238E27FC236}">
                <a16:creationId xmlns:a16="http://schemas.microsoft.com/office/drawing/2014/main" id="{45602C08-4E41-4D8C-8532-30D0CA240252}"/>
              </a:ext>
            </a:extLst>
          </p:cNvPr>
          <p:cNvSpPr/>
          <p:nvPr/>
        </p:nvSpPr>
        <p:spPr>
          <a:xfrm rot="10800000">
            <a:off x="5940786" y="2108338"/>
            <a:ext cx="785812" cy="942975"/>
          </a:xfrm>
          <a:prstGeom prst="halfFrame">
            <a:avLst/>
          </a:prstGeom>
          <a:solidFill>
            <a:srgbClr val="3C5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0193755"/>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530</Words>
  <Application>Microsoft Office PowerPoint</Application>
  <PresentationFormat>On-screen Show (16:9)</PresentationFormat>
  <Paragraphs>45</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Times New Roman</vt:lpstr>
      <vt:lpstr>Fira Sans Extra Condensed Medium</vt:lpstr>
      <vt:lpstr>Arial</vt:lpstr>
      <vt:lpstr>Barlow</vt:lpstr>
      <vt:lpstr>Management Consulting Toolkit by Slidesgo</vt:lpstr>
      <vt:lpstr>Troop Messenger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Messaging App | Troop Messenger</dc:title>
  <dc:creator>srilatha kancharla</dc:creator>
  <cp:lastModifiedBy>srilatha kancharla</cp:lastModifiedBy>
  <cp:revision>21</cp:revision>
  <dcterms:modified xsi:type="dcterms:W3CDTF">2021-10-06T09:45:29Z</dcterms:modified>
</cp:coreProperties>
</file>