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4" r:id="rId3"/>
    <p:sldId id="362" r:id="rId4"/>
    <p:sldId id="345" r:id="rId5"/>
    <p:sldId id="346" r:id="rId6"/>
    <p:sldId id="347" r:id="rId7"/>
    <p:sldId id="348" r:id="rId8"/>
    <p:sldId id="363" r:id="rId9"/>
    <p:sldId id="364" r:id="rId10"/>
    <p:sldId id="365" r:id="rId11"/>
    <p:sldId id="366" r:id="rId12"/>
    <p:sldId id="349" r:id="rId13"/>
    <p:sldId id="350" r:id="rId14"/>
    <p:sldId id="351" r:id="rId15"/>
    <p:sldId id="367" r:id="rId16"/>
    <p:sldId id="352" r:id="rId17"/>
    <p:sldId id="353" r:id="rId18"/>
    <p:sldId id="369" r:id="rId19"/>
    <p:sldId id="354" r:id="rId20"/>
    <p:sldId id="368" r:id="rId21"/>
    <p:sldId id="356" r:id="rId22"/>
    <p:sldId id="343" r:id="rId23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174" autoAdjust="0"/>
  </p:normalViewPr>
  <p:slideViewPr>
    <p:cSldViewPr>
      <p:cViewPr varScale="1">
        <p:scale>
          <a:sx n="64" d="100"/>
          <a:sy n="64" d="100"/>
        </p:scale>
        <p:origin x="1968" y="66"/>
      </p:cViewPr>
      <p:guideLst>
        <p:guide orient="horz" pos="1056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2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4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4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9CAA20A-E93E-48DD-BDBA-9E5DBF9BC8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95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270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4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8945" y="4744276"/>
            <a:ext cx="6068959" cy="4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271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271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4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6B04C4-336A-4ED1-96E8-D7826AE738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57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96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5390AA-E51C-490D-8AAA-5EF65FAC4FBE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Loops if and while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62483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F69B1A-E54F-40D5-9AC7-1CF01C04A36D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Here we are using the variable total as the loop control value when it’s value goes above 25000 the loop will terminate.</a:t>
            </a:r>
          </a:p>
        </p:txBody>
      </p:sp>
    </p:spTree>
    <p:extLst>
      <p:ext uri="{BB962C8B-B14F-4D97-AF65-F5344CB8AC3E}">
        <p14:creationId xmlns:p14="http://schemas.microsoft.com/office/powerpoint/2010/main" val="364412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6E2D3-9C9E-4614-A84C-633E4B67665F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i IS THE NAME OF THE COUNTER.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1 ..3  = LOWER BOUND / HIGHER BOUND   i.e. NUMBER OF TIMES ROUND THE LOOP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VALUE OF</a:t>
            </a:r>
            <a:r>
              <a:rPr lang="en-US" altLang="en-US" sz="1800" smtClean="0"/>
              <a:t> i </a:t>
            </a:r>
            <a:r>
              <a:rPr lang="en-US" altLang="en-US" smtClean="0"/>
              <a:t>CAN ALSO BE USED IN THE LOOP STATEMENTS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2477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1A112C-7BD4-4941-9DA6-4DF4C9966A71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21</a:t>
            </a:fld>
            <a:endParaRPr lang="en-GB" alt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SO FOR EXPAMLE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DECLARE A VARIABLE emp_count AND USE THAT IN THE LOOP INSTEAD OF A FIXED NUMBER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329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z="2800" smtClean="0">
              <a:latin typeface="Arial" charset="0"/>
            </a:endParaRPr>
          </a:p>
          <a:p>
            <a:pPr eaLnBrk="1" hangingPunct="1"/>
            <a:endParaRPr lang="en-GB" altLang="en-US" smtClean="0">
              <a:latin typeface="Arial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057661" y="4881674"/>
            <a:ext cx="4984542" cy="4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7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657043-8E65-4E7E-9120-2F270E767BB3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NOW WE ARE MOVING INTO THE PROCESSING PART OF THE BLOCK STRUCTURE.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61055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9B128A-1625-46F1-8E7C-7926538608FD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94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1FD1B-A7B4-4C1E-A66D-2819696B88E8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41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AF3347-C532-4C94-A63B-57F4F9152CFC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15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04A4D8-EE33-4D66-A491-635EC5A2464F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744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0B64A1-ECF5-4B98-9259-B7DE4EFB2365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69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B36F7F-DFB9-438E-BC83-84BD85BF8561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93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1A059-B1F5-4894-B3F9-EE3D359DD0A7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14</a:t>
            </a:fld>
            <a:endParaRPr lang="en-GB" alt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40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F681B73-57D4-4ADC-A8CA-AB7AB0ACE0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A1270-72CB-460A-8045-63F281304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AB829BD1-0B05-4757-B1F4-98C994C2A1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20B08BF-CE32-4A09-85DF-D62967153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8CBBC-51E7-41FB-8FFB-58BE51EB9B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A6500CD-9100-4306-A78A-8176268920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25041D4-6A84-4857-8F21-2CED1A15C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B90E48-F96B-482E-A2EC-C1A0C52995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43870E0-7564-4001-8F50-117A348DF3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BDAA8D36-BF8B-41E5-9F0C-4CE9CD0CF1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12E11F4-25F0-4A1B-8CDA-18ED09AE5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590800"/>
            <a:ext cx="7543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b="1" dirty="0" smtClean="0"/>
              <a:t>PL/SQL: Procedural Language Basics</a:t>
            </a:r>
          </a:p>
          <a:p>
            <a:pPr>
              <a:lnSpc>
                <a:spcPct val="90000"/>
              </a:lnSpc>
            </a:pPr>
            <a:r>
              <a:rPr lang="en-GB" altLang="en-US" sz="2800" b="1" dirty="0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sz="1600" b="1" dirty="0" smtClean="0"/>
          </a:p>
          <a:p>
            <a:pPr>
              <a:lnSpc>
                <a:spcPct val="90000"/>
              </a:lnSpc>
            </a:pPr>
            <a:endParaRPr lang="en-GB" altLang="en-US" sz="1600" dirty="0" smtClean="0"/>
          </a:p>
          <a:p>
            <a:pPr>
              <a:lnSpc>
                <a:spcPct val="90000"/>
              </a:lnSpc>
            </a:pPr>
            <a:endParaRPr lang="en-GB" altLang="en-US" sz="2800" dirty="0" smtClean="0"/>
          </a:p>
          <a:p>
            <a:pPr>
              <a:lnSpc>
                <a:spcPct val="90000"/>
              </a:lnSpc>
            </a:pPr>
            <a:endParaRPr lang="en-GB" altLang="en-US" sz="2800" dirty="0" smtClean="0"/>
          </a:p>
        </p:txBody>
      </p:sp>
      <p:sp>
        <p:nvSpPr>
          <p:cNvPr id="3074" name="Rectangle 3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4BCCC19F-DE52-4905-A71D-09C7D3750E5E}" type="slidenum">
              <a:rPr kumimoji="0" lang="en-US" altLang="en-US" sz="1400" smtClean="0">
                <a:solidFill>
                  <a:srgbClr val="FFFFFF"/>
                </a:solidFill>
              </a:rPr>
              <a:pPr eaLnBrk="1" hangingPunct="1"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en-US" sz="140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smtClean="0">
                <a:solidFill>
                  <a:srgbClr val="008000"/>
                </a:solidFill>
              </a:rPr>
              <a:t>Suppose we have the following table: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581400"/>
            <a:ext cx="5029200" cy="316706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>
            <a:sp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dirty="0" smtClean="0"/>
              <a:t>Want to keep track of how many times someone logged on to the DB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 dirty="0" smtClean="0"/>
              <a:t>When running, if user is already in table, increment </a:t>
            </a:r>
            <a:r>
              <a:rPr lang="en-US" altLang="en-US" sz="2800" dirty="0" err="1" smtClean="0"/>
              <a:t>logon_num</a:t>
            </a:r>
            <a:r>
              <a:rPr lang="en-US" altLang="en-US" sz="2800" dirty="0" smtClean="0"/>
              <a:t>. Otherwise, insert user into table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762000" y="1600200"/>
            <a:ext cx="4419600" cy="16414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create table mylog(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	who varchar2(30), 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	logon_num number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8" name="Group 41"/>
          <p:cNvGraphicFramePr>
            <a:graphicFrameLocks noGrp="1"/>
          </p:cNvGraphicFramePr>
          <p:nvPr>
            <p:ph sz="half" idx="4294967295"/>
          </p:nvPr>
        </p:nvGraphicFramePr>
        <p:xfrm>
          <a:off x="5791200" y="1955800"/>
          <a:ext cx="3200400" cy="2844800"/>
        </p:xfrm>
        <a:graphic>
          <a:graphicData uri="http://schemas.openxmlformats.org/drawingml/2006/table">
            <a:tbl>
              <a:tblPr rtl="1"/>
              <a:tblGrid>
                <a:gridCol w="1600200"/>
                <a:gridCol w="1600200"/>
              </a:tblGrid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logon_num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Peter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Moshe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934200" y="1498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sng"/>
              <a:t>mylog</a:t>
            </a:r>
          </a:p>
        </p:txBody>
      </p:sp>
    </p:spTree>
    <p:extLst>
      <p:ext uri="{BB962C8B-B14F-4D97-AF65-F5344CB8AC3E}">
        <p14:creationId xmlns:p14="http://schemas.microsoft.com/office/powerpoint/2010/main" val="197708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239000" cy="83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dirty="0" smtClean="0">
                <a:solidFill>
                  <a:srgbClr val="008000"/>
                </a:solidFill>
              </a:rPr>
              <a:t>Solution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90600" y="914400"/>
            <a:ext cx="7504113" cy="5705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  <a:tab pos="2057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  <a:tab pos="2057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  <a:tab pos="2057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NUMBER;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select count(*)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where who = user;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 then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update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set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logon_num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logon_num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where who = user;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 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values(user, 1);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end if;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commit;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473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</a:t>
            </a:r>
            <a:r>
              <a:rPr lang="en-GB" altLang="en-US" dirty="0" err="1" smtClean="0">
                <a:solidFill>
                  <a:srgbClr val="0033CC"/>
                </a:solidFill>
              </a:rPr>
              <a:t>sequence_of_statements</a:t>
            </a:r>
            <a:endParaRPr lang="en-GB" altLang="en-US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...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IF </a:t>
            </a:r>
            <a:r>
              <a:rPr lang="en-GB" altLang="en-US" dirty="0" err="1" smtClean="0">
                <a:solidFill>
                  <a:srgbClr val="0033CC"/>
                </a:solidFill>
              </a:rPr>
              <a:t>credit_rating</a:t>
            </a:r>
            <a:r>
              <a:rPr lang="en-GB" altLang="en-US" dirty="0" smtClean="0">
                <a:solidFill>
                  <a:srgbClr val="0033CC"/>
                </a:solidFill>
              </a:rPr>
              <a:t> &lt; 3 THEN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   ...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   EXIT;  -- exit loop immediately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END IF;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4213" y="1844675"/>
            <a:ext cx="813435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0033CC"/>
                </a:solidFill>
              </a:rPr>
              <a:t>EXIT WHEN OLD_SAL &gt;=10000</a:t>
            </a:r>
            <a:r>
              <a:rPr lang="en-GB" altLang="en-US" dirty="0" smtClean="0">
                <a:solidFill>
                  <a:srgbClr val="0033CC"/>
                </a:solidFill>
              </a:rPr>
              <a:t>;  </a:t>
            </a:r>
            <a:r>
              <a:rPr lang="en-GB" altLang="en-US" sz="2400" i="1" dirty="0" smtClean="0">
                <a:solidFill>
                  <a:srgbClr val="0033CC"/>
                </a:solidFill>
              </a:rPr>
              <a:t>-- exit loop if 						     condition is true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0033CC"/>
                </a:solidFill>
              </a:rPr>
              <a:t>	NEW_SAL := OLD_SAL * 1.03</a:t>
            </a:r>
            <a:r>
              <a:rPr lang="en-GB" altLang="en-US" dirty="0" smtClean="0">
                <a:solidFill>
                  <a:srgbClr val="0033CC"/>
                </a:solidFill>
              </a:rPr>
              <a:t>   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	…..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i="1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i="1" dirty="0" smtClean="0">
                <a:solidFill>
                  <a:srgbClr val="0033CC"/>
                </a:solidFill>
              </a:rPr>
              <a:t>It’s good practice to indent code within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83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smtClean="0">
                <a:solidFill>
                  <a:srgbClr val="008000"/>
                </a:solidFill>
              </a:rPr>
              <a:t>Loops: Simple Loop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77900" y="2438400"/>
            <a:ext cx="7175500" cy="3979863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i  number_table.num%TYPE :=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INSERT INTO number_table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 VALUES(i);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 := i + 1;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EXIT WHEN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i &gt; 10;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914400" y="838200"/>
            <a:ext cx="7405688" cy="1220788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create table number_table(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	num NUMBER(10)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677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2438400"/>
            <a:ext cx="8229600" cy="310038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WHILE condition</a:t>
            </a:r>
            <a:endParaRPr lang="en-US" altLang="en-US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</a:t>
            </a:r>
            <a:r>
              <a:rPr lang="en-GB" altLang="en-US" i="1" dirty="0" err="1" smtClean="0">
                <a:solidFill>
                  <a:srgbClr val="0033CC"/>
                </a:solidFill>
              </a:rPr>
              <a:t>sequence_of_statements</a:t>
            </a:r>
            <a:endParaRPr lang="en-GB" altLang="en-US" i="1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WHILE total &lt;= 25000 LOOP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...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SELECT </a:t>
            </a:r>
            <a:r>
              <a:rPr lang="en-GB" altLang="en-US" dirty="0" err="1" smtClean="0">
                <a:solidFill>
                  <a:srgbClr val="0033CC"/>
                </a:solidFill>
              </a:rPr>
              <a:t>sal</a:t>
            </a:r>
            <a:r>
              <a:rPr lang="en-GB" altLang="en-US" dirty="0" smtClean="0">
                <a:solidFill>
                  <a:srgbClr val="0033CC"/>
                </a:solidFill>
              </a:rPr>
              <a:t> INTO salary FROM </a:t>
            </a:r>
            <a:r>
              <a:rPr lang="en-GB" altLang="en-US" dirty="0" err="1" smtClean="0">
                <a:solidFill>
                  <a:srgbClr val="0033CC"/>
                </a:solidFill>
              </a:rPr>
              <a:t>emp</a:t>
            </a:r>
            <a:r>
              <a:rPr lang="en-GB" altLang="en-US" dirty="0" smtClean="0">
                <a:solidFill>
                  <a:srgbClr val="0033CC"/>
                </a:solidFill>
              </a:rPr>
              <a:t> WHERE </a:t>
            </a:r>
            <a:r>
              <a:rPr lang="en-GB" altLang="en-US" i="1" dirty="0" smtClean="0">
                <a:solidFill>
                  <a:srgbClr val="0033CC"/>
                </a:solidFill>
              </a:rPr>
              <a:t>condition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total := total + salary;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smtClean="0">
                <a:solidFill>
                  <a:srgbClr val="008000"/>
                </a:solidFill>
              </a:rPr>
              <a:t>Loops: WHILE Loop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90500" y="1676400"/>
            <a:ext cx="8763000" cy="426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TEN number:=10;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	number_table.num%TYPE:=1;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0066FF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 &lt;= TEN </a:t>
            </a:r>
            <a:r>
              <a:rPr lang="en-US" altLang="en-US" sz="2400" b="1">
                <a:solidFill>
                  <a:srgbClr val="0066FF"/>
                </a:solidFill>
                <a:latin typeface="Courier New" panose="02070309020205020404" pitchFamily="49" charset="0"/>
              </a:rPr>
              <a:t>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INSERT INTO number_table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VALUES(i);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 i := i + 1;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0066FF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8288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Iteration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endParaRPr lang="en-GB" altLang="en-US" dirty="0" smtClean="0"/>
          </a:p>
          <a:p>
            <a:pPr>
              <a:buFontTx/>
              <a:buNone/>
            </a:pPr>
            <a:r>
              <a:rPr lang="en-GB" altLang="en-US" b="1" dirty="0" smtClean="0">
                <a:solidFill>
                  <a:srgbClr val="0033CC"/>
                </a:solidFill>
              </a:rPr>
              <a:t>FOR</a:t>
            </a:r>
            <a:r>
              <a:rPr lang="en-GB" altLang="en-US" dirty="0" smtClean="0">
                <a:solidFill>
                  <a:srgbClr val="0033CC"/>
                </a:solidFill>
              </a:rPr>
              <a:t> </a:t>
            </a:r>
            <a:r>
              <a:rPr lang="en-GB" altLang="en-US" dirty="0" err="1" smtClean="0">
                <a:solidFill>
                  <a:srgbClr val="0033CC"/>
                </a:solidFill>
              </a:rPr>
              <a:t>i</a:t>
            </a:r>
            <a:r>
              <a:rPr lang="en-GB" altLang="en-US" dirty="0" smtClean="0">
                <a:solidFill>
                  <a:srgbClr val="0033CC"/>
                </a:solidFill>
              </a:rPr>
              <a:t> </a:t>
            </a:r>
            <a:r>
              <a:rPr lang="en-GB" altLang="en-US" b="1" dirty="0" smtClean="0">
                <a:solidFill>
                  <a:srgbClr val="0033CC"/>
                </a:solidFill>
              </a:rPr>
              <a:t>IN</a:t>
            </a:r>
            <a:r>
              <a:rPr lang="en-GB" altLang="en-US" dirty="0" smtClean="0">
                <a:solidFill>
                  <a:srgbClr val="0033CC"/>
                </a:solidFill>
              </a:rPr>
              <a:t> 1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GB" altLang="en-US" dirty="0" smtClean="0">
                <a:solidFill>
                  <a:srgbClr val="0033CC"/>
                </a:solidFill>
              </a:rPr>
              <a:t>..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GB" altLang="en-US" dirty="0" smtClean="0">
                <a:solidFill>
                  <a:srgbClr val="0033CC"/>
                </a:solidFill>
              </a:rPr>
              <a:t>3</a:t>
            </a:r>
            <a:r>
              <a:rPr lang="en-GB" altLang="en-US" b="1" dirty="0" smtClean="0">
                <a:solidFill>
                  <a:srgbClr val="0033CC"/>
                </a:solidFill>
              </a:rPr>
              <a:t> LOOP</a:t>
            </a:r>
            <a:r>
              <a:rPr lang="en-GB" altLang="en-US" dirty="0" smtClean="0">
                <a:solidFill>
                  <a:srgbClr val="0033CC"/>
                </a:solidFill>
              </a:rPr>
              <a:t>  -- </a:t>
            </a:r>
            <a:r>
              <a:rPr lang="en-GB" altLang="en-US" sz="2400" i="1" dirty="0" smtClean="0">
                <a:solidFill>
                  <a:srgbClr val="0033CC"/>
                </a:solidFill>
              </a:rPr>
              <a:t>assign the values 1,2,3 to </a:t>
            </a:r>
            <a:r>
              <a:rPr lang="en-GB" altLang="en-US" sz="2400" i="1" dirty="0" err="1" smtClean="0">
                <a:solidFill>
                  <a:srgbClr val="0033CC"/>
                </a:solidFill>
              </a:rPr>
              <a:t>i</a:t>
            </a:r>
            <a:endParaRPr lang="en-GB" altLang="en-US" sz="2400" i="1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</a:t>
            </a:r>
            <a:r>
              <a:rPr lang="en-GB" altLang="en-US" i="1" dirty="0" smtClean="0">
                <a:solidFill>
                  <a:srgbClr val="0033CC"/>
                </a:solidFill>
              </a:rPr>
              <a:t>sequence</a:t>
            </a:r>
            <a:r>
              <a:rPr lang="en-US" altLang="en-US" i="1" dirty="0" smtClean="0">
                <a:solidFill>
                  <a:srgbClr val="0033CC"/>
                </a:solidFill>
              </a:rPr>
              <a:t> </a:t>
            </a:r>
            <a:r>
              <a:rPr lang="en-GB" altLang="en-US" i="1" dirty="0" smtClean="0">
                <a:solidFill>
                  <a:srgbClr val="0033CC"/>
                </a:solidFill>
              </a:rPr>
              <a:t>of</a:t>
            </a:r>
            <a:r>
              <a:rPr lang="en-US" altLang="en-US" i="1" dirty="0" smtClean="0">
                <a:solidFill>
                  <a:srgbClr val="0033CC"/>
                </a:solidFill>
              </a:rPr>
              <a:t> </a:t>
            </a:r>
            <a:r>
              <a:rPr lang="en-GB" altLang="en-US" i="1" dirty="0" smtClean="0">
                <a:solidFill>
                  <a:srgbClr val="0033CC"/>
                </a:solidFill>
              </a:rPr>
              <a:t>statements  -- executes three times</a:t>
            </a:r>
          </a:p>
          <a:p>
            <a:pPr>
              <a:buFontTx/>
              <a:buNone/>
            </a:pPr>
            <a:r>
              <a:rPr lang="en-GB" altLang="en-US" b="1" dirty="0" smtClean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b="1" dirty="0" smtClean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4925" y="4962525"/>
            <a:ext cx="90820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/>
              <a:t>i</a:t>
            </a:r>
            <a:r>
              <a:rPr kumimoji="0" lang="en-US" altLang="en-US" sz="1800"/>
              <a:t> IS THE NAME OF THE COUNTER.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/>
              <a:t>1 ..3</a:t>
            </a:r>
            <a:r>
              <a:rPr kumimoji="0" lang="en-US" altLang="en-US" sz="1800"/>
              <a:t>  = LOWER BOUND / HIGHER BOUND   i.e. NUMBER OF TIMES ROUND THE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GB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 smtClean="0"/>
              <a:t>Conditions and Loops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Selection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Sequence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Iteration</a:t>
            </a:r>
          </a:p>
          <a:p>
            <a:pPr lvl="1"/>
            <a:endParaRPr lang="en-GB" altLang="en-US" dirty="0">
              <a:solidFill>
                <a:srgbClr val="0033CC"/>
              </a:solidFill>
            </a:endParaRP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IF THEN ELSE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WHILE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FOR</a:t>
            </a:r>
          </a:p>
          <a:p>
            <a:pPr lvl="1"/>
            <a:r>
              <a:rPr lang="en-GB" altLang="en-US" dirty="0" smtClean="0">
                <a:solidFill>
                  <a:srgbClr val="0033CC"/>
                </a:solidFill>
              </a:rPr>
              <a:t>LOOP – explained on the next 10 slides, in your own time</a:t>
            </a:r>
          </a:p>
          <a:p>
            <a:pPr lvl="1"/>
            <a:endParaRPr lang="en-GB" altLang="en-US" dirty="0">
              <a:solidFill>
                <a:srgbClr val="0033CC"/>
              </a:solidFill>
            </a:endParaRPr>
          </a:p>
          <a:p>
            <a:pPr lvl="1"/>
            <a:endParaRPr lang="en-GB" altLang="en-US" dirty="0" smtClean="0">
              <a:solidFill>
                <a:srgbClr val="0033CC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95375" y="5226050"/>
            <a:ext cx="682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1"/>
              <a:t>THE PROCESSING PART OF THE BLOCK STRUCTURE</a:t>
            </a:r>
            <a:endParaRPr kumimoji="0" lang="en-GB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dirty="0"/>
              <a:t>Loops</a:t>
            </a:r>
            <a:r>
              <a:rPr lang="en-US" altLang="en-US" dirty="0" smtClean="0">
                <a:solidFill>
                  <a:srgbClr val="008000"/>
                </a:solidFill>
              </a:rPr>
              <a:t>: </a:t>
            </a:r>
            <a:r>
              <a:rPr lang="en-US" altLang="en-US" dirty="0"/>
              <a:t>FOR</a:t>
            </a:r>
            <a:r>
              <a:rPr lang="en-US" altLang="en-US" dirty="0" smtClean="0">
                <a:solidFill>
                  <a:srgbClr val="008000"/>
                </a:solidFill>
              </a:rPr>
              <a:t> </a:t>
            </a:r>
            <a:r>
              <a:rPr lang="en-US" altLang="en-US" dirty="0"/>
              <a:t>Loop</a:t>
            </a: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blackWhite">
          <a:xfrm>
            <a:off x="990600" y="1600200"/>
            <a:ext cx="7467600" cy="32686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i		number_table.num%TYPE;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FOR i IN 1..10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INSERT INTO number_table VALUES(i);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752600" y="5410200"/>
            <a:ext cx="601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Notice that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incremented automatically  </a:t>
            </a:r>
          </a:p>
        </p:txBody>
      </p:sp>
    </p:spTree>
    <p:extLst>
      <p:ext uri="{BB962C8B-B14F-4D97-AF65-F5344CB8AC3E}">
        <p14:creationId xmlns:p14="http://schemas.microsoft.com/office/powerpoint/2010/main" val="194072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PL/SQL - Iteration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0010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33CC"/>
                </a:solidFill>
              </a:rPr>
              <a:t>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33CC"/>
                </a:solidFill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33CC"/>
                </a:solidFill>
              </a:rPr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33CC"/>
                </a:solidFill>
              </a:rPr>
              <a:t>	</a:t>
            </a:r>
            <a:r>
              <a:rPr lang="en-US" altLang="en-US" sz="2400" b="1" dirty="0" err="1" smtClean="0">
                <a:solidFill>
                  <a:srgbClr val="0033CC"/>
                </a:solidFill>
              </a:rPr>
              <a:t>emp_count</a:t>
            </a:r>
            <a:r>
              <a:rPr lang="en-US" altLang="en-US" sz="2400" dirty="0" smtClean="0">
                <a:solidFill>
                  <a:srgbClr val="0033CC"/>
                </a:solidFill>
              </a:rPr>
              <a:t>  number (4,0)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33CC"/>
                </a:solidFill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33CC"/>
                </a:solidFill>
              </a:rPr>
              <a:t>SELECT COUNT(</a:t>
            </a:r>
            <a:r>
              <a:rPr lang="en-GB" altLang="en-US" sz="2400" dirty="0" err="1" smtClean="0">
                <a:solidFill>
                  <a:srgbClr val="0033CC"/>
                </a:solidFill>
              </a:rPr>
              <a:t>empno</a:t>
            </a:r>
            <a:r>
              <a:rPr lang="en-GB" altLang="en-US" sz="2400" dirty="0" smtClean="0">
                <a:solidFill>
                  <a:srgbClr val="0033CC"/>
                </a:solidFill>
              </a:rPr>
              <a:t>) INTO </a:t>
            </a:r>
            <a:r>
              <a:rPr lang="en-GB" altLang="en-US" sz="2400" dirty="0" err="1" smtClean="0">
                <a:solidFill>
                  <a:srgbClr val="0033CC"/>
                </a:solidFill>
              </a:rPr>
              <a:t>emp_count</a:t>
            </a:r>
            <a:r>
              <a:rPr lang="en-GB" altLang="en-US" sz="2400" dirty="0" smtClean="0">
                <a:solidFill>
                  <a:srgbClr val="0033CC"/>
                </a:solidFill>
              </a:rPr>
              <a:t> FROM </a:t>
            </a:r>
            <a:r>
              <a:rPr lang="en-GB" altLang="en-US" sz="2400" dirty="0" err="1" smtClean="0">
                <a:solidFill>
                  <a:srgbClr val="0033CC"/>
                </a:solidFill>
              </a:rPr>
              <a:t>emp</a:t>
            </a:r>
            <a:r>
              <a:rPr lang="en-GB" altLang="en-US" sz="2400" dirty="0" smtClean="0">
                <a:solidFill>
                  <a:srgbClr val="0033CC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2400" dirty="0" smtClean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33CC"/>
                </a:solidFill>
              </a:rPr>
              <a:t>FOR </a:t>
            </a:r>
            <a:r>
              <a:rPr lang="en-GB" altLang="en-US" sz="2400" dirty="0" err="1" smtClean="0">
                <a:solidFill>
                  <a:srgbClr val="0033CC"/>
                </a:solidFill>
              </a:rPr>
              <a:t>i</a:t>
            </a:r>
            <a:r>
              <a:rPr lang="en-GB" altLang="en-US" sz="2400" dirty="0" smtClean="0">
                <a:solidFill>
                  <a:srgbClr val="0033CC"/>
                </a:solidFill>
              </a:rPr>
              <a:t> IN 1</a:t>
            </a:r>
            <a:r>
              <a:rPr lang="en-US" altLang="en-US" sz="2400" dirty="0" smtClean="0">
                <a:solidFill>
                  <a:srgbClr val="0033CC"/>
                </a:solidFill>
              </a:rPr>
              <a:t> </a:t>
            </a:r>
            <a:r>
              <a:rPr lang="en-GB" altLang="en-US" sz="2400" dirty="0" smtClean="0">
                <a:solidFill>
                  <a:srgbClr val="0033CC"/>
                </a:solidFill>
              </a:rPr>
              <a:t>..</a:t>
            </a:r>
            <a:r>
              <a:rPr lang="en-US" altLang="en-US" sz="2400" dirty="0" smtClean="0">
                <a:solidFill>
                  <a:srgbClr val="0033CC"/>
                </a:solidFill>
              </a:rPr>
              <a:t> </a:t>
            </a:r>
            <a:r>
              <a:rPr lang="en-GB" altLang="en-US" sz="2400" b="1" dirty="0" err="1" smtClean="0">
                <a:solidFill>
                  <a:srgbClr val="0033CC"/>
                </a:solidFill>
              </a:rPr>
              <a:t>emp_count</a:t>
            </a:r>
            <a:r>
              <a:rPr lang="en-GB" altLang="en-US" sz="2400" dirty="0" smtClean="0">
                <a:solidFill>
                  <a:srgbClr val="0033CC"/>
                </a:solidFill>
              </a:rPr>
              <a:t> LOOP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33CC"/>
                </a:solidFill>
              </a:rPr>
              <a:t>   ... </a:t>
            </a:r>
            <a:r>
              <a:rPr lang="en-GB" altLang="en-US" sz="2400" i="1" dirty="0" smtClean="0">
                <a:solidFill>
                  <a:srgbClr val="0033CC"/>
                </a:solidFill>
              </a:rPr>
              <a:t>sequence</a:t>
            </a:r>
            <a:r>
              <a:rPr lang="en-US" altLang="en-US" sz="2400" i="1" dirty="0" smtClean="0">
                <a:solidFill>
                  <a:srgbClr val="0033CC"/>
                </a:solidFill>
              </a:rPr>
              <a:t> </a:t>
            </a:r>
            <a:r>
              <a:rPr lang="en-GB" altLang="en-US" sz="2400" i="1" dirty="0" smtClean="0">
                <a:solidFill>
                  <a:srgbClr val="0033CC"/>
                </a:solidFill>
              </a:rPr>
              <a:t>of</a:t>
            </a:r>
            <a:r>
              <a:rPr lang="en-US" altLang="en-US" sz="2400" i="1" dirty="0" smtClean="0">
                <a:solidFill>
                  <a:srgbClr val="0033CC"/>
                </a:solidFill>
              </a:rPr>
              <a:t> </a:t>
            </a:r>
            <a:r>
              <a:rPr lang="en-GB" altLang="en-US" sz="2400" i="1" dirty="0" smtClean="0">
                <a:solidFill>
                  <a:srgbClr val="0033CC"/>
                </a:solidFill>
              </a:rPr>
              <a:t>statements </a:t>
            </a:r>
            <a:endParaRPr lang="en-GB" altLang="en-US" sz="2400" dirty="0" smtClean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33CC"/>
                </a:solidFill>
              </a:rPr>
              <a:t>END LOOP;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 smtClean="0">
                <a:solidFill>
                  <a:srgbClr val="0033CC"/>
                </a:solidFill>
              </a:rPr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GB" altLang="en-US" smtClean="0"/>
              <a:t>PL/SQL - Summary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85481A3C-2259-4638-BFE0-56A141459A28}" type="slidenum">
              <a:rPr kumimoji="0" lang="en-US" altLang="en-US" sz="1400" smtClean="0"/>
              <a:pPr eaLnBrk="1" hangingPunct="1">
                <a:spcBef>
                  <a:spcPct val="50000"/>
                </a:spcBef>
                <a:buFontTx/>
                <a:buNone/>
              </a:pPr>
              <a:t>22</a:t>
            </a:fld>
            <a:endParaRPr kumimoji="0" lang="en-US" altLang="en-US" sz="1400" smtClean="0"/>
          </a:p>
        </p:txBody>
      </p:sp>
      <p:sp>
        <p:nvSpPr>
          <p:cNvPr id="3584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3568" y="1772816"/>
            <a:ext cx="77724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normAutofit lnSpcReduction="10000"/>
          </a:bodyPr>
          <a:lstStyle/>
          <a:p>
            <a:pPr>
              <a:defRPr/>
            </a:pPr>
            <a:r>
              <a:rPr lang="en-GB" altLang="en-US" sz="2800" dirty="0" smtClean="0"/>
              <a:t>Why we need PL/SQL</a:t>
            </a:r>
          </a:p>
          <a:p>
            <a:pPr>
              <a:defRPr/>
            </a:pPr>
            <a:r>
              <a:rPr lang="en-GB" altLang="en-US" sz="2800" dirty="0" smtClean="0"/>
              <a:t>Structure</a:t>
            </a:r>
          </a:p>
          <a:p>
            <a:pPr>
              <a:defRPr/>
            </a:pPr>
            <a:r>
              <a:rPr lang="en-GB" altLang="en-US" sz="2800" dirty="0" smtClean="0"/>
              <a:t>Syntax and constructs</a:t>
            </a:r>
            <a:endParaRPr lang="en-US" altLang="en-US" sz="2800" dirty="0" smtClean="0"/>
          </a:p>
          <a:p>
            <a:pPr>
              <a:defRPr/>
            </a:pPr>
            <a:r>
              <a:rPr lang="en-GB" altLang="en-US" sz="2800" dirty="0" smtClean="0"/>
              <a:t>Conditions and Loops</a:t>
            </a:r>
          </a:p>
          <a:p>
            <a:pPr>
              <a:defRPr/>
            </a:pPr>
            <a:r>
              <a:rPr lang="en-GB" altLang="en-US" sz="2800" dirty="0" smtClean="0"/>
              <a:t>For more on PL/SQL read </a:t>
            </a:r>
            <a:r>
              <a:rPr lang="en-GB" altLang="en-US" sz="2800" dirty="0"/>
              <a:t>c</a:t>
            </a:r>
            <a:r>
              <a:rPr lang="en-GB" altLang="en-US" sz="2800" dirty="0" smtClean="0"/>
              <a:t>hapters 10-14 of </a:t>
            </a:r>
          </a:p>
          <a:p>
            <a:pPr marL="0" indent="0">
              <a:buFontTx/>
              <a:buNone/>
              <a:defRPr/>
            </a:pPr>
            <a:r>
              <a:rPr lang="en-GB" altLang="en-US" sz="2800" dirty="0"/>
              <a:t>	</a:t>
            </a:r>
            <a:r>
              <a:rPr lang="en-GB" altLang="en-US" sz="2800" dirty="0" smtClean="0"/>
              <a:t>Database Systems Using Oracle A simplified 	guide to SQL and PL/SQL 2</a:t>
            </a:r>
            <a:r>
              <a:rPr lang="en-GB" altLang="en-US" sz="2800" baseline="30000" dirty="0" smtClean="0"/>
              <a:t>nd</a:t>
            </a:r>
            <a:r>
              <a:rPr lang="en-GB" altLang="en-US" sz="2800" dirty="0" smtClean="0"/>
              <a:t> Edition </a:t>
            </a:r>
          </a:p>
          <a:p>
            <a:pPr marL="0" indent="0">
              <a:buFontTx/>
              <a:buNone/>
              <a:defRPr/>
            </a:pPr>
            <a:r>
              <a:rPr lang="en-GB" altLang="en-US" sz="2800" dirty="0"/>
              <a:t>	</a:t>
            </a:r>
            <a:r>
              <a:rPr lang="en-GB" altLang="en-US" sz="2800" dirty="0" smtClean="0"/>
              <a:t>by </a:t>
            </a:r>
            <a:r>
              <a:rPr lang="en-GB" altLang="en-US" sz="2800" dirty="0" err="1" smtClean="0"/>
              <a:t>Nilesh</a:t>
            </a:r>
            <a:r>
              <a:rPr lang="en-GB" altLang="en-US" sz="2800" dirty="0" smtClean="0"/>
              <a:t> Shah</a:t>
            </a:r>
          </a:p>
          <a:p>
            <a:pPr>
              <a:buFontTx/>
              <a:buNone/>
              <a:defRPr/>
            </a:pPr>
            <a:endParaRPr lang="en-GB" altLang="en-US" sz="2800" dirty="0" smtClean="0">
              <a:solidFill>
                <a:srgbClr val="FF3300"/>
              </a:solidFill>
            </a:endParaRPr>
          </a:p>
          <a:p>
            <a:pPr>
              <a:buFontTx/>
              <a:buNone/>
              <a:defRPr/>
            </a:pP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 anchor="t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mtClean="0">
                <a:solidFill>
                  <a:srgbClr val="008000"/>
                </a:solidFill>
              </a:rPr>
              <a:t>SELECT Statements </a:t>
            </a:r>
            <a:endParaRPr lang="en-US" altLang="en-US" dirty="0" smtClean="0">
              <a:solidFill>
                <a:srgbClr val="008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4648200"/>
            <a:ext cx="7385050" cy="171803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>
            <a:sp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/>
              <a:t>INTO clause is required.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dirty="0" smtClean="0"/>
              <a:t>Query must return exactly one row.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dirty="0" smtClean="0"/>
              <a:t>Otherwise, a NO_DATA_FOUND or TOO_MANY_ROWS exception is thrown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914400" y="1143000"/>
            <a:ext cx="7405688" cy="35083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v_sname	 VARCHAR2(10);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v_rating	 NUMBER(3);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SELECT	sname, rating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INTO	v_sname</a:t>
            </a:r>
            <a:r>
              <a:rPr lang="en-US" altLang="en-US" sz="2400" b="1">
                <a:latin typeface="Courier New" panose="02070309020205020404" pitchFamily="49" charset="0"/>
              </a:rPr>
              <a:t>, v_rating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FROM	Sailors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WHERE	sid = '112';   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147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888"/>
            <a:ext cx="8229600" cy="3779837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conditions and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362200"/>
            <a:ext cx="7620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Selection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IF </a:t>
            </a:r>
            <a:r>
              <a:rPr lang="en-GB" altLang="en-US" dirty="0" smtClean="0">
                <a:solidFill>
                  <a:srgbClr val="0033CC"/>
                </a:solidFill>
              </a:rPr>
              <a:t>condition THEN</a:t>
            </a:r>
            <a:endParaRPr lang="en-GB" altLang="en-US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sequence_of_statements1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ELSE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   sequence_of_statements2</a:t>
            </a:r>
          </a:p>
          <a:p>
            <a:pPr>
              <a:buFontTx/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END IF;</a:t>
            </a:r>
          </a:p>
          <a:p>
            <a:endParaRPr lang="en-GB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16" y="4365104"/>
            <a:ext cx="8928991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PL/SQL - Selection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16832"/>
            <a:ext cx="8001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66FF"/>
                </a:solidFill>
              </a:rPr>
              <a:t>Nested conditions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If &lt;</a:t>
            </a:r>
            <a:r>
              <a:rPr lang="en-US" altLang="en-US" dirty="0" err="1"/>
              <a:t>cond</a:t>
            </a:r>
            <a:r>
              <a:rPr lang="en-US" altLang="en-US" dirty="0"/>
              <a:t>&gt;</a:t>
            </a:r>
          </a:p>
          <a:p>
            <a:pPr>
              <a:buNone/>
            </a:pPr>
            <a:r>
              <a:rPr lang="en-US" altLang="en-US" dirty="0"/>
              <a:t>    then </a:t>
            </a:r>
          </a:p>
          <a:p>
            <a:pPr>
              <a:buNone/>
            </a:pPr>
            <a:r>
              <a:rPr lang="en-US" altLang="en-US" dirty="0"/>
              <a:t>       if &lt;cond2&gt;</a:t>
            </a:r>
          </a:p>
          <a:p>
            <a:pPr>
              <a:buNone/>
            </a:pPr>
            <a:r>
              <a:rPr lang="en-US" altLang="en-US" dirty="0"/>
              <a:t>          then   </a:t>
            </a:r>
          </a:p>
          <a:p>
            <a:pPr>
              <a:buNone/>
            </a:pPr>
            <a:r>
              <a:rPr lang="en-US" altLang="en-US" dirty="0"/>
              <a:t>            &lt;command1&gt;</a:t>
            </a:r>
          </a:p>
          <a:p>
            <a:pPr>
              <a:buNone/>
            </a:pPr>
            <a:r>
              <a:rPr lang="en-US" altLang="en-US" dirty="0"/>
              <a:t>        end if;</a:t>
            </a:r>
          </a:p>
          <a:p>
            <a:pPr>
              <a:buNone/>
            </a:pPr>
            <a:r>
              <a:rPr lang="en-US" altLang="en-US" dirty="0"/>
              <a:t>  else &lt;command2&gt;</a:t>
            </a:r>
          </a:p>
          <a:p>
            <a:pPr>
              <a:buNone/>
            </a:pPr>
            <a:r>
              <a:rPr lang="en-US" altLang="en-US" dirty="0"/>
              <a:t>  end if;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 anchor="t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mtClean="0">
                <a:solidFill>
                  <a:srgbClr val="008000"/>
                </a:solidFill>
              </a:rPr>
              <a:t>IF-THEN-ELSIF Statements</a:t>
            </a:r>
            <a:endParaRPr lang="en-US" altLang="en-US" dirty="0" smtClean="0">
              <a:solidFill>
                <a:srgbClr val="008000"/>
              </a:solidFill>
            </a:endParaRP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blackWhite">
          <a:xfrm>
            <a:off x="965200" y="1981200"/>
            <a:ext cx="6962775" cy="3338513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 . 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rating &gt; 7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'You are great';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ELSIF rating &gt;= 5 THEN           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'Not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'Pretty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3833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4644</TotalTime>
  <Words>641</Words>
  <Application>Microsoft Office PowerPoint</Application>
  <PresentationFormat>On-screen Show (4:3)</PresentationFormat>
  <Paragraphs>218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Comic Sans MS</vt:lpstr>
      <vt:lpstr>Courier New</vt:lpstr>
      <vt:lpstr>Georgia</vt:lpstr>
      <vt:lpstr>Times New Roman</vt:lpstr>
      <vt:lpstr>Wingdings</vt:lpstr>
      <vt:lpstr>Wingdings 2</vt:lpstr>
      <vt:lpstr>Civic</vt:lpstr>
      <vt:lpstr>PowerPoint Presentation</vt:lpstr>
      <vt:lpstr>PL/SQL</vt:lpstr>
      <vt:lpstr>PowerPoint Presentation</vt:lpstr>
      <vt:lpstr>PL/SQL conditions and loops</vt:lpstr>
      <vt:lpstr>PL/SQL - Selection</vt:lpstr>
      <vt:lpstr>PL/SQL - Selection</vt:lpstr>
      <vt:lpstr>PL/SQL - Selection</vt:lpstr>
      <vt:lpstr>Nested conditions:</vt:lpstr>
      <vt:lpstr>PowerPoint Presentation</vt:lpstr>
      <vt:lpstr>Suppose we have the following table:</vt:lpstr>
      <vt:lpstr>Solution</vt:lpstr>
      <vt:lpstr>PL/SQL - Iteration</vt:lpstr>
      <vt:lpstr>PL/SQL - Iteration</vt:lpstr>
      <vt:lpstr>PL/SQL - Iteration</vt:lpstr>
      <vt:lpstr>Loops: Simple Loop </vt:lpstr>
      <vt:lpstr>PL/SQL - Iteration</vt:lpstr>
      <vt:lpstr>PL/SQL - Iteration</vt:lpstr>
      <vt:lpstr>Loops: WHILE Loop</vt:lpstr>
      <vt:lpstr>PL/SQL - Iteration</vt:lpstr>
      <vt:lpstr>Loops: FOR Loop</vt:lpstr>
      <vt:lpstr>PL/SQL - Iteration</vt:lpstr>
      <vt:lpstr>PL/SQL -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</dc:title>
  <dc:creator>lmu</dc:creator>
  <cp:lastModifiedBy>Dibya</cp:lastModifiedBy>
  <cp:revision>283</cp:revision>
  <cp:lastPrinted>2015-10-19T07:29:50Z</cp:lastPrinted>
  <dcterms:created xsi:type="dcterms:W3CDTF">2000-02-08T14:11:36Z</dcterms:created>
  <dcterms:modified xsi:type="dcterms:W3CDTF">2016-09-14T11:29:47Z</dcterms:modified>
</cp:coreProperties>
</file>