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3"/>
  </p:notesMasterIdLst>
  <p:handoutMasterIdLst>
    <p:handoutMasterId r:id="rId24"/>
  </p:handoutMasterIdLst>
  <p:sldIdLst>
    <p:sldId id="669" r:id="rId2"/>
    <p:sldId id="723" r:id="rId3"/>
    <p:sldId id="715" r:id="rId4"/>
    <p:sldId id="724" r:id="rId5"/>
    <p:sldId id="720" r:id="rId6"/>
    <p:sldId id="721" r:id="rId7"/>
    <p:sldId id="712" r:id="rId8"/>
    <p:sldId id="710" r:id="rId9"/>
    <p:sldId id="689" r:id="rId10"/>
    <p:sldId id="698" r:id="rId11"/>
    <p:sldId id="699" r:id="rId12"/>
    <p:sldId id="700" r:id="rId13"/>
    <p:sldId id="701" r:id="rId14"/>
    <p:sldId id="667" r:id="rId15"/>
    <p:sldId id="709" r:id="rId16"/>
    <p:sldId id="708" r:id="rId17"/>
    <p:sldId id="692" r:id="rId18"/>
    <p:sldId id="693" r:id="rId19"/>
    <p:sldId id="690" r:id="rId20"/>
    <p:sldId id="726" r:id="rId21"/>
    <p:sldId id="674" r:id="rId22"/>
  </p:sldIdLst>
  <p:sldSz cx="9144000" cy="5143500" type="screen16x9"/>
  <p:notesSz cx="9144000" cy="6858000"/>
  <p:defaultTextStyle>
    <a:defPPr>
      <a:defRPr lang="en-US"/>
    </a:defPPr>
    <a:lvl1pPr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1pPr>
    <a:lvl2pPr marL="169863" indent="1143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2pPr>
    <a:lvl3pPr marL="341313" indent="2286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3pPr>
    <a:lvl4pPr marL="512763" indent="3429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4pPr>
    <a:lvl5pPr marL="684213" indent="455613"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9pPr>
  </p:defaultTextStyle>
  <p:extLst>
    <p:ext uri="{EFAFB233-063F-42B5-8137-9DF3F51BA10A}">
      <p15:sldGuideLst xmlns:p15="http://schemas.microsoft.com/office/powerpoint/2012/main">
        <p15:guide id="1" orient="horz" pos="347">
          <p15:clr>
            <a:srgbClr val="A4A3A4"/>
          </p15:clr>
        </p15:guide>
        <p15:guide id="2" orient="horz" pos="700">
          <p15:clr>
            <a:srgbClr val="A4A3A4"/>
          </p15:clr>
        </p15:guide>
        <p15:guide id="3" pos="509">
          <p15:clr>
            <a:srgbClr val="A4A3A4"/>
          </p15:clr>
        </p15:guide>
        <p15:guide id="4" pos="5759">
          <p15:clr>
            <a:srgbClr val="A4A3A4"/>
          </p15:clr>
        </p15:guide>
        <p15:guide id="5" pos="288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B9BE78"/>
    <a:srgbClr val="0070C0"/>
    <a:srgbClr val="B8B8B8"/>
    <a:srgbClr val="4D4D4D"/>
    <a:srgbClr val="5E4847"/>
    <a:srgbClr val="604847"/>
    <a:srgbClr val="AB9E4B"/>
    <a:srgbClr val="9FB3A9"/>
    <a:srgbClr val="707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5" autoAdjust="0"/>
    <p:restoredTop sz="71524" autoAdjust="0"/>
  </p:normalViewPr>
  <p:slideViewPr>
    <p:cSldViewPr snapToGrid="0" showGuides="1">
      <p:cViewPr varScale="1">
        <p:scale>
          <a:sx n="65" d="100"/>
          <a:sy n="65" d="100"/>
        </p:scale>
        <p:origin x="1500" y="66"/>
      </p:cViewPr>
      <p:guideLst>
        <p:guide orient="horz" pos="347"/>
        <p:guide orient="horz" pos="700"/>
        <p:guide pos="509"/>
        <p:guide pos="5759"/>
        <p:guide pos="288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18" Type="http://schemas.openxmlformats.org/officeDocument/2006/relationships/image" Target="../media/image64.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63.wmf"/><Relationship Id="rId2" Type="http://schemas.openxmlformats.org/officeDocument/2006/relationships/image" Target="../media/image48.wmf"/><Relationship Id="rId16" Type="http://schemas.openxmlformats.org/officeDocument/2006/relationships/image" Target="../media/image62.wmf"/><Relationship Id="rId1" Type="http://schemas.openxmlformats.org/officeDocument/2006/relationships/image" Target="../media/image4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6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l">
              <a:lnSpc>
                <a:spcPct val="90000"/>
              </a:lnSpc>
              <a:spcBef>
                <a:spcPct val="50000"/>
              </a:spcBef>
              <a:buClr>
                <a:schemeClr val="accent1"/>
              </a:buClr>
              <a:defRPr sz="1200">
                <a:latin typeface="Arial" charset="0"/>
                <a:ea typeface="+mn-ea"/>
                <a:cs typeface="+mn-cs"/>
              </a:defRPr>
            </a:lvl1pPr>
          </a:lstStyle>
          <a:p>
            <a:pPr>
              <a:defRPr/>
            </a:pPr>
            <a:endParaRPr lang="en-US" dirty="0"/>
          </a:p>
        </p:txBody>
      </p:sp>
      <p:sp>
        <p:nvSpPr>
          <p:cNvPr id="152579" name="Rectangle 3"/>
          <p:cNvSpPr>
            <a:spLocks noGrp="1" noChangeArrowheads="1"/>
          </p:cNvSpPr>
          <p:nvPr>
            <p:ph type="dt" sz="quarter" idx="1"/>
          </p:nvPr>
        </p:nvSpPr>
        <p:spPr bwMode="auto">
          <a:xfrm>
            <a:off x="5181600" y="0"/>
            <a:ext cx="3962400" cy="381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r">
              <a:lnSpc>
                <a:spcPct val="90000"/>
              </a:lnSpc>
              <a:spcBef>
                <a:spcPct val="50000"/>
              </a:spcBef>
              <a:buClr>
                <a:schemeClr val="accent1"/>
              </a:buClr>
              <a:defRPr sz="1200">
                <a:cs typeface="+mn-cs"/>
              </a:defRPr>
            </a:lvl1pPr>
          </a:lstStyle>
          <a:p>
            <a:pPr>
              <a:defRPr/>
            </a:pPr>
            <a:fld id="{20081F73-A3D6-48AF-B321-CCF67B639CA5}" type="datetime1">
              <a:rPr lang="en-US"/>
              <a:pPr>
                <a:defRPr/>
              </a:pPr>
              <a:t>6/28/2017</a:t>
            </a:fld>
            <a:endParaRPr lang="en-US" dirty="0"/>
          </a:p>
        </p:txBody>
      </p:sp>
      <p:sp>
        <p:nvSpPr>
          <p:cNvPr id="152580" name="Rectangle 4"/>
          <p:cNvSpPr>
            <a:spLocks noGrp="1" noChangeArrowheads="1"/>
          </p:cNvSpPr>
          <p:nvPr>
            <p:ph type="ftr" sz="quarter" idx="2"/>
          </p:nvPr>
        </p:nvSpPr>
        <p:spPr bwMode="auto">
          <a:xfrm>
            <a:off x="0" y="6477000"/>
            <a:ext cx="3962400" cy="381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l">
              <a:lnSpc>
                <a:spcPct val="90000"/>
              </a:lnSpc>
              <a:spcBef>
                <a:spcPct val="50000"/>
              </a:spcBef>
              <a:buClr>
                <a:schemeClr val="accent1"/>
              </a:buClr>
              <a:defRPr sz="1200">
                <a:latin typeface="Arial" charset="0"/>
                <a:ea typeface="+mn-ea"/>
                <a:cs typeface="+mn-cs"/>
              </a:defRPr>
            </a:lvl1pPr>
          </a:lstStyle>
          <a:p>
            <a:pPr>
              <a:defRPr/>
            </a:pPr>
            <a:endParaRPr lang="en-US" dirty="0"/>
          </a:p>
        </p:txBody>
      </p:sp>
      <p:sp>
        <p:nvSpPr>
          <p:cNvPr id="152581" name="Rectangle 5"/>
          <p:cNvSpPr>
            <a:spLocks noGrp="1" noChangeArrowheads="1"/>
          </p:cNvSpPr>
          <p:nvPr>
            <p:ph type="sldNum" sz="quarter" idx="3"/>
          </p:nvPr>
        </p:nvSpPr>
        <p:spPr bwMode="auto">
          <a:xfrm>
            <a:off x="5181600" y="6600825"/>
            <a:ext cx="3962400" cy="25717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r">
              <a:lnSpc>
                <a:spcPct val="90000"/>
              </a:lnSpc>
              <a:spcBef>
                <a:spcPct val="50000"/>
              </a:spcBef>
              <a:buClr>
                <a:schemeClr val="accent1"/>
              </a:buClr>
              <a:defRPr sz="1200">
                <a:cs typeface="+mn-cs"/>
              </a:defRPr>
            </a:lvl1pPr>
          </a:lstStyle>
          <a:p>
            <a:pPr>
              <a:defRPr/>
            </a:pPr>
            <a:fld id="{BC2084C9-A309-4861-9B00-572BD194BB28}" type="slidenum">
              <a:rPr lang="en-US"/>
              <a:pPr>
                <a:defRPr/>
              </a:pPr>
              <a:t>‹#›</a:t>
            </a:fld>
            <a:endParaRPr lang="en-US" dirty="0"/>
          </a:p>
        </p:txBody>
      </p:sp>
    </p:spTree>
    <p:extLst>
      <p:ext uri="{BB962C8B-B14F-4D97-AF65-F5344CB8AC3E}">
        <p14:creationId xmlns:p14="http://schemas.microsoft.com/office/powerpoint/2010/main" val="2604692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69636"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cs typeface="+mn-cs"/>
              </a:defRPr>
            </a:lvl1pPr>
          </a:lstStyle>
          <a:p>
            <a:pPr>
              <a:defRPr/>
            </a:pPr>
            <a:fld id="{C87FD523-6A9D-431F-9006-8F984D4E0CCC}" type="slidenum">
              <a:rPr lang="en-US"/>
              <a:pPr>
                <a:defRPr/>
              </a:pPr>
              <a:t>‹#›</a:t>
            </a:fld>
            <a:endParaRPr lang="en-US" dirty="0"/>
          </a:p>
        </p:txBody>
      </p:sp>
    </p:spTree>
    <p:extLst>
      <p:ext uri="{BB962C8B-B14F-4D97-AF65-F5344CB8AC3E}">
        <p14:creationId xmlns:p14="http://schemas.microsoft.com/office/powerpoint/2010/main" val="30042293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b="1" kern="1200">
        <a:solidFill>
          <a:schemeClr val="tx1"/>
        </a:solidFill>
        <a:latin typeface="Arial" pitchFamily="-106" charset="0"/>
        <a:ea typeface="ＭＳ Ｐゴシック" charset="-128"/>
        <a:cs typeface="ＭＳ Ｐゴシック" charset="-128"/>
      </a:defRPr>
    </a:lvl1pPr>
    <a:lvl2pPr marL="41275" algn="l" rtl="0" eaLnBrk="0" fontAlgn="base" hangingPunct="0">
      <a:spcBef>
        <a:spcPct val="30000"/>
      </a:spcBef>
      <a:spcAft>
        <a:spcPct val="0"/>
      </a:spcAft>
      <a:defRPr sz="400" kern="1200">
        <a:solidFill>
          <a:schemeClr val="tx1"/>
        </a:solidFill>
        <a:latin typeface="Arial" pitchFamily="-106" charset="0"/>
        <a:ea typeface="ＭＳ Ｐゴシック" pitchFamily="-106" charset="-128"/>
        <a:cs typeface="+mn-cs"/>
      </a:defRPr>
    </a:lvl2pPr>
    <a:lvl3pPr marL="125413" indent="-39688" algn="l" rtl="0" eaLnBrk="0" fontAlgn="base" hangingPunct="0">
      <a:spcBef>
        <a:spcPct val="30000"/>
      </a:spcBef>
      <a:spcAft>
        <a:spcPct val="0"/>
      </a:spcAft>
      <a:buSzPct val="100000"/>
      <a:buFont typeface="Times" pitchFamily="18" charset="0"/>
      <a:buChar char="•"/>
      <a:defRPr sz="400" kern="1200">
        <a:solidFill>
          <a:schemeClr val="tx1"/>
        </a:solidFill>
        <a:latin typeface="Arial" pitchFamily="-106" charset="0"/>
        <a:ea typeface="ＭＳ Ｐゴシック" pitchFamily="-106" charset="-128"/>
        <a:cs typeface="+mn-cs"/>
      </a:defRPr>
    </a:lvl3pPr>
    <a:lvl4pPr marL="215900" indent="-44450" algn="l" rtl="0" eaLnBrk="0" fontAlgn="base" hangingPunct="0">
      <a:spcBef>
        <a:spcPct val="30000"/>
      </a:spcBef>
      <a:spcAft>
        <a:spcPct val="0"/>
      </a:spcAft>
      <a:buChar char="–"/>
      <a:defRPr sz="400" kern="1200">
        <a:solidFill>
          <a:schemeClr val="tx1"/>
        </a:solidFill>
        <a:latin typeface="Arial" pitchFamily="-106" charset="0"/>
        <a:ea typeface="ＭＳ Ｐゴシック" pitchFamily="-106" charset="-128"/>
        <a:cs typeface="+mn-cs"/>
      </a:defRPr>
    </a:lvl4pPr>
    <a:lvl5pPr marL="258763" algn="l" rtl="0" eaLnBrk="0" fontAlgn="base" hangingPunct="0">
      <a:spcBef>
        <a:spcPct val="30000"/>
      </a:spcBef>
      <a:spcAft>
        <a:spcPct val="0"/>
      </a:spcAft>
      <a:defRPr sz="300" kern="1200">
        <a:solidFill>
          <a:schemeClr val="tx1"/>
        </a:solidFill>
        <a:latin typeface="Arial" pitchFamily="-106" charset="0"/>
        <a:ea typeface="ＭＳ Ｐゴシック" pitchFamily="-106" charset="-128"/>
        <a:cs typeface="+mn-cs"/>
      </a:defRPr>
    </a:lvl5pPr>
    <a:lvl6pPr marL="856575" algn="l" defTabSz="171315" rtl="0" eaLnBrk="1" latinLnBrk="0" hangingPunct="1">
      <a:defRPr sz="400" kern="1200">
        <a:solidFill>
          <a:schemeClr val="tx1"/>
        </a:solidFill>
        <a:latin typeface="+mn-lt"/>
        <a:ea typeface="+mn-ea"/>
        <a:cs typeface="+mn-cs"/>
      </a:defRPr>
    </a:lvl6pPr>
    <a:lvl7pPr marL="1027891" algn="l" defTabSz="171315" rtl="0" eaLnBrk="1" latinLnBrk="0" hangingPunct="1">
      <a:defRPr sz="400" kern="1200">
        <a:solidFill>
          <a:schemeClr val="tx1"/>
        </a:solidFill>
        <a:latin typeface="+mn-lt"/>
        <a:ea typeface="+mn-ea"/>
        <a:cs typeface="+mn-cs"/>
      </a:defRPr>
    </a:lvl7pPr>
    <a:lvl8pPr marL="1199206" algn="l" defTabSz="171315" rtl="0" eaLnBrk="1" latinLnBrk="0" hangingPunct="1">
      <a:defRPr sz="400" kern="1200">
        <a:solidFill>
          <a:schemeClr val="tx1"/>
        </a:solidFill>
        <a:latin typeface="+mn-lt"/>
        <a:ea typeface="+mn-ea"/>
        <a:cs typeface="+mn-cs"/>
      </a:defRPr>
    </a:lvl8pPr>
    <a:lvl9pPr marL="1370521" algn="l" defTabSz="171315"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0" i="0" dirty="0" smtClean="0">
                <a:latin typeface="Arial" pitchFamily="34" charset="0"/>
                <a:ea typeface="ＭＳ Ｐゴシック" pitchFamily="34" charset="-128"/>
              </a:rPr>
              <a:t> </a:t>
            </a:r>
            <a:r>
              <a:rPr lang="en-US" b="1" i="0" dirty="0" smtClean="0">
                <a:latin typeface="Arial" pitchFamily="34" charset="0"/>
                <a:ea typeface="ＭＳ Ｐゴシック" pitchFamily="34" charset="-128"/>
              </a:rPr>
              <a:t>Fully supported available using Oracle Database support agreement, with dedicated support team</a:t>
            </a:r>
          </a:p>
          <a:p>
            <a:pPr>
              <a:buFont typeface="Arial" pitchFamily="34" charset="0"/>
              <a:buNone/>
            </a:pPr>
            <a:r>
              <a:rPr lang="en-US" b="1" i="0" dirty="0" smtClean="0">
                <a:latin typeface="Arial" pitchFamily="34" charset="0"/>
                <a:ea typeface="ＭＳ Ｐゴシック" pitchFamily="34" charset="-128"/>
              </a:rPr>
              <a:t> “No-Cost” Feature means you can build any number of applications and any number of users without additional licensing costs</a:t>
            </a:r>
          </a:p>
          <a:p>
            <a:pPr>
              <a:buFont typeface="Arial" pitchFamily="34" charset="0"/>
              <a:buNone/>
            </a:pPr>
            <a:r>
              <a:rPr lang="en-US" b="1" i="0" dirty="0" smtClean="0">
                <a:latin typeface="Arial" pitchFamily="34" charset="0"/>
                <a:ea typeface="ＭＳ Ｐゴシック" pitchFamily="34" charset="-128"/>
              </a:rPr>
              <a:t> Runs in all database editions</a:t>
            </a:r>
          </a:p>
          <a:p>
            <a:pPr>
              <a:buFont typeface="Arial" pitchFamily="34" charset="0"/>
              <a:buNone/>
            </a:pPr>
            <a:r>
              <a:rPr lang="en-US" b="1" i="0" dirty="0" smtClean="0">
                <a:latin typeface="Arial" pitchFamily="34" charset="0"/>
                <a:ea typeface="ＭＳ Ｐゴシック" pitchFamily="34" charset="-128"/>
              </a:rPr>
              <a:t> Requires 10.2.0.4 and above</a:t>
            </a:r>
          </a:p>
          <a:p>
            <a:pPr>
              <a:buFont typeface="Arial" pitchFamily="34" charset="0"/>
              <a:buNone/>
            </a:pPr>
            <a:r>
              <a:rPr lang="en-US" b="1" i="0" dirty="0" smtClean="0">
                <a:latin typeface="Arial" pitchFamily="34" charset="0"/>
                <a:ea typeface="ＭＳ Ｐゴシック" pitchFamily="34" charset="-128"/>
              </a:rPr>
              <a:t> Part of standard database install since 11gR1</a:t>
            </a:r>
          </a:p>
          <a:p>
            <a:pPr>
              <a:buFont typeface="Arial" pitchFamily="34" charset="0"/>
              <a:buNone/>
            </a:pPr>
            <a:r>
              <a:rPr lang="en-US" b="1" i="0" baseline="0" dirty="0" smtClean="0">
                <a:latin typeface="Arial" pitchFamily="34" charset="0"/>
                <a:ea typeface="ＭＳ Ｐゴシック" pitchFamily="34" charset="-128"/>
              </a:rPr>
              <a:t> As APEX released more frequently than database should always update to the latest version of APEX available on OTN </a:t>
            </a:r>
          </a:p>
          <a:p>
            <a:pPr>
              <a:buFont typeface="Arial" pitchFamily="34" charset="0"/>
              <a:buNone/>
            </a:pPr>
            <a:r>
              <a:rPr lang="en-US" b="0" i="0" baseline="0" dirty="0" smtClean="0">
                <a:latin typeface="Arial" pitchFamily="34" charset="0"/>
                <a:ea typeface="ＭＳ Ｐゴシック" pitchFamily="34" charset="-128"/>
              </a:rPr>
              <a:t>[http://www.oracle.com/technetwork/developer-tools/apex/downloads/index.html]</a:t>
            </a:r>
            <a:endParaRPr lang="en-US" b="0" i="0" dirty="0" smtClean="0">
              <a:latin typeface="Arial" pitchFamily="34" charset="0"/>
              <a:ea typeface="ＭＳ Ｐゴシック" pitchFamily="34" charset="-128"/>
            </a:endParaRPr>
          </a:p>
        </p:txBody>
      </p:sp>
    </p:spTree>
    <p:extLst>
      <p:ext uri="{BB962C8B-B14F-4D97-AF65-F5344CB8AC3E}">
        <p14:creationId xmlns:p14="http://schemas.microsoft.com/office/powerpoint/2010/main" val="231266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Go here to rapidly build declarative</a:t>
            </a:r>
            <a:r>
              <a:rPr lang="en-US" b="1" baseline="0"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applications based on your Oracle Database</a:t>
            </a:r>
            <a:r>
              <a:rPr lang="en-US" b="1" baseline="0" dirty="0" smtClean="0">
                <a:latin typeface="Arial" pitchFamily="34" charset="0"/>
                <a:ea typeface="ＭＳ Ｐゴシック" pitchFamily="34" charset="-128"/>
              </a:rPr>
              <a:t> tables</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97173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SQL Workshop is designed to allow Application Developers to maintain database objects such as tables, packages, functions, views,</a:t>
            </a:r>
            <a:r>
              <a:rPr lang="en-US" b="1" baseline="0" dirty="0" smtClean="0">
                <a:latin typeface="Arial" pitchFamily="34" charset="0"/>
                <a:ea typeface="ＭＳ Ｐゴシック" pitchFamily="34" charset="-128"/>
              </a:rPr>
              <a:t> etc</a:t>
            </a:r>
            <a:endParaRPr lang="en-US" b="1" dirty="0" smtClean="0">
              <a:latin typeface="Arial" pitchFamily="34" charset="0"/>
              <a:ea typeface="ＭＳ Ｐゴシック" pitchFamily="34" charset="-128"/>
            </a:endParaRPr>
          </a:p>
          <a:p>
            <a:r>
              <a:rPr lang="en-US" b="1" dirty="0" smtClean="0">
                <a:latin typeface="Arial" pitchFamily="34" charset="0"/>
                <a:ea typeface="ＭＳ Ｐゴシック" pitchFamily="34" charset="-128"/>
              </a:rPr>
              <a:t>Not as fully featured</a:t>
            </a:r>
            <a:r>
              <a:rPr lang="en-US" b="1" baseline="0" dirty="0" smtClean="0">
                <a:latin typeface="Arial" pitchFamily="34" charset="0"/>
                <a:ea typeface="ＭＳ Ｐゴシック" pitchFamily="34" charset="-128"/>
              </a:rPr>
              <a:t> as a dedicated tool such as SQL Developer but has all the essentials for browsing, creating and maintaining DB objects</a:t>
            </a:r>
          </a:p>
          <a:p>
            <a:r>
              <a:rPr lang="en-US" b="1" baseline="0" dirty="0" smtClean="0">
                <a:latin typeface="Arial" pitchFamily="34" charset="0"/>
                <a:ea typeface="ＭＳ Ｐゴシック" pitchFamily="34" charset="-128"/>
              </a:rPr>
              <a:t>Essential when direct access to underlying schemas not provided such as for hosted environments like apex.oracle.com</a:t>
            </a:r>
          </a:p>
          <a:p>
            <a:endParaRPr lang="en-US" b="1" baseline="0" dirty="0" smtClean="0">
              <a:latin typeface="Arial" pitchFamily="34" charset="0"/>
              <a:ea typeface="ＭＳ Ｐゴシック" pitchFamily="34" charset="-128"/>
            </a:endParaRPr>
          </a:p>
          <a:p>
            <a:r>
              <a:rPr lang="en-US" b="1" baseline="0" dirty="0" smtClean="0">
                <a:latin typeface="Arial" pitchFamily="34" charset="0"/>
                <a:ea typeface="ＭＳ Ｐゴシック" pitchFamily="34" charset="-128"/>
              </a:rPr>
              <a:t>- Object Browser to review and maintain DB Objects</a:t>
            </a:r>
          </a:p>
          <a:p>
            <a:r>
              <a:rPr lang="en-US" b="1" baseline="0" dirty="0" smtClean="0">
                <a:latin typeface="Arial" pitchFamily="34" charset="0"/>
                <a:ea typeface="ＭＳ Ｐゴシック" pitchFamily="34" charset="-128"/>
              </a:rPr>
              <a:t>- SQL Commands to run SQL</a:t>
            </a:r>
          </a:p>
          <a:p>
            <a:r>
              <a:rPr lang="en-US" b="1" baseline="0" dirty="0" smtClean="0">
                <a:latin typeface="Arial" pitchFamily="34" charset="0"/>
                <a:ea typeface="ＭＳ Ｐゴシック" pitchFamily="34" charset="-128"/>
              </a:rPr>
              <a:t>- SQL Scripts to upload and execute script files</a:t>
            </a:r>
          </a:p>
          <a:p>
            <a:pPr>
              <a:buFontTx/>
              <a:buChar char="-"/>
            </a:pPr>
            <a:r>
              <a:rPr lang="en-US" b="1" baseline="0" dirty="0" smtClean="0">
                <a:latin typeface="Arial" pitchFamily="34" charset="0"/>
                <a:ea typeface="ＭＳ Ｐゴシック" pitchFamily="34" charset="-128"/>
              </a:rPr>
              <a:t> Utilities  include Query Builder, Data Workshop, Generate DDL, Schema Comparison and more</a:t>
            </a:r>
          </a:p>
          <a:p>
            <a:pPr>
              <a:buFontTx/>
              <a:buChar char="-"/>
            </a:pPr>
            <a:r>
              <a:rPr lang="en-US" b="1" baseline="0" dirty="0" smtClean="0">
                <a:latin typeface="Arial" pitchFamily="34" charset="0"/>
                <a:ea typeface="ＭＳ Ｐゴシック" pitchFamily="34" charset="-128"/>
              </a:rPr>
              <a:t> RESTful Services to define Web Services using SQL and PL/SQL against the database</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264956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Team Development allows</a:t>
            </a:r>
            <a:r>
              <a:rPr lang="en-US" b="1" baseline="0" dirty="0" smtClean="0">
                <a:latin typeface="Arial" pitchFamily="34" charset="0"/>
                <a:ea typeface="ＭＳ Ｐゴシック" pitchFamily="34" charset="-128"/>
              </a:rPr>
              <a:t> development teams to better manage their APEX projects by defining milestones, features, to-dos and bugs</a:t>
            </a:r>
          </a:p>
          <a:p>
            <a:r>
              <a:rPr lang="en-US" b="1" baseline="0" dirty="0" smtClean="0">
                <a:latin typeface="Arial" pitchFamily="34" charset="0"/>
                <a:ea typeface="ＭＳ Ｐゴシック" pitchFamily="34" charset="-128"/>
              </a:rPr>
              <a:t>Features, to-dos and bugs can be associated with specific applications and pages as necessary</a:t>
            </a:r>
          </a:p>
          <a:p>
            <a:endParaRPr lang="en-US" b="1" baseline="0" dirty="0" smtClean="0">
              <a:latin typeface="Arial" pitchFamily="34" charset="0"/>
              <a:ea typeface="ＭＳ Ｐゴシック" pitchFamily="34" charset="-128"/>
            </a:endParaRPr>
          </a:p>
          <a:p>
            <a:r>
              <a:rPr lang="en-US" b="1" baseline="0" dirty="0" smtClean="0">
                <a:latin typeface="Arial" pitchFamily="34" charset="0"/>
                <a:ea typeface="ＭＳ Ｐゴシック" pitchFamily="34" charset="-128"/>
              </a:rPr>
              <a:t>Developers can readily configure feedback to allow their end-users to provide comments on applications.</a:t>
            </a:r>
          </a:p>
          <a:p>
            <a:r>
              <a:rPr lang="en-US" b="1" baseline="0" dirty="0" smtClean="0">
                <a:latin typeface="Arial" pitchFamily="34" charset="0"/>
                <a:ea typeface="ＭＳ Ｐゴシック" pitchFamily="34" charset="-128"/>
              </a:rPr>
              <a:t>The feedback also captures relevant session state details and can be readily converted to a feature, to-do or bug.</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1037191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Workspace Administrators can</a:t>
            </a:r>
            <a:r>
              <a:rPr lang="en-US" b="1" baseline="0" dirty="0" smtClean="0">
                <a:latin typeface="Arial" pitchFamily="34" charset="0"/>
                <a:ea typeface="ＭＳ Ｐゴシック" pitchFamily="34" charset="-128"/>
              </a:rPr>
              <a:t> administer their workspace and use the various reports to monitor activity</a:t>
            </a:r>
          </a:p>
          <a:p>
            <a:endParaRPr lang="en-US" b="1" baseline="0" dirty="0" smtClean="0">
              <a:latin typeface="Arial" pitchFamily="34" charset="0"/>
              <a:ea typeface="ＭＳ Ｐゴシック" pitchFamily="34" charset="-128"/>
            </a:endParaRPr>
          </a:p>
          <a:p>
            <a:r>
              <a:rPr lang="en-US" b="1" baseline="0" dirty="0" smtClean="0">
                <a:latin typeface="Arial" pitchFamily="34" charset="0"/>
                <a:ea typeface="ＭＳ Ｐゴシック" pitchFamily="34" charset="-128"/>
              </a:rPr>
              <a:t>Manage Service allows them to request more space or access to another schema</a:t>
            </a:r>
          </a:p>
          <a:p>
            <a:endParaRPr lang="en-US" b="1" baseline="0" dirty="0" smtClean="0">
              <a:latin typeface="Arial" pitchFamily="34" charset="0"/>
              <a:ea typeface="ＭＳ Ｐゴシック" pitchFamily="34" charset="-128"/>
            </a:endParaRPr>
          </a:p>
          <a:p>
            <a:r>
              <a:rPr lang="en-US" b="1" baseline="0" dirty="0" smtClean="0">
                <a:latin typeface="Arial" pitchFamily="34" charset="0"/>
                <a:ea typeface="ＭＳ Ｐゴシック" pitchFamily="34" charset="-128"/>
              </a:rPr>
              <a:t>Manage Users and Groups allows them to define developers and end-users</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65261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 Rapid “declarative” environment</a:t>
            </a:r>
            <a:r>
              <a:rPr lang="en-US" b="1" baseline="0" dirty="0" smtClean="0">
                <a:latin typeface="Arial" pitchFamily="34" charset="0"/>
                <a:ea typeface="ＭＳ Ｐゴシック" pitchFamily="34" charset="-128"/>
              </a:rPr>
              <a:t> with numerous wizards to define pages and regions </a:t>
            </a:r>
            <a:br>
              <a:rPr lang="en-US" b="1" baseline="0" dirty="0" smtClean="0">
                <a:latin typeface="Arial" pitchFamily="34" charset="0"/>
                <a:ea typeface="ＭＳ Ｐゴシック" pitchFamily="34" charset="-128"/>
              </a:rPr>
            </a:br>
            <a:r>
              <a:rPr lang="en-US" b="1" baseline="0" dirty="0" smtClean="0">
                <a:latin typeface="Arial" pitchFamily="34" charset="0"/>
                <a:ea typeface="ＭＳ Ｐゴシック" pitchFamily="34" charset="-128"/>
              </a:rPr>
              <a:t>- Extend report source, validations, processes, etc using SQL and PL/SQL or call packages, functions in the Oracle Database</a:t>
            </a:r>
          </a:p>
          <a:p>
            <a:pPr>
              <a:buFontTx/>
              <a:buChar char="-"/>
            </a:pPr>
            <a:r>
              <a:rPr lang="en-US" b="1" baseline="0" dirty="0" smtClean="0">
                <a:latin typeface="Arial" pitchFamily="34" charset="0"/>
                <a:ea typeface="ＭＳ Ｐゴシック" pitchFamily="34" charset="-128"/>
              </a:rPr>
              <a:t> APEX lives within the Oracle Database making it easy for DBAs to manage and at the data source making it very scalable</a:t>
            </a:r>
          </a:p>
          <a:p>
            <a:pPr>
              <a:buFontTx/>
              <a:buChar char="-"/>
            </a:pPr>
            <a:r>
              <a:rPr lang="en-US" b="1" baseline="0" dirty="0" smtClean="0">
                <a:latin typeface="Arial" pitchFamily="34" charset="0"/>
                <a:ea typeface="ＭＳ Ｐゴシック" pitchFamily="34" charset="-128"/>
              </a:rPr>
              <a:t> Can readily configure provisioning to allow access across your organization from a single Oracle instance</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228493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With Application Express you can build very simple applications, say by converting a spreadsheet, to extremely complex applications that integrate with several other systems</a:t>
            </a:r>
          </a:p>
          <a:p>
            <a:endParaRPr lang="en-US" b="1" dirty="0" smtClean="0">
              <a:latin typeface="Arial" pitchFamily="34" charset="0"/>
              <a:ea typeface="ＭＳ Ｐゴシック" pitchFamily="34" charset="-128"/>
            </a:endParaRPr>
          </a:p>
          <a:p>
            <a:r>
              <a:rPr lang="en-US" b="1" dirty="0" smtClean="0">
                <a:latin typeface="Arial" pitchFamily="34" charset="0"/>
                <a:ea typeface="ＭＳ Ｐゴシック" pitchFamily="34" charset="-128"/>
              </a:rPr>
              <a:t>Rapidly develop applications on top of</a:t>
            </a:r>
            <a:r>
              <a:rPr lang="en-US" b="1" baseline="0" dirty="0" smtClean="0">
                <a:latin typeface="Arial" pitchFamily="34" charset="0"/>
                <a:ea typeface="ＭＳ Ｐゴシック" pitchFamily="34" charset="-128"/>
              </a:rPr>
              <a:t> Oracle Tables</a:t>
            </a:r>
          </a:p>
          <a:p>
            <a:r>
              <a:rPr lang="en-US" b="1" baseline="0" dirty="0" smtClean="0">
                <a:latin typeface="Arial" pitchFamily="34" charset="0"/>
                <a:ea typeface="ＭＳ Ｐゴシック" pitchFamily="34" charset="-128"/>
              </a:rPr>
              <a:t>Provide “Interactive” reporting capabilities</a:t>
            </a:r>
          </a:p>
          <a:p>
            <a:r>
              <a:rPr lang="en-US" b="1" baseline="0" dirty="0" smtClean="0">
                <a:latin typeface="Arial" pitchFamily="34" charset="0"/>
                <a:ea typeface="ＭＳ Ｐゴシック" pitchFamily="34" charset="-128"/>
              </a:rPr>
              <a:t>Convert a spreadsheet to run on the Oracle database and provide a single source of truth</a:t>
            </a:r>
          </a:p>
          <a:p>
            <a:r>
              <a:rPr lang="en-US" b="1" baseline="0" dirty="0" err="1" smtClean="0">
                <a:latin typeface="Arial" pitchFamily="34" charset="0"/>
                <a:ea typeface="ＭＳ Ｐゴシック" pitchFamily="34" charset="-128"/>
              </a:rPr>
              <a:t>Rearchitect</a:t>
            </a:r>
            <a:r>
              <a:rPr lang="en-US" b="1" baseline="0" dirty="0" smtClean="0">
                <a:latin typeface="Arial" pitchFamily="34" charset="0"/>
                <a:ea typeface="ＭＳ Ｐゴシック" pitchFamily="34" charset="-128"/>
              </a:rPr>
              <a:t> your Forms applications and re-use all of the existing database objects using a tool that Forms developers can easily learn and relate to as SQL and PL/SQL based</a:t>
            </a:r>
          </a:p>
          <a:p>
            <a:r>
              <a:rPr lang="en-US" b="1" baseline="0" dirty="0" smtClean="0">
                <a:latin typeface="Arial" pitchFamily="34" charset="0"/>
                <a:ea typeface="ＭＳ Ｐゴシック" pitchFamily="34" charset="-128"/>
              </a:rPr>
              <a:t>Improve security and performance of Access applications by converting them to Oracle using SQL Developer to define the data structures and migrate data and APEX to build the applications on top of</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421126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Just</a:t>
            </a:r>
            <a:r>
              <a:rPr lang="en-US" baseline="0" dirty="0" smtClean="0">
                <a:latin typeface="Arial" pitchFamily="34" charset="0"/>
                <a:ea typeface="ＭＳ Ｐゴシック" pitchFamily="34" charset="-128"/>
              </a:rPr>
              <a:t> about every RAD tool can quickly build the components listed on the left-hand side using wizards just like APEX</a:t>
            </a:r>
          </a:p>
          <a:p>
            <a:r>
              <a:rPr lang="en-US" baseline="0" dirty="0" smtClean="0">
                <a:latin typeface="Arial" pitchFamily="34" charset="0"/>
                <a:ea typeface="ＭＳ Ｐゴシック" pitchFamily="34" charset="-128"/>
              </a:rPr>
              <a:t>However, for those components in the center many require significant hand-coding, whereas APEX handles such features declaratively</a:t>
            </a:r>
          </a:p>
          <a:p>
            <a:r>
              <a:rPr lang="en-US" baseline="0" dirty="0" smtClean="0">
                <a:latin typeface="Arial" pitchFamily="34" charset="0"/>
                <a:ea typeface="ＭＳ Ｐゴシック" pitchFamily="34" charset="-128"/>
              </a:rPr>
              <a:t>Then when you look at the components on the right-hand side this is where APEX separates itself from the rest</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 The translation services within APEX allow developers to use one code base and deliver </a:t>
            </a:r>
            <a:r>
              <a:rPr lang="en-US" baseline="0" dirty="0" err="1" smtClean="0">
                <a:latin typeface="Arial" pitchFamily="34" charset="0"/>
                <a:ea typeface="ＭＳ Ｐゴシック" pitchFamily="34" charset="-128"/>
              </a:rPr>
              <a:t>mulitple</a:t>
            </a:r>
            <a:r>
              <a:rPr lang="en-US" baseline="0" dirty="0" smtClean="0">
                <a:latin typeface="Arial" pitchFamily="34" charset="0"/>
                <a:ea typeface="ＭＳ Ｐゴシック" pitchFamily="34" charset="-128"/>
              </a:rPr>
              <a:t> languages</a:t>
            </a:r>
          </a:p>
          <a:p>
            <a:r>
              <a:rPr lang="en-US" baseline="0" dirty="0" smtClean="0">
                <a:latin typeface="Arial" pitchFamily="34" charset="0"/>
                <a:ea typeface="ＭＳ Ｐゴシック" pitchFamily="34" charset="-128"/>
              </a:rPr>
              <a:t>- Conditional processing is available on almost every component - From pages to items, including processing can have simple “is null” to complex conditions such as calls to Oracle database functions</a:t>
            </a:r>
          </a:p>
          <a:p>
            <a:r>
              <a:rPr lang="en-US" dirty="0" smtClean="0">
                <a:latin typeface="Arial" pitchFamily="34" charset="0"/>
                <a:ea typeface="ＭＳ Ｐゴシック" pitchFamily="34" charset="-128"/>
              </a:rPr>
              <a:t>- Build-in</a:t>
            </a:r>
            <a:r>
              <a:rPr lang="en-US" baseline="0" dirty="0" smtClean="0">
                <a:latin typeface="Arial" pitchFamily="34" charset="0"/>
                <a:ea typeface="ＭＳ Ｐゴシック" pitchFamily="34" charset="-128"/>
              </a:rPr>
              <a:t> Authentication themes, authorization schemes, and session state management make it easy to secure and manage user sessions allowing developers to concentrate on solving the business solutions rather than coding all of the plumbing required</a:t>
            </a:r>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4270959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Quickly build pages to manage parent-child relationships</a:t>
            </a:r>
          </a:p>
          <a:p>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173514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Build tabular forms and like the master-detail forms you can declaratively define validations using columns.</a:t>
            </a:r>
          </a:p>
        </p:txBody>
      </p:sp>
    </p:spTree>
    <p:extLst>
      <p:ext uri="{BB962C8B-B14F-4D97-AF65-F5344CB8AC3E}">
        <p14:creationId xmlns:p14="http://schemas.microsoft.com/office/powerpoint/2010/main" val="2798988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Incorporate client-side</a:t>
            </a:r>
            <a:r>
              <a:rPr lang="en-US" baseline="0" dirty="0" smtClean="0">
                <a:latin typeface="Arial" pitchFamily="34" charset="0"/>
                <a:ea typeface="ＭＳ Ｐゴシック" pitchFamily="34" charset="-128"/>
              </a:rPr>
              <a:t> interactivity declaratively and without needing </a:t>
            </a:r>
            <a:r>
              <a:rPr lang="en-US" baseline="0" dirty="0" err="1" smtClean="0">
                <a:latin typeface="Arial" pitchFamily="34" charset="0"/>
                <a:ea typeface="ＭＳ Ｐゴシック" pitchFamily="34" charset="-128"/>
              </a:rPr>
              <a:t>Javascript</a:t>
            </a:r>
            <a:r>
              <a:rPr lang="en-US" baseline="0" dirty="0" smtClean="0">
                <a:latin typeface="Arial" pitchFamily="34" charset="0"/>
                <a:ea typeface="ＭＳ Ｐゴシック" pitchFamily="34" charset="-128"/>
              </a:rPr>
              <a:t> or AJAX.</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Rather than writing lines and lines of </a:t>
            </a:r>
            <a:r>
              <a:rPr lang="en-US" baseline="0" dirty="0" err="1" smtClean="0">
                <a:latin typeface="Arial" pitchFamily="34" charset="0"/>
                <a:ea typeface="ＭＳ Ｐゴシック" pitchFamily="34" charset="-128"/>
              </a:rPr>
              <a:t>Javascript</a:t>
            </a:r>
            <a:r>
              <a:rPr lang="en-US" baseline="0" dirty="0" smtClean="0">
                <a:latin typeface="Arial" pitchFamily="34" charset="0"/>
                <a:ea typeface="ＭＳ Ｐゴシック" pitchFamily="34" charset="-128"/>
              </a:rPr>
              <a:t> and AJAX that is hard to maintain and needs JS skills use the simple wizards and declarative constructs to specify when to fire, what to do, and what to operate on.</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Simple examples include enabling/</a:t>
            </a:r>
            <a:r>
              <a:rPr lang="en-US" baseline="0" dirty="0" err="1" smtClean="0">
                <a:latin typeface="Arial" pitchFamily="34" charset="0"/>
                <a:ea typeface="ＭＳ Ｐゴシック" pitchFamily="34" charset="-128"/>
              </a:rPr>
              <a:t>disbaling</a:t>
            </a:r>
            <a:r>
              <a:rPr lang="en-US" baseline="0" dirty="0" smtClean="0">
                <a:latin typeface="Arial" pitchFamily="34" charset="0"/>
                <a:ea typeface="ＭＳ Ｐゴシック" pitchFamily="34" charset="-128"/>
              </a:rPr>
              <a:t> Commission field when Job = SALESMAN; AJAX call to retrieve Location and Number of Employees when Department changed.</a:t>
            </a:r>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28735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Generally release</a:t>
            </a:r>
            <a:r>
              <a:rPr lang="en-US" b="1" baseline="0" dirty="0" smtClean="0"/>
              <a:t> a new version of APEX annually</a:t>
            </a:r>
          </a:p>
          <a:p>
            <a:pPr>
              <a:buFont typeface="Arial" charset="0"/>
              <a:buNone/>
            </a:pPr>
            <a:r>
              <a:rPr lang="en-US" b="1" baseline="0" dirty="0" smtClean="0"/>
              <a:t>* Next release will be APEX 5.0 – See Statement of Direction for more details </a:t>
            </a:r>
          </a:p>
          <a:p>
            <a:pPr>
              <a:buFont typeface="Arial" charset="0"/>
              <a:buNone/>
            </a:pPr>
            <a:r>
              <a:rPr lang="en-US" b="0" baseline="0" dirty="0" smtClean="0"/>
              <a:t>[http://www.oracle.com/technetwork/developer-tools/apex/application-express/apex-sod-087560.html]</a:t>
            </a:r>
            <a:endParaRPr lang="en-US" b="0"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a:t>
            </a:fld>
            <a:endParaRPr lang="en-US"/>
          </a:p>
        </p:txBody>
      </p:sp>
    </p:spTree>
    <p:extLst>
      <p:ext uri="{BB962C8B-B14F-4D97-AF65-F5344CB8AC3E}">
        <p14:creationId xmlns:p14="http://schemas.microsoft.com/office/powerpoint/2010/main" val="277522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smtClean="0">
                <a:latin typeface="Times New Roman" pitchFamily="18" charset="0"/>
                <a:ea typeface="ＭＳ Ｐゴシック" pitchFamily="34" charset="-128"/>
              </a:rPr>
              <a:t>The Application Builder is enhanced to support the declarative building of mobile applications.  Among the numerous changes made are: Updated Create Application wizard to support generation of applications for Desktop or Mobile; Updated Create Page and Region wizards, to expose Components applicable to Mobile applications</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b="1" dirty="0" smtClean="0">
              <a:latin typeface="Times New Roman" pitchFamily="18" charset="0"/>
              <a:ea typeface="ＭＳ Ｐゴシック" pitchFamily="34" charset="-128"/>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smtClean="0">
                <a:latin typeface="Times New Roman" pitchFamily="18" charset="0"/>
                <a:ea typeface="ＭＳ Ｐゴシック" pitchFamily="34" charset="-128"/>
              </a:rPr>
              <a:t>By incorporating jQuery Mobile application wills render correctly on all</a:t>
            </a:r>
            <a:r>
              <a:rPr lang="en-US" b="1" baseline="0" dirty="0" smtClean="0">
                <a:latin typeface="Times New Roman" pitchFamily="18" charset="0"/>
                <a:ea typeface="ＭＳ Ｐゴシック" pitchFamily="34" charset="-128"/>
              </a:rPr>
              <a:t> mobile devices, old and new. Applications will run on </a:t>
            </a:r>
            <a:r>
              <a:rPr lang="en-US" b="1" baseline="0" dirty="0" err="1" smtClean="0">
                <a:latin typeface="Times New Roman" pitchFamily="18" charset="0"/>
                <a:ea typeface="ＭＳ Ｐゴシック" pitchFamily="34" charset="-128"/>
              </a:rPr>
              <a:t>iOS</a:t>
            </a:r>
            <a:r>
              <a:rPr lang="en-US" b="1" baseline="0" dirty="0" smtClean="0">
                <a:latin typeface="Times New Roman" pitchFamily="18" charset="0"/>
                <a:ea typeface="ＭＳ Ｐゴシック" pitchFamily="34" charset="-128"/>
              </a:rPr>
              <a:t>, Android, Blackberry, Windows Mobile etc.</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smtClean="0">
                <a:latin typeface="Times New Roman" pitchFamily="18" charset="0"/>
                <a:ea typeface="ＭＳ Ｐゴシック" pitchFamily="34" charset="-128"/>
              </a:rPr>
              <a:t>For older devices that don’t fully support HTML5 equivalent components will be rendered so that users can still maintain data.</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b="1" dirty="0" smtClean="0">
              <a:latin typeface="Times New Roman" pitchFamily="18" charset="0"/>
              <a:ea typeface="ＭＳ Ｐゴシック" pitchFamily="34" charset="-128"/>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smtClean="0">
                <a:latin typeface="Times New Roman" pitchFamily="18" charset="0"/>
                <a:ea typeface="ＭＳ Ｐゴシック" pitchFamily="34" charset="-128"/>
              </a:rPr>
              <a:t>Updating</a:t>
            </a:r>
            <a:r>
              <a:rPr lang="en-US" b="1" baseline="0" dirty="0" smtClean="0">
                <a:latin typeface="Times New Roman" pitchFamily="18" charset="0"/>
                <a:ea typeface="ＭＳ Ｐゴシック" pitchFamily="34" charset="-128"/>
              </a:rPr>
              <a:t> charting engine allows defining HTML5 charts for mobile applications</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baseline="0" dirty="0" smtClean="0">
                <a:latin typeface="Times New Roman" pitchFamily="18" charset="0"/>
                <a:ea typeface="ＭＳ Ｐゴシック" pitchFamily="34" charset="-128"/>
              </a:rPr>
              <a:t>Text fields can now have sub-types of Email, Phone and URL which will bring up appropriate keyboards on HTML5 compliant devices</a:t>
            </a:r>
            <a:endParaRPr lang="en-US" b="1" dirty="0" smtClean="0">
              <a:latin typeface="Times New Roman" pitchFamily="18" charset="0"/>
              <a:ea typeface="ＭＳ Ｐゴシック" pitchFamily="34" charset="-128"/>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E" b="0" dirty="0" smtClean="0">
              <a:latin typeface="Times New Roman" pitchFamily="18" charset="0"/>
              <a:ea typeface="ＭＳ Ｐゴシック" pitchFamily="34" charset="-128"/>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E" b="0" dirty="0" smtClean="0">
              <a:latin typeface="Times New Roman" pitchFamily="18" charset="0"/>
              <a:ea typeface="ＭＳ Ｐゴシック" pitchFamily="34" charset="-128"/>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E" b="0" dirty="0" smtClean="0">
              <a:latin typeface="Times New Roman" pitchFamily="18" charset="0"/>
              <a:ea typeface="ＭＳ Ｐゴシック" pitchFamily="34" charset="-128"/>
            </a:endParaRPr>
          </a:p>
          <a:p>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641768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Websheets are designed for business users rather than developers. They combine design and runtime into a common environment</a:t>
            </a:r>
            <a:r>
              <a:rPr lang="en-US" baseline="0" dirty="0" smtClean="0">
                <a:latin typeface="Arial" pitchFamily="34" charset="0"/>
                <a:ea typeface="ＭＳ Ｐゴシック" pitchFamily="34" charset="-128"/>
              </a:rPr>
              <a:t> and is similar in operation to WIKIs.</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The major difference between a WIKI and Websheets is that once you add data to a WIKI it becomes stale and dated, whereas with Websheets you can incorporate data elements directly into your pages.</a:t>
            </a:r>
          </a:p>
          <a:p>
            <a:r>
              <a:rPr lang="en-US" baseline="0" dirty="0" smtClean="0">
                <a:latin typeface="Arial" pitchFamily="34" charset="0"/>
                <a:ea typeface="ＭＳ Ｐゴシック" pitchFamily="34" charset="-128"/>
              </a:rPr>
              <a:t>Within a Websheet you can define data-grids ,which are spreadsheets stored in the Oracle Database,  define reports on tables, or write SQL directly against tables within your Oracle Database schema.</a:t>
            </a:r>
          </a:p>
          <a:p>
            <a:r>
              <a:rPr lang="en-US" baseline="0" dirty="0" smtClean="0">
                <a:latin typeface="Arial" pitchFamily="34" charset="0"/>
                <a:ea typeface="ＭＳ Ｐゴシック" pitchFamily="34" charset="-128"/>
              </a:rPr>
              <a:t>Whenever a user accesses the Websheet page the data is now queried directly from the database.</a:t>
            </a:r>
          </a:p>
          <a:p>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218623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Number of developers a guesstimate as one download from OTN can be used by any</a:t>
            </a:r>
            <a:r>
              <a:rPr lang="en-US" b="1" baseline="0" dirty="0" smtClean="0">
                <a:latin typeface="Arial" pitchFamily="34" charset="0"/>
                <a:ea typeface="ＭＳ Ｐゴシック" pitchFamily="34" charset="-128"/>
              </a:rPr>
              <a:t> number of developers and may be using the version that came with Database</a:t>
            </a:r>
          </a:p>
          <a:p>
            <a:r>
              <a:rPr lang="en-US" b="1" baseline="0" dirty="0" smtClean="0">
                <a:latin typeface="Arial" pitchFamily="34" charset="0"/>
                <a:ea typeface="ＭＳ Ｐゴシック" pitchFamily="34" charset="-128"/>
              </a:rPr>
              <a:t>Impressive number of consulting companies and bloggers for a single tool</a:t>
            </a:r>
          </a:p>
          <a:p>
            <a:r>
              <a:rPr lang="en-US" b="1" baseline="0" dirty="0" smtClean="0">
                <a:latin typeface="Arial" pitchFamily="34" charset="0"/>
                <a:ea typeface="ＭＳ Ｐゴシック" pitchFamily="34" charset="-128"/>
              </a:rPr>
              <a:t>Most popular forums on OTN are: General Database; SQL and PL/SQL; APEX</a:t>
            </a:r>
          </a:p>
          <a:p>
            <a:r>
              <a:rPr lang="en-US" b="1" baseline="0" dirty="0" smtClean="0">
                <a:latin typeface="Arial" pitchFamily="34" charset="0"/>
                <a:ea typeface="ＭＳ Ｐゴシック" pitchFamily="34" charset="-128"/>
              </a:rPr>
              <a:t>- Community based tool as seen by support on OTN Forum where there is a wealth of information </a:t>
            </a:r>
          </a:p>
          <a:p>
            <a:r>
              <a:rPr lang="en-US" b="1" baseline="0" dirty="0" smtClean="0">
                <a:latin typeface="Arial" pitchFamily="34" charset="0"/>
                <a:ea typeface="ＭＳ Ｐゴシック" pitchFamily="34" charset="-128"/>
              </a:rPr>
              <a:t>– Can ask simple and advanced questions and get responses from numerous experts around the world including the APEX Development Team</a:t>
            </a:r>
          </a:p>
          <a:p>
            <a:endParaRPr lang="en-US" b="0"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48181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Number of books on APEX is impressive for a single Oracle tool</a:t>
            </a:r>
          </a:p>
          <a:p>
            <a:r>
              <a:rPr lang="en-US" b="1" dirty="0" smtClean="0">
                <a:latin typeface="Arial" pitchFamily="34" charset="0"/>
                <a:ea typeface="ＭＳ Ｐゴシック" pitchFamily="34" charset="-128"/>
              </a:rPr>
              <a:t>The number of books continues to grow with several new books in the pipeline</a:t>
            </a:r>
          </a:p>
        </p:txBody>
      </p:sp>
    </p:spTree>
    <p:extLst>
      <p:ext uri="{BB962C8B-B14F-4D97-AF65-F5344CB8AC3E}">
        <p14:creationId xmlns:p14="http://schemas.microsoft.com/office/powerpoint/2010/main" val="3982767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APEX OTN Site</a:t>
            </a:r>
            <a:r>
              <a:rPr lang="en-US" b="1" baseline="0" dirty="0" smtClean="0">
                <a:latin typeface="Arial" pitchFamily="34" charset="0"/>
                <a:ea typeface="ＭＳ Ｐゴシック" pitchFamily="34" charset="-128"/>
              </a:rPr>
              <a:t> is rigorously maintained and has an extensive array of information</a:t>
            </a:r>
          </a:p>
          <a:p>
            <a:pPr>
              <a:buFontTx/>
              <a:buChar char="-"/>
            </a:pPr>
            <a:r>
              <a:rPr lang="en-US" b="1" baseline="0" dirty="0" smtClean="0">
                <a:latin typeface="Arial" pitchFamily="34" charset="0"/>
                <a:ea typeface="ＭＳ Ｐゴシック" pitchFamily="34" charset="-128"/>
              </a:rPr>
              <a:t> Increasing number of Case Studies and other general information like Getting Started page</a:t>
            </a:r>
          </a:p>
          <a:p>
            <a:pPr>
              <a:buFontTx/>
              <a:buChar char="-"/>
            </a:pPr>
            <a:r>
              <a:rPr lang="en-US" b="1" baseline="0" dirty="0" smtClean="0">
                <a:latin typeface="Arial" pitchFamily="34" charset="0"/>
                <a:ea typeface="ＭＳ Ｐゴシック" pitchFamily="34" charset="-128"/>
              </a:rPr>
              <a:t> Collateral includes technical information, white papers, videos, and presentations</a:t>
            </a:r>
          </a:p>
          <a:p>
            <a:pPr>
              <a:buFontTx/>
              <a:buChar char="-"/>
            </a:pPr>
            <a:r>
              <a:rPr lang="en-US" b="1" baseline="0" dirty="0" smtClean="0">
                <a:latin typeface="Arial" pitchFamily="34" charset="0"/>
                <a:ea typeface="ＭＳ Ｐゴシック" pitchFamily="34" charset="-128"/>
              </a:rPr>
              <a:t> Deployment has details on installation, upgrades, deploying applications, UI, security and performance </a:t>
            </a:r>
          </a:p>
          <a:p>
            <a:pPr>
              <a:buFontTx/>
              <a:buChar char="-"/>
            </a:pPr>
            <a:endParaRPr lang="en-US" b="1" baseline="0" dirty="0" smtClean="0">
              <a:latin typeface="Arial" pitchFamily="34" charset="0"/>
              <a:ea typeface="ＭＳ Ｐゴシック" pitchFamily="34" charset="-128"/>
            </a:endParaRPr>
          </a:p>
          <a:p>
            <a:r>
              <a:rPr lang="en-US" b="1" baseline="0" dirty="0" smtClean="0">
                <a:latin typeface="Arial" pitchFamily="34" charset="0"/>
                <a:ea typeface="ＭＳ Ｐゴシック" pitchFamily="34" charset="-128"/>
              </a:rPr>
              <a:t>Download Tab has the latest APEX version, Known Issues, etc</a:t>
            </a:r>
          </a:p>
          <a:p>
            <a:endParaRPr lang="en-US" b="1" baseline="0" dirty="0" smtClean="0">
              <a:latin typeface="Arial" pitchFamily="34" charset="0"/>
              <a:ea typeface="ＭＳ Ｐゴシック" pitchFamily="34" charset="-128"/>
            </a:endParaRPr>
          </a:p>
          <a:p>
            <a:r>
              <a:rPr lang="en-US" b="1" baseline="0" dirty="0" smtClean="0">
                <a:latin typeface="Arial" pitchFamily="34" charset="0"/>
                <a:ea typeface="ＭＳ Ｐゴシック" pitchFamily="34" charset="-128"/>
              </a:rPr>
              <a:t>Community Tab lists consulting companies, commercial applications, public websites, hosting companies and community articles</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67451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Apex.oracle.com is a free “Development Only” service.</a:t>
            </a:r>
          </a:p>
          <a:p>
            <a:r>
              <a:rPr lang="en-US" b="1" dirty="0" smtClean="0">
                <a:latin typeface="Arial" pitchFamily="34" charset="0"/>
                <a:ea typeface="ＭＳ Ｐゴシック" pitchFamily="34" charset="-128"/>
              </a:rPr>
              <a:t>Service has been running for over 10 years allowing developers to “kick the tires” with the latest version of APEX</a:t>
            </a:r>
            <a:r>
              <a:rPr lang="en-US" b="1" baseline="0" dirty="0" smtClean="0">
                <a:latin typeface="Arial" pitchFamily="34" charset="0"/>
                <a:ea typeface="ＭＳ Ｐゴシック" pitchFamily="34" charset="-128"/>
              </a:rPr>
              <a:t> </a:t>
            </a:r>
          </a:p>
          <a:p>
            <a:r>
              <a:rPr lang="en-US" b="1" baseline="0" dirty="0" smtClean="0">
                <a:latin typeface="Arial" pitchFamily="34" charset="0"/>
                <a:ea typeface="ＭＳ Ｐゴシック" pitchFamily="34" charset="-128"/>
              </a:rPr>
              <a:t>Over 15,000 workspaces and &gt; 6 million page views / week</a:t>
            </a:r>
          </a:p>
          <a:p>
            <a:endParaRPr lang="en-US" b="1" baseline="0" dirty="0" smtClean="0">
              <a:latin typeface="Arial" pitchFamily="34" charset="0"/>
              <a:ea typeface="ＭＳ Ｐゴシック" pitchFamily="34" charset="-128"/>
            </a:endParaRPr>
          </a:p>
          <a:p>
            <a:r>
              <a:rPr lang="en-US" b="1" baseline="0" dirty="0" smtClean="0">
                <a:latin typeface="Arial" pitchFamily="34" charset="0"/>
                <a:ea typeface="ＭＳ Ｐゴシック" pitchFamily="34" charset="-128"/>
              </a:rPr>
              <a:t>Sign-up for an account to be able to start playing with APEX in minutes</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248641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Simple architecture where</a:t>
            </a:r>
            <a:r>
              <a:rPr lang="en-US" b="1" baseline="0" dirty="0" smtClean="0">
                <a:latin typeface="Arial" pitchFamily="34" charset="0"/>
                <a:ea typeface="ＭＳ Ｐゴシック" pitchFamily="34" charset="-128"/>
              </a:rPr>
              <a:t> browser goes through web listener to database – Web listener only used to pipe requests and send responses; no business logic</a:t>
            </a:r>
          </a:p>
          <a:p>
            <a:r>
              <a:rPr lang="en-US" b="1" baseline="0" dirty="0" smtClean="0">
                <a:latin typeface="Arial" pitchFamily="34" charset="0"/>
                <a:ea typeface="ＭＳ Ｐゴシック" pitchFamily="34" charset="-128"/>
              </a:rPr>
              <a:t>Each page request or submission dynamically reads metadata for the page, performs the necessary query or processing and returns the results.</a:t>
            </a:r>
          </a:p>
          <a:p>
            <a:r>
              <a:rPr lang="en-US" b="1" baseline="0" dirty="0" smtClean="0">
                <a:latin typeface="Arial" pitchFamily="34" charset="0"/>
                <a:ea typeface="ＭＳ Ｐゴシック" pitchFamily="34" charset="-128"/>
              </a:rPr>
              <a:t>As soon as you update the metadata can run immediately as no need to perform any code generation or file compilation</a:t>
            </a:r>
            <a:endParaRPr lang="en-US" b="1"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35118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Given APEX can run</a:t>
            </a:r>
            <a:r>
              <a:rPr lang="en-US" b="1" baseline="0" dirty="0" smtClean="0">
                <a:latin typeface="Arial" pitchFamily="34" charset="0"/>
                <a:ea typeface="ＭＳ Ｐゴシック" pitchFamily="34" charset="-128"/>
              </a:rPr>
              <a:t> anywhere you can install the Oracle Database you have great flexibility</a:t>
            </a:r>
          </a:p>
          <a:p>
            <a:r>
              <a:rPr lang="en-US" b="1" baseline="0" dirty="0" smtClean="0">
                <a:latin typeface="Arial" pitchFamily="34" charset="0"/>
                <a:ea typeface="ＭＳ Ｐゴシック" pitchFamily="34" charset="-128"/>
              </a:rPr>
              <a:t>Start developing on your laptop running Oracle XE or on the cloud and then simply export the application</a:t>
            </a:r>
          </a:p>
          <a:p>
            <a:r>
              <a:rPr lang="en-US" b="1" baseline="0" dirty="0" smtClean="0">
                <a:latin typeface="Arial" pitchFamily="34" charset="0"/>
                <a:ea typeface="ＭＳ Ｐゴシック" pitchFamily="34" charset="-128"/>
              </a:rPr>
              <a:t>Import into any other Oracle Database where you have the same version or later of Application Express installed</a:t>
            </a:r>
          </a:p>
          <a:p>
            <a:endParaRPr lang="en-US" b="1" baseline="0" dirty="0" smtClean="0">
              <a:latin typeface="Arial" pitchFamily="34" charset="0"/>
              <a:ea typeface="ＭＳ Ｐゴシック" pitchFamily="34" charset="-128"/>
            </a:endParaRPr>
          </a:p>
          <a:p>
            <a:r>
              <a:rPr lang="en-US" b="1" baseline="0" dirty="0" smtClean="0">
                <a:latin typeface="Arial" pitchFamily="34" charset="0"/>
                <a:ea typeface="ＭＳ Ｐゴシック" pitchFamily="34" charset="-128"/>
              </a:rPr>
              <a:t>Deploy on the Oracle Database Cloud Service and then once your application gets wide utilization move it to your private cloud.</a:t>
            </a:r>
          </a:p>
          <a:p>
            <a:endParaRPr lang="en-US" b="0" dirty="0" smtClean="0">
              <a:latin typeface="Arial" pitchFamily="34" charset="0"/>
              <a:ea typeface="ＭＳ Ｐゴシック" pitchFamily="34" charset="-128"/>
            </a:endParaRPr>
          </a:p>
        </p:txBody>
      </p:sp>
    </p:spTree>
    <p:extLst>
      <p:ext uri="{BB962C8B-B14F-4D97-AF65-F5344CB8AC3E}">
        <p14:creationId xmlns:p14="http://schemas.microsoft.com/office/powerpoint/2010/main" val="1232604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ea typeface="ＭＳ Ｐゴシック" pitchFamily="34" charset="-128"/>
              </a:rPr>
              <a:t>You do not need any </a:t>
            </a:r>
            <a:r>
              <a:rPr lang="en-US" b="1" baseline="0" dirty="0" smtClean="0">
                <a:latin typeface="Arial" pitchFamily="34" charset="0"/>
                <a:ea typeface="ＭＳ Ｐゴシック" pitchFamily="34" charset="-128"/>
              </a:rPr>
              <a:t>client software – simply a web browser and URL to access development environment and to run applications</a:t>
            </a:r>
          </a:p>
          <a:p>
            <a:endParaRPr lang="en-US" b="0" dirty="0" smtClean="0">
              <a:latin typeface="Arial" pitchFamily="34" charset="0"/>
              <a:ea typeface="ＭＳ Ｐゴシック" pitchFamily="34" charset="-128"/>
            </a:endParaRPr>
          </a:p>
        </p:txBody>
      </p:sp>
    </p:spTree>
    <p:extLst>
      <p:ext uri="{BB962C8B-B14F-4D97-AF65-F5344CB8AC3E}">
        <p14:creationId xmlns:p14="http://schemas.microsoft.com/office/powerpoint/2010/main" val="1724442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52922" y="3596148"/>
            <a:ext cx="7772797" cy="670855"/>
          </a:xfrm>
        </p:spPr>
        <p:txBody>
          <a:bodyPr anchor="b" anchorCtr="0"/>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1152922" y="4410273"/>
            <a:ext cx="7075289" cy="532642"/>
          </a:xfrm>
        </p:spPr>
        <p:txBody>
          <a:bodyPr/>
          <a:lstStyle>
            <a:lvl1pPr marL="0" marR="0" indent="0" algn="l" defTabSz="914400"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5573" indent="0" algn="ctr">
              <a:buNone/>
              <a:defRPr>
                <a:solidFill>
                  <a:schemeClr val="tx1">
                    <a:tint val="75000"/>
                  </a:schemeClr>
                </a:solidFill>
              </a:defRPr>
            </a:lvl2pPr>
            <a:lvl3pPr marL="571145" indent="0" algn="ctr">
              <a:buNone/>
              <a:defRPr>
                <a:solidFill>
                  <a:schemeClr val="tx1">
                    <a:tint val="75000"/>
                  </a:schemeClr>
                </a:solidFill>
              </a:defRPr>
            </a:lvl3pPr>
            <a:lvl4pPr marL="856718" indent="0" algn="ctr">
              <a:buNone/>
              <a:defRPr>
                <a:solidFill>
                  <a:schemeClr val="tx1">
                    <a:tint val="75000"/>
                  </a:schemeClr>
                </a:solidFill>
              </a:defRPr>
            </a:lvl4pPr>
            <a:lvl5pPr marL="1142291" indent="0" algn="ctr">
              <a:buNone/>
              <a:defRPr>
                <a:solidFill>
                  <a:schemeClr val="tx1">
                    <a:tint val="75000"/>
                  </a:schemeClr>
                </a:solidFill>
              </a:defRPr>
            </a:lvl5pPr>
            <a:lvl6pPr marL="1427864" indent="0" algn="ctr">
              <a:buNone/>
              <a:defRPr>
                <a:solidFill>
                  <a:schemeClr val="tx1">
                    <a:tint val="75000"/>
                  </a:schemeClr>
                </a:solidFill>
              </a:defRPr>
            </a:lvl6pPr>
            <a:lvl7pPr marL="1713437" indent="0" algn="ctr">
              <a:buNone/>
              <a:defRPr>
                <a:solidFill>
                  <a:schemeClr val="tx1">
                    <a:tint val="75000"/>
                  </a:schemeClr>
                </a:solidFill>
              </a:defRPr>
            </a:lvl7pPr>
            <a:lvl8pPr marL="1999011" indent="0" algn="ctr">
              <a:buNone/>
              <a:defRPr>
                <a:solidFill>
                  <a:schemeClr val="tx1">
                    <a:tint val="75000"/>
                  </a:schemeClr>
                </a:solidFill>
              </a:defRPr>
            </a:lvl8pPr>
            <a:lvl9pPr marL="2284583" indent="0" algn="ctr">
              <a:buNone/>
              <a:defRPr>
                <a:solidFill>
                  <a:schemeClr val="tx1">
                    <a:tint val="75000"/>
                  </a:schemeClr>
                </a:solidFill>
              </a:defRPr>
            </a:lvl9pPr>
          </a:lstStyle>
          <a:p>
            <a:r>
              <a:rPr lang="en-US" dirty="0" smtClean="0"/>
              <a:t>Click to edit Master subtitle style</a:t>
            </a:r>
          </a:p>
        </p:txBody>
      </p:sp>
      <p:sp>
        <p:nvSpPr>
          <p:cNvPr id="8" name="Footer Placeholder 4"/>
          <p:cNvSpPr>
            <a:spLocks noGrp="1"/>
          </p:cNvSpPr>
          <p:nvPr>
            <p:ph type="ftr" sz="quarter" idx="10"/>
          </p:nvPr>
        </p:nvSpPr>
        <p:spPr>
          <a:xfrm>
            <a:off x="6105525" y="4868863"/>
            <a:ext cx="2895600" cy="274637"/>
          </a:xfrm>
        </p:spPr>
        <p:txBody>
          <a:bodyPr/>
          <a:lstStyle>
            <a:lvl1pPr>
              <a:defRPr/>
            </a:lvl1pPr>
          </a:lstStyle>
          <a:p>
            <a:pPr>
              <a:defRPr/>
            </a:pPr>
            <a:endParaRPr lang="en-US" dirty="0"/>
          </a:p>
        </p:txBody>
      </p:sp>
      <p:pic>
        <p:nvPicPr>
          <p:cNvPr id="9"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4588" y="3101679"/>
            <a:ext cx="22272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4" descr="Tall Red"/>
          <p:cNvPicPr>
            <a:picLocks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0" y="685800"/>
            <a:ext cx="1144588" cy="2117725"/>
          </a:xfrm>
          <a:prstGeom prst="rect">
            <a:avLst/>
          </a:prstGeom>
          <a:solidFill>
            <a:schemeClr val="tx2"/>
          </a:solidFill>
          <a:ln>
            <a:noFill/>
          </a:ln>
          <a:extLst/>
        </p:spPr>
      </p:pic>
      <p:pic>
        <p:nvPicPr>
          <p:cNvPr id="11" name="Picture 75" descr="Wide Red"/>
          <p:cNvPicPr>
            <a:picLocks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3262313" y="685800"/>
            <a:ext cx="5881687" cy="2117725"/>
          </a:xfrm>
          <a:prstGeom prst="rect">
            <a:avLst/>
          </a:prstGeom>
          <a:solidFill>
            <a:schemeClr val="tx2"/>
          </a:solidFill>
          <a:ln>
            <a:noFill/>
          </a:ln>
          <a:extLst/>
        </p:spPr>
      </p:pic>
    </p:spTree>
    <p:extLst>
      <p:ext uri="{BB962C8B-B14F-4D97-AF65-F5344CB8AC3E}">
        <p14:creationId xmlns:p14="http://schemas.microsoft.com/office/powerpoint/2010/main" val="335530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5573" indent="0">
              <a:buNone/>
              <a:defRPr sz="1100">
                <a:solidFill>
                  <a:schemeClr val="tx1">
                    <a:tint val="75000"/>
                  </a:schemeClr>
                </a:solidFill>
              </a:defRPr>
            </a:lvl2pPr>
            <a:lvl3pPr marL="571145" indent="0">
              <a:buNone/>
              <a:defRPr sz="1000">
                <a:solidFill>
                  <a:schemeClr val="tx1">
                    <a:tint val="75000"/>
                  </a:schemeClr>
                </a:solidFill>
              </a:defRPr>
            </a:lvl3pPr>
            <a:lvl4pPr marL="856718" indent="0">
              <a:buNone/>
              <a:defRPr sz="900">
                <a:solidFill>
                  <a:schemeClr val="tx1">
                    <a:tint val="75000"/>
                  </a:schemeClr>
                </a:solidFill>
              </a:defRPr>
            </a:lvl4pPr>
            <a:lvl5pPr marL="1142291" indent="0">
              <a:buNone/>
              <a:defRPr sz="900">
                <a:solidFill>
                  <a:schemeClr val="tx1">
                    <a:tint val="75000"/>
                  </a:schemeClr>
                </a:solidFill>
              </a:defRPr>
            </a:lvl5pPr>
            <a:lvl6pPr marL="1427864" indent="0">
              <a:buNone/>
              <a:defRPr sz="900">
                <a:solidFill>
                  <a:schemeClr val="tx1">
                    <a:tint val="75000"/>
                  </a:schemeClr>
                </a:solidFill>
              </a:defRPr>
            </a:lvl6pPr>
            <a:lvl7pPr marL="1713437" indent="0">
              <a:buNone/>
              <a:defRPr sz="900">
                <a:solidFill>
                  <a:schemeClr val="tx1">
                    <a:tint val="75000"/>
                  </a:schemeClr>
                </a:solidFill>
              </a:defRPr>
            </a:lvl7pPr>
            <a:lvl8pPr marL="1999011" indent="0">
              <a:buNone/>
              <a:defRPr sz="900">
                <a:solidFill>
                  <a:schemeClr val="tx1">
                    <a:tint val="75000"/>
                  </a:schemeClr>
                </a:solidFill>
              </a:defRPr>
            </a:lvl8pPr>
            <a:lvl9pPr marL="2284583"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0094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907787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01" y="1150938"/>
            <a:ext cx="4040187"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01"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115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26"/>
            <a:ext cx="3008312" cy="3518297"/>
          </a:xfrm>
        </p:spPr>
        <p:txBody>
          <a:bodyPr/>
          <a:lstStyle>
            <a:lvl1pPr marL="0" indent="0">
              <a:buNone/>
              <a:defRPr sz="900"/>
            </a:lvl1pPr>
            <a:lvl2pPr marL="285573" indent="0">
              <a:buNone/>
              <a:defRPr sz="700"/>
            </a:lvl2pPr>
            <a:lvl3pPr marL="571145" indent="0">
              <a:buNone/>
              <a:defRPr sz="600"/>
            </a:lvl3pPr>
            <a:lvl4pPr marL="856718" indent="0">
              <a:buNone/>
              <a:defRPr sz="600"/>
            </a:lvl4pPr>
            <a:lvl5pPr marL="1142291" indent="0">
              <a:buNone/>
              <a:defRPr sz="600"/>
            </a:lvl5pPr>
            <a:lvl6pPr marL="1427864" indent="0">
              <a:buNone/>
              <a:defRPr sz="600"/>
            </a:lvl6pPr>
            <a:lvl7pPr marL="1713437" indent="0">
              <a:buNone/>
              <a:defRPr sz="600"/>
            </a:lvl7pPr>
            <a:lvl8pPr marL="1999011" indent="0">
              <a:buNone/>
              <a:defRPr sz="600"/>
            </a:lvl8pPr>
            <a:lvl9pPr marL="2284583"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19337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90528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6763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9"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5"/>
            <a:ext cx="7950200" cy="473075"/>
          </a:xfrm>
        </p:spPr>
        <p:txBody>
          <a:bodyPr wrap="square"/>
          <a:lstStyle/>
          <a:p>
            <a:r>
              <a:rPr lang="en-US" dirty="0" smtClean="0"/>
              <a:t>Click to edit Master title style</a:t>
            </a:r>
            <a:endParaRPr lang="en-US" dirty="0"/>
          </a:p>
        </p:txBody>
      </p:sp>
      <p:sp>
        <p:nvSpPr>
          <p:cNvPr id="3" name="Content Placeholder 2"/>
          <p:cNvSpPr>
            <a:spLocks noGrp="1"/>
          </p:cNvSpPr>
          <p:nvPr>
            <p:ph idx="1"/>
          </p:nvPr>
        </p:nvSpPr>
        <p:spPr>
          <a:xfrm>
            <a:off x="806451" y="1111250"/>
            <a:ext cx="7900974" cy="3648075"/>
          </a:xfrm>
        </p:spPr>
        <p:txBody>
          <a:bodyPr wrap="square"/>
          <a:lstStyle>
            <a:lvl1pPr marL="117475" indent="-117475">
              <a:spcBef>
                <a:spcPts val="400"/>
              </a:spcBef>
              <a:spcAft>
                <a:spcPts val="200"/>
              </a:spcAft>
              <a:buFont typeface="Arial" pitchFamily="34" charset="0"/>
              <a:buChar char="•"/>
              <a:defRPr sz="1200" b="0"/>
            </a:lvl1pPr>
            <a:lvl2pPr marL="344488" indent="-177800">
              <a:spcAft>
                <a:spcPts val="0"/>
              </a:spcAft>
              <a:buClr>
                <a:schemeClr val="tx1"/>
              </a:buClr>
              <a:buFont typeface="Arial" pitchFamily="34" charset="0"/>
              <a:buChar char="–"/>
              <a:defRPr sz="1100"/>
            </a:lvl2pPr>
            <a:lvl3pPr marL="574675" indent="-171450">
              <a:buClr>
                <a:schemeClr val="tx2"/>
              </a:buClr>
              <a:buFont typeface="Arial" pitchFamily="34" charset="0"/>
              <a:buChar char="•"/>
              <a:defRPr sz="1100">
                <a:solidFill>
                  <a:schemeClr val="tx1"/>
                </a:solidFill>
              </a:defRPr>
            </a:lvl3pPr>
            <a:lvl4pPr marL="855663" indent="-107950">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200150" indent="-166688">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824267" y="4758191"/>
            <a:ext cx="2895600" cy="274637"/>
          </a:xfrm>
        </p:spPr>
        <p:txBody>
          <a:bodyPr wrap="square"/>
          <a:lstStyle>
            <a:lvl1pPr>
              <a:defRPr/>
            </a:lvl1pPr>
          </a:lstStyle>
          <a:p>
            <a:pPr>
              <a:defRPr/>
            </a:pPr>
            <a:endParaRPr lang="en-US" dirty="0"/>
          </a:p>
        </p:txBody>
      </p:sp>
      <p:sp>
        <p:nvSpPr>
          <p:cNvPr id="12"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6"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cxnSp>
        <p:nvCxnSpPr>
          <p:cNvPr id="17" name="Straight Connector 16"/>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18" name="Group 17"/>
          <p:cNvGrpSpPr/>
          <p:nvPr userDrawn="1"/>
        </p:nvGrpSpPr>
        <p:grpSpPr>
          <a:xfrm>
            <a:off x="3094495" y="4875691"/>
            <a:ext cx="2289387" cy="219168"/>
            <a:chOff x="3094495" y="4875691"/>
            <a:chExt cx="2289387" cy="219168"/>
          </a:xfrm>
        </p:grpSpPr>
        <p:sp>
          <p:nvSpPr>
            <p:cNvPr id="19"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Insert Information Protection Policy Classification from Slide 8</a:t>
              </a:r>
              <a:endParaRPr lang="en-US" sz="800" dirty="0" smtClean="0">
                <a:solidFill>
                  <a:srgbClr val="292929"/>
                </a:solidFill>
              </a:endParaRPr>
            </a:p>
          </p:txBody>
        </p:sp>
        <p:cxnSp>
          <p:nvCxnSpPr>
            <p:cNvPr id="20" name="Straight Connector 19"/>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77361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8"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6"/>
            <a:ext cx="7950200" cy="530224"/>
          </a:xfrm>
        </p:spPr>
        <p:txBody>
          <a:bodyPr wrap="square"/>
          <a:lstStyle/>
          <a:p>
            <a:r>
              <a:rPr lang="en-US" dirty="0" smtClean="0"/>
              <a:t>Click to edit Master title style</a:t>
            </a:r>
            <a:endParaRPr lang="en-US" dirty="0"/>
          </a:p>
        </p:txBody>
      </p:sp>
      <p:sp>
        <p:nvSpPr>
          <p:cNvPr id="6" name="Footer Placeholder 4"/>
          <p:cNvSpPr>
            <a:spLocks noGrp="1"/>
          </p:cNvSpPr>
          <p:nvPr>
            <p:ph type="ftr" sz="quarter" idx="10"/>
          </p:nvPr>
        </p:nvSpPr>
        <p:spPr>
          <a:xfrm>
            <a:off x="5858211" y="4800037"/>
            <a:ext cx="2895600" cy="274637"/>
          </a:xfrm>
        </p:spPr>
        <p:txBody>
          <a:bodyPr wrap="square"/>
          <a:lstStyle>
            <a:lvl1pPr>
              <a:defRPr/>
            </a:lvl1pPr>
          </a:lstStyle>
          <a:p>
            <a:pPr>
              <a:defRPr/>
            </a:pPr>
            <a:endParaRPr lang="en-US" dirty="0"/>
          </a:p>
        </p:txBody>
      </p:sp>
      <p:sp>
        <p:nvSpPr>
          <p:cNvPr id="10"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5"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cxnSp>
        <p:nvCxnSpPr>
          <p:cNvPr id="16" name="Straight Connector 15"/>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17" name="Group 16"/>
          <p:cNvGrpSpPr/>
          <p:nvPr userDrawn="1"/>
        </p:nvGrpSpPr>
        <p:grpSpPr>
          <a:xfrm>
            <a:off x="3094495" y="4875691"/>
            <a:ext cx="2289387" cy="219168"/>
            <a:chOff x="3094495" y="4875691"/>
            <a:chExt cx="2289387" cy="219168"/>
          </a:xfrm>
        </p:grpSpPr>
        <p:sp>
          <p:nvSpPr>
            <p:cNvPr id="18"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Insert Information Protection Policy Classification from Slide 8</a:t>
              </a:r>
              <a:endParaRPr lang="en-US" sz="800" dirty="0" smtClean="0">
                <a:solidFill>
                  <a:srgbClr val="292929"/>
                </a:solidFill>
              </a:endParaRPr>
            </a:p>
          </p:txBody>
        </p:sp>
        <p:cxnSp>
          <p:nvCxnSpPr>
            <p:cNvPr id="19" name="Straight Connector 18"/>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81929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23581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572"/>
            <a:ext cx="8139112" cy="318691"/>
          </a:xfrm>
        </p:spPr>
        <p:txBody>
          <a:bodyPr/>
          <a:lstStyle>
            <a:lvl1pPr marL="0" indent="0">
              <a:buNone/>
              <a:defRPr sz="2400">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4226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dirty="0"/>
          </a:p>
        </p:txBody>
      </p:sp>
      <p:pic>
        <p:nvPicPr>
          <p:cNvPr id="6"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7535206" y="0"/>
            <a:ext cx="1608794"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5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7088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52697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6"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808038" y="318055"/>
            <a:ext cx="7779072" cy="504419"/>
          </a:xfrm>
        </p:spPr>
        <p:txBody>
          <a:bodyPr/>
          <a:lstStyle>
            <a:lvl1pPr>
              <a:defRPr>
                <a:solidFill>
                  <a:schemeClr val="bg1"/>
                </a:solidFill>
              </a:defRPr>
            </a:lvl1pPr>
          </a:lstStyle>
          <a:p>
            <a:r>
              <a:rPr lang="en-US" dirty="0" smtClean="0"/>
              <a:t>Click to edit Announcement </a:t>
            </a:r>
            <a:endParaRPr lang="en-US" dirty="0"/>
          </a:p>
        </p:txBody>
      </p:sp>
      <p:sp>
        <p:nvSpPr>
          <p:cNvPr id="3" name="Content Placeholder 2"/>
          <p:cNvSpPr>
            <a:spLocks noGrp="1"/>
          </p:cNvSpPr>
          <p:nvPr>
            <p:ph idx="1" hasCustomPrompt="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dirty="0" smtClean="0"/>
              <a:t>Click to edit Product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66160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8"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735468" y="357650"/>
            <a:ext cx="7779072" cy="1244269"/>
          </a:xfrm>
        </p:spPr>
        <p:txBody>
          <a:bodyPr/>
          <a:lstStyle>
            <a:lvl1pPr marL="91440" indent="-91440">
              <a:defRPr sz="2400" b="0">
                <a:solidFill>
                  <a:schemeClr val="bg1"/>
                </a:solidFill>
              </a:defRPr>
            </a:lvl1pPr>
          </a:lstStyle>
          <a:p>
            <a:r>
              <a:rPr lang="en-US" dirty="0" smtClean="0"/>
              <a:t>Click to edit Quote</a:t>
            </a:r>
            <a:endParaRPr lang="en-US" dirty="0"/>
          </a:p>
        </p:txBody>
      </p:sp>
      <p:sp>
        <p:nvSpPr>
          <p:cNvPr id="3" name="Content Placeholder 2"/>
          <p:cNvSpPr>
            <a:spLocks noGrp="1"/>
          </p:cNvSpPr>
          <p:nvPr>
            <p:ph idx="1" hasCustomPrompt="1"/>
          </p:nvPr>
        </p:nvSpPr>
        <p:spPr>
          <a:xfrm>
            <a:off x="808038" y="1817688"/>
            <a:ext cx="7792822" cy="854637"/>
          </a:xfrm>
        </p:spPr>
        <p:txBody>
          <a:bodyPr/>
          <a:lstStyle>
            <a:lvl1pPr marL="0" indent="0">
              <a:buNone/>
              <a:defRPr sz="2000" b="1">
                <a:solidFill>
                  <a:schemeClr val="bg1"/>
                </a:solidFill>
              </a:defRPr>
            </a:lvl1pPr>
            <a:lvl2pPr marL="285750"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Click to edit name</a:t>
            </a:r>
          </a:p>
          <a:p>
            <a:pPr lvl="1"/>
            <a:r>
              <a:rPr lang="en-US" dirty="0" smtClean="0"/>
              <a:t>Second level</a:t>
            </a:r>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72854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2"/>
          <p:cNvGrpSpPr/>
          <p:nvPr userDrawn="1"/>
        </p:nvGrpSpPr>
        <p:grpSpPr>
          <a:xfrm>
            <a:off x="-1587" y="0"/>
            <a:ext cx="9145587" cy="3625850"/>
            <a:chOff x="-1587" y="0"/>
            <a:chExt cx="9145587" cy="3625850"/>
          </a:xfrm>
        </p:grpSpPr>
        <p:pic>
          <p:nvPicPr>
            <p:cNvPr id="7"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4" descr="Small Red Square"/>
            <p:cNvPicPr>
              <a:picLocks noChangeAspect="1" noChangeArrowheads="1"/>
            </p:cNvPicPr>
            <p:nvPr userDrawn="1"/>
          </p:nvPicPr>
          <p:blipFill>
            <a:blip r:embed="rId3">
              <a:alphaModFix amt="0"/>
              <a:extLst>
                <a:ext uri="{28A0092B-C50C-407E-A947-70E740481C1C}">
                  <a14:useLocalDpi xmlns:a14="http://schemas.microsoft.com/office/drawing/2010/main" val="0"/>
                </a:ext>
              </a:extLst>
            </a:blip>
            <a:srcRect/>
            <a:stretch>
              <a:fillRect/>
            </a:stretch>
          </p:blipFill>
          <p:spPr bwMode="auto">
            <a:xfrm>
              <a:off x="-1587" y="1041400"/>
              <a:ext cx="9144000" cy="25844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userDrawn="1">
            <p:ph type="title" hasCustomPrompt="1"/>
          </p:nvPr>
        </p:nvSpPr>
        <p:spPr>
          <a:xfrm>
            <a:off x="0" y="1821925"/>
            <a:ext cx="9142413" cy="900649"/>
          </a:xfrm>
          <a:noFill/>
          <a:ln>
            <a:noFill/>
          </a:ln>
        </p:spPr>
        <p:txBody>
          <a:bodyPr/>
          <a:lstStyle>
            <a:lvl1pPr algn="ctr">
              <a:defRPr sz="6000" b="0">
                <a:solidFill>
                  <a:schemeClr val="bg1"/>
                </a:solidFill>
              </a:defRPr>
            </a:lvl1pPr>
          </a:lstStyle>
          <a:p>
            <a:r>
              <a:rPr lang="en-US" dirty="0" smtClean="0"/>
              <a:t>Q&amp;A</a:t>
            </a:r>
            <a:endParaRPr lang="en-US" dirty="0"/>
          </a:p>
        </p:txBody>
      </p:sp>
      <p:sp>
        <p:nvSpPr>
          <p:cNvPr id="4" name="Footer Placeholder 4"/>
          <p:cNvSpPr>
            <a:spLocks noGrp="1"/>
          </p:cNvSpPr>
          <p:nvPr userDrawn="1">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2911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180" y="2094112"/>
              <a:ext cx="5998766"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8208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075"/>
            <a:ext cx="8132762" cy="43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808038" y="1164165"/>
            <a:ext cx="812641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6037593" y="4791845"/>
            <a:ext cx="2895600" cy="274637"/>
          </a:xfrm>
          <a:prstGeom prst="rect">
            <a:avLst/>
          </a:prstGeom>
        </p:spPr>
        <p:txBody>
          <a:bodyPr vert="horz" wrap="square" lIns="57115" tIns="28558" rIns="57115" bIns="28558" rtlCol="0" anchor="ctr"/>
          <a:lstStyle>
            <a:lvl1pPr algn="ctr">
              <a:lnSpc>
                <a:spcPct val="90000"/>
              </a:lnSpc>
              <a:spcBef>
                <a:spcPct val="50000"/>
              </a:spcBef>
              <a:buClr>
                <a:schemeClr val="accent1"/>
              </a:buClr>
              <a:defRPr sz="700">
                <a:solidFill>
                  <a:schemeClr val="tx1">
                    <a:tint val="75000"/>
                  </a:schemeClr>
                </a:solidFill>
                <a:latin typeface="Arial" charset="0"/>
                <a:ea typeface="ＭＳ Ｐゴシック" charset="-128"/>
                <a:cs typeface="+mn-cs"/>
              </a:defRPr>
            </a:lvl1pPr>
          </a:lstStyle>
          <a:p>
            <a:pPr>
              <a:defRPr/>
            </a:pPr>
            <a:endParaRPr lang="en-US" dirty="0"/>
          </a:p>
        </p:txBody>
      </p:sp>
      <p:pic>
        <p:nvPicPr>
          <p:cNvPr id="1029" name="Picture 24" descr="Small Red Square"/>
          <p:cNvPicPr>
            <a:picLocks noChangeAspect="1" noChangeArrowheads="1"/>
          </p:cNvPicPr>
          <p:nvPr/>
        </p:nvPicPr>
        <p:blipFill>
          <a:blip r:embed="rId20">
            <a:alphaModFix amt="0"/>
            <a:extLst>
              <a:ext uri="{28A0092B-C50C-407E-A947-70E740481C1C}">
                <a14:useLocalDpi xmlns:a14="http://schemas.microsoft.com/office/drawing/2010/main" val="0"/>
              </a:ext>
            </a:extLst>
          </a:blip>
          <a:srcRect/>
          <a:stretch>
            <a:fillRect/>
          </a:stretch>
        </p:blipFill>
        <p:spPr bwMode="auto">
          <a:xfrm>
            <a:off x="0" y="0"/>
            <a:ext cx="573088"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031" name="Group 5"/>
          <p:cNvGrpSpPr>
            <a:grpSpLocks/>
          </p:cNvGrpSpPr>
          <p:nvPr/>
        </p:nvGrpSpPr>
        <p:grpSpPr bwMode="auto">
          <a:xfrm>
            <a:off x="0" y="4629150"/>
            <a:ext cx="9144000" cy="168275"/>
            <a:chOff x="0" y="4629150"/>
            <a:chExt cx="9144000" cy="168275"/>
          </a:xfrm>
        </p:grpSpPr>
        <p:pic>
          <p:nvPicPr>
            <p:cNvPr id="1033" name="Picture 25" descr="Red Ba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4629150"/>
              <a:ext cx="9144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3" descr="O_redbox_clr_rgb.jpg"/>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989654" y="4651456"/>
              <a:ext cx="755707" cy="11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8"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cxnSp>
        <p:nvCxnSpPr>
          <p:cNvPr id="19" name="Straight Connector 18"/>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1" r:id="rId1"/>
    <p:sldLayoutId id="2147483826" r:id="rId2"/>
    <p:sldLayoutId id="2147483812" r:id="rId3"/>
    <p:sldLayoutId id="2147483816" r:id="rId4"/>
    <p:sldLayoutId id="2147483817" r:id="rId5"/>
    <p:sldLayoutId id="2147483827" r:id="rId6"/>
    <p:sldLayoutId id="2147483828" r:id="rId7"/>
    <p:sldLayoutId id="2147483829" r:id="rId8"/>
    <p:sldLayoutId id="2147483822" r:id="rId9"/>
    <p:sldLayoutId id="2147483813" r:id="rId10"/>
    <p:sldLayoutId id="2147483814" r:id="rId11"/>
    <p:sldLayoutId id="2147483815" r:id="rId12"/>
    <p:sldLayoutId id="2147483818" r:id="rId13"/>
    <p:sldLayoutId id="2147483819" r:id="rId14"/>
    <p:sldLayoutId id="2147483820" r:id="rId15"/>
    <p:sldLayoutId id="2147483824" r:id="rId16"/>
    <p:sldLayoutId id="2147483825" r:id="rId17"/>
    <p:sldLayoutId id="2147483830" r:id="rId18"/>
  </p:sldLayoutIdLst>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5pPr>
      <a:lvl6pPr marL="285573" algn="l" rtl="0" eaLnBrk="1" fontAlgn="base" hangingPunct="1">
        <a:spcBef>
          <a:spcPct val="0"/>
        </a:spcBef>
        <a:spcAft>
          <a:spcPct val="0"/>
        </a:spcAft>
        <a:defRPr sz="2200" b="1">
          <a:solidFill>
            <a:schemeClr val="tx1"/>
          </a:solidFill>
          <a:latin typeface="Arial" charset="0"/>
          <a:cs typeface="Arial" charset="0"/>
        </a:defRPr>
      </a:lvl6pPr>
      <a:lvl7pPr marL="571145" algn="l" rtl="0" eaLnBrk="1" fontAlgn="base" hangingPunct="1">
        <a:spcBef>
          <a:spcPct val="0"/>
        </a:spcBef>
        <a:spcAft>
          <a:spcPct val="0"/>
        </a:spcAft>
        <a:defRPr sz="2200" b="1">
          <a:solidFill>
            <a:schemeClr val="tx1"/>
          </a:solidFill>
          <a:latin typeface="Arial" charset="0"/>
          <a:cs typeface="Arial" charset="0"/>
        </a:defRPr>
      </a:lvl7pPr>
      <a:lvl8pPr marL="856718" algn="l" rtl="0" eaLnBrk="1" fontAlgn="base" hangingPunct="1">
        <a:spcBef>
          <a:spcPct val="0"/>
        </a:spcBef>
        <a:spcAft>
          <a:spcPct val="0"/>
        </a:spcAft>
        <a:defRPr sz="2200" b="1">
          <a:solidFill>
            <a:schemeClr val="tx1"/>
          </a:solidFill>
          <a:latin typeface="Arial" charset="0"/>
          <a:cs typeface="Arial" charset="0"/>
        </a:defRPr>
      </a:lvl8pPr>
      <a:lvl9pPr marL="1142291" algn="l" rtl="0" eaLnBrk="1" fontAlgn="base" hangingPunct="1">
        <a:spcBef>
          <a:spcPct val="0"/>
        </a:spcBef>
        <a:spcAft>
          <a:spcPct val="0"/>
        </a:spcAft>
        <a:defRPr sz="2200" b="1">
          <a:solidFill>
            <a:schemeClr val="tx1"/>
          </a:solidFill>
          <a:latin typeface="Arial" charset="0"/>
          <a:cs typeface="Arial" charset="0"/>
        </a:defRPr>
      </a:lvl9pPr>
    </p:titleStyle>
    <p:bodyStyle>
      <a:lvl1pPr marL="212725" indent="-212725"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12763" indent="-227013"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12788" indent="-141288"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3pPr>
      <a:lvl4pPr marL="1085850" indent="-228600" algn="l" rtl="0" eaLnBrk="0" fontAlgn="base" hangingPunct="0">
        <a:spcBef>
          <a:spcPts val="200"/>
        </a:spcBef>
        <a:spcAft>
          <a:spcPts val="200"/>
        </a:spcAft>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4pPr>
      <a:lvl5pPr marL="1374775" indent="-231775"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5pPr>
      <a:lvl6pPr marL="1570651"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56224"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41797"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27369"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71145" rtl="0" eaLnBrk="1" latinLnBrk="0" hangingPunct="1">
        <a:defRPr sz="1100" kern="1200">
          <a:solidFill>
            <a:schemeClr val="tx1"/>
          </a:solidFill>
          <a:latin typeface="+mn-lt"/>
          <a:ea typeface="+mn-ea"/>
          <a:cs typeface="+mn-cs"/>
        </a:defRPr>
      </a:lvl1pPr>
      <a:lvl2pPr marL="285573" algn="l" defTabSz="571145" rtl="0" eaLnBrk="1" latinLnBrk="0" hangingPunct="1">
        <a:defRPr sz="1100" kern="1200">
          <a:solidFill>
            <a:schemeClr val="tx1"/>
          </a:solidFill>
          <a:latin typeface="+mn-lt"/>
          <a:ea typeface="+mn-ea"/>
          <a:cs typeface="+mn-cs"/>
        </a:defRPr>
      </a:lvl2pPr>
      <a:lvl3pPr marL="571145" algn="l" defTabSz="571145" rtl="0" eaLnBrk="1" latinLnBrk="0" hangingPunct="1">
        <a:defRPr sz="1100" kern="1200">
          <a:solidFill>
            <a:schemeClr val="tx1"/>
          </a:solidFill>
          <a:latin typeface="+mn-lt"/>
          <a:ea typeface="+mn-ea"/>
          <a:cs typeface="+mn-cs"/>
        </a:defRPr>
      </a:lvl3pPr>
      <a:lvl4pPr marL="856718" algn="l" defTabSz="571145" rtl="0" eaLnBrk="1" latinLnBrk="0" hangingPunct="1">
        <a:defRPr sz="1100" kern="1200">
          <a:solidFill>
            <a:schemeClr val="tx1"/>
          </a:solidFill>
          <a:latin typeface="+mn-lt"/>
          <a:ea typeface="+mn-ea"/>
          <a:cs typeface="+mn-cs"/>
        </a:defRPr>
      </a:lvl4pPr>
      <a:lvl5pPr marL="1142291" algn="l" defTabSz="571145" rtl="0" eaLnBrk="1" latinLnBrk="0" hangingPunct="1">
        <a:defRPr sz="1100" kern="1200">
          <a:solidFill>
            <a:schemeClr val="tx1"/>
          </a:solidFill>
          <a:latin typeface="+mn-lt"/>
          <a:ea typeface="+mn-ea"/>
          <a:cs typeface="+mn-cs"/>
        </a:defRPr>
      </a:lvl5pPr>
      <a:lvl6pPr marL="1427864" algn="l" defTabSz="571145" rtl="0" eaLnBrk="1" latinLnBrk="0" hangingPunct="1">
        <a:defRPr sz="1100" kern="1200">
          <a:solidFill>
            <a:schemeClr val="tx1"/>
          </a:solidFill>
          <a:latin typeface="+mn-lt"/>
          <a:ea typeface="+mn-ea"/>
          <a:cs typeface="+mn-cs"/>
        </a:defRPr>
      </a:lvl6pPr>
      <a:lvl7pPr marL="1713437" algn="l" defTabSz="571145" rtl="0" eaLnBrk="1" latinLnBrk="0" hangingPunct="1">
        <a:defRPr sz="1100" kern="1200">
          <a:solidFill>
            <a:schemeClr val="tx1"/>
          </a:solidFill>
          <a:latin typeface="+mn-lt"/>
          <a:ea typeface="+mn-ea"/>
          <a:cs typeface="+mn-cs"/>
        </a:defRPr>
      </a:lvl7pPr>
      <a:lvl8pPr marL="1999011" algn="l" defTabSz="571145" rtl="0" eaLnBrk="1" latinLnBrk="0" hangingPunct="1">
        <a:defRPr sz="1100" kern="1200">
          <a:solidFill>
            <a:schemeClr val="tx1"/>
          </a:solidFill>
          <a:latin typeface="+mn-lt"/>
          <a:ea typeface="+mn-ea"/>
          <a:cs typeface="+mn-cs"/>
        </a:defRPr>
      </a:lvl8pPr>
      <a:lvl9pPr marL="2284583" algn="l" defTabSz="571145"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1.wmf"/><Relationship Id="rId18" Type="http://schemas.openxmlformats.org/officeDocument/2006/relationships/oleObject" Target="../embeddings/oleObject8.bin"/><Relationship Id="rId26" Type="http://schemas.openxmlformats.org/officeDocument/2006/relationships/oleObject" Target="../embeddings/oleObject12.bin"/><Relationship Id="rId39" Type="http://schemas.openxmlformats.org/officeDocument/2006/relationships/image" Target="../media/image64.wmf"/><Relationship Id="rId3" Type="http://schemas.openxmlformats.org/officeDocument/2006/relationships/notesSlide" Target="../notesSlides/notesSlide16.xml"/><Relationship Id="rId21" Type="http://schemas.openxmlformats.org/officeDocument/2006/relationships/image" Target="../media/image55.wmf"/><Relationship Id="rId34" Type="http://schemas.openxmlformats.org/officeDocument/2006/relationships/oleObject" Target="../embeddings/oleObject16.bin"/><Relationship Id="rId7" Type="http://schemas.openxmlformats.org/officeDocument/2006/relationships/image" Target="../media/image48.wmf"/><Relationship Id="rId12" Type="http://schemas.openxmlformats.org/officeDocument/2006/relationships/oleObject" Target="../embeddings/oleObject5.bin"/><Relationship Id="rId17" Type="http://schemas.openxmlformats.org/officeDocument/2006/relationships/image" Target="../media/image53.wmf"/><Relationship Id="rId25" Type="http://schemas.openxmlformats.org/officeDocument/2006/relationships/image" Target="../media/image57.wmf"/><Relationship Id="rId33" Type="http://schemas.openxmlformats.org/officeDocument/2006/relationships/image" Target="../media/image61.wmf"/><Relationship Id="rId38"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59.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0.wmf"/><Relationship Id="rId24" Type="http://schemas.openxmlformats.org/officeDocument/2006/relationships/oleObject" Target="../embeddings/oleObject11.bin"/><Relationship Id="rId32" Type="http://schemas.openxmlformats.org/officeDocument/2006/relationships/oleObject" Target="../embeddings/oleObject15.bin"/><Relationship Id="rId37" Type="http://schemas.openxmlformats.org/officeDocument/2006/relationships/image" Target="../media/image63.wmf"/><Relationship Id="rId5" Type="http://schemas.openxmlformats.org/officeDocument/2006/relationships/image" Target="../media/image47.wmf"/><Relationship Id="rId15" Type="http://schemas.openxmlformats.org/officeDocument/2006/relationships/image" Target="../media/image52.wmf"/><Relationship Id="rId23" Type="http://schemas.openxmlformats.org/officeDocument/2006/relationships/image" Target="../media/image56.wmf"/><Relationship Id="rId28" Type="http://schemas.openxmlformats.org/officeDocument/2006/relationships/oleObject" Target="../embeddings/oleObject13.bin"/><Relationship Id="rId36" Type="http://schemas.openxmlformats.org/officeDocument/2006/relationships/oleObject" Target="../embeddings/oleObject17.bin"/><Relationship Id="rId10" Type="http://schemas.openxmlformats.org/officeDocument/2006/relationships/oleObject" Target="../embeddings/oleObject4.bin"/><Relationship Id="rId19" Type="http://schemas.openxmlformats.org/officeDocument/2006/relationships/image" Target="../media/image54.wmf"/><Relationship Id="rId31" Type="http://schemas.openxmlformats.org/officeDocument/2006/relationships/image" Target="../media/image60.wmf"/><Relationship Id="rId4" Type="http://schemas.openxmlformats.org/officeDocument/2006/relationships/oleObject" Target="../embeddings/oleObject1.bin"/><Relationship Id="rId9" Type="http://schemas.openxmlformats.org/officeDocument/2006/relationships/image" Target="../media/image49.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58.wmf"/><Relationship Id="rId30" Type="http://schemas.openxmlformats.org/officeDocument/2006/relationships/oleObject" Target="../embeddings/oleObject14.bin"/><Relationship Id="rId35" Type="http://schemas.openxmlformats.org/officeDocument/2006/relationships/image" Target="../media/image62.wmf"/></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Fully supported no-cost feature of Oracle DB</a:t>
            </a:r>
            <a:endParaRPr lang="en-US" dirty="0"/>
          </a:p>
        </p:txBody>
      </p:sp>
      <p:sp>
        <p:nvSpPr>
          <p:cNvPr id="7" name="AutoShape 1"/>
          <p:cNvSpPr>
            <a:spLocks noChangeArrowheads="1"/>
          </p:cNvSpPr>
          <p:nvPr/>
        </p:nvSpPr>
        <p:spPr bwMode="auto">
          <a:xfrm>
            <a:off x="1676400" y="5613400"/>
            <a:ext cx="2321122" cy="249399"/>
          </a:xfrm>
          <a:prstGeom prst="roundRect">
            <a:avLst>
              <a:gd name="adj" fmla="val 417"/>
            </a:avLst>
          </a:prstGeom>
          <a:noFill/>
          <a:ln w="9525">
            <a:noFill/>
            <a:round/>
            <a:headEnd/>
            <a:tailEnd/>
          </a:ln>
        </p:spPr>
        <p:txBody>
          <a:bodyPr wrap="none" anchor="ctr"/>
          <a:lstStyle/>
          <a:p>
            <a:pPr algn="ctr">
              <a:lnSpc>
                <a:spcPct val="90000"/>
              </a:lnSpc>
              <a:spcBef>
                <a:spcPts val="1250"/>
              </a:spcBef>
              <a:buClr>
                <a:srgbClr val="000000"/>
              </a:buClr>
              <a:buSzPct val="100000"/>
              <a:buFont typeface="Times New Roman" pitchFamily="18" charset="0"/>
              <a:buNone/>
            </a:pPr>
            <a:endParaRPr lang="en-IE"/>
          </a:p>
        </p:txBody>
      </p:sp>
      <p:pic>
        <p:nvPicPr>
          <p:cNvPr id="8" name="Picture 4"/>
          <p:cNvPicPr>
            <a:picLocks noChangeAspect="1" noChangeArrowheads="1"/>
          </p:cNvPicPr>
          <p:nvPr/>
        </p:nvPicPr>
        <p:blipFill>
          <a:blip r:embed="rId3"/>
          <a:srcRect/>
          <a:stretch>
            <a:fillRect/>
          </a:stretch>
        </p:blipFill>
        <p:spPr bwMode="auto">
          <a:xfrm>
            <a:off x="876300" y="1676400"/>
            <a:ext cx="2149475" cy="2292350"/>
          </a:xfrm>
          <a:prstGeom prst="rect">
            <a:avLst/>
          </a:prstGeom>
          <a:noFill/>
          <a:ln w="9525">
            <a:noFill/>
            <a:round/>
            <a:headEnd/>
            <a:tailEnd/>
          </a:ln>
        </p:spPr>
      </p:pic>
      <p:sp>
        <p:nvSpPr>
          <p:cNvPr id="9" name="Text Box 2"/>
          <p:cNvSpPr txBox="1">
            <a:spLocks noChangeArrowheads="1"/>
          </p:cNvSpPr>
          <p:nvPr/>
        </p:nvSpPr>
        <p:spPr bwMode="auto">
          <a:xfrm>
            <a:off x="3533315" y="1141581"/>
            <a:ext cx="5603240" cy="3284221"/>
          </a:xfrm>
          <a:prstGeom prst="rect">
            <a:avLst/>
          </a:prstGeom>
          <a:noFill/>
          <a:ln w="9525">
            <a:noFill/>
            <a:round/>
            <a:headEnd/>
            <a:tailEnd/>
          </a:ln>
        </p:spPr>
        <p:txBody>
          <a:bodyPr lIns="92160" tIns="46080" rIns="92160" bIns="46080"/>
          <a:lstStyle/>
          <a:p>
            <a:pPr marL="219075" indent="-219075">
              <a:spcBef>
                <a:spcPts val="600"/>
              </a:spcBef>
              <a:spcAft>
                <a:spcPts val="600"/>
              </a:spcAft>
              <a:buClr>
                <a:srgbClr val="FF0000"/>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2000" b="0" dirty="0">
                <a:solidFill>
                  <a:srgbClr val="000000"/>
                </a:solidFill>
              </a:rPr>
              <a:t>Distributed with</a:t>
            </a:r>
          </a:p>
          <a:p>
            <a:pPr marL="561975" lvl="1" indent="-228600">
              <a:spcBef>
                <a:spcPts val="500"/>
              </a:spcBef>
              <a:spcAft>
                <a:spcPts val="600"/>
              </a:spcAft>
              <a:buClr>
                <a:srgbClr val="4D4D4D"/>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1400" b="0" dirty="0">
                <a:solidFill>
                  <a:srgbClr val="000000"/>
                </a:solidFill>
              </a:rPr>
              <a:t>Oracle Enterprise Edition</a:t>
            </a:r>
          </a:p>
          <a:p>
            <a:pPr marL="561975" lvl="1" indent="-228600">
              <a:spcBef>
                <a:spcPts val="500"/>
              </a:spcBef>
              <a:spcAft>
                <a:spcPts val="600"/>
              </a:spcAft>
              <a:buClr>
                <a:srgbClr val="4D4D4D"/>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1400" b="0" dirty="0">
                <a:solidFill>
                  <a:srgbClr val="000000"/>
                </a:solidFill>
              </a:rPr>
              <a:t>Oracle Standard Edition</a:t>
            </a:r>
          </a:p>
          <a:p>
            <a:pPr marL="561975" lvl="1" indent="-228600">
              <a:spcBef>
                <a:spcPts val="500"/>
              </a:spcBef>
              <a:spcAft>
                <a:spcPts val="600"/>
              </a:spcAft>
              <a:buClr>
                <a:srgbClr val="4D4D4D"/>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1400" b="0" dirty="0">
                <a:solidFill>
                  <a:srgbClr val="000000"/>
                </a:solidFill>
              </a:rPr>
              <a:t>Oracle Standard Edition One</a:t>
            </a:r>
          </a:p>
          <a:p>
            <a:pPr marL="561975" lvl="1" indent="-228600">
              <a:spcBef>
                <a:spcPts val="500"/>
              </a:spcBef>
              <a:spcAft>
                <a:spcPts val="600"/>
              </a:spcAft>
              <a:buClr>
                <a:srgbClr val="4D4D4D"/>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1400" b="0" dirty="0">
                <a:solidFill>
                  <a:srgbClr val="000000"/>
                </a:solidFill>
              </a:rPr>
              <a:t>Oracle XE</a:t>
            </a:r>
            <a:endParaRPr lang="en-US" sz="1400" b="0" dirty="0">
              <a:solidFill>
                <a:srgbClr val="FF0000"/>
              </a:solidFill>
            </a:endParaRPr>
          </a:p>
          <a:p>
            <a:pPr marL="219075" indent="-219075">
              <a:spcBef>
                <a:spcPts val="600"/>
              </a:spcBef>
              <a:spcAft>
                <a:spcPts val="600"/>
              </a:spcAft>
              <a:buClr>
                <a:srgbClr val="FF0000"/>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2000" b="0" dirty="0">
                <a:solidFill>
                  <a:srgbClr val="000000"/>
                </a:solidFill>
              </a:rPr>
              <a:t>Supported Database Releases</a:t>
            </a:r>
          </a:p>
          <a:p>
            <a:pPr marL="561975" lvl="1" indent="-228600">
              <a:spcBef>
                <a:spcPts val="500"/>
              </a:spcBef>
              <a:spcAft>
                <a:spcPts val="600"/>
              </a:spcAft>
              <a:buClr>
                <a:srgbClr val="4D4D4D"/>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1400" dirty="0">
                <a:solidFill>
                  <a:srgbClr val="000000"/>
                </a:solidFill>
              </a:rPr>
              <a:t>10gR2</a:t>
            </a:r>
          </a:p>
          <a:p>
            <a:pPr marL="561975" lvl="1" indent="-228600">
              <a:spcBef>
                <a:spcPts val="500"/>
              </a:spcBef>
              <a:spcAft>
                <a:spcPts val="600"/>
              </a:spcAft>
              <a:buClr>
                <a:srgbClr val="4D4D4D"/>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1400" dirty="0" smtClean="0">
                <a:solidFill>
                  <a:srgbClr val="000000"/>
                </a:solidFill>
              </a:rPr>
              <a:t>11gR1 and 11gR2</a:t>
            </a:r>
            <a:endParaRPr lang="en-US" sz="1400" dirty="0">
              <a:solidFill>
                <a:srgbClr val="000000"/>
              </a:solidFill>
            </a:endParaRPr>
          </a:p>
          <a:p>
            <a:pPr marL="561975" lvl="1" indent="-228600">
              <a:spcBef>
                <a:spcPts val="500"/>
              </a:spcBef>
              <a:spcAft>
                <a:spcPts val="600"/>
              </a:spcAft>
              <a:buClr>
                <a:srgbClr val="4D4D4D"/>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1400" dirty="0" smtClean="0">
                <a:solidFill>
                  <a:srgbClr val="000000"/>
                </a:solidFill>
              </a:rPr>
              <a:t>12c</a:t>
            </a:r>
            <a:endParaRPr lang="en-US" sz="1400" dirty="0">
              <a:solidFill>
                <a:srgbClr val="000000"/>
              </a:solidFill>
            </a:endParaRPr>
          </a:p>
          <a:p>
            <a:pPr marL="561975" lvl="1" indent="-228600">
              <a:spcBef>
                <a:spcPts val="500"/>
              </a:spcBef>
              <a:spcAft>
                <a:spcPts val="600"/>
              </a:spcAft>
              <a:buClr>
                <a:srgbClr val="4D4D4D"/>
              </a:buClr>
              <a:buSzPct val="100000"/>
              <a:buFont typeface="Times New Roman" pitchFamily="18" charset="0"/>
              <a:buNone/>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endParaRPr lang="en-US" sz="1200" b="0" dirty="0">
              <a:solidFill>
                <a:schemeClr val="tx1"/>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Component: Application Builder</a:t>
            </a:r>
            <a:endParaRPr lang="en-US" dirty="0"/>
          </a:p>
        </p:txBody>
      </p:sp>
      <p:pic>
        <p:nvPicPr>
          <p:cNvPr id="19457" name="Picture 1"/>
          <p:cNvPicPr>
            <a:picLocks noChangeAspect="1" noChangeArrowheads="1"/>
          </p:cNvPicPr>
          <p:nvPr/>
        </p:nvPicPr>
        <p:blipFill>
          <a:blip r:embed="rId3"/>
          <a:srcRect/>
          <a:stretch>
            <a:fillRect/>
          </a:stretch>
        </p:blipFill>
        <p:spPr bwMode="auto">
          <a:xfrm>
            <a:off x="1084517" y="1164488"/>
            <a:ext cx="7113181" cy="3343495"/>
          </a:xfrm>
          <a:prstGeom prst="rect">
            <a:avLst/>
          </a:prstGeom>
          <a:noFill/>
          <a:ln w="9525">
            <a:solidFill>
              <a:schemeClr val="accent2"/>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5393607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Component: SQL Workshop</a:t>
            </a:r>
            <a:endParaRPr lang="en-US" dirty="0"/>
          </a:p>
        </p:txBody>
      </p:sp>
      <p:pic>
        <p:nvPicPr>
          <p:cNvPr id="17409" name="Picture 1"/>
          <p:cNvPicPr>
            <a:picLocks noChangeAspect="1" noChangeArrowheads="1"/>
          </p:cNvPicPr>
          <p:nvPr/>
        </p:nvPicPr>
        <p:blipFill>
          <a:blip r:embed="rId3"/>
          <a:srcRect/>
          <a:stretch>
            <a:fillRect/>
          </a:stretch>
        </p:blipFill>
        <p:spPr bwMode="auto">
          <a:xfrm>
            <a:off x="1084521" y="1167574"/>
            <a:ext cx="7134446" cy="3353491"/>
          </a:xfrm>
          <a:prstGeom prst="rect">
            <a:avLst/>
          </a:prstGeom>
          <a:noFill/>
          <a:ln w="9525">
            <a:solidFill>
              <a:schemeClr val="accent2"/>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0923629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Component: Team Development</a:t>
            </a:r>
            <a:endParaRPr lang="en-US" dirty="0"/>
          </a:p>
        </p:txBody>
      </p:sp>
      <p:pic>
        <p:nvPicPr>
          <p:cNvPr id="15361" name="Picture 1"/>
          <p:cNvPicPr>
            <a:picLocks noChangeAspect="1" noChangeArrowheads="1"/>
          </p:cNvPicPr>
          <p:nvPr/>
        </p:nvPicPr>
        <p:blipFill>
          <a:blip r:embed="rId3"/>
          <a:srcRect/>
          <a:stretch>
            <a:fillRect/>
          </a:stretch>
        </p:blipFill>
        <p:spPr bwMode="auto">
          <a:xfrm>
            <a:off x="1063250" y="1178091"/>
            <a:ext cx="6921802" cy="3332503"/>
          </a:xfrm>
          <a:prstGeom prst="rect">
            <a:avLst/>
          </a:prstGeom>
          <a:noFill/>
          <a:ln w="9525">
            <a:solidFill>
              <a:schemeClr val="accent2"/>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3046766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Component: Administration and Analytics</a:t>
            </a:r>
            <a:endParaRPr lang="en-US" dirty="0"/>
          </a:p>
        </p:txBody>
      </p:sp>
      <p:pic>
        <p:nvPicPr>
          <p:cNvPr id="13313" name="Picture 1"/>
          <p:cNvPicPr>
            <a:picLocks noChangeAspect="1" noChangeArrowheads="1"/>
          </p:cNvPicPr>
          <p:nvPr/>
        </p:nvPicPr>
        <p:blipFill>
          <a:blip r:embed="rId3"/>
          <a:srcRect/>
          <a:stretch>
            <a:fillRect/>
          </a:stretch>
        </p:blipFill>
        <p:spPr bwMode="auto">
          <a:xfrm>
            <a:off x="1052625" y="1180194"/>
            <a:ext cx="6932426" cy="3337401"/>
          </a:xfrm>
          <a:prstGeom prst="rect">
            <a:avLst/>
          </a:prstGeom>
          <a:noFill/>
          <a:ln w="9525">
            <a:solidFill>
              <a:schemeClr val="accent2"/>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6584383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Benefits</a:t>
            </a:r>
            <a:endParaRPr lang="en-US" dirty="0"/>
          </a:p>
        </p:txBody>
      </p:sp>
      <p:pic>
        <p:nvPicPr>
          <p:cNvPr id="8" name="Picture 2"/>
          <p:cNvPicPr>
            <a:picLocks noChangeAspect="1" noChangeArrowheads="1"/>
          </p:cNvPicPr>
          <p:nvPr/>
        </p:nvPicPr>
        <p:blipFill>
          <a:blip r:embed="rId3"/>
          <a:srcRect/>
          <a:stretch>
            <a:fillRect/>
          </a:stretch>
        </p:blipFill>
        <p:spPr bwMode="auto">
          <a:xfrm>
            <a:off x="1408460" y="2990418"/>
            <a:ext cx="2156459" cy="1221994"/>
          </a:xfrm>
          <a:prstGeom prst="rect">
            <a:avLst/>
          </a:prstGeom>
          <a:noFill/>
          <a:ln w="9525">
            <a:noFill/>
            <a:round/>
            <a:headEnd/>
            <a:tailEnd/>
          </a:ln>
        </p:spPr>
      </p:pic>
      <p:pic>
        <p:nvPicPr>
          <p:cNvPr id="9" name="Picture 3"/>
          <p:cNvPicPr>
            <a:picLocks noChangeAspect="1" noChangeArrowheads="1"/>
          </p:cNvPicPr>
          <p:nvPr/>
        </p:nvPicPr>
        <p:blipFill>
          <a:blip r:embed="rId4"/>
          <a:srcRect/>
          <a:stretch>
            <a:fillRect/>
          </a:stretch>
        </p:blipFill>
        <p:spPr bwMode="auto">
          <a:xfrm>
            <a:off x="5633290" y="2916960"/>
            <a:ext cx="1521120" cy="1120076"/>
          </a:xfrm>
          <a:prstGeom prst="rect">
            <a:avLst/>
          </a:prstGeom>
          <a:noFill/>
          <a:ln w="9525">
            <a:noFill/>
            <a:round/>
            <a:headEnd/>
            <a:tailEnd/>
          </a:ln>
        </p:spPr>
      </p:pic>
      <p:sp>
        <p:nvSpPr>
          <p:cNvPr id="10" name="Rectangle 4"/>
          <p:cNvSpPr>
            <a:spLocks noChangeArrowheads="1"/>
          </p:cNvSpPr>
          <p:nvPr/>
        </p:nvSpPr>
        <p:spPr bwMode="auto">
          <a:xfrm>
            <a:off x="1218277" y="2713558"/>
            <a:ext cx="2397687" cy="288413"/>
          </a:xfrm>
          <a:prstGeom prst="rect">
            <a:avLst/>
          </a:prstGeom>
          <a:noFill/>
          <a:ln w="9525">
            <a:noFill/>
            <a:round/>
            <a:headEnd/>
            <a:tailEnd/>
          </a:ln>
        </p:spPr>
        <p:txBody>
          <a:bodyPr wrap="square" lIns="90000" tIns="46800" rIns="90000" bIns="46800">
            <a:spAutoFit/>
          </a:bodyPr>
          <a:lstStyle/>
          <a:p>
            <a:pPr algn="ct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0" dirty="0">
                <a:solidFill>
                  <a:srgbClr val="000000"/>
                </a:solidFill>
              </a:rPr>
              <a:t>Runs within Database</a:t>
            </a:r>
          </a:p>
        </p:txBody>
      </p:sp>
      <p:sp>
        <p:nvSpPr>
          <p:cNvPr id="11" name="Rectangle 5"/>
          <p:cNvSpPr>
            <a:spLocks noChangeArrowheads="1"/>
          </p:cNvSpPr>
          <p:nvPr/>
        </p:nvSpPr>
        <p:spPr bwMode="auto">
          <a:xfrm>
            <a:off x="5066234" y="2647720"/>
            <a:ext cx="2729468" cy="288413"/>
          </a:xfrm>
          <a:prstGeom prst="rect">
            <a:avLst/>
          </a:prstGeom>
          <a:noFill/>
          <a:ln w="9525">
            <a:noFill/>
            <a:round/>
            <a:headEnd/>
            <a:tailEnd/>
          </a:ln>
        </p:spPr>
        <p:txBody>
          <a:bodyPr wrap="square" lIns="90000" tIns="46800" rIns="90000" bIns="46800">
            <a:spAutoFit/>
          </a:bodyPr>
          <a:lstStyle/>
          <a:p>
            <a:pPr algn="ct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0" dirty="0">
                <a:solidFill>
                  <a:srgbClr val="000000"/>
                </a:solidFill>
              </a:rPr>
              <a:t>Self Service Provisioning</a:t>
            </a:r>
          </a:p>
        </p:txBody>
      </p:sp>
      <p:pic>
        <p:nvPicPr>
          <p:cNvPr id="12" name="Picture 6"/>
          <p:cNvPicPr>
            <a:picLocks noChangeAspect="1" noChangeArrowheads="1"/>
          </p:cNvPicPr>
          <p:nvPr/>
        </p:nvPicPr>
        <p:blipFill>
          <a:blip r:embed="rId5"/>
          <a:srcRect/>
          <a:stretch>
            <a:fillRect/>
          </a:stretch>
        </p:blipFill>
        <p:spPr bwMode="auto">
          <a:xfrm>
            <a:off x="5333048" y="1387475"/>
            <a:ext cx="2134552" cy="930233"/>
          </a:xfrm>
          <a:prstGeom prst="rect">
            <a:avLst/>
          </a:prstGeom>
          <a:noFill/>
          <a:ln w="9525">
            <a:noFill/>
            <a:round/>
            <a:headEnd/>
            <a:tailEnd/>
          </a:ln>
        </p:spPr>
      </p:pic>
      <p:sp>
        <p:nvSpPr>
          <p:cNvPr id="13" name="Rectangle 7"/>
          <p:cNvSpPr>
            <a:spLocks noChangeArrowheads="1"/>
          </p:cNvSpPr>
          <p:nvPr/>
        </p:nvSpPr>
        <p:spPr bwMode="auto">
          <a:xfrm>
            <a:off x="5250498" y="1034415"/>
            <a:ext cx="2219036" cy="288413"/>
          </a:xfrm>
          <a:prstGeom prst="rect">
            <a:avLst/>
          </a:prstGeom>
          <a:noFill/>
          <a:ln w="9525">
            <a:noFill/>
            <a:round/>
            <a:headEnd/>
            <a:tailEnd/>
          </a:ln>
        </p:spPr>
        <p:txBody>
          <a:bodyPr wrap="square" lIns="90000" tIns="46800" rIns="90000" bIns="46800">
            <a:spAutoFit/>
          </a:bodyPr>
          <a:lstStyle/>
          <a:p>
            <a:pPr algn="ct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0" dirty="0">
                <a:solidFill>
                  <a:srgbClr val="000000"/>
                </a:solidFill>
              </a:rPr>
              <a:t>Leverage SQL Skills</a:t>
            </a:r>
          </a:p>
        </p:txBody>
      </p:sp>
      <p:sp>
        <p:nvSpPr>
          <p:cNvPr id="15" name="Rectangle 9"/>
          <p:cNvSpPr>
            <a:spLocks noChangeArrowheads="1"/>
          </p:cNvSpPr>
          <p:nvPr/>
        </p:nvSpPr>
        <p:spPr bwMode="auto">
          <a:xfrm>
            <a:off x="549911" y="1034415"/>
            <a:ext cx="3796002" cy="288413"/>
          </a:xfrm>
          <a:prstGeom prst="rect">
            <a:avLst/>
          </a:prstGeom>
          <a:noFill/>
          <a:ln w="9525">
            <a:noFill/>
            <a:round/>
            <a:headEnd/>
            <a:tailEnd/>
          </a:ln>
        </p:spPr>
        <p:txBody>
          <a:bodyPr wrap="square" lIns="90000" tIns="46800" rIns="90000" bIns="46800">
            <a:spAutoFit/>
          </a:bodyPr>
          <a:lstStyle/>
          <a:p>
            <a:pPr algn="ct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b="0" dirty="0">
                <a:solidFill>
                  <a:srgbClr val="000000"/>
                </a:solidFill>
              </a:rPr>
              <a:t>Rapid Browser Based Development</a:t>
            </a:r>
          </a:p>
        </p:txBody>
      </p:sp>
      <p:grpSp>
        <p:nvGrpSpPr>
          <p:cNvPr id="24" name="Group 23"/>
          <p:cNvGrpSpPr/>
          <p:nvPr/>
        </p:nvGrpSpPr>
        <p:grpSpPr>
          <a:xfrm>
            <a:off x="1583373" y="1402715"/>
            <a:ext cx="1654011" cy="947717"/>
            <a:chOff x="1560513" y="1654175"/>
            <a:chExt cx="1872479" cy="1225036"/>
          </a:xfrm>
        </p:grpSpPr>
        <p:pic>
          <p:nvPicPr>
            <p:cNvPr id="14" name="Picture 8"/>
            <p:cNvPicPr>
              <a:picLocks noChangeAspect="1" noChangeArrowheads="1"/>
            </p:cNvPicPr>
            <p:nvPr/>
          </p:nvPicPr>
          <p:blipFill>
            <a:blip r:embed="rId6"/>
            <a:srcRect/>
            <a:stretch>
              <a:fillRect/>
            </a:stretch>
          </p:blipFill>
          <p:spPr bwMode="auto">
            <a:xfrm>
              <a:off x="1560513" y="1654175"/>
              <a:ext cx="1872479" cy="1225036"/>
            </a:xfrm>
            <a:prstGeom prst="rect">
              <a:avLst/>
            </a:prstGeom>
            <a:noFill/>
            <a:ln w="9525">
              <a:noFill/>
              <a:round/>
              <a:headEnd/>
              <a:tailEnd/>
            </a:ln>
          </p:spPr>
        </p:pic>
        <p:pic>
          <p:nvPicPr>
            <p:cNvPr id="17" name="Picture 11"/>
            <p:cNvPicPr>
              <a:picLocks noChangeAspect="1" noChangeArrowheads="1"/>
            </p:cNvPicPr>
            <p:nvPr/>
          </p:nvPicPr>
          <p:blipFill>
            <a:blip r:embed="rId7"/>
            <a:srcRect/>
            <a:stretch>
              <a:fillRect/>
            </a:stretch>
          </p:blipFill>
          <p:spPr bwMode="auto">
            <a:xfrm>
              <a:off x="1988820" y="1776095"/>
              <a:ext cx="967134" cy="621921"/>
            </a:xfrm>
            <a:prstGeom prst="rect">
              <a:avLst/>
            </a:prstGeom>
            <a:noFill/>
            <a:ln w="9525">
              <a:noFill/>
              <a:round/>
              <a:headEnd/>
              <a:tailEnd/>
            </a:ln>
          </p:spPr>
        </p:pic>
      </p:grpSp>
      <p:sp>
        <p:nvSpPr>
          <p:cNvPr id="18" name="Rectangle 12"/>
          <p:cNvSpPr>
            <a:spLocks noChangeArrowheads="1"/>
          </p:cNvSpPr>
          <p:nvPr/>
        </p:nvSpPr>
        <p:spPr bwMode="auto">
          <a:xfrm>
            <a:off x="648335" y="2370456"/>
            <a:ext cx="3496945" cy="246863"/>
          </a:xfrm>
          <a:prstGeom prst="rect">
            <a:avLst/>
          </a:prstGeom>
          <a:noFill/>
          <a:ln w="9525">
            <a:noFill/>
            <a:round/>
            <a:headEnd/>
            <a:tailEnd/>
          </a:ln>
        </p:spPr>
        <p:txBody>
          <a:bodyPr wrap="square" lIns="90000" tIns="46800" rIns="90000" bIns="46800">
            <a:spAutoFit/>
          </a:bodyPr>
          <a:lstStyle/>
          <a:p>
            <a:pPr algn="ctr">
              <a:lnSpc>
                <a:spcPct val="90000"/>
              </a:lnSpc>
              <a:spcBef>
                <a:spcPts val="7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b="0" dirty="0">
                <a:solidFill>
                  <a:srgbClr val="7F7F7F"/>
                </a:solidFill>
              </a:rPr>
              <a:t>Point your browser and start developing</a:t>
            </a:r>
          </a:p>
        </p:txBody>
      </p:sp>
      <p:sp>
        <p:nvSpPr>
          <p:cNvPr id="19" name="Rectangle 13"/>
          <p:cNvSpPr>
            <a:spLocks noChangeArrowheads="1"/>
          </p:cNvSpPr>
          <p:nvPr/>
        </p:nvSpPr>
        <p:spPr bwMode="auto">
          <a:xfrm>
            <a:off x="5056188" y="2370456"/>
            <a:ext cx="2739071" cy="246863"/>
          </a:xfrm>
          <a:prstGeom prst="rect">
            <a:avLst/>
          </a:prstGeom>
          <a:noFill/>
          <a:ln w="9525">
            <a:noFill/>
            <a:round/>
            <a:headEnd/>
            <a:tailEnd/>
          </a:ln>
        </p:spPr>
        <p:txBody>
          <a:bodyPr wrap="square" lIns="90000" tIns="46800" rIns="90000" bIns="46800">
            <a:spAutoFit/>
          </a:bodyPr>
          <a:lstStyle/>
          <a:p>
            <a:pPr algn="ctr">
              <a:lnSpc>
                <a:spcPct val="90000"/>
              </a:lnSpc>
              <a:spcBef>
                <a:spcPts val="7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b="0" dirty="0">
                <a:solidFill>
                  <a:srgbClr val="7F7F7F"/>
                </a:solidFill>
              </a:rPr>
              <a:t>Build reports and charts using SQL</a:t>
            </a:r>
          </a:p>
        </p:txBody>
      </p:sp>
      <p:sp>
        <p:nvSpPr>
          <p:cNvPr id="20" name="Rectangle 14"/>
          <p:cNvSpPr>
            <a:spLocks noChangeArrowheads="1"/>
          </p:cNvSpPr>
          <p:nvPr/>
        </p:nvSpPr>
        <p:spPr bwMode="auto">
          <a:xfrm>
            <a:off x="4872242" y="4159021"/>
            <a:ext cx="3070541" cy="246863"/>
          </a:xfrm>
          <a:prstGeom prst="rect">
            <a:avLst/>
          </a:prstGeom>
          <a:noFill/>
          <a:ln w="9525">
            <a:noFill/>
            <a:round/>
            <a:headEnd/>
            <a:tailEnd/>
          </a:ln>
        </p:spPr>
        <p:txBody>
          <a:bodyPr wrap="square" lIns="90000" tIns="46800" rIns="90000" bIns="46800">
            <a:spAutoFit/>
          </a:bodyPr>
          <a:lstStyle/>
          <a:p>
            <a:pPr algn="ctr">
              <a:lnSpc>
                <a:spcPct val="90000"/>
              </a:lnSpc>
              <a:spcBef>
                <a:spcPts val="7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b="0" dirty="0">
                <a:solidFill>
                  <a:srgbClr val="7F7F7F"/>
                </a:solidFill>
              </a:rPr>
              <a:t>Out-of-the-box elastic private cloud service</a:t>
            </a:r>
          </a:p>
        </p:txBody>
      </p:sp>
      <p:sp>
        <p:nvSpPr>
          <p:cNvPr id="21" name="Rectangle 15"/>
          <p:cNvSpPr>
            <a:spLocks noChangeArrowheads="1"/>
          </p:cNvSpPr>
          <p:nvPr/>
        </p:nvSpPr>
        <p:spPr bwMode="auto">
          <a:xfrm>
            <a:off x="1122074" y="4224859"/>
            <a:ext cx="2785745" cy="246863"/>
          </a:xfrm>
          <a:prstGeom prst="rect">
            <a:avLst/>
          </a:prstGeom>
          <a:noFill/>
          <a:ln w="9525">
            <a:noFill/>
            <a:round/>
            <a:headEnd/>
            <a:tailEnd/>
          </a:ln>
        </p:spPr>
        <p:txBody>
          <a:bodyPr wrap="square" lIns="90000" tIns="46800" rIns="90000" bIns="46800">
            <a:spAutoFit/>
          </a:bodyPr>
          <a:lstStyle/>
          <a:p>
            <a:pPr algn="ctr">
              <a:lnSpc>
                <a:spcPct val="90000"/>
              </a:lnSpc>
              <a:spcBef>
                <a:spcPts val="7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b="0" dirty="0">
                <a:solidFill>
                  <a:srgbClr val="7F7F7F"/>
                </a:solidFill>
              </a:rPr>
              <a:t>Simple to manage, highly scalable</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Use Cases</a:t>
            </a:r>
            <a:endParaRPr lang="en-US" dirty="0"/>
          </a:p>
        </p:txBody>
      </p:sp>
      <p:pic>
        <p:nvPicPr>
          <p:cNvPr id="6" name="Picture 6"/>
          <p:cNvPicPr>
            <a:picLocks noChangeAspect="1" noChangeArrowheads="1"/>
          </p:cNvPicPr>
          <p:nvPr/>
        </p:nvPicPr>
        <p:blipFill>
          <a:blip r:embed="rId3"/>
          <a:srcRect/>
          <a:stretch>
            <a:fillRect/>
          </a:stretch>
        </p:blipFill>
        <p:spPr bwMode="auto">
          <a:xfrm>
            <a:off x="2520698" y="2302726"/>
            <a:ext cx="1289163" cy="683726"/>
          </a:xfrm>
          <a:prstGeom prst="rect">
            <a:avLst/>
          </a:prstGeom>
          <a:noFill/>
          <a:ln w="9525">
            <a:noFill/>
            <a:miter lim="800000"/>
            <a:headEnd/>
            <a:tailEnd/>
          </a:ln>
        </p:spPr>
      </p:pic>
      <p:pic>
        <p:nvPicPr>
          <p:cNvPr id="7" name="Picture 9"/>
          <p:cNvPicPr>
            <a:picLocks noChangeAspect="1" noChangeArrowheads="1"/>
          </p:cNvPicPr>
          <p:nvPr/>
        </p:nvPicPr>
        <p:blipFill>
          <a:blip r:embed="rId4"/>
          <a:srcRect/>
          <a:stretch>
            <a:fillRect/>
          </a:stretch>
        </p:blipFill>
        <p:spPr bwMode="auto">
          <a:xfrm>
            <a:off x="4635599" y="3458112"/>
            <a:ext cx="1241146" cy="699384"/>
          </a:xfrm>
          <a:prstGeom prst="rect">
            <a:avLst/>
          </a:prstGeom>
          <a:noFill/>
          <a:ln w="9525">
            <a:noFill/>
            <a:miter lim="800000"/>
            <a:headEnd/>
            <a:tailEnd/>
          </a:ln>
        </p:spPr>
      </p:pic>
      <p:pic>
        <p:nvPicPr>
          <p:cNvPr id="8" name="Picture 20"/>
          <p:cNvPicPr>
            <a:picLocks noChangeAspect="1" noChangeArrowheads="1"/>
          </p:cNvPicPr>
          <p:nvPr/>
        </p:nvPicPr>
        <p:blipFill>
          <a:blip r:embed="rId5"/>
          <a:srcRect/>
          <a:stretch>
            <a:fillRect/>
          </a:stretch>
        </p:blipFill>
        <p:spPr bwMode="auto">
          <a:xfrm>
            <a:off x="0" y="3556209"/>
            <a:ext cx="1674176" cy="681970"/>
          </a:xfrm>
          <a:prstGeom prst="rect">
            <a:avLst/>
          </a:prstGeom>
          <a:noFill/>
          <a:ln w="9525">
            <a:noFill/>
            <a:miter lim="800000"/>
            <a:headEnd/>
            <a:tailEnd/>
          </a:ln>
        </p:spPr>
      </p:pic>
      <p:pic>
        <p:nvPicPr>
          <p:cNvPr id="9" name="Picture 15"/>
          <p:cNvPicPr>
            <a:picLocks noChangeAspect="1" noChangeArrowheads="1"/>
          </p:cNvPicPr>
          <p:nvPr/>
        </p:nvPicPr>
        <p:blipFill>
          <a:blip r:embed="rId6"/>
          <a:srcRect/>
          <a:stretch>
            <a:fillRect/>
          </a:stretch>
        </p:blipFill>
        <p:spPr bwMode="auto">
          <a:xfrm>
            <a:off x="259080" y="1253941"/>
            <a:ext cx="951997" cy="661805"/>
          </a:xfrm>
          <a:prstGeom prst="rect">
            <a:avLst/>
          </a:prstGeom>
          <a:noFill/>
          <a:ln w="9525">
            <a:noFill/>
            <a:miter lim="800000"/>
            <a:headEnd/>
            <a:tailEnd/>
          </a:ln>
        </p:spPr>
      </p:pic>
      <p:pic>
        <p:nvPicPr>
          <p:cNvPr id="10" name="Picture 14"/>
          <p:cNvPicPr>
            <a:picLocks noChangeAspect="1" noChangeArrowheads="1"/>
          </p:cNvPicPr>
          <p:nvPr/>
        </p:nvPicPr>
        <p:blipFill>
          <a:blip r:embed="rId7"/>
          <a:srcRect/>
          <a:stretch>
            <a:fillRect/>
          </a:stretch>
        </p:blipFill>
        <p:spPr bwMode="auto">
          <a:xfrm>
            <a:off x="4896907" y="1199062"/>
            <a:ext cx="901892" cy="744270"/>
          </a:xfrm>
          <a:prstGeom prst="rect">
            <a:avLst/>
          </a:prstGeom>
          <a:noFill/>
          <a:ln w="9525">
            <a:noFill/>
            <a:miter lim="800000"/>
            <a:headEnd/>
            <a:tailEnd/>
          </a:ln>
        </p:spPr>
      </p:pic>
      <p:sp>
        <p:nvSpPr>
          <p:cNvPr id="11" name="Rectangle 1027"/>
          <p:cNvSpPr txBox="1">
            <a:spLocks noChangeArrowheads="1"/>
          </p:cNvSpPr>
          <p:nvPr/>
        </p:nvSpPr>
        <p:spPr bwMode="auto">
          <a:xfrm>
            <a:off x="1321611" y="1198476"/>
            <a:ext cx="2431087" cy="805888"/>
          </a:xfrm>
          <a:prstGeom prst="rect">
            <a:avLst/>
          </a:prstGeom>
          <a:noFill/>
          <a:ln w="9525">
            <a:noFill/>
            <a:miter lim="800000"/>
            <a:headEnd/>
            <a:tailEnd/>
          </a:ln>
        </p:spPr>
        <p:txBody>
          <a:bodyPr lIns="92160" tIns="46080" rIns="92160" bIns="46080"/>
          <a:lstStyle/>
          <a:p>
            <a:pPr algn="l">
              <a:lnSpc>
                <a:spcPct val="100000"/>
              </a:lnSpc>
              <a:spcBef>
                <a:spcPct val="20000"/>
              </a:spcBef>
            </a:pPr>
            <a:r>
              <a:rPr lang="en-US" sz="1400" b="1" dirty="0"/>
              <a:t>Data-driven Applications</a:t>
            </a:r>
          </a:p>
          <a:p>
            <a:pPr algn="l">
              <a:lnSpc>
                <a:spcPct val="100000"/>
              </a:lnSpc>
              <a:spcBef>
                <a:spcPct val="20000"/>
              </a:spcBef>
            </a:pPr>
            <a:r>
              <a:rPr lang="en-US" sz="1100" b="0" dirty="0"/>
              <a:t>Develop opportunistic and departmental productivity applications</a:t>
            </a:r>
          </a:p>
        </p:txBody>
      </p:sp>
      <p:sp>
        <p:nvSpPr>
          <p:cNvPr id="12" name="Rectangle 6"/>
          <p:cNvSpPr>
            <a:spLocks noChangeArrowheads="1"/>
          </p:cNvSpPr>
          <p:nvPr/>
        </p:nvSpPr>
        <p:spPr bwMode="auto">
          <a:xfrm>
            <a:off x="5891165" y="1183212"/>
            <a:ext cx="3048000" cy="646331"/>
          </a:xfrm>
          <a:prstGeom prst="rect">
            <a:avLst/>
          </a:prstGeom>
          <a:noFill/>
          <a:ln w="9525">
            <a:noFill/>
            <a:miter lim="800000"/>
            <a:headEnd/>
            <a:tailEnd/>
          </a:ln>
        </p:spPr>
        <p:txBody>
          <a:bodyPr wrap="square">
            <a:spAutoFit/>
          </a:bodyPr>
          <a:lstStyle/>
          <a:p>
            <a:pPr algn="l">
              <a:lnSpc>
                <a:spcPct val="100000"/>
              </a:lnSpc>
              <a:spcBef>
                <a:spcPct val="0"/>
              </a:spcBef>
            </a:pPr>
            <a:r>
              <a:rPr lang="en-US" sz="1400" b="1" dirty="0"/>
              <a:t>Online Reporting</a:t>
            </a:r>
          </a:p>
          <a:p>
            <a:pPr algn="l">
              <a:lnSpc>
                <a:spcPct val="100000"/>
              </a:lnSpc>
              <a:spcBef>
                <a:spcPct val="0"/>
              </a:spcBef>
            </a:pPr>
            <a:r>
              <a:rPr lang="en-US" sz="1100" b="0" dirty="0"/>
              <a:t>Build SQL-based reporting applications </a:t>
            </a:r>
            <a:r>
              <a:rPr lang="en-US" sz="1100" b="0" dirty="0" smtClean="0"/>
              <a:t/>
            </a:r>
            <a:br>
              <a:rPr lang="en-US" sz="1100" b="0" dirty="0" smtClean="0"/>
            </a:br>
            <a:r>
              <a:rPr lang="en-US" sz="1100" b="0" dirty="0" smtClean="0"/>
              <a:t>on </a:t>
            </a:r>
            <a:r>
              <a:rPr lang="en-US" sz="1100" b="0" dirty="0"/>
              <a:t>existing database schemas</a:t>
            </a:r>
          </a:p>
        </p:txBody>
      </p:sp>
      <p:sp>
        <p:nvSpPr>
          <p:cNvPr id="13" name="Rectangle 7"/>
          <p:cNvSpPr>
            <a:spLocks noChangeArrowheads="1"/>
          </p:cNvSpPr>
          <p:nvPr/>
        </p:nvSpPr>
        <p:spPr bwMode="auto">
          <a:xfrm>
            <a:off x="6027724" y="3339849"/>
            <a:ext cx="2911449" cy="815608"/>
          </a:xfrm>
          <a:prstGeom prst="rect">
            <a:avLst/>
          </a:prstGeom>
          <a:noFill/>
          <a:ln w="9525">
            <a:noFill/>
            <a:miter lim="800000"/>
            <a:headEnd/>
            <a:tailEnd/>
          </a:ln>
        </p:spPr>
        <p:txBody>
          <a:bodyPr wrap="square">
            <a:spAutoFit/>
          </a:bodyPr>
          <a:lstStyle/>
          <a:p>
            <a:pPr>
              <a:lnSpc>
                <a:spcPct val="100000"/>
              </a:lnSpc>
              <a:spcBef>
                <a:spcPct val="0"/>
              </a:spcBef>
            </a:pPr>
            <a:r>
              <a:rPr lang="en-US" sz="1400" b="1" dirty="0"/>
              <a:t>Access Replacement</a:t>
            </a:r>
          </a:p>
          <a:p>
            <a:pPr algn="l">
              <a:lnSpc>
                <a:spcPct val="100000"/>
              </a:lnSpc>
              <a:spcBef>
                <a:spcPct val="0"/>
              </a:spcBef>
            </a:pPr>
            <a:r>
              <a:rPr lang="en-US" sz="1100" b="0" dirty="0"/>
              <a:t>Consolidate outgrown Access applications to the Oracle database with an APEX Web front end</a:t>
            </a:r>
          </a:p>
        </p:txBody>
      </p:sp>
      <p:sp>
        <p:nvSpPr>
          <p:cNvPr id="14" name="Rectangle 8"/>
          <p:cNvSpPr>
            <a:spLocks noChangeArrowheads="1"/>
          </p:cNvSpPr>
          <p:nvPr/>
        </p:nvSpPr>
        <p:spPr bwMode="auto">
          <a:xfrm>
            <a:off x="3965040" y="2333810"/>
            <a:ext cx="3382060" cy="553998"/>
          </a:xfrm>
          <a:prstGeom prst="rect">
            <a:avLst/>
          </a:prstGeom>
          <a:noFill/>
          <a:ln w="9525">
            <a:noFill/>
            <a:miter lim="800000"/>
            <a:headEnd/>
            <a:tailEnd/>
          </a:ln>
        </p:spPr>
        <p:txBody>
          <a:bodyPr wrap="square" lIns="0" tIns="0" rIns="0" bIns="0">
            <a:spAutoFit/>
          </a:bodyPr>
          <a:lstStyle/>
          <a:p>
            <a:pPr>
              <a:lnSpc>
                <a:spcPct val="100000"/>
              </a:lnSpc>
              <a:spcBef>
                <a:spcPct val="0"/>
              </a:spcBef>
            </a:pPr>
            <a:r>
              <a:rPr lang="en-US" sz="1400" b="1" dirty="0"/>
              <a:t>Spreadsheet Web-</a:t>
            </a:r>
            <a:r>
              <a:rPr lang="en-US" sz="1400" b="1" dirty="0" err="1"/>
              <a:t>ification</a:t>
            </a:r>
            <a:endParaRPr lang="en-US" sz="1400" b="1" dirty="0"/>
          </a:p>
          <a:p>
            <a:pPr algn="l">
              <a:lnSpc>
                <a:spcPct val="100000"/>
              </a:lnSpc>
              <a:spcBef>
                <a:spcPct val="0"/>
              </a:spcBef>
            </a:pPr>
            <a:r>
              <a:rPr lang="en-US" sz="1100" b="0" dirty="0"/>
              <a:t>Convert spreadsheets to Web applications </a:t>
            </a:r>
            <a:r>
              <a:rPr lang="en-US" sz="1100" b="0" dirty="0" smtClean="0"/>
              <a:t/>
            </a:r>
            <a:br>
              <a:rPr lang="en-US" sz="1100" b="0" dirty="0" smtClean="0"/>
            </a:br>
            <a:r>
              <a:rPr lang="en-US" sz="1100" b="0" dirty="0" smtClean="0"/>
              <a:t>where </a:t>
            </a:r>
            <a:r>
              <a:rPr lang="en-US" sz="1100" b="0" dirty="0"/>
              <a:t>they can be concurrently viewed </a:t>
            </a:r>
            <a:r>
              <a:rPr lang="en-US" sz="1100" b="0" dirty="0" smtClean="0"/>
              <a:t>and </a:t>
            </a:r>
            <a:r>
              <a:rPr lang="en-US" sz="1100" b="0" dirty="0"/>
              <a:t>edited </a:t>
            </a:r>
            <a:endParaRPr lang="en-US" sz="500" b="0" dirty="0"/>
          </a:p>
        </p:txBody>
      </p:sp>
      <p:sp>
        <p:nvSpPr>
          <p:cNvPr id="15" name="Rectangle 9"/>
          <p:cNvSpPr>
            <a:spLocks noChangeArrowheads="1"/>
          </p:cNvSpPr>
          <p:nvPr/>
        </p:nvSpPr>
        <p:spPr bwMode="auto">
          <a:xfrm>
            <a:off x="1748340" y="3452845"/>
            <a:ext cx="2626148" cy="815608"/>
          </a:xfrm>
          <a:prstGeom prst="rect">
            <a:avLst/>
          </a:prstGeom>
          <a:noFill/>
          <a:ln w="9525">
            <a:noFill/>
            <a:miter lim="800000"/>
            <a:headEnd/>
            <a:tailEnd/>
          </a:ln>
        </p:spPr>
        <p:txBody>
          <a:bodyPr wrap="square">
            <a:spAutoFit/>
          </a:bodyPr>
          <a:lstStyle/>
          <a:p>
            <a:pPr>
              <a:lnSpc>
                <a:spcPct val="100000"/>
              </a:lnSpc>
              <a:spcBef>
                <a:spcPct val="0"/>
              </a:spcBef>
            </a:pPr>
            <a:r>
              <a:rPr lang="en-US" sz="1400" b="1" dirty="0"/>
              <a:t>Oracle Forms Modernization</a:t>
            </a:r>
          </a:p>
          <a:p>
            <a:pPr algn="l">
              <a:lnSpc>
                <a:spcPct val="100000"/>
              </a:lnSpc>
              <a:spcBef>
                <a:spcPct val="0"/>
              </a:spcBef>
            </a:pPr>
            <a:r>
              <a:rPr lang="en-US" sz="1100" b="0" dirty="0"/>
              <a:t>Leverage SQL &amp; PL/SQL declarative programming skills to move Forms applications to HTML / Web 2.0</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Out of the Box Development Features</a:t>
            </a:r>
            <a:endParaRPr lang="en-US" dirty="0"/>
          </a:p>
        </p:txBody>
      </p:sp>
      <p:graphicFrame>
        <p:nvGraphicFramePr>
          <p:cNvPr id="1026" name="Object 4"/>
          <p:cNvGraphicFramePr>
            <a:graphicFrameLocks noChangeAspect="1"/>
          </p:cNvGraphicFramePr>
          <p:nvPr/>
        </p:nvGraphicFramePr>
        <p:xfrm>
          <a:off x="464515" y="1677188"/>
          <a:ext cx="849327" cy="545996"/>
        </p:xfrm>
        <a:graphic>
          <a:graphicData uri="http://schemas.openxmlformats.org/presentationml/2006/ole">
            <mc:AlternateContent xmlns:mc="http://schemas.openxmlformats.org/markup-compatibility/2006">
              <mc:Choice xmlns:v="urn:schemas-microsoft-com:vml" Requires="v">
                <p:oleObj spid="_x0000_s1080" name="Image" r:id="rId4" imgW="1333440" imgH="857160" progId="">
                  <p:embed/>
                </p:oleObj>
              </mc:Choice>
              <mc:Fallback>
                <p:oleObj name="Image" r:id="rId4" imgW="1333440" imgH="85716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515" y="167718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464515" y="1112693"/>
          <a:ext cx="849327" cy="545996"/>
        </p:xfrm>
        <a:graphic>
          <a:graphicData uri="http://schemas.openxmlformats.org/presentationml/2006/ole">
            <mc:AlternateContent xmlns:mc="http://schemas.openxmlformats.org/markup-compatibility/2006">
              <mc:Choice xmlns:v="urn:schemas-microsoft-com:vml" Requires="v">
                <p:oleObj spid="_x0000_s1081" name="Image" r:id="rId6" imgW="1333440" imgH="857160" progId="">
                  <p:embed/>
                </p:oleObj>
              </mc:Choice>
              <mc:Fallback>
                <p:oleObj name="Image" r:id="rId6" imgW="1333440" imgH="857160"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515" y="1112693"/>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6"/>
          <p:cNvGraphicFramePr>
            <a:graphicFrameLocks noChangeAspect="1"/>
          </p:cNvGraphicFramePr>
          <p:nvPr/>
        </p:nvGraphicFramePr>
        <p:xfrm>
          <a:off x="464515" y="2256313"/>
          <a:ext cx="849327" cy="545996"/>
        </p:xfrm>
        <a:graphic>
          <a:graphicData uri="http://schemas.openxmlformats.org/presentationml/2006/ole">
            <mc:AlternateContent xmlns:mc="http://schemas.openxmlformats.org/markup-compatibility/2006">
              <mc:Choice xmlns:v="urn:schemas-microsoft-com:vml" Requires="v">
                <p:oleObj spid="_x0000_s1082" name="Image" r:id="rId8" imgW="1333440" imgH="857160" progId="">
                  <p:embed/>
                </p:oleObj>
              </mc:Choice>
              <mc:Fallback>
                <p:oleObj name="Image" r:id="rId8" imgW="1333440" imgH="857160" progId="">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515" y="2256313"/>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7"/>
          <p:cNvGraphicFramePr>
            <a:graphicFrameLocks noChangeAspect="1"/>
          </p:cNvGraphicFramePr>
          <p:nvPr/>
        </p:nvGraphicFramePr>
        <p:xfrm>
          <a:off x="464515" y="2864698"/>
          <a:ext cx="849327" cy="545996"/>
        </p:xfrm>
        <a:graphic>
          <a:graphicData uri="http://schemas.openxmlformats.org/presentationml/2006/ole">
            <mc:AlternateContent xmlns:mc="http://schemas.openxmlformats.org/markup-compatibility/2006">
              <mc:Choice xmlns:v="urn:schemas-microsoft-com:vml" Requires="v">
                <p:oleObj spid="_x0000_s1083" name="Image" r:id="rId10" imgW="1333440" imgH="857160" progId="">
                  <p:embed/>
                </p:oleObj>
              </mc:Choice>
              <mc:Fallback>
                <p:oleObj name="Image" r:id="rId10" imgW="1333440" imgH="857160" progId="">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515" y="286469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9"/>
          <p:cNvGraphicFramePr>
            <a:graphicFrameLocks noChangeAspect="1"/>
          </p:cNvGraphicFramePr>
          <p:nvPr/>
        </p:nvGraphicFramePr>
        <p:xfrm>
          <a:off x="464515" y="3421878"/>
          <a:ext cx="849327" cy="545996"/>
        </p:xfrm>
        <a:graphic>
          <a:graphicData uri="http://schemas.openxmlformats.org/presentationml/2006/ole">
            <mc:AlternateContent xmlns:mc="http://schemas.openxmlformats.org/markup-compatibility/2006">
              <mc:Choice xmlns:v="urn:schemas-microsoft-com:vml" Requires="v">
                <p:oleObj spid="_x0000_s1084" name="Image" r:id="rId12" imgW="1333440" imgH="857160" progId="">
                  <p:embed/>
                </p:oleObj>
              </mc:Choice>
              <mc:Fallback>
                <p:oleObj name="Image" r:id="rId12" imgW="1333440" imgH="857160" progId="">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515" y="342187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10"/>
          <p:cNvGraphicFramePr>
            <a:graphicFrameLocks noChangeAspect="1"/>
          </p:cNvGraphicFramePr>
          <p:nvPr/>
        </p:nvGraphicFramePr>
        <p:xfrm>
          <a:off x="3055315" y="1677188"/>
          <a:ext cx="849327" cy="545996"/>
        </p:xfrm>
        <a:graphic>
          <a:graphicData uri="http://schemas.openxmlformats.org/presentationml/2006/ole">
            <mc:AlternateContent xmlns:mc="http://schemas.openxmlformats.org/markup-compatibility/2006">
              <mc:Choice xmlns:v="urn:schemas-microsoft-com:vml" Requires="v">
                <p:oleObj spid="_x0000_s1085" name="Image" r:id="rId14" imgW="1333440" imgH="857160" progId="">
                  <p:embed/>
                </p:oleObj>
              </mc:Choice>
              <mc:Fallback>
                <p:oleObj name="Image" r:id="rId14" imgW="1333440" imgH="857160" progId="">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5315" y="167718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11"/>
          <p:cNvGraphicFramePr>
            <a:graphicFrameLocks noChangeAspect="1"/>
          </p:cNvGraphicFramePr>
          <p:nvPr/>
        </p:nvGraphicFramePr>
        <p:xfrm>
          <a:off x="3055315" y="2270943"/>
          <a:ext cx="849327" cy="545996"/>
        </p:xfrm>
        <a:graphic>
          <a:graphicData uri="http://schemas.openxmlformats.org/presentationml/2006/ole">
            <mc:AlternateContent xmlns:mc="http://schemas.openxmlformats.org/markup-compatibility/2006">
              <mc:Choice xmlns:v="urn:schemas-microsoft-com:vml" Requires="v">
                <p:oleObj spid="_x0000_s1086" name="Image" r:id="rId16" imgW="1333440" imgH="857160" progId="">
                  <p:embed/>
                </p:oleObj>
              </mc:Choice>
              <mc:Fallback>
                <p:oleObj name="Image" r:id="rId16" imgW="1333440" imgH="857160" progId="">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55315" y="2270943"/>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12"/>
          <p:cNvGraphicFramePr>
            <a:graphicFrameLocks noChangeAspect="1"/>
          </p:cNvGraphicFramePr>
          <p:nvPr/>
        </p:nvGraphicFramePr>
        <p:xfrm>
          <a:off x="3055315" y="2864698"/>
          <a:ext cx="849327" cy="545996"/>
        </p:xfrm>
        <a:graphic>
          <a:graphicData uri="http://schemas.openxmlformats.org/presentationml/2006/ole">
            <mc:AlternateContent xmlns:mc="http://schemas.openxmlformats.org/markup-compatibility/2006">
              <mc:Choice xmlns:v="urn:schemas-microsoft-com:vml" Requires="v">
                <p:oleObj spid="_x0000_s1087" name="Image" r:id="rId18" imgW="1333440" imgH="857160" progId="">
                  <p:embed/>
                </p:oleObj>
              </mc:Choice>
              <mc:Fallback>
                <p:oleObj name="Image" r:id="rId18" imgW="1333440" imgH="857160" progId="">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5315" y="286469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 name="Object 13"/>
          <p:cNvGraphicFramePr>
            <a:graphicFrameLocks noChangeAspect="1"/>
          </p:cNvGraphicFramePr>
          <p:nvPr/>
        </p:nvGraphicFramePr>
        <p:xfrm>
          <a:off x="3055315" y="4033313"/>
          <a:ext cx="825061" cy="545996"/>
        </p:xfrm>
        <a:graphic>
          <a:graphicData uri="http://schemas.openxmlformats.org/presentationml/2006/ole">
            <mc:AlternateContent xmlns:mc="http://schemas.openxmlformats.org/markup-compatibility/2006">
              <mc:Choice xmlns:v="urn:schemas-microsoft-com:vml" Requires="v">
                <p:oleObj spid="_x0000_s1088" name="Image" r:id="rId20" imgW="1333440" imgH="857160" progId="">
                  <p:embed/>
                </p:oleObj>
              </mc:Choice>
              <mc:Fallback>
                <p:oleObj name="Image" r:id="rId20" imgW="1333440" imgH="857160" progId="">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55315" y="4033313"/>
                        <a:ext cx="825061"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14"/>
          <p:cNvGraphicFramePr>
            <a:graphicFrameLocks noChangeAspect="1"/>
          </p:cNvGraphicFramePr>
          <p:nvPr/>
        </p:nvGraphicFramePr>
        <p:xfrm>
          <a:off x="464515" y="4022948"/>
          <a:ext cx="849327" cy="545996"/>
        </p:xfrm>
        <a:graphic>
          <a:graphicData uri="http://schemas.openxmlformats.org/presentationml/2006/ole">
            <mc:AlternateContent xmlns:mc="http://schemas.openxmlformats.org/markup-compatibility/2006">
              <mc:Choice xmlns:v="urn:schemas-microsoft-com:vml" Requires="v">
                <p:oleObj spid="_x0000_s1089" name="Image" r:id="rId22" imgW="1333440" imgH="857160" progId="">
                  <p:embed/>
                </p:oleObj>
              </mc:Choice>
              <mc:Fallback>
                <p:oleObj name="Image" r:id="rId22" imgW="1333440" imgH="857160" progId="">
                  <p:embed/>
                  <p:pic>
                    <p:nvPicPr>
                      <p:cNvPr id="0"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4515" y="402294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5"/>
          <p:cNvGraphicFramePr>
            <a:graphicFrameLocks noChangeAspect="1"/>
          </p:cNvGraphicFramePr>
          <p:nvPr/>
        </p:nvGraphicFramePr>
        <p:xfrm>
          <a:off x="3055315" y="3421878"/>
          <a:ext cx="849327" cy="545996"/>
        </p:xfrm>
        <a:graphic>
          <a:graphicData uri="http://schemas.openxmlformats.org/presentationml/2006/ole">
            <mc:AlternateContent xmlns:mc="http://schemas.openxmlformats.org/markup-compatibility/2006">
              <mc:Choice xmlns:v="urn:schemas-microsoft-com:vml" Requires="v">
                <p:oleObj spid="_x0000_s1090" name="Image" r:id="rId24" imgW="1333440" imgH="857160" progId="">
                  <p:embed/>
                </p:oleObj>
              </mc:Choice>
              <mc:Fallback>
                <p:oleObj name="Image" r:id="rId24" imgW="1333440" imgH="857160" progId="">
                  <p:embed/>
                  <p:pic>
                    <p:nvPicPr>
                      <p:cNvPr id="0" name="Object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55315" y="342187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7" name="Object 16"/>
          <p:cNvGraphicFramePr>
            <a:graphicFrameLocks noChangeAspect="1"/>
          </p:cNvGraphicFramePr>
          <p:nvPr/>
        </p:nvGraphicFramePr>
        <p:xfrm>
          <a:off x="3055315" y="1112693"/>
          <a:ext cx="849327" cy="545996"/>
        </p:xfrm>
        <a:graphic>
          <a:graphicData uri="http://schemas.openxmlformats.org/presentationml/2006/ole">
            <mc:AlternateContent xmlns:mc="http://schemas.openxmlformats.org/markup-compatibility/2006">
              <mc:Choice xmlns:v="urn:schemas-microsoft-com:vml" Requires="v">
                <p:oleObj spid="_x0000_s1091" name="Image" r:id="rId26" imgW="1333440" imgH="857160" progId="">
                  <p:embed/>
                </p:oleObj>
              </mc:Choice>
              <mc:Fallback>
                <p:oleObj name="Image" r:id="rId26" imgW="1333440" imgH="857160" progId="">
                  <p:embed/>
                  <p:pic>
                    <p:nvPicPr>
                      <p:cNvPr id="0" name="Object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55315" y="1112693"/>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 name="Object 17"/>
          <p:cNvGraphicFramePr>
            <a:graphicFrameLocks noChangeAspect="1"/>
          </p:cNvGraphicFramePr>
          <p:nvPr/>
        </p:nvGraphicFramePr>
        <p:xfrm>
          <a:off x="5618690" y="2864698"/>
          <a:ext cx="849327" cy="545996"/>
        </p:xfrm>
        <a:graphic>
          <a:graphicData uri="http://schemas.openxmlformats.org/presentationml/2006/ole">
            <mc:AlternateContent xmlns:mc="http://schemas.openxmlformats.org/markup-compatibility/2006">
              <mc:Choice xmlns:v="urn:schemas-microsoft-com:vml" Requires="v">
                <p:oleObj spid="_x0000_s1092" name="Image" r:id="rId28" imgW="1333440" imgH="857160" progId="">
                  <p:embed/>
                </p:oleObj>
              </mc:Choice>
              <mc:Fallback>
                <p:oleObj name="Image" r:id="rId28" imgW="1333440" imgH="857160" progId="">
                  <p:embed/>
                  <p:pic>
                    <p:nvPicPr>
                      <p:cNvPr id="0" name="Object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618690" y="286469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9" name="Object 18"/>
          <p:cNvGraphicFramePr>
            <a:graphicFrameLocks noChangeAspect="1"/>
          </p:cNvGraphicFramePr>
          <p:nvPr/>
        </p:nvGraphicFramePr>
        <p:xfrm>
          <a:off x="5618690" y="1677188"/>
          <a:ext cx="849327" cy="545996"/>
        </p:xfrm>
        <a:graphic>
          <a:graphicData uri="http://schemas.openxmlformats.org/presentationml/2006/ole">
            <mc:AlternateContent xmlns:mc="http://schemas.openxmlformats.org/markup-compatibility/2006">
              <mc:Choice xmlns:v="urn:schemas-microsoft-com:vml" Requires="v">
                <p:oleObj spid="_x0000_s1093" name="Image" r:id="rId30" imgW="1333440" imgH="857160" progId="">
                  <p:embed/>
                </p:oleObj>
              </mc:Choice>
              <mc:Fallback>
                <p:oleObj name="Image" r:id="rId30" imgW="1333440" imgH="857160" progId="">
                  <p:embed/>
                  <p:pic>
                    <p:nvPicPr>
                      <p:cNvPr id="0" name="Object 1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618690" y="167718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0" name="Object 19"/>
          <p:cNvGraphicFramePr>
            <a:graphicFrameLocks noChangeAspect="1"/>
          </p:cNvGraphicFramePr>
          <p:nvPr/>
        </p:nvGraphicFramePr>
        <p:xfrm>
          <a:off x="5618690" y="1105378"/>
          <a:ext cx="849327" cy="545996"/>
        </p:xfrm>
        <a:graphic>
          <a:graphicData uri="http://schemas.openxmlformats.org/presentationml/2006/ole">
            <mc:AlternateContent xmlns:mc="http://schemas.openxmlformats.org/markup-compatibility/2006">
              <mc:Choice xmlns:v="urn:schemas-microsoft-com:vml" Requires="v">
                <p:oleObj spid="_x0000_s1094" name="Image" r:id="rId32" imgW="1333440" imgH="857160" progId="">
                  <p:embed/>
                </p:oleObj>
              </mc:Choice>
              <mc:Fallback>
                <p:oleObj name="Image" r:id="rId32" imgW="1333440" imgH="857160" progId="">
                  <p:embed/>
                  <p:pic>
                    <p:nvPicPr>
                      <p:cNvPr id="0" name="Object 1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618690" y="110537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1" name="Object 20"/>
          <p:cNvGraphicFramePr>
            <a:graphicFrameLocks noChangeAspect="1"/>
          </p:cNvGraphicFramePr>
          <p:nvPr/>
        </p:nvGraphicFramePr>
        <p:xfrm>
          <a:off x="5618690" y="2270943"/>
          <a:ext cx="849327" cy="545996"/>
        </p:xfrm>
        <a:graphic>
          <a:graphicData uri="http://schemas.openxmlformats.org/presentationml/2006/ole">
            <mc:AlternateContent xmlns:mc="http://schemas.openxmlformats.org/markup-compatibility/2006">
              <mc:Choice xmlns:v="urn:schemas-microsoft-com:vml" Requires="v">
                <p:oleObj spid="_x0000_s1095" name="Image" r:id="rId34" imgW="1333440" imgH="857160" progId="">
                  <p:embed/>
                </p:oleObj>
              </mc:Choice>
              <mc:Fallback>
                <p:oleObj name="Image" r:id="rId34" imgW="1333440" imgH="857160" progId="">
                  <p:embed/>
                  <p:pic>
                    <p:nvPicPr>
                      <p:cNvPr id="0" name="Object 2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618690" y="2270943"/>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2" name="Object 21"/>
          <p:cNvGraphicFramePr>
            <a:graphicFrameLocks noChangeAspect="1"/>
          </p:cNvGraphicFramePr>
          <p:nvPr/>
        </p:nvGraphicFramePr>
        <p:xfrm>
          <a:off x="5618690" y="3421878"/>
          <a:ext cx="849327" cy="545996"/>
        </p:xfrm>
        <a:graphic>
          <a:graphicData uri="http://schemas.openxmlformats.org/presentationml/2006/ole">
            <mc:AlternateContent xmlns:mc="http://schemas.openxmlformats.org/markup-compatibility/2006">
              <mc:Choice xmlns:v="urn:schemas-microsoft-com:vml" Requires="v">
                <p:oleObj spid="_x0000_s1096" name="Image" r:id="rId36" imgW="1333440" imgH="857160" progId="">
                  <p:embed/>
                </p:oleObj>
              </mc:Choice>
              <mc:Fallback>
                <p:oleObj name="Image" r:id="rId36" imgW="1333440" imgH="857160" progId="">
                  <p:embed/>
                  <p:pic>
                    <p:nvPicPr>
                      <p:cNvPr id="0" name="Object 2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618690" y="3421878"/>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3" name="Object 22"/>
          <p:cNvGraphicFramePr>
            <a:graphicFrameLocks noChangeAspect="1"/>
          </p:cNvGraphicFramePr>
          <p:nvPr/>
        </p:nvGraphicFramePr>
        <p:xfrm>
          <a:off x="5618690" y="4033313"/>
          <a:ext cx="849327" cy="545996"/>
        </p:xfrm>
        <a:graphic>
          <a:graphicData uri="http://schemas.openxmlformats.org/presentationml/2006/ole">
            <mc:AlternateContent xmlns:mc="http://schemas.openxmlformats.org/markup-compatibility/2006">
              <mc:Choice xmlns:v="urn:schemas-microsoft-com:vml" Requires="v">
                <p:oleObj spid="_x0000_s1097" name="Image" r:id="rId38" imgW="1333440" imgH="857160" progId="">
                  <p:embed/>
                </p:oleObj>
              </mc:Choice>
              <mc:Fallback>
                <p:oleObj name="Image" r:id="rId38" imgW="1333440" imgH="857160" progId="">
                  <p:embed/>
                  <p:pic>
                    <p:nvPicPr>
                      <p:cNvPr id="0" name="Object 2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618690" y="4033313"/>
                        <a:ext cx="849327" cy="54599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8"/>
          <p:cNvSpPr txBox="1">
            <a:spLocks noChangeArrowheads="1"/>
          </p:cNvSpPr>
          <p:nvPr/>
        </p:nvSpPr>
        <p:spPr bwMode="auto">
          <a:xfrm>
            <a:off x="1259435" y="1252727"/>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dirty="0"/>
              <a:t>Reports</a:t>
            </a:r>
          </a:p>
        </p:txBody>
      </p:sp>
      <p:sp>
        <p:nvSpPr>
          <p:cNvPr id="25" name="Text Box 23"/>
          <p:cNvSpPr txBox="1">
            <a:spLocks noChangeArrowheads="1"/>
          </p:cNvSpPr>
          <p:nvPr/>
        </p:nvSpPr>
        <p:spPr bwMode="auto">
          <a:xfrm>
            <a:off x="1259435" y="1795277"/>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dirty="0"/>
              <a:t>Forms</a:t>
            </a:r>
          </a:p>
        </p:txBody>
      </p:sp>
      <p:sp>
        <p:nvSpPr>
          <p:cNvPr id="26" name="Text Box 24"/>
          <p:cNvSpPr txBox="1">
            <a:spLocks noChangeArrowheads="1"/>
          </p:cNvSpPr>
          <p:nvPr/>
        </p:nvSpPr>
        <p:spPr bwMode="auto">
          <a:xfrm>
            <a:off x="1259435" y="2381717"/>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Charts</a:t>
            </a:r>
          </a:p>
        </p:txBody>
      </p:sp>
      <p:sp>
        <p:nvSpPr>
          <p:cNvPr id="27" name="Text Box 25"/>
          <p:cNvSpPr txBox="1">
            <a:spLocks noChangeArrowheads="1"/>
          </p:cNvSpPr>
          <p:nvPr/>
        </p:nvSpPr>
        <p:spPr bwMode="auto">
          <a:xfrm>
            <a:off x="1259435" y="2990102"/>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Calendar</a:t>
            </a:r>
          </a:p>
        </p:txBody>
      </p:sp>
      <p:sp>
        <p:nvSpPr>
          <p:cNvPr id="28" name="Text Box 26"/>
          <p:cNvSpPr txBox="1">
            <a:spLocks noChangeArrowheads="1"/>
          </p:cNvSpPr>
          <p:nvPr/>
        </p:nvSpPr>
        <p:spPr bwMode="auto">
          <a:xfrm>
            <a:off x="1259435" y="3547282"/>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Templates </a:t>
            </a:r>
          </a:p>
        </p:txBody>
      </p:sp>
      <p:sp>
        <p:nvSpPr>
          <p:cNvPr id="31" name="Text Box 27"/>
          <p:cNvSpPr txBox="1">
            <a:spLocks noChangeArrowheads="1"/>
          </p:cNvSpPr>
          <p:nvPr/>
        </p:nvSpPr>
        <p:spPr bwMode="auto">
          <a:xfrm>
            <a:off x="1266750" y="4144087"/>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Navigation</a:t>
            </a:r>
          </a:p>
        </p:txBody>
      </p:sp>
      <p:sp>
        <p:nvSpPr>
          <p:cNvPr id="32" name="Text Box 28"/>
          <p:cNvSpPr txBox="1">
            <a:spLocks noChangeArrowheads="1"/>
          </p:cNvSpPr>
          <p:nvPr/>
        </p:nvSpPr>
        <p:spPr bwMode="auto">
          <a:xfrm>
            <a:off x="3889860" y="1252727"/>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dirty="0"/>
              <a:t>Validations </a:t>
            </a:r>
          </a:p>
        </p:txBody>
      </p:sp>
      <p:sp>
        <p:nvSpPr>
          <p:cNvPr id="33" name="Text Box 29"/>
          <p:cNvSpPr txBox="1">
            <a:spLocks noChangeArrowheads="1"/>
          </p:cNvSpPr>
          <p:nvPr/>
        </p:nvSpPr>
        <p:spPr bwMode="auto">
          <a:xfrm>
            <a:off x="3889860" y="1802592"/>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Processes </a:t>
            </a:r>
          </a:p>
        </p:txBody>
      </p:sp>
      <p:sp>
        <p:nvSpPr>
          <p:cNvPr id="34" name="Text Box 30"/>
          <p:cNvSpPr txBox="1">
            <a:spLocks noChangeArrowheads="1"/>
          </p:cNvSpPr>
          <p:nvPr/>
        </p:nvSpPr>
        <p:spPr bwMode="auto">
          <a:xfrm>
            <a:off x="3889860" y="2396347"/>
            <a:ext cx="15240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Computations </a:t>
            </a:r>
          </a:p>
        </p:txBody>
      </p:sp>
      <p:sp>
        <p:nvSpPr>
          <p:cNvPr id="35" name="Text Box 31"/>
          <p:cNvSpPr txBox="1">
            <a:spLocks noChangeArrowheads="1"/>
          </p:cNvSpPr>
          <p:nvPr/>
        </p:nvSpPr>
        <p:spPr bwMode="auto">
          <a:xfrm>
            <a:off x="3889860" y="2990102"/>
            <a:ext cx="13716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Branches </a:t>
            </a:r>
          </a:p>
        </p:txBody>
      </p:sp>
      <p:sp>
        <p:nvSpPr>
          <p:cNvPr id="36" name="Text Box 32"/>
          <p:cNvSpPr txBox="1">
            <a:spLocks noChangeArrowheads="1"/>
          </p:cNvSpPr>
          <p:nvPr/>
        </p:nvSpPr>
        <p:spPr bwMode="auto">
          <a:xfrm>
            <a:off x="3889860" y="3554597"/>
            <a:ext cx="16002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Web Services </a:t>
            </a:r>
          </a:p>
        </p:txBody>
      </p:sp>
      <p:sp>
        <p:nvSpPr>
          <p:cNvPr id="37" name="Text Box 33"/>
          <p:cNvSpPr txBox="1">
            <a:spLocks noChangeArrowheads="1"/>
          </p:cNvSpPr>
          <p:nvPr/>
        </p:nvSpPr>
        <p:spPr bwMode="auto">
          <a:xfrm>
            <a:off x="3889860" y="4144087"/>
            <a:ext cx="16764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Email Services </a:t>
            </a:r>
          </a:p>
        </p:txBody>
      </p:sp>
      <p:sp>
        <p:nvSpPr>
          <p:cNvPr id="38" name="Text Box 34"/>
          <p:cNvSpPr txBox="1">
            <a:spLocks noChangeArrowheads="1"/>
          </p:cNvSpPr>
          <p:nvPr/>
        </p:nvSpPr>
        <p:spPr bwMode="auto">
          <a:xfrm>
            <a:off x="6463599" y="1235047"/>
            <a:ext cx="1970837" cy="307777"/>
          </a:xfrm>
          <a:prstGeom prst="rect">
            <a:avLst/>
          </a:prstGeom>
          <a:noFill/>
          <a:ln w="9525">
            <a:noFill/>
            <a:miter lim="800000"/>
            <a:headEnd/>
            <a:tailEnd/>
          </a:ln>
        </p:spPr>
        <p:txBody>
          <a:bodyPr wrap="square">
            <a:spAutoFit/>
          </a:bodyPr>
          <a:lstStyle/>
          <a:p>
            <a:pPr algn="l" eaLnBrk="0" hangingPunct="0">
              <a:lnSpc>
                <a:spcPct val="100000"/>
              </a:lnSpc>
              <a:buClrTx/>
            </a:pPr>
            <a:r>
              <a:rPr lang="en-US" sz="1400" b="0" dirty="0"/>
              <a:t>Translation Services </a:t>
            </a:r>
          </a:p>
        </p:txBody>
      </p:sp>
      <p:sp>
        <p:nvSpPr>
          <p:cNvPr id="39" name="Text Box 35"/>
          <p:cNvSpPr txBox="1">
            <a:spLocks noChangeArrowheads="1"/>
          </p:cNvSpPr>
          <p:nvPr/>
        </p:nvSpPr>
        <p:spPr bwMode="auto">
          <a:xfrm>
            <a:off x="6463598" y="1814172"/>
            <a:ext cx="2124457" cy="307777"/>
          </a:xfrm>
          <a:prstGeom prst="rect">
            <a:avLst/>
          </a:prstGeom>
          <a:noFill/>
          <a:ln w="9525">
            <a:noFill/>
            <a:miter lim="800000"/>
            <a:headEnd/>
            <a:tailEnd/>
          </a:ln>
        </p:spPr>
        <p:txBody>
          <a:bodyPr wrap="square">
            <a:spAutoFit/>
          </a:bodyPr>
          <a:lstStyle/>
          <a:p>
            <a:pPr algn="l" eaLnBrk="0" hangingPunct="0">
              <a:lnSpc>
                <a:spcPct val="100000"/>
              </a:lnSpc>
              <a:buClrTx/>
            </a:pPr>
            <a:r>
              <a:rPr lang="en-US" sz="1400" b="0" dirty="0" smtClean="0"/>
              <a:t>Conditional Processing </a:t>
            </a:r>
            <a:endParaRPr lang="en-US" sz="1400" b="0" dirty="0"/>
          </a:p>
        </p:txBody>
      </p:sp>
      <p:sp>
        <p:nvSpPr>
          <p:cNvPr id="40" name="Text Box 36"/>
          <p:cNvSpPr txBox="1">
            <a:spLocks noChangeArrowheads="1"/>
          </p:cNvSpPr>
          <p:nvPr/>
        </p:nvSpPr>
        <p:spPr bwMode="auto">
          <a:xfrm>
            <a:off x="6463600" y="2389032"/>
            <a:ext cx="16002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Authentication </a:t>
            </a:r>
          </a:p>
        </p:txBody>
      </p:sp>
      <p:sp>
        <p:nvSpPr>
          <p:cNvPr id="41" name="Text Box 37"/>
          <p:cNvSpPr txBox="1">
            <a:spLocks noChangeArrowheads="1"/>
          </p:cNvSpPr>
          <p:nvPr/>
        </p:nvSpPr>
        <p:spPr bwMode="auto">
          <a:xfrm>
            <a:off x="6463600" y="2997417"/>
            <a:ext cx="1600200" cy="307777"/>
          </a:xfrm>
          <a:prstGeom prst="rect">
            <a:avLst/>
          </a:prstGeom>
          <a:noFill/>
          <a:ln w="9525">
            <a:noFill/>
            <a:miter lim="800000"/>
            <a:headEnd/>
            <a:tailEnd/>
          </a:ln>
        </p:spPr>
        <p:txBody>
          <a:bodyPr>
            <a:spAutoFit/>
          </a:bodyPr>
          <a:lstStyle/>
          <a:p>
            <a:pPr algn="l" eaLnBrk="0" hangingPunct="0">
              <a:lnSpc>
                <a:spcPct val="100000"/>
              </a:lnSpc>
              <a:buClrTx/>
            </a:pPr>
            <a:r>
              <a:rPr lang="en-US" sz="1400" b="0"/>
              <a:t>Authorization</a:t>
            </a:r>
          </a:p>
        </p:txBody>
      </p:sp>
      <p:sp>
        <p:nvSpPr>
          <p:cNvPr id="42" name="Text Box 38"/>
          <p:cNvSpPr txBox="1">
            <a:spLocks noChangeArrowheads="1"/>
          </p:cNvSpPr>
          <p:nvPr/>
        </p:nvSpPr>
        <p:spPr bwMode="auto">
          <a:xfrm>
            <a:off x="6463600" y="3558862"/>
            <a:ext cx="2417054" cy="307777"/>
          </a:xfrm>
          <a:prstGeom prst="rect">
            <a:avLst/>
          </a:prstGeom>
          <a:noFill/>
          <a:ln w="9525">
            <a:noFill/>
            <a:miter lim="800000"/>
            <a:headEnd/>
            <a:tailEnd/>
          </a:ln>
        </p:spPr>
        <p:txBody>
          <a:bodyPr wrap="square">
            <a:spAutoFit/>
          </a:bodyPr>
          <a:lstStyle/>
          <a:p>
            <a:pPr algn="l" eaLnBrk="0" hangingPunct="0">
              <a:lnSpc>
                <a:spcPct val="100000"/>
              </a:lnSpc>
              <a:buClrTx/>
            </a:pPr>
            <a:r>
              <a:rPr lang="en-US" sz="1400" b="0" dirty="0"/>
              <a:t>Session </a:t>
            </a:r>
            <a:r>
              <a:rPr lang="en-US" sz="1400" b="0" dirty="0" smtClean="0"/>
              <a:t>State Management </a:t>
            </a:r>
            <a:endParaRPr lang="en-US" sz="1400" b="0" dirty="0"/>
          </a:p>
        </p:txBody>
      </p:sp>
      <p:sp>
        <p:nvSpPr>
          <p:cNvPr id="43" name="Text Box 39"/>
          <p:cNvSpPr txBox="1">
            <a:spLocks noChangeArrowheads="1"/>
          </p:cNvSpPr>
          <p:nvPr/>
        </p:nvSpPr>
        <p:spPr bwMode="auto">
          <a:xfrm>
            <a:off x="6463599" y="4155667"/>
            <a:ext cx="2278071" cy="307777"/>
          </a:xfrm>
          <a:prstGeom prst="rect">
            <a:avLst/>
          </a:prstGeom>
          <a:noFill/>
          <a:ln w="9525">
            <a:noFill/>
            <a:miter lim="800000"/>
            <a:headEnd/>
            <a:tailEnd/>
          </a:ln>
        </p:spPr>
        <p:txBody>
          <a:bodyPr wrap="square">
            <a:spAutoFit/>
          </a:bodyPr>
          <a:lstStyle/>
          <a:p>
            <a:pPr algn="l" eaLnBrk="0" hangingPunct="0">
              <a:lnSpc>
                <a:spcPct val="100000"/>
              </a:lnSpc>
              <a:buClrTx/>
            </a:pPr>
            <a:r>
              <a:rPr lang="en-US" sz="1400" b="0"/>
              <a:t>Logging &amp; Monitoring </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Advanced Master Detail with Declarative Validations</a:t>
            </a:r>
            <a:endParaRPr lang="en-US" dirty="0"/>
          </a:p>
        </p:txBody>
      </p:sp>
      <p:pic>
        <p:nvPicPr>
          <p:cNvPr id="3" name="Picture 2"/>
          <p:cNvPicPr>
            <a:picLocks noChangeAspect="1"/>
          </p:cNvPicPr>
          <p:nvPr/>
        </p:nvPicPr>
        <p:blipFill>
          <a:blip r:embed="rId3"/>
          <a:stretch>
            <a:fillRect/>
          </a:stretch>
        </p:blipFill>
        <p:spPr>
          <a:xfrm>
            <a:off x="760285" y="1071892"/>
            <a:ext cx="7288557" cy="3438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244428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Declarative Tabular Forms</a:t>
            </a:r>
            <a:endParaRPr lang="en-US" dirty="0"/>
          </a:p>
        </p:txBody>
      </p:sp>
      <p:pic>
        <p:nvPicPr>
          <p:cNvPr id="5" name="Picture 4"/>
          <p:cNvPicPr>
            <a:picLocks noChangeAspect="1"/>
          </p:cNvPicPr>
          <p:nvPr/>
        </p:nvPicPr>
        <p:blipFill>
          <a:blip r:embed="rId3"/>
          <a:stretch>
            <a:fillRect/>
          </a:stretch>
        </p:blipFill>
        <p:spPr>
          <a:xfrm>
            <a:off x="1440257" y="1092258"/>
            <a:ext cx="6238935" cy="34051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345520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Declarative </a:t>
            </a:r>
            <a:r>
              <a:rPr lang="en-US" dirty="0" err="1" smtClean="0">
                <a:solidFill>
                  <a:srgbClr val="FF0000"/>
                </a:solidFill>
              </a:rPr>
              <a:t>Javascript</a:t>
            </a:r>
            <a:r>
              <a:rPr lang="en-US" dirty="0" smtClean="0">
                <a:solidFill>
                  <a:srgbClr val="FF0000"/>
                </a:solidFill>
              </a:rPr>
              <a:t> and AJAX with Dynamic Actions</a:t>
            </a:r>
            <a:endParaRPr lang="en-US" dirty="0"/>
          </a:p>
        </p:txBody>
      </p:sp>
      <p:pic>
        <p:nvPicPr>
          <p:cNvPr id="3" name="Picture 2"/>
          <p:cNvPicPr>
            <a:picLocks noChangeAspect="1"/>
          </p:cNvPicPr>
          <p:nvPr/>
        </p:nvPicPr>
        <p:blipFill>
          <a:blip r:embed="rId3"/>
          <a:stretch>
            <a:fillRect/>
          </a:stretch>
        </p:blipFill>
        <p:spPr>
          <a:xfrm>
            <a:off x="1209957" y="1163116"/>
            <a:ext cx="6619175" cy="33494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494555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36575" y="2763829"/>
            <a:ext cx="8085138" cy="1588"/>
          </a:xfrm>
          <a:prstGeom prst="line">
            <a:avLst/>
          </a:prstGeom>
          <a:ln w="88900">
            <a:gradFill flip="none" rotWithShape="1">
              <a:gsLst>
                <a:gs pos="100000">
                  <a:schemeClr val="tx2"/>
                </a:gs>
                <a:gs pos="0">
                  <a:schemeClr val="bg2"/>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bwMode="auto">
          <a:xfrm>
            <a:off x="942058" y="2050248"/>
            <a:ext cx="0" cy="619125"/>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6" name="Straight Connector 5"/>
          <p:cNvCxnSpPr/>
          <p:nvPr/>
        </p:nvCxnSpPr>
        <p:spPr bwMode="auto">
          <a:xfrm>
            <a:off x="2708398" y="2088533"/>
            <a:ext cx="0" cy="617537"/>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7" name="Straight Connector 6"/>
          <p:cNvCxnSpPr/>
          <p:nvPr/>
        </p:nvCxnSpPr>
        <p:spPr bwMode="auto">
          <a:xfrm>
            <a:off x="4521994" y="2050248"/>
            <a:ext cx="0" cy="619125"/>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8" name="Straight Connector 7"/>
          <p:cNvCxnSpPr/>
          <p:nvPr/>
        </p:nvCxnSpPr>
        <p:spPr bwMode="auto">
          <a:xfrm>
            <a:off x="8214459" y="2050248"/>
            <a:ext cx="0" cy="619125"/>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 name="Straight Connector 8"/>
          <p:cNvCxnSpPr/>
          <p:nvPr/>
        </p:nvCxnSpPr>
        <p:spPr bwMode="auto">
          <a:xfrm>
            <a:off x="1780107" y="2763034"/>
            <a:ext cx="0" cy="620712"/>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10" name="Straight Connector 9"/>
          <p:cNvCxnSpPr/>
          <p:nvPr/>
        </p:nvCxnSpPr>
        <p:spPr bwMode="auto">
          <a:xfrm>
            <a:off x="3589644" y="2778209"/>
            <a:ext cx="0" cy="620713"/>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11" name="Straight Connector 10"/>
          <p:cNvCxnSpPr/>
          <p:nvPr/>
        </p:nvCxnSpPr>
        <p:spPr bwMode="auto">
          <a:xfrm>
            <a:off x="5429153" y="2780312"/>
            <a:ext cx="0" cy="620712"/>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12" name="Straight Connector 11"/>
          <p:cNvCxnSpPr/>
          <p:nvPr/>
        </p:nvCxnSpPr>
        <p:spPr bwMode="auto">
          <a:xfrm>
            <a:off x="7255456" y="2745756"/>
            <a:ext cx="0" cy="620712"/>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sp>
        <p:nvSpPr>
          <p:cNvPr id="13" name="TextBox 12"/>
          <p:cNvSpPr txBox="1"/>
          <p:nvPr/>
        </p:nvSpPr>
        <p:spPr bwMode="auto">
          <a:xfrm>
            <a:off x="384054" y="1435886"/>
            <a:ext cx="1563687" cy="78436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HTML DB 1.5 </a:t>
            </a:r>
            <a:endParaRPr lang="en-US" sz="1100" dirty="0" smtClean="0">
              <a:cs typeface="Arial" charset="0"/>
            </a:endParaRPr>
          </a:p>
          <a:p>
            <a:pPr marL="0" indent="-91440" eaLnBrk="1" hangingPunct="1">
              <a:buClr>
                <a:srgbClr val="F20000"/>
              </a:buClr>
              <a:buFont typeface="Wingdings" charset="2"/>
              <a:buChar char="§"/>
              <a:defRPr/>
            </a:pPr>
            <a:r>
              <a:rPr lang="en-US" sz="900" dirty="0">
                <a:cs typeface="Arial" charset="0"/>
              </a:rPr>
              <a:t>First </a:t>
            </a:r>
            <a:r>
              <a:rPr lang="en-US" sz="900" dirty="0" smtClean="0">
                <a:cs typeface="Arial" charset="0"/>
              </a:rPr>
              <a:t>Release</a:t>
            </a:r>
          </a:p>
          <a:p>
            <a:pPr marL="0" indent="0" eaLnBrk="1" hangingPunct="1">
              <a:buClr>
                <a:srgbClr val="F20000"/>
              </a:buClr>
              <a:defRPr/>
            </a:pPr>
            <a:r>
              <a:rPr lang="en-US" sz="1050" dirty="0">
                <a:cs typeface="Arial" charset="0"/>
              </a:rPr>
              <a:t>HTML DB </a:t>
            </a:r>
            <a:r>
              <a:rPr lang="en-US" sz="1050" dirty="0" smtClean="0">
                <a:cs typeface="Arial" charset="0"/>
              </a:rPr>
              <a:t>1.6</a:t>
            </a:r>
          </a:p>
          <a:p>
            <a:pPr marL="0" indent="-91440" eaLnBrk="1" hangingPunct="1">
              <a:buClr>
                <a:srgbClr val="F20000"/>
              </a:buClr>
              <a:buFont typeface="Wingdings" charset="2"/>
              <a:buChar char="§"/>
              <a:defRPr/>
            </a:pPr>
            <a:r>
              <a:rPr lang="en-US" sz="900" dirty="0">
                <a:cs typeface="Arial" charset="0"/>
              </a:rPr>
              <a:t>Themes</a:t>
            </a:r>
            <a:endParaRPr lang="en-US" sz="900" dirty="0" smtClean="0">
              <a:cs typeface="Arial" charset="0"/>
            </a:endParaRPr>
          </a:p>
          <a:p>
            <a:pPr marL="0" indent="-91440" eaLnBrk="1" hangingPunct="1">
              <a:buClr>
                <a:srgbClr val="F20000"/>
              </a:buClr>
              <a:buFont typeface="Wingdings" charset="2"/>
              <a:buChar char="§"/>
              <a:defRPr/>
            </a:pPr>
            <a:endParaRPr lang="en-US" sz="900" dirty="0" smtClean="0">
              <a:cs typeface="Arial" charset="0"/>
            </a:endParaRPr>
          </a:p>
          <a:p>
            <a:pPr marL="0" indent="-91440" eaLnBrk="1" hangingPunct="1">
              <a:buClr>
                <a:srgbClr val="F20000"/>
              </a:buClr>
              <a:buFont typeface="Wingdings" charset="2"/>
              <a:buChar char="§"/>
              <a:defRPr/>
            </a:pPr>
            <a:endParaRPr lang="en-US" sz="900" dirty="0" smtClean="0">
              <a:cs typeface="Arial" charset="0"/>
            </a:endParaRPr>
          </a:p>
        </p:txBody>
      </p:sp>
      <p:sp>
        <p:nvSpPr>
          <p:cNvPr id="14" name="TextBox 13"/>
          <p:cNvSpPr txBox="1">
            <a:spLocks noChangeArrowheads="1"/>
          </p:cNvSpPr>
          <p:nvPr/>
        </p:nvSpPr>
        <p:spPr bwMode="auto">
          <a:xfrm>
            <a:off x="691403" y="2674136"/>
            <a:ext cx="465137" cy="1809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600">
                <a:solidFill>
                  <a:schemeClr val="bg1"/>
                </a:solidFill>
                <a:cs typeface="Arial" charset="0"/>
              </a:defRPr>
            </a:lvl1pPr>
          </a:lstStyle>
          <a:p>
            <a:r>
              <a:rPr lang="en-US" sz="1000" dirty="0" smtClean="0"/>
              <a:t>2004</a:t>
            </a:r>
            <a:endParaRPr lang="en-US" sz="1000" dirty="0"/>
          </a:p>
        </p:txBody>
      </p:sp>
      <p:sp>
        <p:nvSpPr>
          <p:cNvPr id="15" name="TextBox 14"/>
          <p:cNvSpPr txBox="1">
            <a:spLocks noChangeArrowheads="1"/>
          </p:cNvSpPr>
          <p:nvPr/>
        </p:nvSpPr>
        <p:spPr bwMode="auto">
          <a:xfrm>
            <a:off x="3363468" y="2665497"/>
            <a:ext cx="466725" cy="1809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000">
                <a:solidFill>
                  <a:schemeClr val="bg1"/>
                </a:solidFill>
                <a:cs typeface="Arial" charset="0"/>
              </a:defRPr>
            </a:lvl1pPr>
          </a:lstStyle>
          <a:p>
            <a:r>
              <a:rPr lang="en-US" dirty="0" smtClean="0"/>
              <a:t>2007</a:t>
            </a:r>
            <a:endParaRPr lang="en-US" dirty="0"/>
          </a:p>
        </p:txBody>
      </p:sp>
      <p:sp>
        <p:nvSpPr>
          <p:cNvPr id="17" name="TextBox 16"/>
          <p:cNvSpPr txBox="1">
            <a:spLocks noChangeArrowheads="1"/>
          </p:cNvSpPr>
          <p:nvPr/>
        </p:nvSpPr>
        <p:spPr bwMode="auto">
          <a:xfrm>
            <a:off x="7959152" y="2667786"/>
            <a:ext cx="466725" cy="1936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000">
                <a:solidFill>
                  <a:schemeClr val="bg1"/>
                </a:solidFill>
                <a:cs typeface="Arial" charset="0"/>
              </a:defRPr>
            </a:lvl1pPr>
          </a:lstStyle>
          <a:p>
            <a:r>
              <a:rPr lang="en-US" dirty="0"/>
              <a:t>2012</a:t>
            </a:r>
          </a:p>
        </p:txBody>
      </p:sp>
      <p:sp>
        <p:nvSpPr>
          <p:cNvPr id="26" name="TextBox 25"/>
          <p:cNvSpPr txBox="1"/>
          <p:nvPr/>
        </p:nvSpPr>
        <p:spPr bwMode="auto">
          <a:xfrm>
            <a:off x="2055354" y="1435886"/>
            <a:ext cx="1563687" cy="78436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Application Express </a:t>
            </a:r>
            <a:r>
              <a:rPr lang="en-US" sz="1100" dirty="0" smtClean="0">
                <a:cs typeface="Arial" charset="0"/>
              </a:rPr>
              <a:t>2.1</a:t>
            </a:r>
          </a:p>
          <a:p>
            <a:pPr marL="171450" indent="-91440" eaLnBrk="1" hangingPunct="1">
              <a:buClr>
                <a:srgbClr val="F20000"/>
              </a:buClr>
              <a:buFont typeface="Wingdings" charset="2"/>
              <a:buChar char="§"/>
              <a:defRPr/>
            </a:pPr>
            <a:r>
              <a:rPr lang="en-US" sz="900" dirty="0" smtClean="0">
                <a:cs typeface="Arial" charset="0"/>
              </a:rPr>
              <a:t>Oracle XE</a:t>
            </a:r>
          </a:p>
          <a:p>
            <a:pPr marL="0" indent="0" eaLnBrk="1" hangingPunct="1">
              <a:buClr>
                <a:srgbClr val="F20000"/>
              </a:buClr>
              <a:defRPr/>
            </a:pPr>
            <a:r>
              <a:rPr lang="en-US" sz="1100" dirty="0" smtClean="0">
                <a:cs typeface="Arial" charset="0"/>
              </a:rPr>
              <a:t>Application </a:t>
            </a:r>
            <a:r>
              <a:rPr lang="en-US" sz="1100" dirty="0">
                <a:cs typeface="Arial" charset="0"/>
              </a:rPr>
              <a:t>Express </a:t>
            </a:r>
            <a:r>
              <a:rPr lang="en-US" sz="1100" dirty="0" smtClean="0">
                <a:cs typeface="Arial" charset="0"/>
              </a:rPr>
              <a:t>2.2</a:t>
            </a:r>
          </a:p>
          <a:p>
            <a:pPr marL="171450" indent="-91440" eaLnBrk="1" hangingPunct="1">
              <a:buClr>
                <a:srgbClr val="F20000"/>
              </a:buClr>
              <a:buFont typeface="Wingdings" charset="2"/>
              <a:buChar char="§"/>
              <a:defRPr/>
            </a:pPr>
            <a:r>
              <a:rPr lang="en-US" sz="900" dirty="0" smtClean="0">
                <a:cs typeface="Arial" charset="0"/>
              </a:rPr>
              <a:t>Packaged Applications</a:t>
            </a:r>
            <a:endParaRPr lang="en-US" sz="600" dirty="0">
              <a:cs typeface="Arial" charset="0"/>
            </a:endParaRPr>
          </a:p>
        </p:txBody>
      </p:sp>
      <p:sp>
        <p:nvSpPr>
          <p:cNvPr id="27" name="TextBox 26"/>
          <p:cNvSpPr txBox="1"/>
          <p:nvPr/>
        </p:nvSpPr>
        <p:spPr bwMode="auto">
          <a:xfrm>
            <a:off x="3748001" y="1427247"/>
            <a:ext cx="1563687" cy="78436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Application Express </a:t>
            </a:r>
            <a:r>
              <a:rPr lang="en-US" sz="1100" dirty="0" smtClean="0">
                <a:cs typeface="Arial" charset="0"/>
              </a:rPr>
              <a:t>3.1</a:t>
            </a:r>
          </a:p>
          <a:p>
            <a:pPr marL="251460" indent="-91440" eaLnBrk="1" hangingPunct="1">
              <a:buClr>
                <a:srgbClr val="F20000"/>
              </a:buClr>
              <a:buFont typeface="Wingdings" charset="2"/>
              <a:buChar char="§"/>
              <a:defRPr/>
            </a:pPr>
            <a:r>
              <a:rPr lang="en-US" sz="900" dirty="0" smtClean="0">
                <a:cs typeface="Arial" charset="0"/>
              </a:rPr>
              <a:t>Interactive </a:t>
            </a:r>
            <a:r>
              <a:rPr lang="en-US" sz="900" dirty="0">
                <a:cs typeface="Arial" charset="0"/>
              </a:rPr>
              <a:t>Reports</a:t>
            </a:r>
            <a:endParaRPr lang="en-US" sz="600" dirty="0">
              <a:cs typeface="Arial" charset="0"/>
            </a:endParaRPr>
          </a:p>
        </p:txBody>
      </p:sp>
      <p:sp>
        <p:nvSpPr>
          <p:cNvPr id="29" name="TextBox 28"/>
          <p:cNvSpPr txBox="1"/>
          <p:nvPr/>
        </p:nvSpPr>
        <p:spPr bwMode="auto">
          <a:xfrm>
            <a:off x="1118437" y="3338595"/>
            <a:ext cx="1563687" cy="73025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HTML DB 2.0 	</a:t>
            </a:r>
            <a:endParaRPr lang="en-US" sz="1100" dirty="0" smtClean="0">
              <a:cs typeface="Arial" charset="0"/>
            </a:endParaRPr>
          </a:p>
          <a:p>
            <a:pPr marL="171450" indent="-91440" eaLnBrk="1" hangingPunct="1">
              <a:buClr>
                <a:srgbClr val="F20000"/>
              </a:buClr>
              <a:buFont typeface="Wingdings" charset="2"/>
              <a:buChar char="§"/>
              <a:defRPr/>
            </a:pPr>
            <a:r>
              <a:rPr lang="en-US" sz="900" dirty="0" smtClean="0">
                <a:cs typeface="Arial" charset="0"/>
              </a:rPr>
              <a:t>SQL </a:t>
            </a:r>
            <a:r>
              <a:rPr lang="en-US" sz="900" dirty="0">
                <a:cs typeface="Arial" charset="0"/>
              </a:rPr>
              <a:t>Workshop</a:t>
            </a:r>
            <a:endParaRPr lang="en-US" sz="600" dirty="0">
              <a:cs typeface="Arial" charset="0"/>
            </a:endParaRPr>
          </a:p>
        </p:txBody>
      </p:sp>
      <p:sp>
        <p:nvSpPr>
          <p:cNvPr id="30" name="TextBox 29"/>
          <p:cNvSpPr txBox="1"/>
          <p:nvPr/>
        </p:nvSpPr>
        <p:spPr bwMode="auto">
          <a:xfrm>
            <a:off x="2798366" y="3347234"/>
            <a:ext cx="1563687" cy="73025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Application Express </a:t>
            </a:r>
            <a:r>
              <a:rPr lang="en-US" sz="1100" dirty="0" smtClean="0">
                <a:cs typeface="Arial" charset="0"/>
              </a:rPr>
              <a:t>3.0</a:t>
            </a:r>
          </a:p>
          <a:p>
            <a:pPr marL="171450" indent="-91440" eaLnBrk="1" hangingPunct="1">
              <a:buClr>
                <a:srgbClr val="F20000"/>
              </a:buClr>
              <a:buFont typeface="Wingdings" charset="2"/>
              <a:buChar char="§"/>
              <a:defRPr/>
            </a:pPr>
            <a:r>
              <a:rPr lang="en-US" sz="900" dirty="0" smtClean="0">
                <a:cs typeface="Arial" charset="0"/>
              </a:rPr>
              <a:t>Flash Charts</a:t>
            </a:r>
            <a:endParaRPr lang="en-US" sz="900" dirty="0">
              <a:cs typeface="Arial" charset="0"/>
            </a:endParaRPr>
          </a:p>
          <a:p>
            <a:pPr marL="171450" indent="-91440" eaLnBrk="1" hangingPunct="1">
              <a:buClr>
                <a:srgbClr val="F20000"/>
              </a:buClr>
              <a:buFont typeface="Wingdings" charset="2"/>
              <a:buChar char="§"/>
              <a:defRPr/>
            </a:pPr>
            <a:r>
              <a:rPr lang="en-US" sz="900" dirty="0" smtClean="0">
                <a:cs typeface="Arial" charset="0"/>
              </a:rPr>
              <a:t>PDF Printing</a:t>
            </a:r>
          </a:p>
          <a:p>
            <a:pPr marL="171450" indent="-91440" eaLnBrk="1" hangingPunct="1">
              <a:buClr>
                <a:srgbClr val="F20000"/>
              </a:buClr>
              <a:buFont typeface="Wingdings" charset="2"/>
              <a:buChar char="§"/>
              <a:defRPr/>
            </a:pPr>
            <a:r>
              <a:rPr lang="en-US" sz="900" dirty="0" smtClean="0">
                <a:cs typeface="Arial" charset="0"/>
              </a:rPr>
              <a:t>Access </a:t>
            </a:r>
            <a:r>
              <a:rPr lang="en-US" sz="900" dirty="0">
                <a:cs typeface="Arial" charset="0"/>
              </a:rPr>
              <a:t>Migration</a:t>
            </a:r>
            <a:endParaRPr lang="en-US" sz="600" dirty="0">
              <a:cs typeface="Arial" charset="0"/>
            </a:endParaRPr>
          </a:p>
        </p:txBody>
      </p:sp>
      <p:sp>
        <p:nvSpPr>
          <p:cNvPr id="31" name="TextBox 30"/>
          <p:cNvSpPr txBox="1"/>
          <p:nvPr/>
        </p:nvSpPr>
        <p:spPr bwMode="auto">
          <a:xfrm>
            <a:off x="4499652" y="3347234"/>
            <a:ext cx="1563687" cy="73025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Application Express </a:t>
            </a:r>
            <a:r>
              <a:rPr lang="en-US" sz="1100" dirty="0" smtClean="0">
                <a:cs typeface="Arial" charset="0"/>
              </a:rPr>
              <a:t>3.2</a:t>
            </a:r>
          </a:p>
          <a:p>
            <a:pPr marL="251460" indent="-91440" eaLnBrk="1" hangingPunct="1">
              <a:buClr>
                <a:srgbClr val="F20000"/>
              </a:buClr>
              <a:buFont typeface="Wingdings" charset="2"/>
              <a:buChar char="§"/>
              <a:defRPr/>
            </a:pPr>
            <a:r>
              <a:rPr lang="en-US" sz="900" dirty="0" smtClean="0">
                <a:cs typeface="Arial" charset="0"/>
              </a:rPr>
              <a:t>Oracle </a:t>
            </a:r>
            <a:r>
              <a:rPr lang="en-US" sz="900" dirty="0">
                <a:cs typeface="Arial" charset="0"/>
              </a:rPr>
              <a:t>Forms </a:t>
            </a:r>
            <a:r>
              <a:rPr lang="en-US" sz="900" dirty="0" smtClean="0">
                <a:cs typeface="Arial" charset="0"/>
              </a:rPr>
              <a:t>to APEX Conversion</a:t>
            </a:r>
            <a:endParaRPr lang="en-US" sz="600" dirty="0">
              <a:cs typeface="Arial" charset="0"/>
            </a:endParaRPr>
          </a:p>
        </p:txBody>
      </p:sp>
      <p:sp>
        <p:nvSpPr>
          <p:cNvPr id="32" name="TextBox 31"/>
          <p:cNvSpPr txBox="1"/>
          <p:nvPr/>
        </p:nvSpPr>
        <p:spPr bwMode="auto">
          <a:xfrm>
            <a:off x="6187709" y="3338595"/>
            <a:ext cx="1563687" cy="73025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Application Express </a:t>
            </a:r>
            <a:r>
              <a:rPr lang="en-US" sz="1100" dirty="0" smtClean="0">
                <a:cs typeface="Arial" charset="0"/>
              </a:rPr>
              <a:t>4.1</a:t>
            </a:r>
          </a:p>
          <a:p>
            <a:pPr marL="171450" indent="-91440" eaLnBrk="1" hangingPunct="1">
              <a:buClr>
                <a:srgbClr val="F20000"/>
              </a:buClr>
              <a:buFont typeface="Wingdings" charset="2"/>
              <a:buChar char="§"/>
              <a:defRPr/>
            </a:pPr>
            <a:r>
              <a:rPr lang="en-US" sz="900" dirty="0" smtClean="0">
                <a:cs typeface="Arial" charset="0"/>
              </a:rPr>
              <a:t>Data Upload</a:t>
            </a:r>
          </a:p>
          <a:p>
            <a:pPr marL="171450" indent="-91440" eaLnBrk="1" hangingPunct="1">
              <a:buClr>
                <a:srgbClr val="F20000"/>
              </a:buClr>
              <a:buFont typeface="Wingdings" charset="2"/>
              <a:buChar char="§"/>
              <a:defRPr/>
            </a:pPr>
            <a:r>
              <a:rPr lang="en-US" sz="900" dirty="0" smtClean="0">
                <a:cs typeface="Arial" charset="0"/>
              </a:rPr>
              <a:t>Error Handling</a:t>
            </a:r>
          </a:p>
          <a:p>
            <a:pPr marL="171450" indent="-91440" eaLnBrk="1" hangingPunct="1">
              <a:buClr>
                <a:srgbClr val="F20000"/>
              </a:buClr>
              <a:buFont typeface="Wingdings" charset="2"/>
              <a:buChar char="§"/>
              <a:defRPr/>
            </a:pPr>
            <a:r>
              <a:rPr lang="en-US" sz="900" dirty="0" smtClean="0">
                <a:cs typeface="Arial" charset="0"/>
              </a:rPr>
              <a:t>ROWID</a:t>
            </a:r>
            <a:endParaRPr lang="en-US" sz="600" dirty="0">
              <a:cs typeface="Arial" charset="0"/>
            </a:endParaRPr>
          </a:p>
        </p:txBody>
      </p:sp>
      <p:sp>
        <p:nvSpPr>
          <p:cNvPr id="24" name="TextBox 23"/>
          <p:cNvSpPr txBox="1">
            <a:spLocks noChangeArrowheads="1"/>
          </p:cNvSpPr>
          <p:nvPr/>
        </p:nvSpPr>
        <p:spPr bwMode="auto">
          <a:xfrm>
            <a:off x="2450788" y="2679672"/>
            <a:ext cx="465137" cy="1809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600">
                <a:solidFill>
                  <a:schemeClr val="bg1"/>
                </a:solidFill>
                <a:cs typeface="Arial" charset="0"/>
              </a:defRPr>
            </a:lvl1pPr>
          </a:lstStyle>
          <a:p>
            <a:r>
              <a:rPr lang="en-US" sz="1000" dirty="0" smtClean="0"/>
              <a:t>2006</a:t>
            </a:r>
            <a:endParaRPr lang="en-US" sz="1000" dirty="0"/>
          </a:p>
        </p:txBody>
      </p:sp>
      <p:sp>
        <p:nvSpPr>
          <p:cNvPr id="25" name="TextBox 24"/>
          <p:cNvSpPr txBox="1">
            <a:spLocks noChangeArrowheads="1"/>
          </p:cNvSpPr>
          <p:nvPr/>
        </p:nvSpPr>
        <p:spPr bwMode="auto">
          <a:xfrm>
            <a:off x="5172306" y="2662393"/>
            <a:ext cx="465137" cy="1809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600">
                <a:solidFill>
                  <a:schemeClr val="bg1"/>
                </a:solidFill>
                <a:cs typeface="Arial" charset="0"/>
              </a:defRPr>
            </a:lvl1pPr>
          </a:lstStyle>
          <a:p>
            <a:r>
              <a:rPr lang="en-US" sz="1000" dirty="0"/>
              <a:t>2009</a:t>
            </a:r>
          </a:p>
        </p:txBody>
      </p:sp>
      <p:sp>
        <p:nvSpPr>
          <p:cNvPr id="33" name="TextBox 32"/>
          <p:cNvSpPr txBox="1">
            <a:spLocks noChangeArrowheads="1"/>
          </p:cNvSpPr>
          <p:nvPr/>
        </p:nvSpPr>
        <p:spPr bwMode="auto">
          <a:xfrm>
            <a:off x="7021188" y="2671032"/>
            <a:ext cx="465137" cy="1809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600">
                <a:solidFill>
                  <a:schemeClr val="bg1"/>
                </a:solidFill>
                <a:cs typeface="Arial" charset="0"/>
              </a:defRPr>
            </a:lvl1pPr>
          </a:lstStyle>
          <a:p>
            <a:r>
              <a:rPr lang="en-US" sz="1000" dirty="0" smtClean="0"/>
              <a:t>2011</a:t>
            </a:r>
            <a:endParaRPr lang="en-US" sz="1000" dirty="0"/>
          </a:p>
        </p:txBody>
      </p:sp>
      <p:sp>
        <p:nvSpPr>
          <p:cNvPr id="34" name="TextBox 33"/>
          <p:cNvSpPr txBox="1">
            <a:spLocks noChangeArrowheads="1"/>
          </p:cNvSpPr>
          <p:nvPr/>
        </p:nvSpPr>
        <p:spPr bwMode="auto">
          <a:xfrm>
            <a:off x="4253389" y="2667928"/>
            <a:ext cx="465137" cy="1809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600">
                <a:solidFill>
                  <a:schemeClr val="bg1"/>
                </a:solidFill>
                <a:cs typeface="Arial" charset="0"/>
              </a:defRPr>
            </a:lvl1pPr>
          </a:lstStyle>
          <a:p>
            <a:r>
              <a:rPr lang="en-US" sz="1000" dirty="0" smtClean="0"/>
              <a:t>2008</a:t>
            </a:r>
            <a:endParaRPr lang="en-US" sz="1000" dirty="0"/>
          </a:p>
        </p:txBody>
      </p:sp>
      <p:sp>
        <p:nvSpPr>
          <p:cNvPr id="35" name="TextBox 34"/>
          <p:cNvSpPr txBox="1">
            <a:spLocks noChangeArrowheads="1"/>
          </p:cNvSpPr>
          <p:nvPr/>
        </p:nvSpPr>
        <p:spPr bwMode="auto">
          <a:xfrm>
            <a:off x="1552267" y="2671032"/>
            <a:ext cx="465137" cy="1809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600">
                <a:solidFill>
                  <a:schemeClr val="bg1"/>
                </a:solidFill>
                <a:cs typeface="Arial" charset="0"/>
              </a:defRPr>
            </a:lvl1pPr>
          </a:lstStyle>
          <a:p>
            <a:r>
              <a:rPr lang="en-US" sz="1000" dirty="0" smtClean="0"/>
              <a:t>2005</a:t>
            </a:r>
            <a:endParaRPr lang="en-US" sz="1000" dirty="0"/>
          </a:p>
        </p:txBody>
      </p:sp>
      <p:sp>
        <p:nvSpPr>
          <p:cNvPr id="36" name="TextBox 35"/>
          <p:cNvSpPr txBox="1"/>
          <p:nvPr/>
        </p:nvSpPr>
        <p:spPr bwMode="auto">
          <a:xfrm>
            <a:off x="7074481" y="1424143"/>
            <a:ext cx="1563687" cy="78436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Application Express </a:t>
            </a:r>
            <a:r>
              <a:rPr lang="en-US" sz="1100" dirty="0" smtClean="0">
                <a:cs typeface="Arial" charset="0"/>
              </a:rPr>
              <a:t>4.2</a:t>
            </a:r>
            <a:endParaRPr lang="en-US" sz="1100" dirty="0">
              <a:cs typeface="Arial" charset="0"/>
            </a:endParaRPr>
          </a:p>
          <a:p>
            <a:pPr marL="171450" indent="-91440" eaLnBrk="1" hangingPunct="1">
              <a:buClr>
                <a:srgbClr val="F20000"/>
              </a:buClr>
              <a:buFont typeface="Wingdings" charset="2"/>
              <a:buChar char="§"/>
              <a:defRPr/>
            </a:pPr>
            <a:r>
              <a:rPr lang="en-US" sz="900" dirty="0" smtClean="0">
                <a:cs typeface="Arial" charset="0"/>
              </a:rPr>
              <a:t>Mobile</a:t>
            </a:r>
          </a:p>
          <a:p>
            <a:pPr marL="171450" indent="-91440" eaLnBrk="1" hangingPunct="1">
              <a:buClr>
                <a:srgbClr val="F20000"/>
              </a:buClr>
              <a:buFont typeface="Wingdings" charset="2"/>
              <a:buChar char="§"/>
              <a:defRPr/>
            </a:pPr>
            <a:r>
              <a:rPr lang="en-US" sz="900" dirty="0" smtClean="0">
                <a:cs typeface="Arial" charset="0"/>
              </a:rPr>
              <a:t>HTML5</a:t>
            </a:r>
          </a:p>
          <a:p>
            <a:pPr marL="171450" indent="-91440" eaLnBrk="1" hangingPunct="1">
              <a:buClr>
                <a:srgbClr val="F20000"/>
              </a:buClr>
              <a:buFont typeface="Wingdings" charset="2"/>
              <a:buChar char="§"/>
              <a:defRPr/>
            </a:pPr>
            <a:r>
              <a:rPr lang="en-US" sz="900" dirty="0" smtClean="0">
                <a:cs typeface="Arial" charset="0"/>
              </a:rPr>
              <a:t>Packaged Apps</a:t>
            </a:r>
          </a:p>
        </p:txBody>
      </p:sp>
      <p:cxnSp>
        <p:nvCxnSpPr>
          <p:cNvPr id="37" name="Straight Connector 36"/>
          <p:cNvCxnSpPr/>
          <p:nvPr/>
        </p:nvCxnSpPr>
        <p:spPr bwMode="auto">
          <a:xfrm>
            <a:off x="6333203" y="2068802"/>
            <a:ext cx="0" cy="620712"/>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sp>
        <p:nvSpPr>
          <p:cNvPr id="28" name="TextBox 27"/>
          <p:cNvSpPr txBox="1"/>
          <p:nvPr/>
        </p:nvSpPr>
        <p:spPr bwMode="auto">
          <a:xfrm>
            <a:off x="5410139" y="1427248"/>
            <a:ext cx="1563687" cy="784360"/>
          </a:xfrm>
          <a:prstGeom prst="rect">
            <a:avLst/>
          </a:prstGeom>
          <a:gradFill flip="none" rotWithShape="1">
            <a:gsLst>
              <a:gs pos="0">
                <a:schemeClr val="bg2"/>
              </a:gs>
              <a:gs pos="100000">
                <a:schemeClr val="bg2">
                  <a:lumMod val="75000"/>
                </a:schemeClr>
              </a:gs>
            </a:gsLst>
            <a:lin ang="5400000" scaled="1"/>
            <a:tileRect/>
          </a:gradFill>
          <a:ln w="9525">
            <a:noFill/>
            <a:miter lim="800000"/>
            <a:headEnd/>
            <a:tailEnd/>
          </a:ln>
          <a:extLst/>
        </p:spPr>
        <p:txBody>
          <a:bodyPr wrap="square" lIns="45720" rIns="45720"/>
          <a:lstStyle>
            <a:lvl1pPr marL="57150" indent="-57150" eaLnBrk="0" hangingPunct="0">
              <a:defRPr sz="2000">
                <a:solidFill>
                  <a:schemeClr val="tx1"/>
                </a:solidFill>
                <a:latin typeface="Arial" charset="0"/>
                <a:ea typeface="ＭＳ Ｐゴシック" pitchFamily="16" charset="-128"/>
              </a:defRPr>
            </a:lvl1pPr>
            <a:lvl2pPr marL="37931725" indent="-37474525" eaLnBrk="0" hangingPunct="0">
              <a:defRPr sz="2000">
                <a:solidFill>
                  <a:schemeClr val="tx1"/>
                </a:solidFill>
                <a:latin typeface="Arial" charset="0"/>
                <a:ea typeface="ＭＳ Ｐゴシック" pitchFamily="16" charset="-128"/>
              </a:defRPr>
            </a:lvl2pPr>
            <a:lvl3pPr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marL="37988875" indent="-50787300" eaLnBrk="0" hangingPunct="0">
              <a:defRPr sz="2000">
                <a:solidFill>
                  <a:schemeClr val="tx1"/>
                </a:solidFill>
                <a:latin typeface="Arial" charset="0"/>
                <a:ea typeface="ＭＳ Ｐゴシック" pitchFamily="16" charset="-128"/>
              </a:defRPr>
            </a:lvl5pPr>
            <a:lvl6pPr marL="384460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6pPr>
            <a:lvl7pPr marL="389032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7pPr>
            <a:lvl8pPr marL="393604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8pPr>
            <a:lvl9pPr marL="39817675" indent="-50787300" algn="ctr" eaLnBrk="0" fontAlgn="base" hangingPunct="0">
              <a:lnSpc>
                <a:spcPct val="90000"/>
              </a:lnSpc>
              <a:spcBef>
                <a:spcPct val="50000"/>
              </a:spcBef>
              <a:spcAft>
                <a:spcPct val="0"/>
              </a:spcAft>
              <a:buClr>
                <a:schemeClr val="accent1"/>
              </a:buClr>
              <a:defRPr sz="2000">
                <a:solidFill>
                  <a:schemeClr val="tx1"/>
                </a:solidFill>
                <a:latin typeface="Arial" charset="0"/>
                <a:ea typeface="ＭＳ Ｐゴシック" pitchFamily="16" charset="-128"/>
              </a:defRPr>
            </a:lvl9pPr>
          </a:lstStyle>
          <a:p>
            <a:pPr eaLnBrk="1" hangingPunct="1">
              <a:buClr>
                <a:srgbClr val="F20000"/>
              </a:buClr>
              <a:defRPr/>
            </a:pPr>
            <a:r>
              <a:rPr lang="en-US" sz="1100" dirty="0">
                <a:cs typeface="Arial" charset="0"/>
              </a:rPr>
              <a:t>Application Express </a:t>
            </a:r>
            <a:r>
              <a:rPr lang="en-US" sz="1100" dirty="0" smtClean="0">
                <a:cs typeface="Arial" charset="0"/>
              </a:rPr>
              <a:t>4.0</a:t>
            </a:r>
          </a:p>
          <a:p>
            <a:pPr marL="251460" indent="-171450" eaLnBrk="1" hangingPunct="1">
              <a:buClr>
                <a:srgbClr val="F20000"/>
              </a:buClr>
              <a:buFont typeface="Wingdings" charset="2"/>
              <a:buChar char="§"/>
              <a:defRPr/>
            </a:pPr>
            <a:r>
              <a:rPr lang="en-US" sz="900" dirty="0" smtClean="0">
                <a:cs typeface="Arial" charset="0"/>
              </a:rPr>
              <a:t>Websheets</a:t>
            </a:r>
          </a:p>
          <a:p>
            <a:pPr marL="251460" indent="-171450" eaLnBrk="1" hangingPunct="1">
              <a:buClr>
                <a:srgbClr val="F20000"/>
              </a:buClr>
              <a:buFont typeface="Wingdings" charset="2"/>
              <a:buChar char="§"/>
              <a:defRPr/>
            </a:pPr>
            <a:r>
              <a:rPr lang="en-US" sz="900" dirty="0" smtClean="0">
                <a:cs typeface="Arial" charset="0"/>
              </a:rPr>
              <a:t>Dynamic Actions</a:t>
            </a:r>
          </a:p>
          <a:p>
            <a:pPr marL="251460" indent="-171450" eaLnBrk="1" hangingPunct="1">
              <a:buClr>
                <a:srgbClr val="F20000"/>
              </a:buClr>
              <a:buFont typeface="Wingdings" charset="2"/>
              <a:buChar char="§"/>
              <a:defRPr/>
            </a:pPr>
            <a:r>
              <a:rPr lang="en-US" sz="900" dirty="0" smtClean="0">
                <a:cs typeface="Arial" charset="0"/>
              </a:rPr>
              <a:t>Plug</a:t>
            </a:r>
            <a:r>
              <a:rPr lang="en-US" sz="900" dirty="0">
                <a:cs typeface="Arial" charset="0"/>
              </a:rPr>
              <a:t>-</a:t>
            </a:r>
            <a:r>
              <a:rPr lang="en-US" sz="900" dirty="0" smtClean="0">
                <a:cs typeface="Arial" charset="0"/>
              </a:rPr>
              <a:t>Ins</a:t>
            </a:r>
          </a:p>
          <a:p>
            <a:pPr marL="251460" indent="-171450" eaLnBrk="1" hangingPunct="1">
              <a:buClr>
                <a:srgbClr val="F20000"/>
              </a:buClr>
              <a:buFont typeface="Wingdings" charset="2"/>
              <a:buChar char="§"/>
              <a:defRPr/>
            </a:pPr>
            <a:r>
              <a:rPr lang="en-US" sz="900" dirty="0" smtClean="0">
                <a:cs typeface="Arial" charset="0"/>
              </a:rPr>
              <a:t>Team </a:t>
            </a:r>
            <a:r>
              <a:rPr lang="en-US" sz="900" dirty="0">
                <a:cs typeface="Arial" charset="0"/>
              </a:rPr>
              <a:t>Development</a:t>
            </a:r>
          </a:p>
        </p:txBody>
      </p:sp>
      <p:sp>
        <p:nvSpPr>
          <p:cNvPr id="16" name="TextBox 15"/>
          <p:cNvSpPr txBox="1">
            <a:spLocks noChangeArrowheads="1"/>
          </p:cNvSpPr>
          <p:nvPr/>
        </p:nvSpPr>
        <p:spPr bwMode="auto">
          <a:xfrm>
            <a:off x="6085700" y="2674136"/>
            <a:ext cx="465137" cy="180975"/>
          </a:xfrm>
          <a:prstGeom prst="rect">
            <a:avLst/>
          </a:prstGeom>
          <a:gradFill rotWithShape="1">
            <a:gsLst>
              <a:gs pos="0">
                <a:schemeClr val="tx2"/>
              </a:gs>
              <a:gs pos="100000">
                <a:srgbClr val="B80000"/>
              </a:gs>
            </a:gsLst>
            <a:lin ang="5400000" scaled="1"/>
          </a:gradFill>
          <a:ln>
            <a:noFill/>
          </a:ln>
          <a:effectLst/>
          <a:extLst/>
        </p:spPr>
        <p:txBody>
          <a:bodyPr wrap="square" lIns="0" rIns="0" anchor="ctr"/>
          <a:lstStyle>
            <a:defPPr>
              <a:defRPr lang="en-US"/>
            </a:defPPr>
            <a:lvl1pPr algn="ctr">
              <a:defRPr sz="1000">
                <a:solidFill>
                  <a:schemeClr val="bg1"/>
                </a:solidFill>
                <a:cs typeface="Arial" charset="0"/>
              </a:defRPr>
            </a:lvl1pPr>
          </a:lstStyle>
          <a:p>
            <a:r>
              <a:rPr lang="en-US" dirty="0" smtClean="0"/>
              <a:t>2010</a:t>
            </a:r>
            <a:endParaRPr lang="en-US" dirty="0"/>
          </a:p>
        </p:txBody>
      </p:sp>
      <p:sp>
        <p:nvSpPr>
          <p:cNvPr id="38" name="Title 1"/>
          <p:cNvSpPr>
            <a:spLocks noGrp="1"/>
          </p:cNvSpPr>
          <p:nvPr>
            <p:ph type="title"/>
          </p:nvPr>
        </p:nvSpPr>
        <p:spPr>
          <a:xfrm>
            <a:off x="808038" y="201075"/>
            <a:ext cx="8132762" cy="432259"/>
          </a:xfrm>
        </p:spPr>
        <p:txBody>
          <a:bodyPr/>
          <a:lstStyle/>
          <a:p>
            <a:r>
              <a:rPr lang="en-GB" dirty="0" smtClean="0">
                <a:solidFill>
                  <a:srgbClr val="000000"/>
                </a:solidFill>
              </a:rPr>
              <a:t>Oracle Application Express (Oracle APEX)</a:t>
            </a:r>
            <a:endParaRPr lang="en-US" dirty="0"/>
          </a:p>
        </p:txBody>
      </p:sp>
      <p:sp>
        <p:nvSpPr>
          <p:cNvPr id="39" name="Content Placeholder 3"/>
          <p:cNvSpPr>
            <a:spLocks noGrp="1"/>
          </p:cNvSpPr>
          <p:nvPr>
            <p:ph sz="half" idx="4294967295"/>
          </p:nvPr>
        </p:nvSpPr>
        <p:spPr>
          <a:xfrm>
            <a:off x="721638" y="615377"/>
            <a:ext cx="8139112" cy="318691"/>
          </a:xfrm>
          <a:prstGeom prst="rect">
            <a:avLst/>
          </a:prstGeom>
        </p:spPr>
        <p:txBody>
          <a:bodyPr/>
          <a:lstStyle/>
          <a:p>
            <a:pPr marL="0" indent="0">
              <a:buNone/>
            </a:pPr>
            <a:r>
              <a:rPr lang="en-US" dirty="0" smtClean="0">
                <a:solidFill>
                  <a:srgbClr val="FF0000"/>
                </a:solidFill>
              </a:rPr>
              <a:t>History</a:t>
            </a:r>
            <a:endParaRPr lang="en-US" dirty="0"/>
          </a:p>
        </p:txBody>
      </p:sp>
    </p:spTree>
    <p:extLst>
      <p:ext uri="{BB962C8B-B14F-4D97-AF65-F5344CB8AC3E}">
        <p14:creationId xmlns:p14="http://schemas.microsoft.com/office/powerpoint/2010/main" val="270048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411480" y="1103205"/>
            <a:ext cx="8435340" cy="3052199"/>
          </a:xfrm>
        </p:spPr>
        <p:txBody>
          <a:bodyPr/>
          <a:lstStyle/>
          <a:p>
            <a:pPr>
              <a:spcBef>
                <a:spcPts val="0"/>
              </a:spcBef>
              <a:spcAft>
                <a:spcPts val="1200"/>
              </a:spcAft>
              <a:buClr>
                <a:srgbClr val="FD0000"/>
              </a:buClr>
              <a:buSzPct val="100000"/>
              <a:tabLst>
                <a:tab pos="222250" algn="l"/>
                <a:tab pos="669925"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defRPr/>
            </a:pPr>
            <a:r>
              <a:rPr lang="en-US" sz="2400" dirty="0" smtClean="0">
                <a:solidFill>
                  <a:srgbClr val="000000"/>
                </a:solidFill>
                <a:cs typeface="Times New Roman" pitchFamily="18" charset="0"/>
              </a:rPr>
              <a:t>Declarative support for building mobile web applications</a:t>
            </a:r>
          </a:p>
          <a:p>
            <a:pPr>
              <a:spcBef>
                <a:spcPts val="0"/>
              </a:spcBef>
              <a:spcAft>
                <a:spcPts val="1200"/>
              </a:spcAft>
              <a:buClr>
                <a:srgbClr val="FD0000"/>
              </a:buClr>
              <a:buSzPct val="100000"/>
              <a:tabLst>
                <a:tab pos="222250" algn="l"/>
                <a:tab pos="669925"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defRPr/>
            </a:pPr>
            <a:r>
              <a:rPr lang="en-US" sz="2400" dirty="0" smtClean="0">
                <a:solidFill>
                  <a:srgbClr val="000000"/>
                </a:solidFill>
                <a:cs typeface="Times New Roman" pitchFamily="18" charset="0"/>
              </a:rPr>
              <a:t>APEX Applications support multiple user interfaces: </a:t>
            </a:r>
            <a:br>
              <a:rPr lang="en-US" sz="2400" dirty="0" smtClean="0">
                <a:solidFill>
                  <a:srgbClr val="000000"/>
                </a:solidFill>
                <a:cs typeface="Times New Roman" pitchFamily="18" charset="0"/>
              </a:rPr>
            </a:br>
            <a:r>
              <a:rPr lang="en-US" sz="2400" dirty="0" smtClean="0">
                <a:solidFill>
                  <a:srgbClr val="000000"/>
                </a:solidFill>
                <a:cs typeface="Times New Roman" pitchFamily="18" charset="0"/>
              </a:rPr>
              <a:t>e.g. Desktop and Smartphone</a:t>
            </a:r>
          </a:p>
          <a:p>
            <a:pPr>
              <a:spcBef>
                <a:spcPts val="0"/>
              </a:spcBef>
              <a:spcAft>
                <a:spcPts val="1200"/>
              </a:spcAft>
              <a:buClr>
                <a:srgbClr val="FD0000"/>
              </a:buClr>
              <a:buSzPct val="100000"/>
              <a:tabLst>
                <a:tab pos="222250" algn="l"/>
                <a:tab pos="669925"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defRPr/>
            </a:pPr>
            <a:r>
              <a:rPr lang="en-US" sz="2400" dirty="0" smtClean="0">
                <a:solidFill>
                  <a:srgbClr val="000000"/>
                </a:solidFill>
                <a:cs typeface="Times New Roman" pitchFamily="18" charset="0"/>
              </a:rPr>
              <a:t>Mobile pages use jQuery Mobile through </a:t>
            </a:r>
            <a:br>
              <a:rPr lang="en-US" sz="2400" dirty="0" smtClean="0">
                <a:solidFill>
                  <a:srgbClr val="000000"/>
                </a:solidFill>
                <a:cs typeface="Times New Roman" pitchFamily="18" charset="0"/>
              </a:rPr>
            </a:br>
            <a:r>
              <a:rPr lang="en-US" sz="2400" dirty="0" smtClean="0">
                <a:solidFill>
                  <a:srgbClr val="000000"/>
                </a:solidFill>
                <a:cs typeface="Times New Roman" pitchFamily="18" charset="0"/>
              </a:rPr>
              <a:t>jQuery Mobile based themes and templates</a:t>
            </a:r>
          </a:p>
          <a:p>
            <a:pPr>
              <a:spcBef>
                <a:spcPts val="0"/>
              </a:spcBef>
              <a:spcAft>
                <a:spcPts val="1200"/>
              </a:spcAft>
              <a:buClr>
                <a:srgbClr val="FD0000"/>
              </a:buClr>
              <a:buSzPct val="100000"/>
              <a:tabLst>
                <a:tab pos="222250" algn="l"/>
                <a:tab pos="669925"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defRPr/>
            </a:pPr>
            <a:r>
              <a:rPr lang="en-US" sz="2400" dirty="0" smtClean="0">
                <a:solidFill>
                  <a:srgbClr val="000000"/>
                </a:solidFill>
                <a:cs typeface="Times New Roman" pitchFamily="18" charset="0"/>
              </a:rPr>
              <a:t>HTML5 charts and new HTML5 item types</a:t>
            </a:r>
          </a:p>
          <a:p>
            <a:pPr>
              <a:spcBef>
                <a:spcPts val="0"/>
              </a:spcBef>
              <a:spcAft>
                <a:spcPts val="1200"/>
              </a:spcAft>
              <a:buClr>
                <a:srgbClr val="FD0000"/>
              </a:buClr>
              <a:buSzPct val="100000"/>
              <a:tabLst>
                <a:tab pos="222250" algn="l"/>
                <a:tab pos="669925"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defRPr/>
            </a:pPr>
            <a:endParaRPr lang="en-US" sz="1800" dirty="0" smtClean="0">
              <a:solidFill>
                <a:srgbClr val="000000"/>
              </a:solidFill>
              <a:latin typeface="Arial" charset="0"/>
              <a:ea typeface="ＭＳ Ｐゴシック" charset="-128"/>
            </a:endParaRPr>
          </a:p>
        </p:txBody>
      </p:sp>
      <p:pic>
        <p:nvPicPr>
          <p:cNvPr id="3" name="Picture 2" descr="mobile_de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233" y="2073381"/>
            <a:ext cx="1907821" cy="2531255"/>
          </a:xfrm>
          <a:prstGeom prst="rect">
            <a:avLst/>
          </a:prstGeom>
        </p:spPr>
      </p:pic>
      <p:sp>
        <p:nvSpPr>
          <p:cNvPr id="9" name="Title 1"/>
          <p:cNvSpPr>
            <a:spLocks noGrp="1"/>
          </p:cNvSpPr>
          <p:nvPr>
            <p:ph type="title"/>
          </p:nvPr>
        </p:nvSpPr>
        <p:spPr>
          <a:xfrm>
            <a:off x="808038" y="201075"/>
            <a:ext cx="8132762" cy="432259"/>
          </a:xfrm>
        </p:spPr>
        <p:txBody>
          <a:bodyPr/>
          <a:lstStyle/>
          <a:p>
            <a:r>
              <a:rPr lang="en-GB" dirty="0" smtClean="0">
                <a:solidFill>
                  <a:srgbClr val="000000"/>
                </a:solidFill>
              </a:rPr>
              <a:t>Oracle Application Express (Oracle APEX)</a:t>
            </a:r>
            <a:endParaRPr lang="en-US" dirty="0"/>
          </a:p>
        </p:txBody>
      </p:sp>
      <p:sp>
        <p:nvSpPr>
          <p:cNvPr id="10" name="Content Placeholder 3"/>
          <p:cNvSpPr>
            <a:spLocks noGrp="1"/>
          </p:cNvSpPr>
          <p:nvPr>
            <p:ph sz="half" idx="2"/>
          </p:nvPr>
        </p:nvSpPr>
        <p:spPr>
          <a:xfrm>
            <a:off x="808038" y="658572"/>
            <a:ext cx="8139112" cy="318691"/>
          </a:xfrm>
        </p:spPr>
        <p:txBody>
          <a:bodyPr/>
          <a:lstStyle/>
          <a:p>
            <a:r>
              <a:rPr lang="en-US" dirty="0" smtClean="0">
                <a:solidFill>
                  <a:srgbClr val="FF0000"/>
                </a:solidFill>
              </a:rPr>
              <a:t>Mobile Support</a:t>
            </a:r>
            <a:endParaRPr lang="en-US" dirty="0"/>
          </a:p>
        </p:txBody>
      </p:sp>
    </p:spTree>
    <p:extLst>
      <p:ext uri="{BB962C8B-B14F-4D97-AF65-F5344CB8AC3E}">
        <p14:creationId xmlns:p14="http://schemas.microsoft.com/office/powerpoint/2010/main" val="367408274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0741" y="1063277"/>
            <a:ext cx="7665720" cy="3297237"/>
          </a:xfrm>
        </p:spPr>
        <p:txBody>
          <a:bodyPr/>
          <a:lstStyle/>
          <a:p>
            <a:pPr marL="233363" lvl="1" indent="-225425">
              <a:spcBef>
                <a:spcPts val="600"/>
              </a:spcBef>
              <a:buClr>
                <a:srgbClr val="FD0000"/>
              </a:buClr>
              <a:buSzPct val="100000"/>
              <a:buFont typeface="Arial" pitchFamily="34" charset="0"/>
              <a:buChar char="•"/>
              <a:tabLst>
                <a:tab pos="222250"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pPr>
            <a:r>
              <a:rPr lang="en-US" dirty="0" smtClean="0">
                <a:solidFill>
                  <a:srgbClr val="000000"/>
                </a:solidFill>
              </a:rPr>
              <a:t>Database enabled WIKI</a:t>
            </a:r>
          </a:p>
          <a:p>
            <a:pPr marL="233363" lvl="1" indent="-225425">
              <a:spcBef>
                <a:spcPts val="600"/>
              </a:spcBef>
              <a:buClr>
                <a:srgbClr val="FD0000"/>
              </a:buClr>
              <a:buSzPct val="100000"/>
              <a:buFont typeface="Arial" pitchFamily="34" charset="0"/>
              <a:buChar char="•"/>
              <a:tabLst>
                <a:tab pos="222250"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pPr>
            <a:r>
              <a:rPr lang="en-US" dirty="0" smtClean="0">
                <a:solidFill>
                  <a:srgbClr val="000000"/>
                </a:solidFill>
              </a:rPr>
              <a:t>Annotations (easily add files, links, notes, and tags)</a:t>
            </a:r>
          </a:p>
          <a:p>
            <a:pPr marL="233363" lvl="1" indent="-225425">
              <a:spcBef>
                <a:spcPts val="600"/>
              </a:spcBef>
              <a:buClr>
                <a:srgbClr val="FD0000"/>
              </a:buClr>
              <a:buSzPct val="100000"/>
              <a:buFont typeface="Arial" pitchFamily="34" charset="0"/>
              <a:buChar char="•"/>
              <a:tabLst>
                <a:tab pos="222250"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pPr>
            <a:r>
              <a:rPr lang="en-US" dirty="0" smtClean="0">
                <a:solidFill>
                  <a:srgbClr val="000000"/>
                </a:solidFill>
              </a:rPr>
              <a:t>Use [[SQL ]] tag</a:t>
            </a:r>
          </a:p>
          <a:p>
            <a:pPr marL="233363" lvl="1" indent="-225425">
              <a:spcBef>
                <a:spcPts val="600"/>
              </a:spcBef>
              <a:buClr>
                <a:srgbClr val="FD0000"/>
              </a:buClr>
              <a:buSzPct val="100000"/>
              <a:buFont typeface="Arial" pitchFamily="34" charset="0"/>
              <a:buChar char="•"/>
              <a:tabLst>
                <a:tab pos="222250"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pPr>
            <a:r>
              <a:rPr lang="en-US" dirty="0" smtClean="0">
                <a:solidFill>
                  <a:srgbClr val="000000"/>
                </a:solidFill>
              </a:rPr>
              <a:t>Presentation mode</a:t>
            </a:r>
          </a:p>
          <a:p>
            <a:pPr marL="233363" lvl="1" indent="-225425">
              <a:spcBef>
                <a:spcPts val="600"/>
              </a:spcBef>
              <a:buClr>
                <a:srgbClr val="FD0000"/>
              </a:buClr>
              <a:buSzPct val="100000"/>
              <a:buFont typeface="Arial" pitchFamily="34" charset="0"/>
              <a:buChar char="•"/>
              <a:tabLst>
                <a:tab pos="222250" algn="l"/>
                <a:tab pos="1119188" algn="l"/>
                <a:tab pos="1568450" algn="l"/>
                <a:tab pos="2017713" algn="l"/>
                <a:tab pos="2466975" algn="l"/>
                <a:tab pos="2916238" algn="l"/>
                <a:tab pos="3365500" algn="l"/>
                <a:tab pos="3814763" algn="l"/>
                <a:tab pos="4264025" algn="l"/>
                <a:tab pos="4713288" algn="l"/>
                <a:tab pos="5162550" algn="l"/>
                <a:tab pos="5611813" algn="l"/>
                <a:tab pos="6061075" algn="l"/>
                <a:tab pos="6510338" algn="l"/>
                <a:tab pos="6959600" algn="l"/>
                <a:tab pos="7408863" algn="l"/>
                <a:tab pos="7858125" algn="l"/>
                <a:tab pos="8307388" algn="l"/>
                <a:tab pos="8756650" algn="l"/>
                <a:tab pos="9205913" algn="l"/>
              </a:tabLst>
            </a:pPr>
            <a:r>
              <a:rPr lang="en-US" sz="2000" dirty="0" smtClean="0">
                <a:solidFill>
                  <a:srgbClr val="000000"/>
                </a:solidFill>
              </a:rPr>
              <a:t>Multi user</a:t>
            </a:r>
          </a:p>
        </p:txBody>
      </p:sp>
      <p:pic>
        <p:nvPicPr>
          <p:cNvPr id="5" name="Picture 1"/>
          <p:cNvPicPr>
            <a:picLocks noChangeAspect="1" noChangeArrowheads="1"/>
          </p:cNvPicPr>
          <p:nvPr/>
        </p:nvPicPr>
        <p:blipFill>
          <a:blip r:embed="rId3"/>
          <a:srcRect/>
          <a:stretch>
            <a:fillRect/>
          </a:stretch>
        </p:blipFill>
        <p:spPr bwMode="auto">
          <a:xfrm>
            <a:off x="3350360" y="2014887"/>
            <a:ext cx="5575575" cy="2499541"/>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p:spPr>
      </p:pic>
      <p:sp>
        <p:nvSpPr>
          <p:cNvPr id="8" name="Title 1"/>
          <p:cNvSpPr>
            <a:spLocks noGrp="1"/>
          </p:cNvSpPr>
          <p:nvPr>
            <p:ph type="title"/>
          </p:nvPr>
        </p:nvSpPr>
        <p:spPr>
          <a:xfrm>
            <a:off x="808038" y="201075"/>
            <a:ext cx="8132762" cy="432259"/>
          </a:xfrm>
        </p:spPr>
        <p:txBody>
          <a:bodyPr/>
          <a:lstStyle/>
          <a:p>
            <a:r>
              <a:rPr lang="en-GB" dirty="0" smtClean="0">
                <a:solidFill>
                  <a:srgbClr val="000000"/>
                </a:solidFill>
              </a:rPr>
              <a:t>Oracle Application Express (Oracle APEX)</a:t>
            </a:r>
            <a:endParaRPr lang="en-US" dirty="0"/>
          </a:p>
        </p:txBody>
      </p:sp>
      <p:sp>
        <p:nvSpPr>
          <p:cNvPr id="9" name="Content Placeholder 3"/>
          <p:cNvSpPr>
            <a:spLocks noGrp="1"/>
          </p:cNvSpPr>
          <p:nvPr>
            <p:ph sz="half" idx="2"/>
          </p:nvPr>
        </p:nvSpPr>
        <p:spPr>
          <a:xfrm>
            <a:off x="808038" y="658572"/>
            <a:ext cx="8139112" cy="318691"/>
          </a:xfrm>
        </p:spPr>
        <p:txBody>
          <a:bodyPr/>
          <a:lstStyle/>
          <a:p>
            <a:r>
              <a:rPr lang="en-US" dirty="0" err="1" smtClean="0">
                <a:solidFill>
                  <a:srgbClr val="FF0000"/>
                </a:solidFill>
              </a:rPr>
              <a:t>Websheets</a:t>
            </a:r>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Community</a:t>
            </a:r>
            <a:endParaRPr lang="en-US" dirty="0"/>
          </a:p>
        </p:txBody>
      </p:sp>
      <p:sp>
        <p:nvSpPr>
          <p:cNvPr id="9" name="Text Box 2"/>
          <p:cNvSpPr txBox="1">
            <a:spLocks noChangeArrowheads="1"/>
          </p:cNvSpPr>
          <p:nvPr/>
        </p:nvSpPr>
        <p:spPr bwMode="auto">
          <a:xfrm>
            <a:off x="800100" y="1173480"/>
            <a:ext cx="8389620" cy="3284221"/>
          </a:xfrm>
          <a:prstGeom prst="rect">
            <a:avLst/>
          </a:prstGeom>
          <a:noFill/>
          <a:ln w="9525">
            <a:noFill/>
            <a:round/>
            <a:headEnd/>
            <a:tailEnd/>
          </a:ln>
        </p:spPr>
        <p:txBody>
          <a:bodyPr lIns="92160" tIns="46080" rIns="92160" bIns="46080"/>
          <a:lstStyle/>
          <a:p>
            <a:pPr marL="219075" indent="-219075">
              <a:spcBef>
                <a:spcPts val="600"/>
              </a:spcBef>
              <a:spcAft>
                <a:spcPts val="600"/>
              </a:spcAft>
              <a:buClr>
                <a:srgbClr val="FF0000"/>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2400" b="0" dirty="0" smtClean="0">
                <a:solidFill>
                  <a:srgbClr val="000000"/>
                </a:solidFill>
              </a:rPr>
              <a:t>Estimated 400,000 developers worldwide</a:t>
            </a:r>
          </a:p>
          <a:p>
            <a:pPr marL="219075" indent="-219075">
              <a:spcBef>
                <a:spcPts val="600"/>
              </a:spcBef>
              <a:spcAft>
                <a:spcPts val="600"/>
              </a:spcAft>
              <a:buClr>
                <a:srgbClr val="FF0000"/>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2400" dirty="0" smtClean="0">
                <a:solidFill>
                  <a:srgbClr val="000000"/>
                </a:solidFill>
              </a:rPr>
              <a:t>Over 120 consulting companies worldwide</a:t>
            </a:r>
          </a:p>
          <a:p>
            <a:pPr marL="219075" indent="-219075">
              <a:spcBef>
                <a:spcPts val="600"/>
              </a:spcBef>
              <a:spcAft>
                <a:spcPts val="600"/>
              </a:spcAft>
              <a:buClr>
                <a:srgbClr val="FF0000"/>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2400" dirty="0" smtClean="0">
                <a:solidFill>
                  <a:srgbClr val="000000"/>
                </a:solidFill>
              </a:rPr>
              <a:t>Over 75 bloggers</a:t>
            </a:r>
          </a:p>
          <a:p>
            <a:pPr marL="219075" indent="-219075">
              <a:spcBef>
                <a:spcPts val="600"/>
              </a:spcBef>
              <a:spcAft>
                <a:spcPts val="600"/>
              </a:spcAft>
              <a:buClr>
                <a:srgbClr val="FF0000"/>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2400" dirty="0" smtClean="0">
                <a:solidFill>
                  <a:srgbClr val="000000"/>
                </a:solidFill>
              </a:rPr>
              <a:t>3</a:t>
            </a:r>
            <a:r>
              <a:rPr lang="en-US" sz="2400" baseline="30000" dirty="0" smtClean="0">
                <a:solidFill>
                  <a:srgbClr val="000000"/>
                </a:solidFill>
              </a:rPr>
              <a:t>rd</a:t>
            </a:r>
            <a:r>
              <a:rPr lang="en-US" sz="2400" dirty="0" smtClean="0">
                <a:solidFill>
                  <a:srgbClr val="000000"/>
                </a:solidFill>
              </a:rPr>
              <a:t> most popular forum on OTN</a:t>
            </a:r>
          </a:p>
          <a:p>
            <a:pPr marL="219075" indent="-219075">
              <a:spcBef>
                <a:spcPts val="600"/>
              </a:spcBef>
              <a:spcAft>
                <a:spcPts val="600"/>
              </a:spcAft>
              <a:buClr>
                <a:srgbClr val="FF0000"/>
              </a:buClr>
              <a:buSzPct val="100000"/>
              <a:buFont typeface="Times New Roman" pitchFamily="18" charset="0"/>
              <a:buChar char="•"/>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en-US" sz="2400" dirty="0" smtClean="0">
                <a:solidFill>
                  <a:srgbClr val="000000"/>
                </a:solidFill>
              </a:rPr>
              <a:t>Web sites dedicated to plug-ins, themes, tools</a:t>
            </a:r>
          </a:p>
          <a:p>
            <a:pPr marL="219075" indent="-219075">
              <a:spcBef>
                <a:spcPts val="600"/>
              </a:spcBef>
              <a:spcAft>
                <a:spcPts val="600"/>
              </a:spcAft>
              <a:buClr>
                <a:srgbClr val="FF0000"/>
              </a:buClr>
              <a:buSzPct val="100000"/>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endParaRPr lang="en-US" sz="2400" dirty="0" smtClean="0">
              <a:solidFill>
                <a:srgbClr val="000000"/>
              </a:solidFill>
            </a:endParaRPr>
          </a:p>
          <a:p>
            <a:pPr marL="561975" lvl="1" indent="-228600">
              <a:spcBef>
                <a:spcPts val="500"/>
              </a:spcBef>
              <a:spcAft>
                <a:spcPts val="600"/>
              </a:spcAft>
              <a:buClr>
                <a:srgbClr val="4D4D4D"/>
              </a:buClr>
              <a:buSzPct val="100000"/>
              <a:buFont typeface="Times New Roman" pitchFamily="18" charset="0"/>
              <a:buNone/>
              <a:tabLst>
                <a:tab pos="2190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endParaRPr lang="en-US" sz="1400" b="0" dirty="0">
              <a:solidFill>
                <a:schemeClr val="tx1"/>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Books</a:t>
            </a:r>
            <a:endParaRPr lang="en-US" dirty="0"/>
          </a:p>
        </p:txBody>
      </p:sp>
      <p:pic>
        <p:nvPicPr>
          <p:cNvPr id="22" name="Picture 2"/>
          <p:cNvPicPr>
            <a:picLocks noChangeAspect="1" noChangeArrowheads="1"/>
          </p:cNvPicPr>
          <p:nvPr/>
        </p:nvPicPr>
        <p:blipFill>
          <a:blip r:embed="rId3"/>
          <a:srcRect/>
          <a:stretch>
            <a:fillRect/>
          </a:stretch>
        </p:blipFill>
        <p:spPr bwMode="auto">
          <a:xfrm>
            <a:off x="2985410" y="744071"/>
            <a:ext cx="977153" cy="1210235"/>
          </a:xfrm>
          <a:prstGeom prst="rect">
            <a:avLst/>
          </a:prstGeom>
          <a:noFill/>
          <a:ln w="9525">
            <a:noFill/>
            <a:miter lim="800000"/>
            <a:headEnd/>
            <a:tailEnd/>
          </a:ln>
        </p:spPr>
      </p:pic>
      <p:pic>
        <p:nvPicPr>
          <p:cNvPr id="23" name="Picture 4"/>
          <p:cNvPicPr>
            <a:picLocks noChangeAspect="1" noChangeArrowheads="1"/>
          </p:cNvPicPr>
          <p:nvPr/>
        </p:nvPicPr>
        <p:blipFill>
          <a:blip r:embed="rId4"/>
          <a:srcRect/>
          <a:stretch>
            <a:fillRect/>
          </a:stretch>
        </p:blipFill>
        <p:spPr bwMode="auto">
          <a:xfrm>
            <a:off x="3474920" y="2040031"/>
            <a:ext cx="1084729" cy="1219200"/>
          </a:xfrm>
          <a:prstGeom prst="rect">
            <a:avLst/>
          </a:prstGeom>
          <a:noFill/>
          <a:ln w="9525">
            <a:noFill/>
            <a:miter lim="800000"/>
            <a:headEnd/>
            <a:tailEnd/>
          </a:ln>
        </p:spPr>
      </p:pic>
      <p:pic>
        <p:nvPicPr>
          <p:cNvPr id="24" name="Picture 5"/>
          <p:cNvPicPr>
            <a:picLocks noChangeAspect="1" noChangeArrowheads="1"/>
          </p:cNvPicPr>
          <p:nvPr/>
        </p:nvPicPr>
        <p:blipFill>
          <a:blip r:embed="rId5"/>
          <a:srcRect/>
          <a:stretch>
            <a:fillRect/>
          </a:stretch>
        </p:blipFill>
        <p:spPr bwMode="auto">
          <a:xfrm>
            <a:off x="4150355" y="744631"/>
            <a:ext cx="1075765" cy="1219200"/>
          </a:xfrm>
          <a:prstGeom prst="rect">
            <a:avLst/>
          </a:prstGeom>
          <a:noFill/>
          <a:ln w="9525">
            <a:noFill/>
            <a:miter lim="800000"/>
            <a:headEnd/>
            <a:tailEnd/>
          </a:ln>
        </p:spPr>
      </p:pic>
      <p:pic>
        <p:nvPicPr>
          <p:cNvPr id="25" name="Picture 6"/>
          <p:cNvPicPr>
            <a:picLocks noChangeAspect="1" noChangeArrowheads="1"/>
          </p:cNvPicPr>
          <p:nvPr/>
        </p:nvPicPr>
        <p:blipFill>
          <a:blip r:embed="rId6"/>
          <a:srcRect/>
          <a:stretch>
            <a:fillRect/>
          </a:stretch>
        </p:blipFill>
        <p:spPr bwMode="auto">
          <a:xfrm>
            <a:off x="5394550" y="744071"/>
            <a:ext cx="1075764" cy="1210235"/>
          </a:xfrm>
          <a:prstGeom prst="rect">
            <a:avLst/>
          </a:prstGeom>
          <a:noFill/>
          <a:ln w="9525">
            <a:noFill/>
            <a:miter lim="800000"/>
            <a:headEnd/>
            <a:tailEnd/>
          </a:ln>
        </p:spPr>
      </p:pic>
      <p:pic>
        <p:nvPicPr>
          <p:cNvPr id="26" name="Picture 7"/>
          <p:cNvPicPr>
            <a:picLocks noChangeAspect="1" noChangeArrowheads="1"/>
          </p:cNvPicPr>
          <p:nvPr/>
        </p:nvPicPr>
        <p:blipFill>
          <a:blip r:embed="rId7"/>
          <a:srcRect/>
          <a:stretch>
            <a:fillRect/>
          </a:stretch>
        </p:blipFill>
        <p:spPr bwMode="auto">
          <a:xfrm>
            <a:off x="6646060" y="744631"/>
            <a:ext cx="1075765" cy="1219200"/>
          </a:xfrm>
          <a:prstGeom prst="rect">
            <a:avLst/>
          </a:prstGeom>
          <a:noFill/>
          <a:ln w="9525">
            <a:noFill/>
            <a:miter lim="800000"/>
            <a:headEnd/>
            <a:tailEnd/>
          </a:ln>
        </p:spPr>
      </p:pic>
      <p:pic>
        <p:nvPicPr>
          <p:cNvPr id="27" name="Picture 8"/>
          <p:cNvPicPr>
            <a:picLocks noChangeAspect="1" noChangeArrowheads="1"/>
          </p:cNvPicPr>
          <p:nvPr/>
        </p:nvPicPr>
        <p:blipFill>
          <a:blip r:embed="rId8"/>
          <a:srcRect/>
          <a:stretch>
            <a:fillRect/>
          </a:stretch>
        </p:blipFill>
        <p:spPr bwMode="auto">
          <a:xfrm>
            <a:off x="1035930" y="2081632"/>
            <a:ext cx="1075765" cy="1192306"/>
          </a:xfrm>
          <a:prstGeom prst="rect">
            <a:avLst/>
          </a:prstGeom>
          <a:noFill/>
          <a:ln w="9525">
            <a:noFill/>
            <a:miter lim="800000"/>
            <a:headEnd/>
            <a:tailEnd/>
          </a:ln>
        </p:spPr>
      </p:pic>
      <p:pic>
        <p:nvPicPr>
          <p:cNvPr id="28" name="Picture 11"/>
          <p:cNvPicPr>
            <a:picLocks noChangeAspect="1" noChangeArrowheads="1"/>
          </p:cNvPicPr>
          <p:nvPr/>
        </p:nvPicPr>
        <p:blipFill>
          <a:blip r:embed="rId9"/>
          <a:srcRect/>
          <a:stretch>
            <a:fillRect/>
          </a:stretch>
        </p:blipFill>
        <p:spPr bwMode="auto">
          <a:xfrm>
            <a:off x="2255720" y="2038350"/>
            <a:ext cx="1075765" cy="1219200"/>
          </a:xfrm>
          <a:prstGeom prst="rect">
            <a:avLst/>
          </a:prstGeom>
          <a:noFill/>
          <a:ln w="9525">
            <a:noFill/>
            <a:miter lim="800000"/>
            <a:headEnd/>
            <a:tailEnd/>
          </a:ln>
        </p:spPr>
      </p:pic>
      <p:pic>
        <p:nvPicPr>
          <p:cNvPr id="29" name="Picture 12"/>
          <p:cNvPicPr>
            <a:picLocks noChangeAspect="1" noChangeArrowheads="1"/>
          </p:cNvPicPr>
          <p:nvPr/>
        </p:nvPicPr>
        <p:blipFill>
          <a:blip r:embed="rId10"/>
          <a:srcRect/>
          <a:stretch>
            <a:fillRect/>
          </a:stretch>
        </p:blipFill>
        <p:spPr bwMode="auto">
          <a:xfrm>
            <a:off x="4761356" y="2048996"/>
            <a:ext cx="1075764" cy="1210235"/>
          </a:xfrm>
          <a:prstGeom prst="rect">
            <a:avLst/>
          </a:prstGeom>
          <a:noFill/>
          <a:ln w="9525">
            <a:solidFill>
              <a:schemeClr val="accent1"/>
            </a:solidFill>
            <a:miter lim="800000"/>
            <a:headEnd/>
            <a:tailEnd/>
          </a:ln>
        </p:spPr>
      </p:pic>
      <p:pic>
        <p:nvPicPr>
          <p:cNvPr id="30" name="Picture 13"/>
          <p:cNvPicPr>
            <a:picLocks noChangeAspect="1" noChangeArrowheads="1"/>
          </p:cNvPicPr>
          <p:nvPr/>
        </p:nvPicPr>
        <p:blipFill>
          <a:blip r:embed="rId11"/>
          <a:srcRect/>
          <a:stretch>
            <a:fillRect/>
          </a:stretch>
        </p:blipFill>
        <p:spPr bwMode="auto">
          <a:xfrm>
            <a:off x="2287435" y="3333750"/>
            <a:ext cx="968189" cy="1201271"/>
          </a:xfrm>
          <a:prstGeom prst="rect">
            <a:avLst/>
          </a:prstGeom>
          <a:noFill/>
          <a:ln w="9525">
            <a:solidFill>
              <a:schemeClr val="accent1"/>
            </a:solidFill>
            <a:miter lim="800000"/>
            <a:headEnd/>
            <a:tailEnd/>
          </a:ln>
        </p:spPr>
      </p:pic>
      <p:pic>
        <p:nvPicPr>
          <p:cNvPr id="31" name="Picture 15"/>
          <p:cNvPicPr>
            <a:picLocks noChangeAspect="1" noChangeArrowheads="1"/>
          </p:cNvPicPr>
          <p:nvPr/>
        </p:nvPicPr>
        <p:blipFill>
          <a:blip r:embed="rId12"/>
          <a:srcRect/>
          <a:stretch>
            <a:fillRect/>
          </a:stretch>
        </p:blipFill>
        <p:spPr bwMode="auto">
          <a:xfrm>
            <a:off x="5989520" y="2040031"/>
            <a:ext cx="1084729" cy="1210235"/>
          </a:xfrm>
          <a:prstGeom prst="rect">
            <a:avLst/>
          </a:prstGeom>
          <a:noFill/>
          <a:ln w="9525">
            <a:solidFill>
              <a:schemeClr val="accent1"/>
            </a:solidFill>
            <a:miter lim="800000"/>
            <a:headEnd/>
            <a:tailEnd/>
          </a:ln>
        </p:spPr>
      </p:pic>
      <p:pic>
        <p:nvPicPr>
          <p:cNvPr id="32" name="Picture 16"/>
          <p:cNvPicPr>
            <a:picLocks noChangeAspect="1" noChangeArrowheads="1"/>
          </p:cNvPicPr>
          <p:nvPr/>
        </p:nvPicPr>
        <p:blipFill>
          <a:blip r:embed="rId13"/>
          <a:srcRect/>
          <a:stretch>
            <a:fillRect/>
          </a:stretch>
        </p:blipFill>
        <p:spPr bwMode="auto">
          <a:xfrm>
            <a:off x="7262975" y="2040031"/>
            <a:ext cx="1084729" cy="1219200"/>
          </a:xfrm>
          <a:prstGeom prst="rect">
            <a:avLst/>
          </a:prstGeom>
          <a:noFill/>
          <a:ln w="9525">
            <a:noFill/>
            <a:miter lim="800000"/>
            <a:headEnd/>
            <a:tailEnd/>
          </a:ln>
        </p:spPr>
      </p:pic>
      <p:pic>
        <p:nvPicPr>
          <p:cNvPr id="33" name="Picture 17"/>
          <p:cNvPicPr>
            <a:picLocks noChangeAspect="1" noChangeArrowheads="1"/>
          </p:cNvPicPr>
          <p:nvPr/>
        </p:nvPicPr>
        <p:blipFill>
          <a:blip r:embed="rId14"/>
          <a:srcRect/>
          <a:stretch>
            <a:fillRect/>
          </a:stretch>
        </p:blipFill>
        <p:spPr bwMode="auto">
          <a:xfrm>
            <a:off x="4816665" y="3335431"/>
            <a:ext cx="977153" cy="1210235"/>
          </a:xfrm>
          <a:prstGeom prst="rect">
            <a:avLst/>
          </a:prstGeom>
          <a:noFill/>
          <a:ln w="9525">
            <a:solidFill>
              <a:schemeClr val="accent1"/>
            </a:solidFill>
            <a:miter lim="800000"/>
            <a:headEnd/>
            <a:tailEnd/>
          </a:ln>
        </p:spPr>
      </p:pic>
      <p:pic>
        <p:nvPicPr>
          <p:cNvPr id="34" name="Picture 18"/>
          <p:cNvPicPr>
            <a:picLocks noChangeAspect="1" noChangeArrowheads="1"/>
          </p:cNvPicPr>
          <p:nvPr/>
        </p:nvPicPr>
        <p:blipFill>
          <a:blip r:embed="rId15"/>
          <a:srcRect/>
          <a:stretch>
            <a:fillRect/>
          </a:stretch>
        </p:blipFill>
        <p:spPr bwMode="auto">
          <a:xfrm>
            <a:off x="6117264" y="3308537"/>
            <a:ext cx="869576" cy="1246094"/>
          </a:xfrm>
          <a:prstGeom prst="rect">
            <a:avLst/>
          </a:prstGeom>
          <a:noFill/>
          <a:ln w="9525">
            <a:noFill/>
            <a:miter lim="800000"/>
            <a:headEnd/>
            <a:tailEnd/>
          </a:ln>
        </p:spPr>
      </p:pic>
      <p:pic>
        <p:nvPicPr>
          <p:cNvPr id="35" name="Picture 19"/>
          <p:cNvPicPr>
            <a:picLocks noChangeAspect="1" noChangeArrowheads="1"/>
          </p:cNvPicPr>
          <p:nvPr/>
        </p:nvPicPr>
        <p:blipFill>
          <a:blip r:embed="rId16"/>
          <a:srcRect/>
          <a:stretch>
            <a:fillRect/>
          </a:stretch>
        </p:blipFill>
        <p:spPr bwMode="auto">
          <a:xfrm>
            <a:off x="3523132" y="3333750"/>
            <a:ext cx="977153" cy="1246094"/>
          </a:xfrm>
          <a:prstGeom prst="rect">
            <a:avLst/>
          </a:prstGeom>
          <a:noFill/>
          <a:ln w="9525">
            <a:noFill/>
            <a:miter lim="800000"/>
            <a:headEnd/>
            <a:tailEnd/>
          </a:ln>
        </p:spPr>
      </p:pic>
      <p:pic>
        <p:nvPicPr>
          <p:cNvPr id="36" name="Picture 20"/>
          <p:cNvPicPr>
            <a:picLocks noChangeAspect="1" noChangeArrowheads="1"/>
          </p:cNvPicPr>
          <p:nvPr/>
        </p:nvPicPr>
        <p:blipFill>
          <a:blip r:embed="rId17"/>
          <a:srcRect/>
          <a:stretch>
            <a:fillRect/>
          </a:stretch>
        </p:blipFill>
        <p:spPr bwMode="auto">
          <a:xfrm>
            <a:off x="1054195" y="3333140"/>
            <a:ext cx="1004047" cy="1246094"/>
          </a:xfrm>
          <a:prstGeom prst="rect">
            <a:avLst/>
          </a:prstGeom>
          <a:noFill/>
          <a:ln w="9525">
            <a:noFill/>
            <a:miter lim="800000"/>
            <a:headEnd/>
            <a:tailEnd/>
          </a:ln>
        </p:spPr>
      </p:pic>
      <p:pic>
        <p:nvPicPr>
          <p:cNvPr id="37" name="Picture 21"/>
          <p:cNvPicPr>
            <a:picLocks noChangeAspect="1" noChangeArrowheads="1"/>
          </p:cNvPicPr>
          <p:nvPr/>
        </p:nvPicPr>
        <p:blipFill>
          <a:blip r:embed="rId18"/>
          <a:srcRect/>
          <a:stretch>
            <a:fillRect/>
          </a:stretch>
        </p:blipFill>
        <p:spPr bwMode="auto">
          <a:xfrm>
            <a:off x="7269695" y="3308537"/>
            <a:ext cx="1102659" cy="1246094"/>
          </a:xfrm>
          <a:prstGeom prst="rect">
            <a:avLst/>
          </a:prstGeom>
          <a:noFill/>
          <a:ln w="9525">
            <a:solidFill>
              <a:schemeClr val="accent1"/>
            </a:solidFill>
            <a:miter lim="800000"/>
            <a:headEnd/>
            <a:tailEnd/>
          </a:ln>
        </p:spPr>
      </p:pic>
      <p:pic>
        <p:nvPicPr>
          <p:cNvPr id="1026" name="Picture 2"/>
          <p:cNvPicPr>
            <a:picLocks noChangeAspect="1" noChangeArrowheads="1"/>
          </p:cNvPicPr>
          <p:nvPr/>
        </p:nvPicPr>
        <p:blipFill>
          <a:blip r:embed="rId19"/>
          <a:srcRect/>
          <a:stretch>
            <a:fillRect/>
          </a:stretch>
        </p:blipFill>
        <p:spPr bwMode="auto">
          <a:xfrm>
            <a:off x="1815175" y="768097"/>
            <a:ext cx="982379" cy="1207008"/>
          </a:xfrm>
          <a:prstGeom prst="rect">
            <a:avLst/>
          </a:prstGeom>
          <a:noFill/>
          <a:ln w="9525">
            <a:solidFill>
              <a:schemeClr val="accent1"/>
            </a:solidFill>
            <a:miter lim="800000"/>
            <a:headEnd/>
            <a:tailEnd/>
          </a:ln>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Technology Network (OTN)</a:t>
            </a:r>
            <a:endParaRPr lang="en-US" dirty="0"/>
          </a:p>
        </p:txBody>
      </p:sp>
      <p:sp>
        <p:nvSpPr>
          <p:cNvPr id="4" name="Content Placeholder 3"/>
          <p:cNvSpPr>
            <a:spLocks noGrp="1"/>
          </p:cNvSpPr>
          <p:nvPr>
            <p:ph sz="half" idx="2"/>
          </p:nvPr>
        </p:nvSpPr>
        <p:spPr>
          <a:xfrm>
            <a:off x="808038" y="658572"/>
            <a:ext cx="8139112" cy="318691"/>
          </a:xfrm>
        </p:spPr>
        <p:txBody>
          <a:bodyPr/>
          <a:lstStyle/>
          <a:p>
            <a:r>
              <a:rPr lang="en-US" b="1" u="sng" dirty="0" smtClean="0">
                <a:solidFill>
                  <a:srgbClr val="FF0000"/>
                </a:solidFill>
              </a:rPr>
              <a:t>http://otn.oracle.com/apex</a:t>
            </a:r>
            <a:endParaRPr lang="en-US" b="1" u="sng" dirty="0"/>
          </a:p>
        </p:txBody>
      </p:sp>
      <p:pic>
        <p:nvPicPr>
          <p:cNvPr id="27649" name="Picture 1"/>
          <p:cNvPicPr>
            <a:picLocks noChangeAspect="1" noChangeArrowheads="1"/>
          </p:cNvPicPr>
          <p:nvPr/>
        </p:nvPicPr>
        <p:blipFill>
          <a:blip r:embed="rId3"/>
          <a:srcRect/>
          <a:stretch>
            <a:fillRect/>
          </a:stretch>
        </p:blipFill>
        <p:spPr bwMode="auto">
          <a:xfrm>
            <a:off x="1403497" y="1164791"/>
            <a:ext cx="6081824" cy="3376792"/>
          </a:xfrm>
          <a:prstGeom prst="rect">
            <a:avLst/>
          </a:prstGeom>
          <a:noFill/>
          <a:ln w="9525">
            <a:solidFill>
              <a:schemeClr val="accent2"/>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1498420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http://a</a:t>
            </a:r>
            <a:r>
              <a:rPr lang="en-GB" u="sng" dirty="0" smtClean="0">
                <a:solidFill>
                  <a:srgbClr val="FF0000"/>
                </a:solidFill>
              </a:rPr>
              <a:t>pex.oracle.com</a:t>
            </a:r>
            <a:endParaRPr lang="en-US" u="sng" dirty="0">
              <a:solidFill>
                <a:srgbClr val="FF0000"/>
              </a:solidFill>
            </a:endParaRPr>
          </a:p>
        </p:txBody>
      </p:sp>
      <p:pic>
        <p:nvPicPr>
          <p:cNvPr id="25601" name="Picture 1"/>
          <p:cNvPicPr>
            <a:picLocks noChangeAspect="1" noChangeArrowheads="1"/>
          </p:cNvPicPr>
          <p:nvPr/>
        </p:nvPicPr>
        <p:blipFill>
          <a:blip r:embed="rId3"/>
          <a:srcRect/>
          <a:stretch>
            <a:fillRect/>
          </a:stretch>
        </p:blipFill>
        <p:spPr bwMode="auto">
          <a:xfrm>
            <a:off x="893135" y="842250"/>
            <a:ext cx="7347504" cy="3701803"/>
          </a:xfrm>
          <a:prstGeom prst="rect">
            <a:avLst/>
          </a:prstGeom>
          <a:noFill/>
          <a:ln w="9525">
            <a:solidFill>
              <a:schemeClr val="accent2"/>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0768769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PEX 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005" y="938334"/>
            <a:ext cx="5553291" cy="3091474"/>
          </a:xfrm>
          <a:prstGeom prst="rect">
            <a:avLst/>
          </a:prstGeom>
        </p:spPr>
      </p:pic>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Architectural Overview</a:t>
            </a:r>
            <a:endParaRPr lang="en-US" dirty="0"/>
          </a:p>
        </p:txBody>
      </p:sp>
      <p:sp>
        <p:nvSpPr>
          <p:cNvPr id="30" name="Text Box 5"/>
          <p:cNvSpPr txBox="1">
            <a:spLocks noChangeArrowheads="1"/>
          </p:cNvSpPr>
          <p:nvPr/>
        </p:nvSpPr>
        <p:spPr bwMode="auto">
          <a:xfrm>
            <a:off x="369570" y="2831783"/>
            <a:ext cx="6503670" cy="1322543"/>
          </a:xfrm>
          <a:prstGeom prst="rect">
            <a:avLst/>
          </a:prstGeom>
          <a:noFill/>
          <a:ln w="9525">
            <a:noFill/>
            <a:round/>
            <a:headEnd/>
            <a:tailEnd/>
          </a:ln>
        </p:spPr>
        <p:txBody>
          <a:bodyPr wrap="square" lIns="90000" tIns="46800" rIns="90000" bIns="46800">
            <a:spAutoFit/>
          </a:bodyPr>
          <a:lstStyle/>
          <a:p>
            <a:pPr marL="163513" indent="-163513">
              <a:lnSpc>
                <a:spcPct val="90000"/>
              </a:lnSpc>
              <a:spcBef>
                <a:spcPts val="600"/>
              </a:spcBef>
              <a:buClr>
                <a:srgbClr val="FF0000"/>
              </a:buClr>
              <a:buSzPct val="100000"/>
              <a:buFont typeface="Arial" pitchFamily="34" charset="0"/>
              <a:buChar char="•"/>
              <a:tabLst>
                <a:tab pos="163513" algn="l"/>
                <a:tab pos="611188" algn="l"/>
                <a:tab pos="1060450" algn="l"/>
                <a:tab pos="1509713" algn="l"/>
                <a:tab pos="1958975" algn="l"/>
                <a:tab pos="2408238" algn="l"/>
                <a:tab pos="2857500" algn="l"/>
                <a:tab pos="3306763" algn="l"/>
                <a:tab pos="3756025" algn="l"/>
                <a:tab pos="4205288" algn="l"/>
                <a:tab pos="4654550" algn="l"/>
                <a:tab pos="5103813" algn="l"/>
                <a:tab pos="5553075" algn="l"/>
                <a:tab pos="6002338" algn="l"/>
                <a:tab pos="6451600" algn="l"/>
                <a:tab pos="6900863" algn="l"/>
                <a:tab pos="7350125" algn="l"/>
                <a:tab pos="7799388" algn="l"/>
                <a:tab pos="8248650" algn="l"/>
                <a:tab pos="8697913" algn="l"/>
                <a:tab pos="9147175" algn="l"/>
              </a:tabLst>
            </a:pPr>
            <a:r>
              <a:rPr lang="en-GB" sz="1800" b="0" dirty="0">
                <a:solidFill>
                  <a:srgbClr val="000000"/>
                </a:solidFill>
              </a:rPr>
              <a:t>Simple 2-Tier Architecture</a:t>
            </a:r>
          </a:p>
          <a:p>
            <a:pPr marL="163513" indent="-163513">
              <a:lnSpc>
                <a:spcPct val="90000"/>
              </a:lnSpc>
              <a:spcBef>
                <a:spcPts val="600"/>
              </a:spcBef>
              <a:buClr>
                <a:srgbClr val="FF0000"/>
              </a:buClr>
              <a:buSzPct val="100000"/>
              <a:buFont typeface="Arial" pitchFamily="34" charset="0"/>
              <a:buChar char="•"/>
              <a:tabLst>
                <a:tab pos="163513" algn="l"/>
                <a:tab pos="611188" algn="l"/>
                <a:tab pos="1060450" algn="l"/>
                <a:tab pos="1509713" algn="l"/>
                <a:tab pos="1958975" algn="l"/>
                <a:tab pos="2408238" algn="l"/>
                <a:tab pos="2857500" algn="l"/>
                <a:tab pos="3306763" algn="l"/>
                <a:tab pos="3756025" algn="l"/>
                <a:tab pos="4205288" algn="l"/>
                <a:tab pos="4654550" algn="l"/>
                <a:tab pos="5103813" algn="l"/>
                <a:tab pos="5553075" algn="l"/>
                <a:tab pos="6002338" algn="l"/>
                <a:tab pos="6451600" algn="l"/>
                <a:tab pos="6900863" algn="l"/>
                <a:tab pos="7350125" algn="l"/>
                <a:tab pos="7799388" algn="l"/>
                <a:tab pos="8248650" algn="l"/>
                <a:tab pos="8697913" algn="l"/>
                <a:tab pos="9147175" algn="l"/>
              </a:tabLst>
            </a:pPr>
            <a:r>
              <a:rPr lang="en-GB" sz="1800" b="0" dirty="0">
                <a:solidFill>
                  <a:srgbClr val="000000"/>
                </a:solidFill>
              </a:rPr>
              <a:t>Pages dynamically rendered using database </a:t>
            </a:r>
            <a:r>
              <a:rPr lang="en-GB" sz="1800" b="0" dirty="0" smtClean="0">
                <a:solidFill>
                  <a:srgbClr val="000000"/>
                </a:solidFill>
              </a:rPr>
              <a:t>metadata</a:t>
            </a:r>
            <a:endParaRPr lang="en-GB" sz="1800" b="0" dirty="0">
              <a:solidFill>
                <a:srgbClr val="000000"/>
              </a:solidFill>
            </a:endParaRPr>
          </a:p>
          <a:p>
            <a:pPr marL="163513" indent="-163513">
              <a:lnSpc>
                <a:spcPct val="90000"/>
              </a:lnSpc>
              <a:spcBef>
                <a:spcPts val="600"/>
              </a:spcBef>
              <a:buClr>
                <a:srgbClr val="FF0000"/>
              </a:buClr>
              <a:buSzPct val="100000"/>
              <a:buFont typeface="Arial" pitchFamily="34" charset="0"/>
              <a:buChar char="•"/>
              <a:tabLst>
                <a:tab pos="163513" algn="l"/>
                <a:tab pos="611188" algn="l"/>
                <a:tab pos="1060450" algn="l"/>
                <a:tab pos="1509713" algn="l"/>
                <a:tab pos="1958975" algn="l"/>
                <a:tab pos="2408238" algn="l"/>
                <a:tab pos="2857500" algn="l"/>
                <a:tab pos="3306763" algn="l"/>
                <a:tab pos="3756025" algn="l"/>
                <a:tab pos="4205288" algn="l"/>
                <a:tab pos="4654550" algn="l"/>
                <a:tab pos="5103813" algn="l"/>
                <a:tab pos="5553075" algn="l"/>
                <a:tab pos="6002338" algn="l"/>
                <a:tab pos="6451600" algn="l"/>
                <a:tab pos="6900863" algn="l"/>
                <a:tab pos="7350125" algn="l"/>
                <a:tab pos="7799388" algn="l"/>
                <a:tab pos="8248650" algn="l"/>
                <a:tab pos="8697913" algn="l"/>
                <a:tab pos="9147175" algn="l"/>
              </a:tabLst>
            </a:pPr>
            <a:r>
              <a:rPr lang="en-GB" sz="1800" b="0" dirty="0">
                <a:solidFill>
                  <a:srgbClr val="000000"/>
                </a:solidFill>
              </a:rPr>
              <a:t>No code generation or file based compilation</a:t>
            </a:r>
          </a:p>
          <a:p>
            <a:pPr marL="163513" indent="-163513">
              <a:lnSpc>
                <a:spcPct val="90000"/>
              </a:lnSpc>
              <a:spcBef>
                <a:spcPts val="600"/>
              </a:spcBef>
              <a:buClr>
                <a:srgbClr val="FF0000"/>
              </a:buClr>
              <a:buSzPct val="100000"/>
              <a:buFont typeface="Arial" pitchFamily="34" charset="0"/>
              <a:buChar char="•"/>
              <a:tabLst>
                <a:tab pos="163513" algn="l"/>
                <a:tab pos="611188" algn="l"/>
                <a:tab pos="1060450" algn="l"/>
                <a:tab pos="1509713" algn="l"/>
                <a:tab pos="1958975" algn="l"/>
                <a:tab pos="2408238" algn="l"/>
                <a:tab pos="2857500" algn="l"/>
                <a:tab pos="3306763" algn="l"/>
                <a:tab pos="3756025" algn="l"/>
                <a:tab pos="4205288" algn="l"/>
                <a:tab pos="4654550" algn="l"/>
                <a:tab pos="5103813" algn="l"/>
                <a:tab pos="5553075" algn="l"/>
                <a:tab pos="6002338" algn="l"/>
                <a:tab pos="6451600" algn="l"/>
                <a:tab pos="6900863" algn="l"/>
                <a:tab pos="7350125" algn="l"/>
                <a:tab pos="7799388" algn="l"/>
                <a:tab pos="8248650" algn="l"/>
                <a:tab pos="8697913" algn="l"/>
                <a:tab pos="9147175" algn="l"/>
              </a:tabLst>
            </a:pPr>
            <a:r>
              <a:rPr lang="en-GB" sz="1800" b="0" dirty="0">
                <a:solidFill>
                  <a:srgbClr val="000000"/>
                </a:solidFill>
              </a:rPr>
              <a:t>Runs </a:t>
            </a:r>
            <a:r>
              <a:rPr lang="en-GB" sz="1800" b="0" dirty="0" smtClean="0">
                <a:solidFill>
                  <a:srgbClr val="000000"/>
                </a:solidFill>
              </a:rPr>
              <a:t>everywhere </a:t>
            </a:r>
            <a:r>
              <a:rPr lang="en-GB" sz="1800" b="0" dirty="0">
                <a:solidFill>
                  <a:srgbClr val="000000"/>
                </a:solidFill>
              </a:rPr>
              <a:t>Oracle Database </a:t>
            </a:r>
            <a:r>
              <a:rPr lang="en-GB" sz="1800" b="0" dirty="0" smtClean="0">
                <a:solidFill>
                  <a:srgbClr val="000000"/>
                </a:solidFill>
              </a:rPr>
              <a:t>runs</a:t>
            </a:r>
            <a:endParaRPr lang="en-GB" sz="1800" b="0" dirty="0">
              <a:solidFill>
                <a:srgbClr val="000000"/>
              </a:solidFill>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rPr>
              <a:t>Oracle Application Express (Oracle APEX)</a:t>
            </a:r>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Development / Deployment Options</a:t>
            </a:r>
            <a:endParaRPr lang="en-US" dirty="0">
              <a:solidFill>
                <a:srgbClr val="FF0000"/>
              </a:solidFill>
            </a:endParaRPr>
          </a:p>
        </p:txBody>
      </p:sp>
      <p:pic>
        <p:nvPicPr>
          <p:cNvPr id="6" name="Picture 16"/>
          <p:cNvPicPr>
            <a:picLocks noChangeAspect="1" noChangeArrowheads="1"/>
          </p:cNvPicPr>
          <p:nvPr/>
        </p:nvPicPr>
        <p:blipFill>
          <a:blip r:embed="rId3"/>
          <a:srcRect/>
          <a:stretch>
            <a:fillRect/>
          </a:stretch>
        </p:blipFill>
        <p:spPr bwMode="auto">
          <a:xfrm>
            <a:off x="868064" y="2065145"/>
            <a:ext cx="950548" cy="1051501"/>
          </a:xfrm>
          <a:prstGeom prst="rect">
            <a:avLst/>
          </a:prstGeom>
          <a:noFill/>
          <a:ln w="9525">
            <a:noFill/>
            <a:miter lim="800000"/>
            <a:headEnd/>
            <a:tailEnd/>
          </a:ln>
        </p:spPr>
      </p:pic>
      <p:pic>
        <p:nvPicPr>
          <p:cNvPr id="7" name="Picture 14"/>
          <p:cNvPicPr>
            <a:picLocks noChangeAspect="1" noChangeArrowheads="1"/>
          </p:cNvPicPr>
          <p:nvPr/>
        </p:nvPicPr>
        <p:blipFill>
          <a:blip r:embed="rId4"/>
          <a:srcRect/>
          <a:stretch>
            <a:fillRect/>
          </a:stretch>
        </p:blipFill>
        <p:spPr bwMode="auto">
          <a:xfrm>
            <a:off x="711136" y="3430827"/>
            <a:ext cx="1306720" cy="961891"/>
          </a:xfrm>
          <a:prstGeom prst="rect">
            <a:avLst/>
          </a:prstGeom>
          <a:noFill/>
          <a:ln w="9525">
            <a:noFill/>
            <a:miter lim="800000"/>
            <a:headEnd/>
            <a:tailEnd/>
          </a:ln>
        </p:spPr>
      </p:pic>
      <p:pic>
        <p:nvPicPr>
          <p:cNvPr id="8" name="Picture 18"/>
          <p:cNvPicPr>
            <a:picLocks noChangeAspect="1" noChangeArrowheads="1"/>
          </p:cNvPicPr>
          <p:nvPr/>
        </p:nvPicPr>
        <p:blipFill>
          <a:blip r:embed="rId5"/>
          <a:srcRect/>
          <a:stretch>
            <a:fillRect/>
          </a:stretch>
        </p:blipFill>
        <p:spPr bwMode="auto">
          <a:xfrm>
            <a:off x="825501" y="1219200"/>
            <a:ext cx="943366" cy="616915"/>
          </a:xfrm>
          <a:prstGeom prst="rect">
            <a:avLst/>
          </a:prstGeom>
          <a:noFill/>
          <a:ln w="9525">
            <a:noFill/>
            <a:miter lim="800000"/>
            <a:headEnd/>
            <a:tailEnd/>
          </a:ln>
        </p:spPr>
      </p:pic>
      <p:sp>
        <p:nvSpPr>
          <p:cNvPr id="9" name="Rectangle 2"/>
          <p:cNvSpPr txBox="1">
            <a:spLocks noChangeArrowheads="1"/>
          </p:cNvSpPr>
          <p:nvPr/>
        </p:nvSpPr>
        <p:spPr bwMode="auto">
          <a:xfrm>
            <a:off x="2667000" y="1066800"/>
            <a:ext cx="5981700" cy="4406900"/>
          </a:xfrm>
          <a:prstGeom prst="rect">
            <a:avLst/>
          </a:prstGeom>
          <a:noFill/>
          <a:ln w="9525">
            <a:noFill/>
            <a:miter lim="800000"/>
            <a:headEnd/>
            <a:tailEnd/>
          </a:ln>
        </p:spPr>
        <p:txBody>
          <a:bodyPr lIns="0" tIns="0" rIns="0" bIns="0"/>
          <a:lstStyle/>
          <a:p>
            <a:pPr marL="174625" indent="-174625" algn="l" eaLnBrk="0" hangingPunct="0">
              <a:spcBef>
                <a:spcPct val="20000"/>
              </a:spcBef>
              <a:buClr>
                <a:schemeClr val="tx2"/>
              </a:buClr>
              <a:buFont typeface="Arial" pitchFamily="34" charset="0"/>
              <a:buChar char="•"/>
            </a:pPr>
            <a:r>
              <a:rPr lang="en-US" sz="2000" b="0" dirty="0"/>
              <a:t>Locally</a:t>
            </a:r>
          </a:p>
          <a:p>
            <a:pPr marL="631825" lvl="1" indent="-174625" algn="l" eaLnBrk="0" hangingPunct="0">
              <a:spcBef>
                <a:spcPct val="20000"/>
              </a:spcBef>
              <a:buClr>
                <a:schemeClr val="tx2"/>
              </a:buClr>
              <a:buFont typeface="Arial" pitchFamily="34" charset="0"/>
              <a:buChar char="•"/>
            </a:pPr>
            <a:r>
              <a:rPr lang="en-US" sz="1800" b="0" dirty="0"/>
              <a:t>Install on Stand-alone machine</a:t>
            </a:r>
          </a:p>
          <a:p>
            <a:pPr marL="631825" lvl="1" indent="-174625" algn="l" eaLnBrk="0" hangingPunct="0">
              <a:spcBef>
                <a:spcPct val="20000"/>
              </a:spcBef>
              <a:buClr>
                <a:schemeClr val="tx2"/>
              </a:buClr>
            </a:pPr>
            <a:endParaRPr lang="en-US" sz="1050" b="0" dirty="0"/>
          </a:p>
          <a:p>
            <a:pPr marL="174625" indent="-174625" algn="l" eaLnBrk="0" hangingPunct="0">
              <a:spcBef>
                <a:spcPct val="20000"/>
              </a:spcBef>
              <a:buClr>
                <a:schemeClr val="tx2"/>
              </a:buClr>
              <a:buFont typeface="Arial" pitchFamily="34" charset="0"/>
              <a:buChar char="•"/>
            </a:pPr>
            <a:r>
              <a:rPr lang="en-US" sz="2000" b="0" dirty="0"/>
              <a:t>Multi-tenant Private Cloud</a:t>
            </a:r>
          </a:p>
          <a:p>
            <a:pPr marL="631825" lvl="1" indent="-174625" algn="l" eaLnBrk="0" hangingPunct="0">
              <a:spcBef>
                <a:spcPct val="20000"/>
              </a:spcBef>
              <a:buClr>
                <a:schemeClr val="tx2"/>
              </a:buClr>
              <a:buFont typeface="Arial" pitchFamily="34" charset="0"/>
              <a:buChar char="•"/>
            </a:pPr>
            <a:r>
              <a:rPr lang="en-US" sz="1800" b="0" dirty="0"/>
              <a:t>Workspaces for each department</a:t>
            </a:r>
          </a:p>
          <a:p>
            <a:pPr marL="631825" lvl="1" indent="-174625" algn="l" eaLnBrk="0" hangingPunct="0">
              <a:spcBef>
                <a:spcPct val="20000"/>
              </a:spcBef>
              <a:buClr>
                <a:schemeClr val="tx2"/>
              </a:buClr>
              <a:buFont typeface="Arial" pitchFamily="34" charset="0"/>
              <a:buChar char="•"/>
            </a:pPr>
            <a:r>
              <a:rPr lang="en-US" sz="1800" b="0" dirty="0"/>
              <a:t>Self-service provisioning model</a:t>
            </a:r>
          </a:p>
          <a:p>
            <a:pPr marL="631825" lvl="1" indent="-174625" algn="l" eaLnBrk="0" hangingPunct="0">
              <a:spcBef>
                <a:spcPct val="20000"/>
              </a:spcBef>
              <a:buClr>
                <a:schemeClr val="tx2"/>
              </a:buClr>
            </a:pPr>
            <a:endParaRPr lang="en-US" sz="1050" b="0" dirty="0"/>
          </a:p>
          <a:p>
            <a:pPr marL="174625" indent="-174625" algn="l" eaLnBrk="0" hangingPunct="0">
              <a:spcBef>
                <a:spcPct val="20000"/>
              </a:spcBef>
              <a:buClr>
                <a:schemeClr val="tx2"/>
              </a:buClr>
              <a:buFont typeface="Arial" pitchFamily="34" charset="0"/>
              <a:buChar char="•"/>
            </a:pPr>
            <a:r>
              <a:rPr lang="en-US" sz="2000" b="0" dirty="0"/>
              <a:t>Public Cloud</a:t>
            </a:r>
          </a:p>
          <a:p>
            <a:pPr marL="631825" lvl="1" indent="-174625" algn="l" eaLnBrk="0" hangingPunct="0">
              <a:spcBef>
                <a:spcPct val="20000"/>
              </a:spcBef>
              <a:buClr>
                <a:schemeClr val="tx2"/>
              </a:buClr>
              <a:buFont typeface="Arial" pitchFamily="34" charset="0"/>
              <a:buChar char="•"/>
            </a:pPr>
            <a:r>
              <a:rPr lang="en-US" sz="1800" b="0" dirty="0" smtClean="0"/>
              <a:t>Oracle Database Cloud Service</a:t>
            </a:r>
          </a:p>
          <a:p>
            <a:pPr marL="631825" lvl="1" indent="-174625" algn="l" eaLnBrk="0" hangingPunct="0">
              <a:spcBef>
                <a:spcPct val="20000"/>
              </a:spcBef>
              <a:buClr>
                <a:schemeClr val="tx2"/>
              </a:buClr>
              <a:buFont typeface="Arial" pitchFamily="34" charset="0"/>
              <a:buChar char="•"/>
            </a:pPr>
            <a:r>
              <a:rPr lang="en-US" sz="1800" b="0" dirty="0" smtClean="0"/>
              <a:t>Hosting </a:t>
            </a:r>
            <a:r>
              <a:rPr lang="en-US" sz="1800" b="0" dirty="0"/>
              <a:t>partners</a:t>
            </a:r>
          </a:p>
          <a:p>
            <a:pPr marL="631825" lvl="1" indent="-174625" algn="l" eaLnBrk="0" hangingPunct="0">
              <a:spcBef>
                <a:spcPct val="20000"/>
              </a:spcBef>
              <a:buClr>
                <a:schemeClr val="tx2"/>
              </a:buClr>
              <a:buFont typeface="Arial" pitchFamily="34" charset="0"/>
              <a:buChar char="•"/>
            </a:pPr>
            <a:r>
              <a:rPr lang="en-US" sz="1800" b="0" dirty="0"/>
              <a:t>Amazon </a:t>
            </a:r>
            <a:r>
              <a:rPr lang="en-US" sz="1800" b="0" dirty="0" smtClean="0"/>
              <a:t>EC2 / RDS</a:t>
            </a:r>
            <a:endParaRPr lang="en-US" sz="1800" b="0" dirty="0"/>
          </a:p>
          <a:p>
            <a:pPr marL="174625" indent="-174625" algn="l" eaLnBrk="0" hangingPunct="0">
              <a:spcBef>
                <a:spcPct val="20000"/>
              </a:spcBef>
              <a:buClr>
                <a:schemeClr val="tx2"/>
              </a:buClr>
              <a:buFont typeface="Arial" pitchFamily="34" charset="0"/>
              <a:buChar char="•"/>
            </a:pPr>
            <a:endParaRPr lang="en-US" sz="1800" b="0"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3"/>
          <a:srcRect/>
          <a:stretch>
            <a:fillRect/>
          </a:stretch>
        </p:blipFill>
        <p:spPr bwMode="auto">
          <a:xfrm>
            <a:off x="818697" y="1091507"/>
            <a:ext cx="7783043" cy="3408776"/>
          </a:xfrm>
          <a:prstGeom prst="rect">
            <a:avLst/>
          </a:prstGeom>
          <a:noFill/>
          <a:ln w="9525">
            <a:solidFill>
              <a:schemeClr val="accent2"/>
            </a:solidFill>
            <a:miter lim="800000"/>
            <a:headEnd/>
            <a:tailEnd/>
          </a:ln>
          <a:effectLst>
            <a:outerShdw blurRad="50800" dist="38100" dir="2700000" algn="tl" rotWithShape="0">
              <a:prstClr val="black">
                <a:alpha val="40000"/>
              </a:prstClr>
            </a:outerShdw>
          </a:effectLst>
        </p:spPr>
      </p:pic>
      <p:sp>
        <p:nvSpPr>
          <p:cNvPr id="6" name="Title 1"/>
          <p:cNvSpPr>
            <a:spLocks noGrp="1"/>
          </p:cNvSpPr>
          <p:nvPr>
            <p:ph type="title"/>
          </p:nvPr>
        </p:nvSpPr>
        <p:spPr>
          <a:xfrm>
            <a:off x="808038" y="201075"/>
            <a:ext cx="8132762" cy="432259"/>
          </a:xfrm>
        </p:spPr>
        <p:txBody>
          <a:bodyPr/>
          <a:lstStyle/>
          <a:p>
            <a:r>
              <a:rPr lang="en-GB" dirty="0" smtClean="0">
                <a:solidFill>
                  <a:srgbClr val="000000"/>
                </a:solidFill>
              </a:rPr>
              <a:t>Oracle Application Express (Oracle APEX)</a:t>
            </a:r>
            <a:endParaRPr lang="en-US" dirty="0"/>
          </a:p>
        </p:txBody>
      </p:sp>
      <p:sp>
        <p:nvSpPr>
          <p:cNvPr id="7" name="Content Placeholder 3"/>
          <p:cNvSpPr>
            <a:spLocks noGrp="1"/>
          </p:cNvSpPr>
          <p:nvPr>
            <p:ph sz="half" idx="2"/>
          </p:nvPr>
        </p:nvSpPr>
        <p:spPr>
          <a:xfrm>
            <a:off x="808038" y="658572"/>
            <a:ext cx="8139112" cy="318691"/>
          </a:xfrm>
        </p:spPr>
        <p:txBody>
          <a:bodyPr/>
          <a:lstStyle/>
          <a:p>
            <a:r>
              <a:rPr lang="en-US" dirty="0" smtClean="0">
                <a:solidFill>
                  <a:srgbClr val="FF0000"/>
                </a:solidFill>
              </a:rPr>
              <a:t>Browser Based Application Development / Runtime </a:t>
            </a:r>
            <a:endParaRPr lang="en-US" dirty="0"/>
          </a:p>
        </p:txBody>
      </p:sp>
    </p:spTree>
    <p:extLst>
      <p:ext uri="{BB962C8B-B14F-4D97-AF65-F5344CB8AC3E}">
        <p14:creationId xmlns:p14="http://schemas.microsoft.com/office/powerpoint/2010/main" val="60768769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Corporate_PPT_Template_10x5.6_v2.potx</Template>
  <TotalTime>11823</TotalTime>
  <Words>1945</Words>
  <Application>Microsoft Office PowerPoint</Application>
  <PresentationFormat>On-screen Show (16:9)</PresentationFormat>
  <Paragraphs>253</Paragraphs>
  <Slides>21</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MS PGothic</vt:lpstr>
      <vt:lpstr>Arial</vt:lpstr>
      <vt:lpstr>Times</vt:lpstr>
      <vt:lpstr>Times New Roman</vt:lpstr>
      <vt:lpstr>Wingdings</vt:lpstr>
      <vt:lpstr>Corporate_PPT_Template_10x5.6_v2</vt:lpstr>
      <vt:lpstr>Image</vt:lpstr>
      <vt:lpstr>Oracle Application Express (Oracle APEX)</vt:lpstr>
      <vt:lpstr>Oracle Application Express (Oracle APEX)</vt:lpstr>
      <vt:lpstr>Oracle Application Express (Oracle APEX)</vt:lpstr>
      <vt:lpstr>Oracle Application Express (Oracle APEX)</vt:lpstr>
      <vt:lpstr>Oracle Technology Network (OTN)</vt:lpstr>
      <vt:lpstr>http://apex.oracle.com</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lpstr>Oracle Application Express (Oracle APEX)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Maricel Lennon</dc:creator>
  <dc:description>This presentation contains information proprietary to Oracle Corporation</dc:description>
  <cp:lastModifiedBy>Dibya Tara Shakya</cp:lastModifiedBy>
  <cp:revision>454</cp:revision>
  <cp:lastPrinted>2011-07-26T01:11:56Z</cp:lastPrinted>
  <dcterms:created xsi:type="dcterms:W3CDTF">2011-03-30T19:10:18Z</dcterms:created>
  <dcterms:modified xsi:type="dcterms:W3CDTF">2017-06-28T04:12:46Z</dcterms:modified>
</cp:coreProperties>
</file>