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51"/>
  </p:notesMasterIdLst>
  <p:sldIdLst>
    <p:sldId id="294" r:id="rId2"/>
    <p:sldId id="256" r:id="rId3"/>
    <p:sldId id="257" r:id="rId4"/>
    <p:sldId id="310" r:id="rId5"/>
    <p:sldId id="311" r:id="rId6"/>
    <p:sldId id="312" r:id="rId7"/>
    <p:sldId id="313" r:id="rId8"/>
    <p:sldId id="314" r:id="rId9"/>
    <p:sldId id="315" r:id="rId10"/>
    <p:sldId id="258" r:id="rId11"/>
    <p:sldId id="259" r:id="rId12"/>
    <p:sldId id="260" r:id="rId13"/>
    <p:sldId id="261" r:id="rId14"/>
    <p:sldId id="316" r:id="rId15"/>
    <p:sldId id="317" r:id="rId16"/>
    <p:sldId id="318" r:id="rId17"/>
    <p:sldId id="262" r:id="rId18"/>
    <p:sldId id="263" r:id="rId19"/>
    <p:sldId id="264" r:id="rId20"/>
    <p:sldId id="265" r:id="rId21"/>
    <p:sldId id="266" r:id="rId22"/>
    <p:sldId id="288" r:id="rId23"/>
    <p:sldId id="289" r:id="rId24"/>
    <p:sldId id="267" r:id="rId25"/>
    <p:sldId id="269" r:id="rId26"/>
    <p:sldId id="270" r:id="rId27"/>
    <p:sldId id="271" r:id="rId28"/>
    <p:sldId id="272" r:id="rId29"/>
    <p:sldId id="273" r:id="rId30"/>
    <p:sldId id="274" r:id="rId31"/>
    <p:sldId id="275" r:id="rId32"/>
    <p:sldId id="276" r:id="rId33"/>
    <p:sldId id="277" r:id="rId34"/>
    <p:sldId id="278" r:id="rId35"/>
    <p:sldId id="281" r:id="rId36"/>
    <p:sldId id="319" r:id="rId37"/>
    <p:sldId id="282" r:id="rId38"/>
    <p:sldId id="284" r:id="rId39"/>
    <p:sldId id="292" r:id="rId40"/>
    <p:sldId id="293" r:id="rId41"/>
    <p:sldId id="295" r:id="rId42"/>
    <p:sldId id="296" r:id="rId43"/>
    <p:sldId id="297" r:id="rId44"/>
    <p:sldId id="298" r:id="rId45"/>
    <p:sldId id="299" r:id="rId46"/>
    <p:sldId id="300" r:id="rId47"/>
    <p:sldId id="301" r:id="rId48"/>
    <p:sldId id="302" r:id="rId49"/>
    <p:sldId id="303" r:id="rId5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p>
        </p:txBody>
      </p:sp>
      <p:sp>
        <p:nvSpPr>
          <p:cNvPr id="645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25128AF9-D680-4E8C-BD4F-BBEB3308E4BD}" type="slidenum">
              <a:rPr lang="en-US"/>
              <a:pPr/>
              <a:t>‹#›</a:t>
            </a:fld>
            <a:endParaRPr lang="en-US"/>
          </a:p>
        </p:txBody>
      </p:sp>
    </p:spTree>
    <p:extLst>
      <p:ext uri="{BB962C8B-B14F-4D97-AF65-F5344CB8AC3E}">
        <p14:creationId xmlns:p14="http://schemas.microsoft.com/office/powerpoint/2010/main" val="31640919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484A08-9D77-4DC5-A2D4-5EACD853378D}" type="slidenum">
              <a:rPr lang="en-US"/>
              <a:pPr/>
              <a:t>1</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42730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8F1EB0-BBCA-4E48-A0DC-68D9CB1AE277}" type="slidenum">
              <a:rPr lang="en-US"/>
              <a:pPr/>
              <a:t>41</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6449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6800ED-53C4-465A-9DCA-62CFF8DF9459}" type="slidenum">
              <a:rPr lang="en-US"/>
              <a:pPr/>
              <a:t>42</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38113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09D7CD-D6A2-4447-9CD5-AC7133C55785}" type="slidenum">
              <a:rPr lang="en-US"/>
              <a:pPr/>
              <a:t>44</a:t>
            </a:fld>
            <a:endParaRPr 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53393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648417-D380-40B9-B5B2-19D232B518A9}" type="slidenum">
              <a:rPr lang="en-US"/>
              <a:pPr/>
              <a:t>45</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pPr marL="228600" indent="-228600"/>
            <a:r>
              <a:rPr lang="en-US"/>
              <a:t>To maintain a robust infrastructure, you should follow these guidelines.</a:t>
            </a:r>
          </a:p>
          <a:p>
            <a:pPr marL="228600" indent="-228600"/>
            <a:endParaRPr lang="en-US"/>
          </a:p>
          <a:p>
            <a:pPr marL="228600" indent="-228600"/>
            <a:r>
              <a:rPr lang="en-US"/>
              <a:t>Which data sources reflect the dynamics of the contemporary and historical market place.  </a:t>
            </a:r>
          </a:p>
          <a:p>
            <a:pPr marL="228600" indent="-228600"/>
            <a:endParaRPr lang="en-US"/>
          </a:p>
          <a:p>
            <a:pPr marL="228600" indent="-228600">
              <a:buFontTx/>
              <a:buAutoNum type="arabicPeriod" startAt="2"/>
            </a:pPr>
            <a:r>
              <a:rPr lang="en-US"/>
              <a:t>Validity Checks, </a:t>
            </a:r>
          </a:p>
          <a:p>
            <a:pPr marL="228600" indent="-228600">
              <a:buFontTx/>
              <a:buAutoNum type="arabicPeriod" startAt="2"/>
            </a:pPr>
            <a:endParaRPr lang="en-US"/>
          </a:p>
          <a:p>
            <a:pPr marL="228600" indent="-228600">
              <a:buFontTx/>
              <a:buAutoNum type="arabicPeriod" startAt="2"/>
            </a:pPr>
            <a:r>
              <a:rPr lang="en-US"/>
              <a:t>Above loaded into the integrated data repository enabling a continuous cycle of near-time data availability</a:t>
            </a:r>
          </a:p>
        </p:txBody>
      </p:sp>
    </p:spTree>
    <p:extLst>
      <p:ext uri="{BB962C8B-B14F-4D97-AF65-F5344CB8AC3E}">
        <p14:creationId xmlns:p14="http://schemas.microsoft.com/office/powerpoint/2010/main" val="2990999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07E30C-6BE7-40F7-A111-04E7A7DD2FB2}" type="slidenum">
              <a:rPr lang="en-US"/>
              <a:pPr/>
              <a:t>46</a:t>
            </a:fld>
            <a:endParaRPr 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81698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253423-7F31-452B-999B-D055922BD7ED}" type="slidenum">
              <a:rPr lang="en-US"/>
              <a:pPr/>
              <a:t>47</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73614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725FC9-6B71-49AD-ADD4-DB940CB9A251}" type="slidenum">
              <a:rPr lang="en-US"/>
              <a:pPr/>
              <a:t>48</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91411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FEF1AD-1962-4134-9272-424D5DEA140E}" type="slidenum">
              <a:rPr lang="en-US"/>
              <a:pPr/>
              <a:t>49</a:t>
            </a:fld>
            <a:endParaRPr 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lang="en-US"/>
              <a:t>These challenges are especially predominant in dot-com companies.  </a:t>
            </a:r>
          </a:p>
          <a:p>
            <a:endParaRPr lang="en-US"/>
          </a:p>
          <a:p>
            <a:r>
              <a:rPr lang="en-US"/>
              <a:t>The key word of Implementing Data Warehouse is Convergence!</a:t>
            </a:r>
          </a:p>
          <a:p>
            <a:endParaRPr lang="en-US"/>
          </a:p>
          <a:p>
            <a:r>
              <a:rPr lang="en-US"/>
              <a:t>The inherent Linear relationship was either business has driven requirements for IT or IT has been an enabler of business.  This was a practical need of separation.</a:t>
            </a:r>
          </a:p>
          <a:p>
            <a:endParaRPr lang="en-US"/>
          </a:p>
          <a:p>
            <a:r>
              <a:rPr lang="en-US"/>
              <a:t>Structural changes in business as a result of endemic information technology (information power on all desktops and many businesspersons acting as their own information centers, automated information is a basic lubricant of all business processes.)</a:t>
            </a:r>
          </a:p>
          <a:p>
            <a:endParaRPr lang="en-US"/>
          </a:p>
          <a:p>
            <a:r>
              <a:rPr lang="en-US"/>
              <a:t>Convergence means that info is no longer a separate commodity.  </a:t>
            </a:r>
          </a:p>
          <a:p>
            <a:endParaRPr lang="en-US"/>
          </a:p>
          <a:p>
            <a:r>
              <a:rPr lang="en-US"/>
              <a:t>For the Final Note: Information, as any other business commodity, deserves the same treatment as any other core component of business</a:t>
            </a:r>
          </a:p>
        </p:txBody>
      </p:sp>
    </p:spTree>
    <p:extLst>
      <p:ext uri="{BB962C8B-B14F-4D97-AF65-F5344CB8AC3E}">
        <p14:creationId xmlns:p14="http://schemas.microsoft.com/office/powerpoint/2010/main" val="118413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1">
                <a:gamma/>
                <a:shade val="48627"/>
                <a:invGamma/>
              </a:schemeClr>
            </a:gs>
          </a:gsLst>
          <a:lin ang="2700000" scaled="1"/>
        </a:gradFill>
        <a:effectLst/>
      </p:bgPr>
    </p:bg>
    <p:spTree>
      <p:nvGrpSpPr>
        <p:cNvPr id="1" name=""/>
        <p:cNvGrpSpPr/>
        <p:nvPr/>
      </p:nvGrpSpPr>
      <p:grpSpPr>
        <a:xfrm>
          <a:off x="0" y="0"/>
          <a:ext cx="0" cy="0"/>
          <a:chOff x="0" y="0"/>
          <a:chExt cx="0" cy="0"/>
        </a:xfrm>
      </p:grpSpPr>
      <p:grpSp>
        <p:nvGrpSpPr>
          <p:cNvPr id="62466" name="Group 2"/>
          <p:cNvGrpSpPr>
            <a:grpSpLocks/>
          </p:cNvGrpSpPr>
          <p:nvPr/>
        </p:nvGrpSpPr>
        <p:grpSpPr bwMode="auto">
          <a:xfrm>
            <a:off x="-498475" y="1311275"/>
            <a:ext cx="10429875" cy="5908675"/>
            <a:chOff x="-313" y="824"/>
            <a:chExt cx="6570" cy="3722"/>
          </a:xfrm>
        </p:grpSpPr>
        <p:sp>
          <p:nvSpPr>
            <p:cNvPr id="62467"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68"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69"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70"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71"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72"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73"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74"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75"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76"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77"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78"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79"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80"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81" name="Rectangle 17"/>
            <p:cNvSpPr>
              <a:spLocks noChangeArrowheads="1"/>
            </p:cNvSpPr>
            <p:nvPr userDrawn="1"/>
          </p:nvSpPr>
          <p:spPr bwMode="hidden">
            <a:xfrm rot="18603245" flipV="1">
              <a:off x="4052" y="3504"/>
              <a:ext cx="2079" cy="6"/>
            </a:xfrm>
            <a:prstGeom prst="rect">
              <a:avLst/>
            </a:prstGeom>
            <a:gradFill rotWithShape="0">
              <a:gsLst>
                <a:gs pos="0">
                  <a:schemeClr val="bg1"/>
                </a:gs>
                <a:gs pos="100000">
                  <a:schemeClr val="bg1">
                    <a:gamma/>
                    <a:shade val="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a:lstStyle/>
            <a:p>
              <a:pPr algn="ctr" eaLnBrk="1" hangingPunct="1"/>
              <a:endParaRPr lang="en-US"/>
            </a:p>
          </p:txBody>
        </p:sp>
        <p:sp>
          <p:nvSpPr>
            <p:cNvPr id="62482" name="Rectangle 18"/>
            <p:cNvSpPr>
              <a:spLocks noChangeArrowheads="1"/>
            </p:cNvSpPr>
            <p:nvPr userDrawn="1"/>
          </p:nvSpPr>
          <p:spPr bwMode="hidden">
            <a:xfrm rot="39991575" flipH="1" flipV="1">
              <a:off x="5368" y="4167"/>
              <a:ext cx="501" cy="6"/>
            </a:xfrm>
            <a:prstGeom prst="rect">
              <a:avLst/>
            </a:prstGeom>
            <a:gradFill rotWithShape="0">
              <a:gsLst>
                <a:gs pos="0">
                  <a:schemeClr val="bg1"/>
                </a:gs>
                <a:gs pos="100000">
                  <a:schemeClr val="bg1">
                    <a:gamma/>
                    <a:shade val="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a:lstStyle/>
            <a:p>
              <a:pPr algn="ctr" eaLnBrk="1" hangingPunct="1"/>
              <a:endParaRPr lang="en-US"/>
            </a:p>
          </p:txBody>
        </p:sp>
        <p:sp>
          <p:nvSpPr>
            <p:cNvPr id="62483"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p>
          </p:txBody>
        </p:sp>
        <p:sp>
          <p:nvSpPr>
            <p:cNvPr id="62484"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p>
          </p:txBody>
        </p:sp>
        <p:sp>
          <p:nvSpPr>
            <p:cNvPr id="62485"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p>
          </p:txBody>
        </p:sp>
        <p:sp>
          <p:nvSpPr>
            <p:cNvPr id="62486"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p>
          </p:txBody>
        </p:sp>
        <p:sp>
          <p:nvSpPr>
            <p:cNvPr id="62487"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p>
          </p:txBody>
        </p:sp>
        <p:sp>
          <p:nvSpPr>
            <p:cNvPr id="62488"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p>
          </p:txBody>
        </p:sp>
        <p:sp>
          <p:nvSpPr>
            <p:cNvPr id="62489"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90"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p>
          </p:txBody>
        </p:sp>
        <p:sp>
          <p:nvSpPr>
            <p:cNvPr id="62491"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p>
          </p:txBody>
        </p:sp>
        <p:sp>
          <p:nvSpPr>
            <p:cNvPr id="62492"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p>
          </p:txBody>
        </p:sp>
        <p:sp>
          <p:nvSpPr>
            <p:cNvPr id="62493"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p>
          </p:txBody>
        </p:sp>
        <p:sp>
          <p:nvSpPr>
            <p:cNvPr id="62494"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95"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96"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97"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98"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99"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00"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01"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02"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03"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04"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05"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06"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07"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08"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09"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10"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11"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12"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13"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14"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15"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16"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17"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18"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19"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20"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21"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22"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23"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24"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25"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26"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27"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28"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29"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30"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31"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32"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33"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34"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35"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36"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37"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38"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39"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40"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41"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42"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43"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44"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45"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46"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47"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48"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49"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50"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51"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52"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53"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54"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55"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56"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57"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58"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59"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60"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61"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62"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63"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64"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65"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66"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67"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68"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69"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70"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71"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72"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73"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74"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75"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76"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77"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78"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79"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80"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81"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82"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83"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84"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85"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86"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87"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88"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89"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90"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91"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92"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93"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94"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95"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96"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97"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98"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99"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00"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01"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02"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03"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04"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05"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06"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07"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08"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09"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10"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11"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12"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13"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14"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15"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16"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17"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18"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19"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20"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21"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22"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23"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24"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25"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26"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27"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28"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29"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30"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31"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32"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33"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34"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35"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36"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37"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38"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39"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40"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41"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42"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43"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44"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45"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46"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47"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48"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49"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50"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51"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52"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53"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54"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55"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56"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57"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58"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59"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60" name="Oval 196"/>
            <p:cNvSpPr>
              <a:spLocks noChangeArrowheads="1"/>
            </p:cNvSpPr>
            <p:nvPr/>
          </p:nvSpPr>
          <p:spPr bwMode="hidden">
            <a:xfrm>
              <a:off x="3255" y="4071"/>
              <a:ext cx="196" cy="106"/>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61" name="Oval 197"/>
            <p:cNvSpPr>
              <a:spLocks noChangeArrowheads="1"/>
            </p:cNvSpPr>
            <p:nvPr/>
          </p:nvSpPr>
          <p:spPr bwMode="hidden">
            <a:xfrm>
              <a:off x="3651" y="3693"/>
              <a:ext cx="196" cy="111"/>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62" name="Oval 198"/>
            <p:cNvSpPr>
              <a:spLocks noChangeArrowheads="1"/>
            </p:cNvSpPr>
            <p:nvPr/>
          </p:nvSpPr>
          <p:spPr bwMode="hidden">
            <a:xfrm>
              <a:off x="4773" y="3705"/>
              <a:ext cx="201" cy="106"/>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63" name="Oval 199"/>
            <p:cNvSpPr>
              <a:spLocks noChangeArrowheads="1"/>
            </p:cNvSpPr>
            <p:nvPr/>
          </p:nvSpPr>
          <p:spPr bwMode="hidden">
            <a:xfrm>
              <a:off x="4491" y="4049"/>
              <a:ext cx="196" cy="105"/>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64" name="Oval 200"/>
            <p:cNvSpPr>
              <a:spLocks noChangeArrowheads="1"/>
            </p:cNvSpPr>
            <p:nvPr/>
          </p:nvSpPr>
          <p:spPr bwMode="hidden">
            <a:xfrm>
              <a:off x="3989" y="3396"/>
              <a:ext cx="168" cy="96"/>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65" name="Oval 201"/>
            <p:cNvSpPr>
              <a:spLocks noChangeArrowheads="1"/>
            </p:cNvSpPr>
            <p:nvPr/>
          </p:nvSpPr>
          <p:spPr bwMode="hidden">
            <a:xfrm>
              <a:off x="4263" y="3141"/>
              <a:ext cx="167" cy="95"/>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66" name="Oval 202"/>
            <p:cNvSpPr>
              <a:spLocks noChangeArrowheads="1"/>
            </p:cNvSpPr>
            <p:nvPr/>
          </p:nvSpPr>
          <p:spPr bwMode="hidden">
            <a:xfrm>
              <a:off x="5044" y="3418"/>
              <a:ext cx="167" cy="95"/>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67" name="Oval 203"/>
            <p:cNvSpPr>
              <a:spLocks noChangeArrowheads="1"/>
            </p:cNvSpPr>
            <p:nvPr/>
          </p:nvSpPr>
          <p:spPr bwMode="hidden">
            <a:xfrm>
              <a:off x="4553" y="2873"/>
              <a:ext cx="156" cy="8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68" name="Oval 204"/>
            <p:cNvSpPr>
              <a:spLocks noChangeArrowheads="1"/>
            </p:cNvSpPr>
            <p:nvPr/>
          </p:nvSpPr>
          <p:spPr bwMode="hidden">
            <a:xfrm>
              <a:off x="5293" y="3116"/>
              <a:ext cx="168" cy="95"/>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69" name="Oval 205"/>
            <p:cNvSpPr>
              <a:spLocks noChangeArrowheads="1"/>
            </p:cNvSpPr>
            <p:nvPr/>
          </p:nvSpPr>
          <p:spPr bwMode="hidden">
            <a:xfrm>
              <a:off x="5497" y="2879"/>
              <a:ext cx="156" cy="89"/>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70" name="Oval 206"/>
            <p:cNvSpPr>
              <a:spLocks noChangeArrowheads="1"/>
            </p:cNvSpPr>
            <p:nvPr/>
          </p:nvSpPr>
          <p:spPr bwMode="hidden">
            <a:xfrm>
              <a:off x="4772" y="2673"/>
              <a:ext cx="156" cy="8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71" name="Oval 207"/>
            <p:cNvSpPr>
              <a:spLocks noChangeArrowheads="1"/>
            </p:cNvSpPr>
            <p:nvPr/>
          </p:nvSpPr>
          <p:spPr bwMode="hidden">
            <a:xfrm>
              <a:off x="4966" y="2488"/>
              <a:ext cx="156" cy="84"/>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72" name="Oval 208"/>
            <p:cNvSpPr>
              <a:spLocks noChangeArrowheads="1"/>
            </p:cNvSpPr>
            <p:nvPr/>
          </p:nvSpPr>
          <p:spPr bwMode="hidden">
            <a:xfrm>
              <a:off x="5444" y="2052"/>
              <a:ext cx="134" cy="7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73" name="Oval 209"/>
            <p:cNvSpPr>
              <a:spLocks noChangeArrowheads="1"/>
            </p:cNvSpPr>
            <p:nvPr/>
          </p:nvSpPr>
          <p:spPr bwMode="hidden">
            <a:xfrm>
              <a:off x="5161" y="2314"/>
              <a:ext cx="140" cy="7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74" name="Oval 210"/>
            <p:cNvSpPr>
              <a:spLocks noChangeArrowheads="1"/>
            </p:cNvSpPr>
            <p:nvPr/>
          </p:nvSpPr>
          <p:spPr bwMode="hidden">
            <a:xfrm>
              <a:off x="5318" y="2176"/>
              <a:ext cx="134" cy="61"/>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75" name="Oval 211"/>
            <p:cNvSpPr>
              <a:spLocks noChangeArrowheads="1"/>
            </p:cNvSpPr>
            <p:nvPr/>
          </p:nvSpPr>
          <p:spPr bwMode="hidden">
            <a:xfrm>
              <a:off x="5581" y="1933"/>
              <a:ext cx="128" cy="61"/>
            </a:xfrm>
            <a:prstGeom prst="ellipse">
              <a:avLst/>
            </a:prstGeom>
            <a:gradFill rotWithShape="0">
              <a:gsLst>
                <a:gs pos="0">
                  <a:schemeClr val="bg1"/>
                </a:gs>
                <a:gs pos="100000">
                  <a:schemeClr val="bg1">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76" name="Oval 212"/>
            <p:cNvSpPr>
              <a:spLocks noChangeArrowheads="1"/>
            </p:cNvSpPr>
            <p:nvPr/>
          </p:nvSpPr>
          <p:spPr bwMode="hidden">
            <a:xfrm>
              <a:off x="5689" y="1811"/>
              <a:ext cx="128" cy="61"/>
            </a:xfrm>
            <a:prstGeom prst="ellipse">
              <a:avLst/>
            </a:prstGeom>
            <a:gradFill rotWithShape="0">
              <a:gsLst>
                <a:gs pos="0">
                  <a:schemeClr val="bg1"/>
                </a:gs>
                <a:gs pos="100000">
                  <a:schemeClr val="bg1">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77" name="Oval 213"/>
            <p:cNvSpPr>
              <a:spLocks noChangeArrowheads="1"/>
            </p:cNvSpPr>
            <p:nvPr/>
          </p:nvSpPr>
          <p:spPr bwMode="hidden">
            <a:xfrm>
              <a:off x="5663" y="2680"/>
              <a:ext cx="156" cy="8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78"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79"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80"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81" name="Oval 217"/>
            <p:cNvSpPr>
              <a:spLocks noChangeArrowheads="1"/>
            </p:cNvSpPr>
            <p:nvPr/>
          </p:nvSpPr>
          <p:spPr bwMode="hidden">
            <a:xfrm>
              <a:off x="5624" y="4010"/>
              <a:ext cx="201" cy="106"/>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2682"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pPr lvl="0"/>
            <a:r>
              <a:rPr lang="en-US" noProof="0" smtClean="0"/>
              <a:t>Click to edit Master title style</a:t>
            </a:r>
          </a:p>
        </p:txBody>
      </p:sp>
      <p:sp>
        <p:nvSpPr>
          <p:cNvPr id="62683"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62684" name="Rectangle 220"/>
          <p:cNvSpPr>
            <a:spLocks noGrp="1" noChangeArrowheads="1"/>
          </p:cNvSpPr>
          <p:nvPr>
            <p:ph type="dt" sz="quarter" idx="2"/>
          </p:nvPr>
        </p:nvSpPr>
        <p:spPr/>
        <p:txBody>
          <a:bodyPr/>
          <a:lstStyle>
            <a:lvl1pPr>
              <a:defRPr/>
            </a:lvl1pPr>
          </a:lstStyle>
          <a:p>
            <a:endParaRPr lang="en-US"/>
          </a:p>
        </p:txBody>
      </p:sp>
      <p:sp>
        <p:nvSpPr>
          <p:cNvPr id="62685" name="Rectangle 221"/>
          <p:cNvSpPr>
            <a:spLocks noGrp="1" noChangeArrowheads="1"/>
          </p:cNvSpPr>
          <p:nvPr>
            <p:ph type="ftr" sz="quarter" idx="3"/>
          </p:nvPr>
        </p:nvSpPr>
        <p:spPr>
          <a:xfrm>
            <a:off x="3124200" y="6248400"/>
            <a:ext cx="2895600" cy="457200"/>
          </a:xfrm>
        </p:spPr>
        <p:txBody>
          <a:bodyPr/>
          <a:lstStyle>
            <a:lvl1pPr>
              <a:defRPr/>
            </a:lvl1pPr>
          </a:lstStyle>
          <a:p>
            <a:endParaRPr lang="en-US"/>
          </a:p>
        </p:txBody>
      </p:sp>
      <p:sp>
        <p:nvSpPr>
          <p:cNvPr id="62686" name="Rectangle 222"/>
          <p:cNvSpPr>
            <a:spLocks noGrp="1" noChangeArrowheads="1"/>
          </p:cNvSpPr>
          <p:nvPr>
            <p:ph type="sldNum" sz="quarter" idx="4"/>
          </p:nvPr>
        </p:nvSpPr>
        <p:spPr/>
        <p:txBody>
          <a:bodyPr/>
          <a:lstStyle>
            <a:lvl1pPr>
              <a:defRPr/>
            </a:lvl1pPr>
          </a:lstStyle>
          <a:p>
            <a:fld id="{1857D768-792A-430D-8B72-8B26A16610A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9AB5E50-6B38-40AB-99B1-AC6B850D4FE4}" type="slidenum">
              <a:rPr lang="en-US"/>
              <a:pPr/>
              <a:t>‹#›</a:t>
            </a:fld>
            <a:endParaRPr lang="en-US"/>
          </a:p>
        </p:txBody>
      </p:sp>
      <p:sp>
        <p:nvSpPr>
          <p:cNvPr id="5" name="Date Placeholder 4"/>
          <p:cNvSpPr>
            <a:spLocks noGrp="1"/>
          </p:cNvSpPr>
          <p:nvPr>
            <p:ph type="dt" sz="half" idx="11"/>
          </p:nvPr>
        </p:nvSpPr>
        <p:spPr/>
        <p:txBody>
          <a:bodyPr/>
          <a:lstStyle>
            <a:lvl1pPr>
              <a:defRPr/>
            </a:lvl1pPr>
          </a:lstStyle>
          <a:p>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1605552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94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94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ED6B881-D22F-4872-9ADC-33C36080FA82}" type="slidenum">
              <a:rPr lang="en-US"/>
              <a:pPr/>
              <a:t>‹#›</a:t>
            </a:fld>
            <a:endParaRPr lang="en-US"/>
          </a:p>
        </p:txBody>
      </p:sp>
      <p:sp>
        <p:nvSpPr>
          <p:cNvPr id="5" name="Date Placeholder 4"/>
          <p:cNvSpPr>
            <a:spLocks noGrp="1"/>
          </p:cNvSpPr>
          <p:nvPr>
            <p:ph type="dt" sz="half" idx="11"/>
          </p:nvPr>
        </p:nvSpPr>
        <p:spPr/>
        <p:txBody>
          <a:bodyPr/>
          <a:lstStyle>
            <a:lvl1pPr>
              <a:defRPr/>
            </a:lvl1pPr>
          </a:lstStyle>
          <a:p>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3223343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90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43350"/>
            <a:ext cx="8229600" cy="2190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6553200" y="6243638"/>
            <a:ext cx="2133600" cy="457200"/>
          </a:xfrm>
        </p:spPr>
        <p:txBody>
          <a:bodyPr/>
          <a:lstStyle>
            <a:lvl1pPr>
              <a:defRPr/>
            </a:lvl1pPr>
          </a:lstStyle>
          <a:p>
            <a:fld id="{64087D04-60C4-4E12-A438-F61C7736C861}" type="slidenum">
              <a:rPr lang="en-US"/>
              <a:pPr/>
              <a:t>‹#›</a:t>
            </a:fld>
            <a:endParaRPr lang="en-US"/>
          </a:p>
        </p:txBody>
      </p:sp>
      <p:sp>
        <p:nvSpPr>
          <p:cNvPr id="6" name="Date Placeholder 5"/>
          <p:cNvSpPr>
            <a:spLocks noGrp="1"/>
          </p:cNvSpPr>
          <p:nvPr>
            <p:ph type="dt" sz="half" idx="11"/>
          </p:nvPr>
        </p:nvSpPr>
        <p:spPr>
          <a:xfrm>
            <a:off x="457200" y="6243638"/>
            <a:ext cx="2133600" cy="457200"/>
          </a:xfrm>
        </p:spPr>
        <p:txBody>
          <a:bodyPr/>
          <a:lstStyle>
            <a:lvl1pPr>
              <a:defRPr/>
            </a:lvl1pPr>
          </a:lstStyle>
          <a:p>
            <a:endParaRPr lang="en-US"/>
          </a:p>
        </p:txBody>
      </p:sp>
      <p:sp>
        <p:nvSpPr>
          <p:cNvPr id="7" name="Footer Placeholder 6"/>
          <p:cNvSpPr>
            <a:spLocks noGrp="1"/>
          </p:cNvSpPr>
          <p:nvPr>
            <p:ph type="ftr" sz="quarter" idx="12"/>
          </p:nvPr>
        </p:nvSpPr>
        <p:spPr>
          <a:xfrm>
            <a:off x="3124200" y="6243638"/>
            <a:ext cx="2895600" cy="457200"/>
          </a:xfrm>
        </p:spPr>
        <p:txBody>
          <a:bodyPr/>
          <a:lstStyle>
            <a:lvl1pPr>
              <a:defRPr/>
            </a:lvl1pPr>
          </a:lstStyle>
          <a:p>
            <a:endParaRPr lang="en-US"/>
          </a:p>
        </p:txBody>
      </p:sp>
    </p:spTree>
    <p:extLst>
      <p:ext uri="{BB962C8B-B14F-4D97-AF65-F5344CB8AC3E}">
        <p14:creationId xmlns:p14="http://schemas.microsoft.com/office/powerpoint/2010/main" val="66083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3900"/>
          </a:xfrm>
        </p:spPr>
        <p:txBody>
          <a:bodyPr/>
          <a:lstStyle/>
          <a:p>
            <a:endParaRPr lang="en-US"/>
          </a:p>
        </p:txBody>
      </p:sp>
      <p:sp>
        <p:nvSpPr>
          <p:cNvPr id="4" name="Slide Number Placeholder 3"/>
          <p:cNvSpPr>
            <a:spLocks noGrp="1"/>
          </p:cNvSpPr>
          <p:nvPr>
            <p:ph type="sldNum" sz="quarter" idx="10"/>
          </p:nvPr>
        </p:nvSpPr>
        <p:spPr>
          <a:xfrm>
            <a:off x="6553200" y="6243638"/>
            <a:ext cx="2133600" cy="457200"/>
          </a:xfrm>
        </p:spPr>
        <p:txBody>
          <a:bodyPr/>
          <a:lstStyle>
            <a:lvl1pPr>
              <a:defRPr/>
            </a:lvl1pPr>
          </a:lstStyle>
          <a:p>
            <a:fld id="{D120B5D9-E607-420A-A118-C7E48BC1AF75}" type="slidenum">
              <a:rPr lang="en-US"/>
              <a:pPr/>
              <a:t>‹#›</a:t>
            </a:fld>
            <a:endParaRPr lang="en-US"/>
          </a:p>
        </p:txBody>
      </p:sp>
      <p:sp>
        <p:nvSpPr>
          <p:cNvPr id="5" name="Date Placeholder 4"/>
          <p:cNvSpPr>
            <a:spLocks noGrp="1"/>
          </p:cNvSpPr>
          <p:nvPr>
            <p:ph type="dt" sz="half" idx="11"/>
          </p:nvPr>
        </p:nvSpPr>
        <p:spPr>
          <a:xfrm>
            <a:off x="457200" y="6243638"/>
            <a:ext cx="2133600" cy="457200"/>
          </a:xfrm>
        </p:spPr>
        <p:txBody>
          <a:bodyPr/>
          <a:lstStyle>
            <a:lvl1pPr>
              <a:defRPr/>
            </a:lvl1pPr>
          </a:lstStyle>
          <a:p>
            <a:endParaRPr lang="en-US"/>
          </a:p>
        </p:txBody>
      </p:sp>
      <p:sp>
        <p:nvSpPr>
          <p:cNvPr id="6" name="Footer Placeholder 5"/>
          <p:cNvSpPr>
            <a:spLocks noGrp="1"/>
          </p:cNvSpPr>
          <p:nvPr>
            <p:ph type="ftr" sz="quarter" idx="12"/>
          </p:nvPr>
        </p:nvSpPr>
        <p:spPr>
          <a:xfrm>
            <a:off x="3124200" y="6243638"/>
            <a:ext cx="2895600" cy="457200"/>
          </a:xfrm>
        </p:spPr>
        <p:txBody>
          <a:bodyPr/>
          <a:lstStyle>
            <a:lvl1pPr>
              <a:defRPr/>
            </a:lvl1pPr>
          </a:lstStyle>
          <a:p>
            <a:endParaRPr lang="en-US"/>
          </a:p>
        </p:txBody>
      </p:sp>
    </p:spTree>
    <p:extLst>
      <p:ext uri="{BB962C8B-B14F-4D97-AF65-F5344CB8AC3E}">
        <p14:creationId xmlns:p14="http://schemas.microsoft.com/office/powerpoint/2010/main" val="4283935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F84FED94-5B9D-497C-B33C-0E13F411A73A}" type="slidenum">
              <a:rPr lang="en-US"/>
              <a:pPr/>
              <a:t>‹#›</a:t>
            </a:fld>
            <a:endParaRPr lang="en-US"/>
          </a:p>
        </p:txBody>
      </p:sp>
      <p:sp>
        <p:nvSpPr>
          <p:cNvPr id="5" name="Date Placeholder 4"/>
          <p:cNvSpPr>
            <a:spLocks noGrp="1"/>
          </p:cNvSpPr>
          <p:nvPr>
            <p:ph type="dt" sz="half" idx="11"/>
          </p:nvPr>
        </p:nvSpPr>
        <p:spPr/>
        <p:txBody>
          <a:bodyPr/>
          <a:lstStyle>
            <a:lvl1pPr>
              <a:defRPr/>
            </a:lvl1pPr>
          </a:lstStyle>
          <a:p>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1085000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25D4AA72-3DEB-4B35-A887-F857CD5DC978}" type="slidenum">
              <a:rPr lang="en-US"/>
              <a:pPr/>
              <a:t>‹#›</a:t>
            </a:fld>
            <a:endParaRPr lang="en-US"/>
          </a:p>
        </p:txBody>
      </p:sp>
      <p:sp>
        <p:nvSpPr>
          <p:cNvPr id="5" name="Date Placeholder 4"/>
          <p:cNvSpPr>
            <a:spLocks noGrp="1"/>
          </p:cNvSpPr>
          <p:nvPr>
            <p:ph type="dt" sz="half" idx="11"/>
          </p:nvPr>
        </p:nvSpPr>
        <p:spPr/>
        <p:txBody>
          <a:bodyPr/>
          <a:lstStyle>
            <a:lvl1pPr>
              <a:defRPr/>
            </a:lvl1pPr>
          </a:lstStyle>
          <a:p>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416349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3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3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EF4077FC-01C1-445E-8C57-8D1ED26EF546}" type="slidenum">
              <a:rPr lang="en-US"/>
              <a:pPr/>
              <a:t>‹#›</a:t>
            </a:fld>
            <a:endParaRPr lang="en-US"/>
          </a:p>
        </p:txBody>
      </p:sp>
      <p:sp>
        <p:nvSpPr>
          <p:cNvPr id="6" name="Date Placeholder 5"/>
          <p:cNvSpPr>
            <a:spLocks noGrp="1"/>
          </p:cNvSpPr>
          <p:nvPr>
            <p:ph type="dt" sz="half" idx="11"/>
          </p:nvPr>
        </p:nvSpPr>
        <p:spPr/>
        <p:txBody>
          <a:bodyPr/>
          <a:lstStyle>
            <a:lvl1pPr>
              <a:defRPr/>
            </a:lvl1pPr>
          </a:lstStyle>
          <a:p>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732902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A5561F86-14D1-4EC3-93A4-E626D3D1C0C5}" type="slidenum">
              <a:rPr lang="en-US"/>
              <a:pPr/>
              <a:t>‹#›</a:t>
            </a:fld>
            <a:endParaRPr lang="en-US"/>
          </a:p>
        </p:txBody>
      </p:sp>
      <p:sp>
        <p:nvSpPr>
          <p:cNvPr id="8" name="Date Placeholder 7"/>
          <p:cNvSpPr>
            <a:spLocks noGrp="1"/>
          </p:cNvSpPr>
          <p:nvPr>
            <p:ph type="dt" sz="half" idx="11"/>
          </p:nvPr>
        </p:nvSpPr>
        <p:spPr/>
        <p:txBody>
          <a:bodyPr/>
          <a:lstStyle>
            <a:lvl1pPr>
              <a:defRPr/>
            </a:lvl1pPr>
          </a:lstStyle>
          <a:p>
            <a:endParaRPr lang="en-US"/>
          </a:p>
        </p:txBody>
      </p:sp>
      <p:sp>
        <p:nvSpPr>
          <p:cNvPr id="9" name="Footer Placeholder 8"/>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217549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CD4C198E-B745-4CCB-B11B-18B050A6C783}" type="slidenum">
              <a:rPr lang="en-US"/>
              <a:pPr/>
              <a:t>‹#›</a:t>
            </a:fld>
            <a:endParaRPr lang="en-US"/>
          </a:p>
        </p:txBody>
      </p:sp>
      <p:sp>
        <p:nvSpPr>
          <p:cNvPr id="4" name="Date Placeholder 3"/>
          <p:cNvSpPr>
            <a:spLocks noGrp="1"/>
          </p:cNvSpPr>
          <p:nvPr>
            <p:ph type="dt" sz="half" idx="11"/>
          </p:nvPr>
        </p:nvSpPr>
        <p:spPr/>
        <p:txBody>
          <a:bodyPr/>
          <a:lstStyle>
            <a:lvl1pPr>
              <a:defRPr/>
            </a:lvl1pPr>
          </a:lstStyle>
          <a:p>
            <a:endParaRPr lang="en-US"/>
          </a:p>
        </p:txBody>
      </p:sp>
      <p:sp>
        <p:nvSpPr>
          <p:cNvPr id="5" name="Footer Placeholder 4"/>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287957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24BE925B-AF66-459D-8CF7-EF362E4B00DF}" type="slidenum">
              <a:rPr lang="en-US"/>
              <a:pPr/>
              <a:t>‹#›</a:t>
            </a:fld>
            <a:endParaRPr lang="en-US"/>
          </a:p>
        </p:txBody>
      </p:sp>
      <p:sp>
        <p:nvSpPr>
          <p:cNvPr id="3" name="Date Placeholder 2"/>
          <p:cNvSpPr>
            <a:spLocks noGrp="1"/>
          </p:cNvSpPr>
          <p:nvPr>
            <p:ph type="dt" sz="half" idx="11"/>
          </p:nvPr>
        </p:nvSpPr>
        <p:spPr/>
        <p:txBody>
          <a:bodyPr/>
          <a:lstStyle>
            <a:lvl1pPr>
              <a:defRPr/>
            </a:lvl1pPr>
          </a:lstStyle>
          <a:p>
            <a:endParaRPr lang="en-US"/>
          </a:p>
        </p:txBody>
      </p:sp>
      <p:sp>
        <p:nvSpPr>
          <p:cNvPr id="4" name="Footer Placeholder 3"/>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3506629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99C9889-B781-490F-8051-499BCD6946A1}" type="slidenum">
              <a:rPr lang="en-US"/>
              <a:pPr/>
              <a:t>‹#›</a:t>
            </a:fld>
            <a:endParaRPr lang="en-US"/>
          </a:p>
        </p:txBody>
      </p:sp>
      <p:sp>
        <p:nvSpPr>
          <p:cNvPr id="6" name="Date Placeholder 5"/>
          <p:cNvSpPr>
            <a:spLocks noGrp="1"/>
          </p:cNvSpPr>
          <p:nvPr>
            <p:ph type="dt" sz="half" idx="11"/>
          </p:nvPr>
        </p:nvSpPr>
        <p:spPr/>
        <p:txBody>
          <a:bodyPr/>
          <a:lstStyle>
            <a:lvl1pPr>
              <a:defRPr/>
            </a:lvl1pPr>
          </a:lstStyle>
          <a:p>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531749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89202C44-C7DC-47B2-B8A9-DD93358C51D2}" type="slidenum">
              <a:rPr lang="en-US"/>
              <a:pPr/>
              <a:t>‹#›</a:t>
            </a:fld>
            <a:endParaRPr lang="en-US"/>
          </a:p>
        </p:txBody>
      </p:sp>
      <p:sp>
        <p:nvSpPr>
          <p:cNvPr id="6" name="Date Placeholder 5"/>
          <p:cNvSpPr>
            <a:spLocks noGrp="1"/>
          </p:cNvSpPr>
          <p:nvPr>
            <p:ph type="dt" sz="half" idx="11"/>
          </p:nvPr>
        </p:nvSpPr>
        <p:spPr/>
        <p:txBody>
          <a:bodyPr/>
          <a:lstStyle>
            <a:lvl1pPr>
              <a:defRPr/>
            </a:lvl1pPr>
          </a:lstStyle>
          <a:p>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1048617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46275"/>
                <a:invGamma/>
              </a:schemeClr>
            </a:gs>
          </a:gsLst>
          <a:lin ang="2700000" scaled="1"/>
        </a:gradFill>
        <a:effectLst/>
      </p:bgPr>
    </p:bg>
    <p:spTree>
      <p:nvGrpSpPr>
        <p:cNvPr id="1" name=""/>
        <p:cNvGrpSpPr/>
        <p:nvPr/>
      </p:nvGrpSpPr>
      <p:grpSpPr>
        <a:xfrm>
          <a:off x="0" y="0"/>
          <a:ext cx="0" cy="0"/>
          <a:chOff x="0" y="0"/>
          <a:chExt cx="0" cy="0"/>
        </a:xfrm>
      </p:grpSpPr>
      <p:grpSp>
        <p:nvGrpSpPr>
          <p:cNvPr id="61442" name="Group 2"/>
          <p:cNvGrpSpPr>
            <a:grpSpLocks/>
          </p:cNvGrpSpPr>
          <p:nvPr/>
        </p:nvGrpSpPr>
        <p:grpSpPr bwMode="auto">
          <a:xfrm>
            <a:off x="-496888" y="1308100"/>
            <a:ext cx="10429876" cy="5908675"/>
            <a:chOff x="-313" y="824"/>
            <a:chExt cx="6570" cy="3722"/>
          </a:xfrm>
        </p:grpSpPr>
        <p:sp>
          <p:nvSpPr>
            <p:cNvPr id="61443"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44"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45"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46"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47"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48"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49"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50"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51"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52"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53"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54"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55"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56"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57" name="Rectangle 17"/>
            <p:cNvSpPr>
              <a:spLocks noChangeArrowheads="1"/>
            </p:cNvSpPr>
            <p:nvPr userDrawn="1"/>
          </p:nvSpPr>
          <p:spPr bwMode="hidden">
            <a:xfrm rot="18603245" flipV="1">
              <a:off x="4052" y="3504"/>
              <a:ext cx="2079" cy="6"/>
            </a:xfrm>
            <a:prstGeom prst="rect">
              <a:avLst/>
            </a:prstGeom>
            <a:gradFill rotWithShape="0">
              <a:gsLst>
                <a:gs pos="0">
                  <a:schemeClr val="bg1"/>
                </a:gs>
                <a:gs pos="100000">
                  <a:schemeClr val="bg1">
                    <a:gamma/>
                    <a:shade val="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a:lstStyle/>
            <a:p>
              <a:pPr algn="ctr" eaLnBrk="1" hangingPunct="1"/>
              <a:endParaRPr lang="en-US">
                <a:effectLst>
                  <a:outerShdw blurRad="38100" dist="38100" dir="2700000" algn="tl">
                    <a:srgbClr val="000000"/>
                  </a:outerShdw>
                </a:effectLst>
              </a:endParaRPr>
            </a:p>
          </p:txBody>
        </p:sp>
        <p:sp>
          <p:nvSpPr>
            <p:cNvPr id="61458" name="Rectangle 18"/>
            <p:cNvSpPr>
              <a:spLocks noChangeArrowheads="1"/>
            </p:cNvSpPr>
            <p:nvPr userDrawn="1"/>
          </p:nvSpPr>
          <p:spPr bwMode="hidden">
            <a:xfrm rot="39991575" flipH="1" flipV="1">
              <a:off x="5368" y="4167"/>
              <a:ext cx="501" cy="6"/>
            </a:xfrm>
            <a:prstGeom prst="rect">
              <a:avLst/>
            </a:prstGeom>
            <a:gradFill rotWithShape="0">
              <a:gsLst>
                <a:gs pos="0">
                  <a:schemeClr val="bg1"/>
                </a:gs>
                <a:gs pos="100000">
                  <a:schemeClr val="bg1">
                    <a:gamma/>
                    <a:shade val="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a:lstStyle/>
            <a:p>
              <a:pPr algn="ctr" eaLnBrk="1" hangingPunct="1"/>
              <a:endParaRPr lang="en-US">
                <a:effectLst>
                  <a:outerShdw blurRad="38100" dist="38100" dir="2700000" algn="tl">
                    <a:srgbClr val="000000"/>
                  </a:outerShdw>
                </a:effectLst>
              </a:endParaRPr>
            </a:p>
          </p:txBody>
        </p:sp>
        <p:sp>
          <p:nvSpPr>
            <p:cNvPr id="61459"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effectLst>
                  <a:outerShdw blurRad="38100" dist="38100" dir="2700000" algn="tl">
                    <a:srgbClr val="000000"/>
                  </a:outerShdw>
                </a:effectLst>
              </a:endParaRPr>
            </a:p>
          </p:txBody>
        </p:sp>
        <p:sp>
          <p:nvSpPr>
            <p:cNvPr id="61460"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effectLst>
                  <a:outerShdw blurRad="38100" dist="38100" dir="2700000" algn="tl">
                    <a:srgbClr val="000000"/>
                  </a:outerShdw>
                </a:effectLst>
              </a:endParaRPr>
            </a:p>
          </p:txBody>
        </p:sp>
        <p:sp>
          <p:nvSpPr>
            <p:cNvPr id="61461"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effectLst>
                  <a:outerShdw blurRad="38100" dist="38100" dir="2700000" algn="tl">
                    <a:srgbClr val="000000"/>
                  </a:outerShdw>
                </a:effectLst>
              </a:endParaRPr>
            </a:p>
          </p:txBody>
        </p:sp>
        <p:sp>
          <p:nvSpPr>
            <p:cNvPr id="61462"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effectLst>
                  <a:outerShdw blurRad="38100" dist="38100" dir="2700000" algn="tl">
                    <a:srgbClr val="000000"/>
                  </a:outerShdw>
                </a:effectLst>
              </a:endParaRPr>
            </a:p>
          </p:txBody>
        </p:sp>
        <p:sp>
          <p:nvSpPr>
            <p:cNvPr id="61463"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effectLst>
                  <a:outerShdw blurRad="38100" dist="38100" dir="2700000" algn="tl">
                    <a:srgbClr val="000000"/>
                  </a:outerShdw>
                </a:effectLst>
              </a:endParaRPr>
            </a:p>
          </p:txBody>
        </p:sp>
        <p:sp>
          <p:nvSpPr>
            <p:cNvPr id="61464"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effectLst>
                  <a:outerShdw blurRad="38100" dist="38100" dir="2700000" algn="tl">
                    <a:srgbClr val="000000"/>
                  </a:outerShdw>
                </a:effectLst>
              </a:endParaRPr>
            </a:p>
          </p:txBody>
        </p:sp>
        <p:sp>
          <p:nvSpPr>
            <p:cNvPr id="61465"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66"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effectLst>
                  <a:outerShdw blurRad="38100" dist="38100" dir="2700000" algn="tl">
                    <a:srgbClr val="000000"/>
                  </a:outerShdw>
                </a:effectLst>
              </a:endParaRPr>
            </a:p>
          </p:txBody>
        </p:sp>
        <p:sp>
          <p:nvSpPr>
            <p:cNvPr id="61467"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effectLst>
                  <a:outerShdw blurRad="38100" dist="38100" dir="2700000" algn="tl">
                    <a:srgbClr val="000000"/>
                  </a:outerShdw>
                </a:effectLst>
              </a:endParaRPr>
            </a:p>
          </p:txBody>
        </p:sp>
        <p:sp>
          <p:nvSpPr>
            <p:cNvPr id="61468"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effectLst>
                  <a:outerShdw blurRad="38100" dist="38100" dir="2700000" algn="tl">
                    <a:srgbClr val="000000"/>
                  </a:outerShdw>
                </a:effectLst>
              </a:endParaRPr>
            </a:p>
          </p:txBody>
        </p:sp>
        <p:sp>
          <p:nvSpPr>
            <p:cNvPr id="61469"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effectLst>
                  <a:outerShdw blurRad="38100" dist="38100" dir="2700000" algn="tl">
                    <a:srgbClr val="000000"/>
                  </a:outerShdw>
                </a:effectLst>
              </a:endParaRPr>
            </a:p>
          </p:txBody>
        </p:sp>
        <p:sp>
          <p:nvSpPr>
            <p:cNvPr id="61470"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71"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72"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73"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74"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75"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76"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77"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78"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79"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80"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81"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82"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83"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84"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85"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86"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87"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88"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89"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0"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1"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2"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3"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4"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5"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6"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7"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8"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9"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0"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1"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2"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3"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4"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5"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6"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7"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8"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9"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0"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1"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2"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3"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4"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5"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6"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7"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8"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9"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20"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21"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22"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23"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24"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25"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26"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27"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28"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29"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30"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31"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32"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33"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34"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35"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36"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37"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38"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39"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0"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1"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2"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3"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4"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5"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6"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7"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8"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9"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50"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51"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52"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53"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54"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55"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56"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57"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58"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59"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60"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61"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62"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63"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64"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65"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66"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67"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68"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69"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70"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71"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72"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73"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74"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75"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76"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77"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78"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79"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80"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81"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82"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83"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84"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85"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86"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87"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88"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89"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90"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91"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92"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93"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94"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95"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96"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97"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98"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99"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00"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01"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02"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03"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04"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05"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06"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07"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08"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09"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10"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11"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12"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13"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14"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15"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16"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17"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18"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19"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20"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21"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22"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23"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24"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25"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26"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27"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28"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29"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30"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31"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32"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33"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34"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35"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36" name="Oval 196"/>
            <p:cNvSpPr>
              <a:spLocks noChangeArrowheads="1"/>
            </p:cNvSpPr>
            <p:nvPr/>
          </p:nvSpPr>
          <p:spPr bwMode="hidden">
            <a:xfrm>
              <a:off x="3255" y="4071"/>
              <a:ext cx="196" cy="106"/>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37" name="Oval 197"/>
            <p:cNvSpPr>
              <a:spLocks noChangeArrowheads="1"/>
            </p:cNvSpPr>
            <p:nvPr/>
          </p:nvSpPr>
          <p:spPr bwMode="hidden">
            <a:xfrm>
              <a:off x="3651" y="3693"/>
              <a:ext cx="196" cy="111"/>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38" name="Oval 198"/>
            <p:cNvSpPr>
              <a:spLocks noChangeArrowheads="1"/>
            </p:cNvSpPr>
            <p:nvPr/>
          </p:nvSpPr>
          <p:spPr bwMode="hidden">
            <a:xfrm>
              <a:off x="4773" y="3705"/>
              <a:ext cx="201" cy="106"/>
            </a:xfrm>
            <a:prstGeom prst="ellipse">
              <a:avLst/>
            </a:prstGeom>
            <a:gradFill rotWithShape="0">
              <a:gsLst>
                <a:gs pos="0">
                  <a:schemeClr val="accent2"/>
                </a:gs>
                <a:gs pos="100000">
                  <a:schemeClr val="accent2">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39" name="Oval 199"/>
            <p:cNvSpPr>
              <a:spLocks noChangeArrowheads="1"/>
            </p:cNvSpPr>
            <p:nvPr/>
          </p:nvSpPr>
          <p:spPr bwMode="hidden">
            <a:xfrm>
              <a:off x="4491" y="4049"/>
              <a:ext cx="196" cy="105"/>
            </a:xfrm>
            <a:prstGeom prst="ellipse">
              <a:avLst/>
            </a:prstGeom>
            <a:gradFill rotWithShape="0">
              <a:gsLst>
                <a:gs pos="0">
                  <a:schemeClr val="accent2"/>
                </a:gs>
                <a:gs pos="100000">
                  <a:schemeClr val="accent2">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40" name="Oval 200"/>
            <p:cNvSpPr>
              <a:spLocks noChangeArrowheads="1"/>
            </p:cNvSpPr>
            <p:nvPr/>
          </p:nvSpPr>
          <p:spPr bwMode="hidden">
            <a:xfrm>
              <a:off x="3989" y="3396"/>
              <a:ext cx="168" cy="96"/>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41" name="Oval 201"/>
            <p:cNvSpPr>
              <a:spLocks noChangeArrowheads="1"/>
            </p:cNvSpPr>
            <p:nvPr/>
          </p:nvSpPr>
          <p:spPr bwMode="hidden">
            <a:xfrm>
              <a:off x="4263" y="3141"/>
              <a:ext cx="167" cy="95"/>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42" name="Oval 202"/>
            <p:cNvSpPr>
              <a:spLocks noChangeArrowheads="1"/>
            </p:cNvSpPr>
            <p:nvPr/>
          </p:nvSpPr>
          <p:spPr bwMode="hidden">
            <a:xfrm>
              <a:off x="5044" y="3418"/>
              <a:ext cx="167" cy="95"/>
            </a:xfrm>
            <a:prstGeom prst="ellipse">
              <a:avLst/>
            </a:prstGeom>
            <a:gradFill rotWithShape="0">
              <a:gsLst>
                <a:gs pos="0">
                  <a:schemeClr val="accent2"/>
                </a:gs>
                <a:gs pos="100000">
                  <a:schemeClr val="accent2">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43" name="Oval 203"/>
            <p:cNvSpPr>
              <a:spLocks noChangeArrowheads="1"/>
            </p:cNvSpPr>
            <p:nvPr/>
          </p:nvSpPr>
          <p:spPr bwMode="hidden">
            <a:xfrm>
              <a:off x="4553" y="2873"/>
              <a:ext cx="156" cy="83"/>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44" name="Oval 204"/>
            <p:cNvSpPr>
              <a:spLocks noChangeArrowheads="1"/>
            </p:cNvSpPr>
            <p:nvPr/>
          </p:nvSpPr>
          <p:spPr bwMode="hidden">
            <a:xfrm>
              <a:off x="5293" y="3116"/>
              <a:ext cx="168" cy="95"/>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45" name="Oval 205"/>
            <p:cNvSpPr>
              <a:spLocks noChangeArrowheads="1"/>
            </p:cNvSpPr>
            <p:nvPr/>
          </p:nvSpPr>
          <p:spPr bwMode="hidden">
            <a:xfrm>
              <a:off x="5497" y="2879"/>
              <a:ext cx="156" cy="89"/>
            </a:xfrm>
            <a:prstGeom prst="ellipse">
              <a:avLst/>
            </a:prstGeom>
            <a:gradFill rotWithShape="0">
              <a:gsLst>
                <a:gs pos="0">
                  <a:schemeClr val="accent2"/>
                </a:gs>
                <a:gs pos="100000">
                  <a:schemeClr val="accent2">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46" name="Oval 206"/>
            <p:cNvSpPr>
              <a:spLocks noChangeArrowheads="1"/>
            </p:cNvSpPr>
            <p:nvPr/>
          </p:nvSpPr>
          <p:spPr bwMode="hidden">
            <a:xfrm>
              <a:off x="4772" y="2673"/>
              <a:ext cx="156" cy="83"/>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47" name="Oval 207"/>
            <p:cNvSpPr>
              <a:spLocks noChangeArrowheads="1"/>
            </p:cNvSpPr>
            <p:nvPr/>
          </p:nvSpPr>
          <p:spPr bwMode="hidden">
            <a:xfrm>
              <a:off x="4966" y="2488"/>
              <a:ext cx="156" cy="84"/>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48" name="Oval 208"/>
            <p:cNvSpPr>
              <a:spLocks noChangeArrowheads="1"/>
            </p:cNvSpPr>
            <p:nvPr/>
          </p:nvSpPr>
          <p:spPr bwMode="hidden">
            <a:xfrm>
              <a:off x="5444" y="2052"/>
              <a:ext cx="134" cy="73"/>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49" name="Oval 209"/>
            <p:cNvSpPr>
              <a:spLocks noChangeArrowheads="1"/>
            </p:cNvSpPr>
            <p:nvPr/>
          </p:nvSpPr>
          <p:spPr bwMode="hidden">
            <a:xfrm>
              <a:off x="5161" y="2314"/>
              <a:ext cx="140" cy="73"/>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50" name="Oval 210"/>
            <p:cNvSpPr>
              <a:spLocks noChangeArrowheads="1"/>
            </p:cNvSpPr>
            <p:nvPr/>
          </p:nvSpPr>
          <p:spPr bwMode="hidden">
            <a:xfrm>
              <a:off x="5318" y="2176"/>
              <a:ext cx="134" cy="61"/>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51" name="Oval 211"/>
            <p:cNvSpPr>
              <a:spLocks noChangeArrowheads="1"/>
            </p:cNvSpPr>
            <p:nvPr/>
          </p:nvSpPr>
          <p:spPr bwMode="hidden">
            <a:xfrm>
              <a:off x="5581" y="1933"/>
              <a:ext cx="128" cy="61"/>
            </a:xfrm>
            <a:prstGeom prst="ellipse">
              <a:avLst/>
            </a:prstGeom>
            <a:gradFill rotWithShape="0">
              <a:gsLst>
                <a:gs pos="0">
                  <a:schemeClr val="accent2"/>
                </a:gs>
                <a:gs pos="100000">
                  <a:schemeClr val="accent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52" name="Oval 212"/>
            <p:cNvSpPr>
              <a:spLocks noChangeArrowheads="1"/>
            </p:cNvSpPr>
            <p:nvPr/>
          </p:nvSpPr>
          <p:spPr bwMode="hidden">
            <a:xfrm>
              <a:off x="5689" y="1811"/>
              <a:ext cx="128" cy="61"/>
            </a:xfrm>
            <a:prstGeom prst="ellipse">
              <a:avLst/>
            </a:prstGeom>
            <a:gradFill rotWithShape="0">
              <a:gsLst>
                <a:gs pos="0">
                  <a:schemeClr val="accent2"/>
                </a:gs>
                <a:gs pos="100000">
                  <a:schemeClr val="accent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53" name="Oval 213"/>
            <p:cNvSpPr>
              <a:spLocks noChangeArrowheads="1"/>
            </p:cNvSpPr>
            <p:nvPr/>
          </p:nvSpPr>
          <p:spPr bwMode="hidden">
            <a:xfrm>
              <a:off x="5663" y="2680"/>
              <a:ext cx="156" cy="83"/>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54"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55"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56"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57" name="Oval 217"/>
            <p:cNvSpPr>
              <a:spLocks noChangeArrowheads="1"/>
            </p:cNvSpPr>
            <p:nvPr/>
          </p:nvSpPr>
          <p:spPr bwMode="hidden">
            <a:xfrm>
              <a:off x="5624" y="4010"/>
              <a:ext cx="201" cy="106"/>
            </a:xfrm>
            <a:prstGeom prst="ellipse">
              <a:avLst/>
            </a:prstGeom>
            <a:gradFill rotWithShape="0">
              <a:gsLst>
                <a:gs pos="0">
                  <a:schemeClr val="accent2"/>
                </a:gs>
                <a:gs pos="100000">
                  <a:schemeClr val="accent2">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1658" name="Rectangle 218"/>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fld id="{A0B3F4B6-5956-45CC-87F5-4BC7048E0E0B}" type="slidenum">
              <a:rPr lang="en-US"/>
              <a:pPr/>
              <a:t>‹#›</a:t>
            </a:fld>
            <a:endParaRPr lang="en-US"/>
          </a:p>
        </p:txBody>
      </p:sp>
      <p:sp>
        <p:nvSpPr>
          <p:cNvPr id="61659" name="Rectangle 219"/>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endParaRPr lang="en-US"/>
          </a:p>
        </p:txBody>
      </p:sp>
      <p:sp>
        <p:nvSpPr>
          <p:cNvPr id="61660" name="Rectangle 220"/>
          <p:cNvSpPr>
            <a:spLocks noGrp="1" noChangeArrowheads="1"/>
          </p:cNvSpPr>
          <p:nvPr>
            <p:ph type="ftr" sz="quarter" idx="3"/>
          </p:nvPr>
        </p:nvSpPr>
        <p:spPr bwMode="auto">
          <a:xfrm>
            <a:off x="31242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endParaRPr lang="en-US"/>
          </a:p>
        </p:txBody>
      </p:sp>
      <p:sp>
        <p:nvSpPr>
          <p:cNvPr id="61661" name="Rectangle 221"/>
          <p:cNvSpPr>
            <a:spLocks noGrp="1" noChangeArrowheads="1"/>
          </p:cNvSpPr>
          <p:nvPr>
            <p:ph type="body" idx="1"/>
          </p:nvPr>
        </p:nvSpPr>
        <p:spPr bwMode="auto">
          <a:xfrm>
            <a:off x="457200" y="1600200"/>
            <a:ext cx="822960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662" name="Rectangle 22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dk2" tx1="lt1" bg2="dk1"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Lst>
  <p:txStyles>
    <p:titleStyle>
      <a:lvl1pPr algn="ctr" rtl="0" fontAlgn="base">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9pPr>
    </p:titleStyle>
    <p:bodyStyle>
      <a:lvl1pPr marL="342900" indent="-342900" algn="l" rtl="0" fontAlgn="base">
        <a:spcBef>
          <a:spcPct val="20000"/>
        </a:spcBef>
        <a:spcAft>
          <a:spcPct val="0"/>
        </a:spcAft>
        <a:buClr>
          <a:schemeClr val="hlink"/>
        </a:buClr>
        <a:buFont typeface="Wingdings" panose="05000000000000000000" pitchFamily="2" charset="2"/>
        <a:buBlip>
          <a:blip r:embed="rId15"/>
        </a:buBlip>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SzPct val="50000"/>
        <a:buFont typeface="Wingdings" panose="05000000000000000000" pitchFamily="2" charset="2"/>
        <a:buChar char="n"/>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hlink"/>
        </a:buClr>
        <a:buFont typeface="Wingdings" panose="05000000000000000000" pitchFamily="2" charset="2"/>
        <a:buBlip>
          <a:blip r:embed="rId15"/>
        </a:buBlip>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Font typeface="Wingdings" panose="05000000000000000000" pitchFamily="2" charset="2"/>
        <a:buBlip>
          <a:blip r:embed="rId15"/>
        </a:buBlip>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ctrTitle"/>
          </p:nvPr>
        </p:nvSpPr>
        <p:spPr>
          <a:xfrm>
            <a:off x="609600" y="1524000"/>
            <a:ext cx="7772400" cy="1470025"/>
          </a:xfrm>
        </p:spPr>
        <p:txBody>
          <a:bodyPr/>
          <a:lstStyle/>
          <a:p>
            <a:r>
              <a:rPr lang="en-US" sz="6600">
                <a:latin typeface="Script MT Bold" panose="03040602040607080904" pitchFamily="66" charset="0"/>
              </a:rPr>
              <a:t>Data Warehouse</a:t>
            </a:r>
          </a:p>
        </p:txBody>
      </p:sp>
      <p:sp>
        <p:nvSpPr>
          <p:cNvPr id="63492" name="Rectangle 4"/>
          <p:cNvSpPr>
            <a:spLocks noGrp="1" noChangeArrowheads="1"/>
          </p:cNvSpPr>
          <p:nvPr>
            <p:ph type="subTitle" idx="1"/>
          </p:nvPr>
        </p:nvSpPr>
        <p:spPr>
          <a:xfrm>
            <a:off x="1371600" y="3352800"/>
            <a:ext cx="6400800" cy="2819400"/>
          </a:xfrm>
        </p:spPr>
        <p:txBody>
          <a:bodyPr/>
          <a:lstStyle/>
          <a:p>
            <a:pPr>
              <a:lnSpc>
                <a:spcPct val="80000"/>
              </a:lnSpc>
            </a:pPr>
            <a:r>
              <a:rPr lang="en-US" sz="3600" dirty="0" smtClean="0">
                <a:latin typeface="Edwardian Script ITC" panose="030303020407070D0804" pitchFamily="66" charset="0"/>
              </a:rPr>
              <a:t>Dibya Tara Shakya </a:t>
            </a:r>
            <a:endParaRPr lang="en-US" sz="3600" dirty="0">
              <a:latin typeface="Edwardian Script ITC" panose="030303020407070D0804"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z="4000">
                <a:latin typeface="Times New Roman" panose="02020603050405020304" pitchFamily="18" charset="0"/>
              </a:rPr>
              <a:t>Introduction</a:t>
            </a:r>
          </a:p>
        </p:txBody>
      </p:sp>
      <p:sp>
        <p:nvSpPr>
          <p:cNvPr id="6147" name="Rectangle 3"/>
          <p:cNvSpPr>
            <a:spLocks noGrp="1" noChangeArrowheads="1"/>
          </p:cNvSpPr>
          <p:nvPr>
            <p:ph type="body" idx="1"/>
          </p:nvPr>
        </p:nvSpPr>
        <p:spPr/>
        <p:txBody>
          <a:bodyPr/>
          <a:lstStyle/>
          <a:p>
            <a:pPr>
              <a:lnSpc>
                <a:spcPct val="90000"/>
              </a:lnSpc>
            </a:pPr>
            <a:r>
              <a:rPr lang="en-US" sz="2800">
                <a:latin typeface="Times New Roman" panose="02020603050405020304" pitchFamily="18" charset="0"/>
              </a:rPr>
              <a:t>What is Data Warehouse?</a:t>
            </a:r>
          </a:p>
          <a:p>
            <a:pPr>
              <a:lnSpc>
                <a:spcPct val="90000"/>
              </a:lnSpc>
              <a:buFont typeface="Wingdings" panose="05000000000000000000" pitchFamily="2" charset="2"/>
              <a:buNone/>
            </a:pPr>
            <a:r>
              <a:rPr lang="en-US" sz="2800">
                <a:latin typeface="Times New Roman" panose="02020603050405020304" pitchFamily="18" charset="0"/>
              </a:rPr>
              <a:t>	A data warehouse is a collection of integrated databases designed to support a DSS.</a:t>
            </a:r>
          </a:p>
          <a:p>
            <a:pPr>
              <a:lnSpc>
                <a:spcPct val="90000"/>
              </a:lnSpc>
              <a:buFont typeface="Wingdings" panose="05000000000000000000" pitchFamily="2" charset="2"/>
              <a:buNone/>
            </a:pPr>
            <a:endParaRPr lang="en-US" sz="2800">
              <a:latin typeface="Times New Roman" panose="02020603050405020304" pitchFamily="18" charset="0"/>
            </a:endParaRPr>
          </a:p>
          <a:p>
            <a:pPr>
              <a:lnSpc>
                <a:spcPct val="90000"/>
              </a:lnSpc>
            </a:pPr>
            <a:r>
              <a:rPr lang="en-US" sz="2800">
                <a:latin typeface="Times New Roman" panose="02020603050405020304" pitchFamily="18" charset="0"/>
              </a:rPr>
              <a:t>According to Inmon’s (father of data warehousing) definition(Inmon,1992a,p.5):</a:t>
            </a:r>
          </a:p>
          <a:p>
            <a:pPr lvl="1">
              <a:lnSpc>
                <a:spcPct val="90000"/>
              </a:lnSpc>
            </a:pPr>
            <a:r>
              <a:rPr lang="en-US">
                <a:latin typeface="Times New Roman" panose="02020603050405020304" pitchFamily="18" charset="0"/>
              </a:rPr>
              <a:t>It is a collection of integrated, subject-oriented databases designed to support the DSS function, where each unit of data is non-volatile and relevant to some moment in time.</a:t>
            </a:r>
          </a:p>
          <a:p>
            <a:pPr>
              <a:lnSpc>
                <a:spcPct val="90000"/>
              </a:lnSpc>
              <a:buFont typeface="Wingdings" panose="05000000000000000000" pitchFamily="2" charset="2"/>
              <a:buNone/>
            </a:pPr>
            <a:endParaRPr lang="en-US" sz="2800">
              <a:latin typeface="Times New Roman" panose="02020603050405020304" pitchFamily="18" charset="0"/>
            </a:endParaRPr>
          </a:p>
          <a:p>
            <a:pPr>
              <a:lnSpc>
                <a:spcPct val="90000"/>
              </a:lnSpc>
              <a:buFont typeface="Wingdings" panose="05000000000000000000" pitchFamily="2" charset="2"/>
              <a:buNone/>
            </a:pPr>
            <a:endParaRPr lang="en-US" sz="28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4000">
                <a:latin typeface="Times New Roman" panose="02020603050405020304" pitchFamily="18" charset="0"/>
              </a:rPr>
              <a:t>Introduction-Cont’d.</a:t>
            </a:r>
          </a:p>
        </p:txBody>
      </p:sp>
      <p:sp>
        <p:nvSpPr>
          <p:cNvPr id="7171" name="Rectangle 3"/>
          <p:cNvSpPr>
            <a:spLocks noGrp="1" noChangeArrowheads="1"/>
          </p:cNvSpPr>
          <p:nvPr>
            <p:ph type="body" idx="1"/>
          </p:nvPr>
        </p:nvSpPr>
        <p:spPr/>
        <p:txBody>
          <a:bodyPr/>
          <a:lstStyle/>
          <a:p>
            <a:r>
              <a:rPr lang="en-US">
                <a:latin typeface="Times New Roman" panose="02020603050405020304" pitchFamily="18" charset="0"/>
              </a:rPr>
              <a:t>Where is it used?</a:t>
            </a:r>
          </a:p>
          <a:p>
            <a:pPr>
              <a:buFont typeface="Wingdings" panose="05000000000000000000" pitchFamily="2" charset="2"/>
              <a:buNone/>
            </a:pPr>
            <a:r>
              <a:rPr lang="en-US">
                <a:latin typeface="Times New Roman" panose="02020603050405020304" pitchFamily="18" charset="0"/>
              </a:rPr>
              <a:t>	It is used for evaluating future strategy.</a:t>
            </a:r>
          </a:p>
          <a:p>
            <a:pPr>
              <a:buFont typeface="Wingdings" panose="05000000000000000000" pitchFamily="2" charset="2"/>
              <a:buNone/>
            </a:pPr>
            <a:endParaRPr lang="en-US">
              <a:latin typeface="Times New Roman" panose="02020603050405020304" pitchFamily="18" charset="0"/>
            </a:endParaRPr>
          </a:p>
          <a:p>
            <a:r>
              <a:rPr lang="en-US">
                <a:latin typeface="Times New Roman" panose="02020603050405020304" pitchFamily="18" charset="0"/>
              </a:rPr>
              <a:t>It needs a successful technician:</a:t>
            </a:r>
          </a:p>
          <a:p>
            <a:pPr lvl="1"/>
            <a:r>
              <a:rPr lang="en-US">
                <a:latin typeface="Times New Roman" panose="02020603050405020304" pitchFamily="18" charset="0"/>
              </a:rPr>
              <a:t>Flexible.</a:t>
            </a:r>
          </a:p>
          <a:p>
            <a:pPr lvl="1"/>
            <a:r>
              <a:rPr lang="en-US">
                <a:latin typeface="Times New Roman" panose="02020603050405020304" pitchFamily="18" charset="0"/>
              </a:rPr>
              <a:t>Team player.</a:t>
            </a:r>
          </a:p>
          <a:p>
            <a:pPr lvl="1"/>
            <a:r>
              <a:rPr lang="en-US">
                <a:latin typeface="Times New Roman" panose="02020603050405020304" pitchFamily="18" charset="0"/>
              </a:rPr>
              <a:t>Good balance of business and technical understanding.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4000">
                <a:latin typeface="Times New Roman" panose="02020603050405020304" pitchFamily="18" charset="0"/>
              </a:rPr>
              <a:t>Introduction-Cont’d.</a:t>
            </a:r>
          </a:p>
        </p:txBody>
      </p:sp>
      <p:sp>
        <p:nvSpPr>
          <p:cNvPr id="8195" name="Rectangle 3"/>
          <p:cNvSpPr>
            <a:spLocks noGrp="1" noChangeArrowheads="1"/>
          </p:cNvSpPr>
          <p:nvPr>
            <p:ph type="body" idx="1"/>
          </p:nvPr>
        </p:nvSpPr>
        <p:spPr/>
        <p:txBody>
          <a:bodyPr/>
          <a:lstStyle/>
          <a:p>
            <a:pPr marL="609600" indent="-609600"/>
            <a:r>
              <a:rPr lang="en-US" sz="2400">
                <a:latin typeface="Times New Roman" panose="02020603050405020304" pitchFamily="18" charset="0"/>
              </a:rPr>
              <a:t>The ultimate use of data warehouse is Mass Customization.</a:t>
            </a:r>
          </a:p>
          <a:p>
            <a:pPr marL="990600" lvl="1" indent="-533400"/>
            <a:r>
              <a:rPr lang="en-US" sz="2400">
                <a:latin typeface="Times New Roman" panose="02020603050405020304" pitchFamily="18" charset="0"/>
              </a:rPr>
              <a:t>For example, it increased Capital One’s customers from 1 million to approximately 9 millions in 8 years.</a:t>
            </a:r>
          </a:p>
          <a:p>
            <a:pPr marL="609600" indent="-609600"/>
            <a:r>
              <a:rPr lang="en-US" sz="2400">
                <a:latin typeface="Times New Roman" panose="02020603050405020304" pitchFamily="18" charset="0"/>
              </a:rPr>
              <a:t>Just like a muscle: DW increases in strength with active use.</a:t>
            </a:r>
          </a:p>
          <a:p>
            <a:pPr marL="990600" lvl="1" indent="-533400"/>
            <a:r>
              <a:rPr lang="en-US" sz="2400">
                <a:latin typeface="Times New Roman" panose="02020603050405020304" pitchFamily="18" charset="0"/>
              </a:rPr>
              <a:t>With each new test and product, valuable information is added to the DW, allowing the analyst to learn from the success and failure of the past.</a:t>
            </a:r>
          </a:p>
          <a:p>
            <a:pPr marL="609600" indent="-609600"/>
            <a:r>
              <a:rPr lang="en-US" sz="2400">
                <a:latin typeface="Times New Roman" panose="02020603050405020304" pitchFamily="18" charset="0"/>
              </a:rPr>
              <a:t>The key to survival:</a:t>
            </a:r>
          </a:p>
          <a:p>
            <a:pPr marL="990600" lvl="1" indent="-533400"/>
            <a:r>
              <a:rPr lang="en-US" sz="2400">
                <a:latin typeface="Times New Roman" panose="02020603050405020304" pitchFamily="18" charset="0"/>
              </a:rPr>
              <a:t>Is the ability to analyze, plan, and react to changing business conditions in a much more rapid fashion.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4000">
                <a:latin typeface="Times New Roman" panose="02020603050405020304" pitchFamily="18" charset="0"/>
              </a:rPr>
              <a:t>Data Warehouse</a:t>
            </a:r>
          </a:p>
        </p:txBody>
      </p:sp>
      <p:sp>
        <p:nvSpPr>
          <p:cNvPr id="9219" name="Rectangle 3"/>
          <p:cNvSpPr>
            <a:spLocks noGrp="1" noChangeArrowheads="1"/>
          </p:cNvSpPr>
          <p:nvPr>
            <p:ph type="body" idx="1"/>
          </p:nvPr>
        </p:nvSpPr>
        <p:spPr/>
        <p:txBody>
          <a:bodyPr/>
          <a:lstStyle/>
          <a:p>
            <a:r>
              <a:rPr lang="en-US">
                <a:latin typeface="Times New Roman" panose="02020603050405020304" pitchFamily="18" charset="0"/>
              </a:rPr>
              <a:t>In order for data to be effective, DW must be:</a:t>
            </a:r>
          </a:p>
          <a:p>
            <a:pPr lvl="1"/>
            <a:r>
              <a:rPr lang="en-US">
                <a:latin typeface="Times New Roman" panose="02020603050405020304" pitchFamily="18" charset="0"/>
              </a:rPr>
              <a:t>Consistent.</a:t>
            </a:r>
          </a:p>
          <a:p>
            <a:pPr lvl="1"/>
            <a:r>
              <a:rPr lang="en-US">
                <a:latin typeface="Times New Roman" panose="02020603050405020304" pitchFamily="18" charset="0"/>
              </a:rPr>
              <a:t>Well integrated.</a:t>
            </a:r>
          </a:p>
          <a:p>
            <a:pPr lvl="1"/>
            <a:r>
              <a:rPr lang="en-US">
                <a:latin typeface="Times New Roman" panose="02020603050405020304" pitchFamily="18" charset="0"/>
              </a:rPr>
              <a:t>Well defined.</a:t>
            </a:r>
          </a:p>
          <a:p>
            <a:pPr lvl="1"/>
            <a:r>
              <a:rPr lang="en-US">
                <a:latin typeface="Times New Roman" panose="02020603050405020304" pitchFamily="18" charset="0"/>
              </a:rPr>
              <a:t>Time stamped.</a:t>
            </a:r>
          </a:p>
          <a:p>
            <a:r>
              <a:rPr lang="en-US">
                <a:latin typeface="Times New Roman" panose="02020603050405020304" pitchFamily="18" charset="0"/>
              </a:rPr>
              <a:t>DW environment:</a:t>
            </a:r>
          </a:p>
          <a:p>
            <a:pPr lvl="1"/>
            <a:r>
              <a:rPr lang="en-US">
                <a:latin typeface="Times New Roman" panose="02020603050405020304" pitchFamily="18" charset="0"/>
              </a:rPr>
              <a:t>The data store, data mart &amp; the metadata.</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9570" name="Picture 2" descr="Type of DW Users Explorers :  Seek out the unknown and previously unsuspected rewards hiding in the detailed data Farmer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7148"/>
            <a:ext cx="8229600" cy="617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8220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0594" name="Picture 2" descr="Application-Orientation vs. Subject-Orientation Application-Orientation Operational Database Loans Credit  Card Trust Sav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1462"/>
            <a:ext cx="8229600" cy="617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9842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1618" name="Picture 2" descr="Functioning of Data warehousing Data Source Cleaning Transformation Data Warehouse New Update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5590" y="274637"/>
            <a:ext cx="8251209" cy="6188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3859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4000">
                <a:latin typeface="Times New Roman" panose="02020603050405020304" pitchFamily="18" charset="0"/>
              </a:rPr>
              <a:t>The Data Store</a:t>
            </a:r>
          </a:p>
        </p:txBody>
      </p:sp>
      <p:sp>
        <p:nvSpPr>
          <p:cNvPr id="10243" name="Rectangle 3"/>
          <p:cNvSpPr>
            <a:spLocks noGrp="1" noChangeArrowheads="1"/>
          </p:cNvSpPr>
          <p:nvPr>
            <p:ph type="body" idx="1"/>
          </p:nvPr>
        </p:nvSpPr>
        <p:spPr/>
        <p:txBody>
          <a:bodyPr/>
          <a:lstStyle/>
          <a:p>
            <a:r>
              <a:rPr lang="en-US" sz="2800">
                <a:latin typeface="Times New Roman" panose="02020603050405020304" pitchFamily="18" charset="0"/>
              </a:rPr>
              <a:t>An operational data store (ODS) stores data for a specific application.  It feeds the data warehouse a stream of desired raw data.</a:t>
            </a:r>
          </a:p>
          <a:p>
            <a:endParaRPr lang="en-US" sz="2800">
              <a:latin typeface="Times New Roman" panose="02020603050405020304" pitchFamily="18" charset="0"/>
            </a:endParaRPr>
          </a:p>
          <a:p>
            <a:r>
              <a:rPr lang="en-US" sz="2800">
                <a:latin typeface="Times New Roman" panose="02020603050405020304" pitchFamily="18" charset="0"/>
              </a:rPr>
              <a:t>Is the most common component of DW environment.</a:t>
            </a:r>
          </a:p>
          <a:p>
            <a:endParaRPr lang="en-US" sz="2800">
              <a:latin typeface="Times New Roman" panose="02020603050405020304" pitchFamily="18" charset="0"/>
            </a:endParaRPr>
          </a:p>
          <a:p>
            <a:r>
              <a:rPr lang="en-US" sz="2800">
                <a:latin typeface="Times New Roman" panose="02020603050405020304" pitchFamily="18" charset="0"/>
              </a:rPr>
              <a:t>Data store is generally subject oriented, volatile, current commonly focused on customers, products, orders, policies, claims, etc…</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4000">
                <a:latin typeface="Times New Roman" panose="02020603050405020304" pitchFamily="18" charset="0"/>
              </a:rPr>
              <a:t>Data Store &amp; Data Warehouse </a:t>
            </a:r>
          </a:p>
        </p:txBody>
      </p:sp>
      <p:sp>
        <p:nvSpPr>
          <p:cNvPr id="11267" name="Rectangle 3"/>
          <p:cNvSpPr>
            <a:spLocks noGrp="1" noChangeArrowheads="1"/>
          </p:cNvSpPr>
          <p:nvPr>
            <p:ph type="body" idx="1"/>
          </p:nvPr>
        </p:nvSpPr>
        <p:spPr/>
        <p:txBody>
          <a:bodyPr/>
          <a:lstStyle/>
          <a:p>
            <a:r>
              <a:rPr lang="en-US" dirty="0">
                <a:latin typeface="Times New Roman" panose="02020603050405020304" pitchFamily="18" charset="0"/>
              </a:rPr>
              <a:t>Data store &amp; Data </a:t>
            </a:r>
            <a:r>
              <a:rPr lang="en-US" dirty="0" smtClean="0">
                <a:latin typeface="Times New Roman" panose="02020603050405020304" pitchFamily="18" charset="0"/>
              </a:rPr>
              <a:t>warehouse</a:t>
            </a:r>
            <a:endParaRPr lang="en-US" dirty="0">
              <a:latin typeface="Times New Roman" panose="02020603050405020304" pitchFamily="18" charset="0"/>
            </a:endParaRPr>
          </a:p>
          <a:p>
            <a:endParaRPr lang="en-US" dirty="0">
              <a:latin typeface="Times New Roman" panose="02020603050405020304" pitchFamily="18" charset="0"/>
            </a:endParaRPr>
          </a:p>
          <a:p>
            <a:endParaRPr lang="en-US" dirty="0">
              <a:latin typeface="Times New Roman" panose="02020603050405020304" pitchFamily="18" charset="0"/>
              <a:hlinkMouseOver r:id="" action="ppaction://noaction">
                <a:snd r:embed="rId2" name="bomb.wav"/>
              </a:hlinkMouseOver>
            </a:endParaRPr>
          </a:p>
        </p:txBody>
      </p:sp>
      <p:pic>
        <p:nvPicPr>
          <p:cNvPr id="11268" name="Picture 4" descr="untit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971800"/>
            <a:ext cx="8229600" cy="3276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4000">
                <a:latin typeface="Times New Roman" panose="02020603050405020304" pitchFamily="18" charset="0"/>
              </a:rPr>
              <a:t>The data store-Cont’d.</a:t>
            </a:r>
          </a:p>
        </p:txBody>
      </p:sp>
      <p:sp>
        <p:nvSpPr>
          <p:cNvPr id="12291" name="Rectangle 3"/>
          <p:cNvSpPr>
            <a:spLocks noGrp="1" noChangeArrowheads="1"/>
          </p:cNvSpPr>
          <p:nvPr>
            <p:ph type="body" idx="1"/>
          </p:nvPr>
        </p:nvSpPr>
        <p:spPr/>
        <p:txBody>
          <a:bodyPr/>
          <a:lstStyle/>
          <a:p>
            <a:r>
              <a:rPr lang="en-US">
                <a:latin typeface="Times New Roman" panose="02020603050405020304" pitchFamily="18" charset="0"/>
              </a:rPr>
              <a:t>Its day-to-day function is to store the data for a single specific set of operational application.</a:t>
            </a:r>
          </a:p>
          <a:p>
            <a:endParaRPr lang="en-US">
              <a:latin typeface="Times New Roman" panose="02020603050405020304" pitchFamily="18" charset="0"/>
            </a:endParaRPr>
          </a:p>
          <a:p>
            <a:r>
              <a:rPr lang="en-US">
                <a:latin typeface="Times New Roman" panose="02020603050405020304" pitchFamily="18" charset="0"/>
              </a:rPr>
              <a:t>Its function is to feed the data warehouse data for the purpose of analysis.</a:t>
            </a:r>
            <a:endParaRPr lang="en-US"/>
          </a:p>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z="4000">
                <a:latin typeface="Times New Roman" panose="02020603050405020304" pitchFamily="18" charset="0"/>
              </a:rPr>
              <a:t>Inmon</a:t>
            </a:r>
          </a:p>
        </p:txBody>
      </p:sp>
      <p:sp>
        <p:nvSpPr>
          <p:cNvPr id="4099" name="Rectangle 3"/>
          <p:cNvSpPr>
            <a:spLocks noGrp="1" noChangeArrowheads="1"/>
          </p:cNvSpPr>
          <p:nvPr>
            <p:ph type="body" idx="1"/>
          </p:nvPr>
        </p:nvSpPr>
        <p:spPr/>
        <p:txBody>
          <a:bodyPr/>
          <a:lstStyle/>
          <a:p>
            <a:r>
              <a:rPr lang="en-US">
                <a:latin typeface="Times New Roman" panose="02020603050405020304" pitchFamily="18" charset="0"/>
              </a:rPr>
              <a:t>Father of the data warehouse</a:t>
            </a:r>
          </a:p>
          <a:p>
            <a:r>
              <a:rPr lang="en-US">
                <a:latin typeface="Times New Roman" panose="02020603050405020304" pitchFamily="18" charset="0"/>
              </a:rPr>
              <a:t>Co-creator of the Corporate</a:t>
            </a:r>
          </a:p>
          <a:p>
            <a:pPr>
              <a:buFont typeface="Wingdings" panose="05000000000000000000" pitchFamily="2" charset="2"/>
              <a:buNone/>
            </a:pPr>
            <a:r>
              <a:rPr lang="en-US">
                <a:latin typeface="Times New Roman" panose="02020603050405020304" pitchFamily="18" charset="0"/>
              </a:rPr>
              <a:t>	 Information Factory.</a:t>
            </a:r>
          </a:p>
          <a:p>
            <a:r>
              <a:rPr lang="en-US">
                <a:latin typeface="Times New Roman" panose="02020603050405020304" pitchFamily="18" charset="0"/>
              </a:rPr>
              <a:t>He has 35 years of</a:t>
            </a:r>
          </a:p>
          <a:p>
            <a:pPr>
              <a:buFont typeface="Wingdings" panose="05000000000000000000" pitchFamily="2" charset="2"/>
              <a:buNone/>
            </a:pPr>
            <a:r>
              <a:rPr lang="en-US">
                <a:latin typeface="Times New Roman" panose="02020603050405020304" pitchFamily="18" charset="0"/>
              </a:rPr>
              <a:t>	 experience in database</a:t>
            </a:r>
          </a:p>
          <a:p>
            <a:pPr>
              <a:buFont typeface="Wingdings" panose="05000000000000000000" pitchFamily="2" charset="2"/>
              <a:buNone/>
            </a:pPr>
            <a:r>
              <a:rPr lang="en-US">
                <a:latin typeface="Times New Roman" panose="02020603050405020304" pitchFamily="18" charset="0"/>
              </a:rPr>
              <a:t>	 technology management</a:t>
            </a:r>
          </a:p>
          <a:p>
            <a:pPr>
              <a:buFont typeface="Wingdings" panose="05000000000000000000" pitchFamily="2" charset="2"/>
              <a:buNone/>
            </a:pPr>
            <a:r>
              <a:rPr lang="en-US">
                <a:latin typeface="Times New Roman" panose="02020603050405020304" pitchFamily="18" charset="0"/>
              </a:rPr>
              <a:t>	 and data warehouse design. </a:t>
            </a:r>
          </a:p>
        </p:txBody>
      </p:sp>
      <p:pic>
        <p:nvPicPr>
          <p:cNvPr id="4100" name="Picture 4" descr="inmon-pic-3in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600200"/>
            <a:ext cx="2514600" cy="3276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z="4000">
                <a:latin typeface="Times New Roman" panose="02020603050405020304" pitchFamily="18" charset="0"/>
              </a:rPr>
              <a:t>The Data Mart</a:t>
            </a:r>
          </a:p>
        </p:txBody>
      </p:sp>
      <p:sp>
        <p:nvSpPr>
          <p:cNvPr id="13315" name="Rectangle 3"/>
          <p:cNvSpPr>
            <a:spLocks noGrp="1" noChangeArrowheads="1"/>
          </p:cNvSpPr>
          <p:nvPr>
            <p:ph type="body" idx="1"/>
          </p:nvPr>
        </p:nvSpPr>
        <p:spPr/>
        <p:txBody>
          <a:bodyPr/>
          <a:lstStyle/>
          <a:p>
            <a:r>
              <a:rPr lang="en-US">
                <a:latin typeface="Times New Roman" panose="02020603050405020304" pitchFamily="18" charset="0"/>
              </a:rPr>
              <a:t>It is lower-cost, scaled down version of the DW.</a:t>
            </a:r>
          </a:p>
          <a:p>
            <a:endParaRPr lang="en-US">
              <a:latin typeface="Times New Roman" panose="02020603050405020304" pitchFamily="18" charset="0"/>
            </a:endParaRPr>
          </a:p>
          <a:p>
            <a:r>
              <a:rPr lang="en-US">
                <a:latin typeface="Times New Roman" panose="02020603050405020304" pitchFamily="18" charset="0"/>
              </a:rPr>
              <a:t>Data Mart offer a targeted and less costly method of gaining the advantages associated with data warehousing and can be scaled up to a full DW environment over time.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4000">
                <a:latin typeface="Times New Roman" panose="02020603050405020304" pitchFamily="18" charset="0"/>
              </a:rPr>
              <a:t>The Meta Data</a:t>
            </a:r>
          </a:p>
        </p:txBody>
      </p:sp>
      <p:sp>
        <p:nvSpPr>
          <p:cNvPr id="14339" name="Rectangle 3"/>
          <p:cNvSpPr>
            <a:spLocks noGrp="1" noChangeArrowheads="1"/>
          </p:cNvSpPr>
          <p:nvPr>
            <p:ph type="body" idx="1"/>
          </p:nvPr>
        </p:nvSpPr>
        <p:spPr/>
        <p:txBody>
          <a:bodyPr/>
          <a:lstStyle/>
          <a:p>
            <a:pPr>
              <a:lnSpc>
                <a:spcPct val="90000"/>
              </a:lnSpc>
            </a:pPr>
            <a:r>
              <a:rPr lang="en-US" sz="2800">
                <a:latin typeface="Times New Roman" panose="02020603050405020304" pitchFamily="18" charset="0"/>
              </a:rPr>
              <a:t>Last component of DW environments.</a:t>
            </a:r>
          </a:p>
          <a:p>
            <a:pPr>
              <a:lnSpc>
                <a:spcPct val="90000"/>
              </a:lnSpc>
            </a:pPr>
            <a:endParaRPr lang="en-US" sz="2800"/>
          </a:p>
          <a:p>
            <a:pPr>
              <a:lnSpc>
                <a:spcPct val="90000"/>
              </a:lnSpc>
            </a:pPr>
            <a:r>
              <a:rPr lang="en-US" sz="2800">
                <a:latin typeface="Times New Roman" panose="02020603050405020304" pitchFamily="18" charset="0"/>
              </a:rPr>
              <a:t>It is information that is kept about the warehouse rather than information kept within the warehouse.</a:t>
            </a:r>
          </a:p>
          <a:p>
            <a:pPr>
              <a:lnSpc>
                <a:spcPct val="90000"/>
              </a:lnSpc>
            </a:pPr>
            <a:endParaRPr lang="en-US" sz="2800">
              <a:latin typeface="Times New Roman" panose="02020603050405020304" pitchFamily="18" charset="0"/>
            </a:endParaRPr>
          </a:p>
          <a:p>
            <a:pPr>
              <a:lnSpc>
                <a:spcPct val="90000"/>
              </a:lnSpc>
            </a:pPr>
            <a:r>
              <a:rPr lang="en-US" sz="2800">
                <a:latin typeface="Times New Roman" panose="02020603050405020304" pitchFamily="18" charset="0"/>
              </a:rPr>
              <a:t>Legacy systems generally don’t keep a record of characteristics of the data (such as what pieces of data exist and where they are located).</a:t>
            </a:r>
          </a:p>
          <a:p>
            <a:pPr>
              <a:lnSpc>
                <a:spcPct val="90000"/>
              </a:lnSpc>
            </a:pPr>
            <a:endParaRPr lang="en-US" sz="2800">
              <a:latin typeface="Times New Roman" panose="02020603050405020304" pitchFamily="18" charset="0"/>
            </a:endParaRPr>
          </a:p>
          <a:p>
            <a:pPr>
              <a:lnSpc>
                <a:spcPct val="90000"/>
              </a:lnSpc>
            </a:pPr>
            <a:r>
              <a:rPr lang="en-US" sz="2800">
                <a:latin typeface="Times New Roman" panose="02020603050405020304" pitchFamily="18" charset="0"/>
              </a:rPr>
              <a:t>The metadata is simply data about data. </a:t>
            </a:r>
          </a:p>
          <a:p>
            <a:pPr>
              <a:lnSpc>
                <a:spcPct val="90000"/>
              </a:lnSpc>
            </a:pPr>
            <a:endParaRPr lang="en-US" sz="28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Components of the Metadata</a:t>
            </a:r>
          </a:p>
        </p:txBody>
      </p:sp>
      <p:sp>
        <p:nvSpPr>
          <p:cNvPr id="36867" name="Rectangle 3"/>
          <p:cNvSpPr>
            <a:spLocks noGrp="1" noChangeArrowheads="1"/>
          </p:cNvSpPr>
          <p:nvPr>
            <p:ph type="body" idx="1"/>
          </p:nvPr>
        </p:nvSpPr>
        <p:spPr/>
        <p:txBody>
          <a:bodyPr/>
          <a:lstStyle/>
          <a:p>
            <a:pPr>
              <a:lnSpc>
                <a:spcPct val="90000"/>
              </a:lnSpc>
            </a:pPr>
            <a:r>
              <a:rPr lang="en-US" i="1"/>
              <a:t>Transformation maps</a:t>
            </a:r>
            <a:r>
              <a:rPr lang="en-US"/>
              <a:t> – records that show what transformations were applied</a:t>
            </a:r>
          </a:p>
          <a:p>
            <a:pPr>
              <a:lnSpc>
                <a:spcPct val="90000"/>
              </a:lnSpc>
            </a:pPr>
            <a:r>
              <a:rPr lang="en-US" i="1"/>
              <a:t>Extraction &amp; relationship history</a:t>
            </a:r>
            <a:r>
              <a:rPr lang="en-US"/>
              <a:t> – records that show what data was analyzed</a:t>
            </a:r>
          </a:p>
          <a:p>
            <a:pPr>
              <a:lnSpc>
                <a:spcPct val="90000"/>
              </a:lnSpc>
            </a:pPr>
            <a:r>
              <a:rPr lang="en-US" i="1"/>
              <a:t>Algorithms for summarization</a:t>
            </a:r>
            <a:r>
              <a:rPr lang="en-US"/>
              <a:t> – methods available for aggregating and summarizing</a:t>
            </a:r>
          </a:p>
          <a:p>
            <a:pPr>
              <a:lnSpc>
                <a:spcPct val="90000"/>
              </a:lnSpc>
            </a:pPr>
            <a:r>
              <a:rPr lang="en-US" i="1"/>
              <a:t>Data ownership</a:t>
            </a:r>
            <a:r>
              <a:rPr lang="en-US"/>
              <a:t> – records that show origin</a:t>
            </a:r>
          </a:p>
          <a:p>
            <a:pPr>
              <a:lnSpc>
                <a:spcPct val="90000"/>
              </a:lnSpc>
            </a:pPr>
            <a:r>
              <a:rPr lang="en-US" i="1"/>
              <a:t>Patterns of access</a:t>
            </a:r>
            <a:r>
              <a:rPr lang="en-US"/>
              <a:t> – records that show what data are accessed and how often</a:t>
            </a:r>
          </a:p>
          <a:p>
            <a:pPr>
              <a:lnSpc>
                <a:spcPct val="90000"/>
              </a:lnSpc>
            </a:pP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Typical Mapping Metadata</a:t>
            </a:r>
          </a:p>
        </p:txBody>
      </p:sp>
      <p:sp>
        <p:nvSpPr>
          <p:cNvPr id="37891" name="Rectangle 3"/>
          <p:cNvSpPr>
            <a:spLocks noGrp="1" noChangeArrowheads="1"/>
          </p:cNvSpPr>
          <p:nvPr>
            <p:ph type="body" idx="1"/>
          </p:nvPr>
        </p:nvSpPr>
        <p:spPr/>
        <p:txBody>
          <a:bodyPr/>
          <a:lstStyle/>
          <a:p>
            <a:pPr>
              <a:buFont typeface="Wingdings" panose="05000000000000000000" pitchFamily="2" charset="2"/>
              <a:buNone/>
            </a:pPr>
            <a:r>
              <a:rPr lang="en-US" sz="2800"/>
              <a:t>Transformation mapping records include:</a:t>
            </a:r>
          </a:p>
          <a:p>
            <a:pPr lvl="1"/>
            <a:r>
              <a:rPr lang="en-US" sz="2400"/>
              <a:t>Identification of original source</a:t>
            </a:r>
          </a:p>
          <a:p>
            <a:pPr lvl="1"/>
            <a:r>
              <a:rPr lang="en-US" sz="2400"/>
              <a:t>Attribute conversions</a:t>
            </a:r>
          </a:p>
          <a:p>
            <a:pPr lvl="1"/>
            <a:r>
              <a:rPr lang="en-US" sz="2400"/>
              <a:t>Physical characteristic conversions</a:t>
            </a:r>
          </a:p>
          <a:p>
            <a:pPr lvl="1"/>
            <a:r>
              <a:rPr lang="en-US" sz="2400"/>
              <a:t>Encoding/reference table conversions</a:t>
            </a:r>
          </a:p>
          <a:p>
            <a:pPr lvl="1"/>
            <a:r>
              <a:rPr lang="en-US" sz="2400"/>
              <a:t>Naming changes</a:t>
            </a:r>
          </a:p>
          <a:p>
            <a:pPr lvl="1"/>
            <a:r>
              <a:rPr lang="en-US" sz="2400"/>
              <a:t>Key changes</a:t>
            </a:r>
          </a:p>
          <a:p>
            <a:pPr lvl="1"/>
            <a:r>
              <a:rPr lang="en-US" sz="2400"/>
              <a:t>Values of default attributes</a:t>
            </a:r>
          </a:p>
          <a:p>
            <a:pPr lvl="1"/>
            <a:r>
              <a:rPr lang="en-US" sz="2400"/>
              <a:t>Logic to choose from multiple sources</a:t>
            </a:r>
          </a:p>
          <a:p>
            <a:pPr lvl="1"/>
            <a:r>
              <a:rPr lang="en-US" sz="2400"/>
              <a:t>Algorithmic changes</a:t>
            </a:r>
          </a:p>
          <a:p>
            <a:endParaRPr lang="en-US" sz="2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4000">
                <a:latin typeface="Times New Roman" panose="02020603050405020304" pitchFamily="18" charset="0"/>
              </a:rPr>
              <a:t>Conclusion</a:t>
            </a:r>
          </a:p>
        </p:txBody>
      </p:sp>
      <p:sp>
        <p:nvSpPr>
          <p:cNvPr id="15363" name="Rectangle 3"/>
          <p:cNvSpPr>
            <a:spLocks noGrp="1" noChangeArrowheads="1"/>
          </p:cNvSpPr>
          <p:nvPr>
            <p:ph type="body" idx="1"/>
          </p:nvPr>
        </p:nvSpPr>
        <p:spPr/>
        <p:txBody>
          <a:bodyPr/>
          <a:lstStyle/>
          <a:p>
            <a:pPr>
              <a:lnSpc>
                <a:spcPct val="80000"/>
              </a:lnSpc>
            </a:pPr>
            <a:r>
              <a:rPr lang="en-US" sz="2400">
                <a:latin typeface="Times New Roman" panose="02020603050405020304" pitchFamily="18" charset="0"/>
              </a:rPr>
              <a:t>A Data Warehouse is a collection of integrated subject-oriented databases designed to support a DSS.</a:t>
            </a:r>
          </a:p>
          <a:p>
            <a:pPr lvl="1">
              <a:lnSpc>
                <a:spcPct val="80000"/>
              </a:lnSpc>
            </a:pPr>
            <a:r>
              <a:rPr lang="en-US" sz="2000">
                <a:latin typeface="Times New Roman" panose="02020603050405020304" pitchFamily="18" charset="0"/>
              </a:rPr>
              <a:t>Each unit of data is non-volatile and relevant to some moment in time.</a:t>
            </a:r>
          </a:p>
          <a:p>
            <a:pPr>
              <a:lnSpc>
                <a:spcPct val="80000"/>
              </a:lnSpc>
            </a:pPr>
            <a:endParaRPr lang="en-US" sz="2400">
              <a:latin typeface="Times New Roman" panose="02020603050405020304" pitchFamily="18" charset="0"/>
            </a:endParaRPr>
          </a:p>
          <a:p>
            <a:pPr>
              <a:lnSpc>
                <a:spcPct val="80000"/>
              </a:lnSpc>
            </a:pPr>
            <a:r>
              <a:rPr lang="en-US" sz="2400">
                <a:latin typeface="Times New Roman" panose="02020603050405020304" pitchFamily="18" charset="0"/>
              </a:rPr>
              <a:t>An operational data store (ODS) stores data for a specific application.  It feeds the data warehouse a stream of desired raw data.</a:t>
            </a:r>
          </a:p>
          <a:p>
            <a:pPr>
              <a:lnSpc>
                <a:spcPct val="80000"/>
              </a:lnSpc>
            </a:pPr>
            <a:endParaRPr lang="en-US" sz="2400">
              <a:latin typeface="Times New Roman" panose="02020603050405020304" pitchFamily="18" charset="0"/>
            </a:endParaRPr>
          </a:p>
          <a:p>
            <a:pPr>
              <a:lnSpc>
                <a:spcPct val="80000"/>
              </a:lnSpc>
            </a:pPr>
            <a:r>
              <a:rPr lang="en-US" sz="2400">
                <a:latin typeface="Times New Roman" panose="02020603050405020304" pitchFamily="18" charset="0"/>
              </a:rPr>
              <a:t>A data mart is a lower-cost, scaled-down version of a data warehouse, usually designed to support a small group of users (rather than the entire firm).</a:t>
            </a:r>
          </a:p>
          <a:p>
            <a:pPr>
              <a:lnSpc>
                <a:spcPct val="80000"/>
              </a:lnSpc>
            </a:pPr>
            <a:endParaRPr lang="en-US" sz="2400">
              <a:latin typeface="Times New Roman" panose="02020603050405020304" pitchFamily="18" charset="0"/>
            </a:endParaRPr>
          </a:p>
          <a:p>
            <a:pPr>
              <a:lnSpc>
                <a:spcPct val="80000"/>
              </a:lnSpc>
            </a:pPr>
            <a:r>
              <a:rPr lang="en-US" sz="2400">
                <a:latin typeface="Times New Roman" panose="02020603050405020304" pitchFamily="18" charset="0"/>
              </a:rPr>
              <a:t>The metadata is information that is kept about the warehouse.</a:t>
            </a:r>
          </a:p>
          <a:p>
            <a:pPr>
              <a:lnSpc>
                <a:spcPct val="80000"/>
              </a:lnSpc>
            </a:pPr>
            <a:endParaRPr lang="en-US" sz="2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4000"/>
              <a:t>Characteristics of Data Warehouse</a:t>
            </a:r>
          </a:p>
        </p:txBody>
      </p:sp>
      <p:sp>
        <p:nvSpPr>
          <p:cNvPr id="17411" name="Rectangle 3"/>
          <p:cNvSpPr>
            <a:spLocks noGrp="1" noChangeArrowheads="1"/>
          </p:cNvSpPr>
          <p:nvPr>
            <p:ph type="body" idx="1"/>
          </p:nvPr>
        </p:nvSpPr>
        <p:spPr/>
        <p:txBody>
          <a:bodyPr/>
          <a:lstStyle/>
          <a:p>
            <a:pPr>
              <a:lnSpc>
                <a:spcPct val="90000"/>
              </a:lnSpc>
            </a:pPr>
            <a:endParaRPr lang="en-US" sz="2800" b="1"/>
          </a:p>
          <a:p>
            <a:pPr>
              <a:lnSpc>
                <a:spcPct val="90000"/>
              </a:lnSpc>
            </a:pPr>
            <a:r>
              <a:rPr lang="en-US" sz="2800" b="1"/>
              <a:t>Subject oriented. </a:t>
            </a:r>
            <a:r>
              <a:rPr lang="en-US" sz="2800"/>
              <a:t>Data are organized based on how the users refer to them. </a:t>
            </a:r>
          </a:p>
          <a:p>
            <a:pPr>
              <a:lnSpc>
                <a:spcPct val="90000"/>
              </a:lnSpc>
            </a:pPr>
            <a:r>
              <a:rPr lang="en-US" sz="2800" b="1"/>
              <a:t>Integrated</a:t>
            </a:r>
            <a:r>
              <a:rPr lang="en-US" sz="2800"/>
              <a:t>. All inconsistencies regarding naming convention and value representations are removed.</a:t>
            </a:r>
          </a:p>
          <a:p>
            <a:pPr>
              <a:lnSpc>
                <a:spcPct val="90000"/>
              </a:lnSpc>
            </a:pPr>
            <a:r>
              <a:rPr lang="en-US" sz="2800" b="1"/>
              <a:t>Nonvolatile</a:t>
            </a:r>
            <a:r>
              <a:rPr lang="en-US" sz="2800"/>
              <a:t>. Data are stored in read-only format and do not change over time.</a:t>
            </a:r>
          </a:p>
          <a:p>
            <a:pPr>
              <a:lnSpc>
                <a:spcPct val="90000"/>
              </a:lnSpc>
            </a:pPr>
            <a:r>
              <a:rPr lang="en-US" sz="2800" b="1"/>
              <a:t>Time variant</a:t>
            </a:r>
            <a:r>
              <a:rPr lang="en-US" sz="2800" i="1"/>
              <a:t>. </a:t>
            </a:r>
            <a:r>
              <a:rPr lang="en-US" sz="2800"/>
              <a:t>Data are not current but normally time series.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4000"/>
              <a:t>Characteristics of Data Warehouse</a:t>
            </a:r>
          </a:p>
        </p:txBody>
      </p:sp>
      <p:sp>
        <p:nvSpPr>
          <p:cNvPr id="18435" name="Rectangle 3"/>
          <p:cNvSpPr>
            <a:spLocks noGrp="1" noChangeArrowheads="1"/>
          </p:cNvSpPr>
          <p:nvPr>
            <p:ph type="body" idx="1"/>
          </p:nvPr>
        </p:nvSpPr>
        <p:spPr/>
        <p:txBody>
          <a:bodyPr/>
          <a:lstStyle/>
          <a:p>
            <a:pPr>
              <a:lnSpc>
                <a:spcPct val="80000"/>
              </a:lnSpc>
            </a:pPr>
            <a:endParaRPr lang="en-US" sz="2800" b="1"/>
          </a:p>
          <a:p>
            <a:pPr>
              <a:lnSpc>
                <a:spcPct val="80000"/>
              </a:lnSpc>
            </a:pPr>
            <a:endParaRPr lang="en-US" sz="2800" b="1"/>
          </a:p>
          <a:p>
            <a:pPr>
              <a:lnSpc>
                <a:spcPct val="80000"/>
              </a:lnSpc>
            </a:pPr>
            <a:r>
              <a:rPr lang="en-US" sz="2800" b="1"/>
              <a:t>Summarized</a:t>
            </a:r>
            <a:r>
              <a:rPr lang="en-US" sz="2800" i="1"/>
              <a:t> </a:t>
            </a:r>
            <a:r>
              <a:rPr lang="en-US" sz="2800"/>
              <a:t>Operational data are mapped into a decision-usable format</a:t>
            </a:r>
          </a:p>
          <a:p>
            <a:pPr>
              <a:lnSpc>
                <a:spcPct val="80000"/>
              </a:lnSpc>
            </a:pPr>
            <a:r>
              <a:rPr lang="en-US" sz="2800" b="1"/>
              <a:t>Large volume</a:t>
            </a:r>
            <a:r>
              <a:rPr lang="en-US" sz="2800" i="1"/>
              <a:t>. </a:t>
            </a:r>
            <a:r>
              <a:rPr lang="en-US" sz="2800"/>
              <a:t>Time series data sets are normally quite large.</a:t>
            </a:r>
            <a:endParaRPr lang="en-US" sz="2800" i="1"/>
          </a:p>
          <a:p>
            <a:pPr>
              <a:lnSpc>
                <a:spcPct val="80000"/>
              </a:lnSpc>
            </a:pPr>
            <a:r>
              <a:rPr lang="en-US" sz="2800" b="1"/>
              <a:t>Not normalized</a:t>
            </a:r>
            <a:r>
              <a:rPr lang="en-US" sz="2800" i="1"/>
              <a:t>. </a:t>
            </a:r>
            <a:r>
              <a:rPr lang="en-US" sz="2800"/>
              <a:t>DW data can be, and often are, redundant.</a:t>
            </a:r>
            <a:endParaRPr lang="en-US" sz="2800" i="1"/>
          </a:p>
          <a:p>
            <a:pPr>
              <a:lnSpc>
                <a:spcPct val="80000"/>
              </a:lnSpc>
            </a:pPr>
            <a:r>
              <a:rPr lang="en-US" sz="2800" b="1"/>
              <a:t>Metadata</a:t>
            </a:r>
            <a:r>
              <a:rPr lang="en-US" sz="2800" i="1"/>
              <a:t>. </a:t>
            </a:r>
            <a:r>
              <a:rPr lang="en-US" sz="2800"/>
              <a:t>Data about data are stored.</a:t>
            </a:r>
          </a:p>
          <a:p>
            <a:pPr>
              <a:lnSpc>
                <a:spcPct val="80000"/>
              </a:lnSpc>
            </a:pPr>
            <a:r>
              <a:rPr lang="en-US" sz="2800" b="1"/>
              <a:t>Data sources</a:t>
            </a:r>
            <a:r>
              <a:rPr lang="en-US" sz="2800"/>
              <a:t>. Data come from internal and external unintegrated operational systems.</a:t>
            </a:r>
          </a:p>
          <a:p>
            <a:pPr>
              <a:lnSpc>
                <a:spcPct val="80000"/>
              </a:lnSpc>
            </a:pPr>
            <a:endParaRPr lang="en-US" sz="28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3200" b="1"/>
              <a:t>A Data Warehouse is </a:t>
            </a:r>
            <a:r>
              <a:rPr lang="en-US" sz="3200" b="1" u="sng"/>
              <a:t>Subject</a:t>
            </a:r>
            <a:r>
              <a:rPr lang="en-US" sz="3200" b="1"/>
              <a:t> Oriented</a:t>
            </a:r>
          </a:p>
        </p:txBody>
      </p:sp>
      <p:sp>
        <p:nvSpPr>
          <p:cNvPr id="19459" name="Rectangle 3"/>
          <p:cNvSpPr>
            <a:spLocks noGrp="1" noChangeArrowheads="1"/>
          </p:cNvSpPr>
          <p:nvPr>
            <p:ph type="body" idx="1"/>
          </p:nvPr>
        </p:nvSpPr>
        <p:spPr/>
        <p:txBody>
          <a:bodyPr/>
          <a:lstStyle/>
          <a:p>
            <a:endParaRPr lang="en-US"/>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520113" cy="43100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Subject Orientation</a:t>
            </a:r>
          </a:p>
        </p:txBody>
      </p:sp>
      <p:graphicFrame>
        <p:nvGraphicFramePr>
          <p:cNvPr id="20508" name="Group 28"/>
          <p:cNvGraphicFramePr>
            <a:graphicFrameLocks noGrp="1"/>
          </p:cNvGraphicFramePr>
          <p:nvPr>
            <p:ph type="tbl" idx="1"/>
          </p:nvPr>
        </p:nvGraphicFramePr>
        <p:xfrm>
          <a:off x="762000" y="2743200"/>
          <a:ext cx="7772400" cy="2072640"/>
        </p:xfrm>
        <a:graphic>
          <a:graphicData uri="http://schemas.openxmlformats.org/drawingml/2006/table">
            <a:tbl>
              <a:tblPr/>
              <a:tblGrid>
                <a:gridCol w="3884613"/>
                <a:gridCol w="3887787"/>
              </a:tblGrid>
              <a:tr h="233363">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Application Environment</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Data warehouse Environment</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77875">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Design activities must be equally focused on both process and database design </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DW world is primarily void of process design and tends to focus exclusively on issues of data modeling and database design</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Data Integrated</a:t>
            </a:r>
          </a:p>
        </p:txBody>
      </p:sp>
      <p:sp>
        <p:nvSpPr>
          <p:cNvPr id="21507" name="Rectangle 3"/>
          <p:cNvSpPr>
            <a:spLocks noGrp="1" noChangeArrowheads="1"/>
          </p:cNvSpPr>
          <p:nvPr>
            <p:ph type="body" idx="1"/>
          </p:nvPr>
        </p:nvSpPr>
        <p:spPr/>
        <p:txBody>
          <a:bodyPr/>
          <a:lstStyle/>
          <a:p>
            <a:r>
              <a:rPr lang="en-US" b="1"/>
              <a:t>Integration</a:t>
            </a:r>
            <a:r>
              <a:rPr lang="en-US"/>
              <a:t> –consistency naming conventions and measurement attributers, accuracy, and common aggregation.</a:t>
            </a:r>
          </a:p>
          <a:p>
            <a:r>
              <a:rPr lang="en-US"/>
              <a:t>Establishment of a common unit of measure for all synonymous data elements from dissimilar database.</a:t>
            </a:r>
          </a:p>
          <a:p>
            <a:r>
              <a:rPr lang="en-US"/>
              <a:t>The data must be stored in the DW in an integrated, globally acceptable manner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z="4000">
                <a:latin typeface="Times New Roman" panose="02020603050405020304" pitchFamily="18" charset="0"/>
              </a:rPr>
              <a:t>Inmon-Cont’d</a:t>
            </a:r>
          </a:p>
        </p:txBody>
      </p:sp>
      <p:sp>
        <p:nvSpPr>
          <p:cNvPr id="5123" name="Rectangle 3"/>
          <p:cNvSpPr>
            <a:spLocks noGrp="1" noChangeArrowheads="1"/>
          </p:cNvSpPr>
          <p:nvPr>
            <p:ph type="body" idx="1"/>
          </p:nvPr>
        </p:nvSpPr>
        <p:spPr/>
        <p:txBody>
          <a:bodyPr/>
          <a:lstStyle/>
          <a:p>
            <a:pPr>
              <a:lnSpc>
                <a:spcPct val="80000"/>
              </a:lnSpc>
            </a:pPr>
            <a:r>
              <a:rPr lang="en-US" sz="2000">
                <a:latin typeface="Times New Roman" panose="02020603050405020304" pitchFamily="18" charset="0"/>
              </a:rPr>
              <a:t>Bill has written about a variety</a:t>
            </a:r>
          </a:p>
          <a:p>
            <a:pPr>
              <a:lnSpc>
                <a:spcPct val="80000"/>
              </a:lnSpc>
              <a:buFont typeface="Wingdings" panose="05000000000000000000" pitchFamily="2" charset="2"/>
              <a:buNone/>
            </a:pPr>
            <a:r>
              <a:rPr lang="en-US" sz="2000">
                <a:latin typeface="Times New Roman" panose="02020603050405020304" pitchFamily="18" charset="0"/>
              </a:rPr>
              <a:t>	 of topics on the building, usage,</a:t>
            </a:r>
          </a:p>
          <a:p>
            <a:pPr>
              <a:lnSpc>
                <a:spcPct val="80000"/>
              </a:lnSpc>
              <a:buFont typeface="Wingdings" panose="05000000000000000000" pitchFamily="2" charset="2"/>
              <a:buNone/>
            </a:pPr>
            <a:r>
              <a:rPr lang="en-US" sz="2000">
                <a:latin typeface="Times New Roman" panose="02020603050405020304" pitchFamily="18" charset="0"/>
              </a:rPr>
              <a:t>	 &amp; maintenance of the data warehouse</a:t>
            </a:r>
          </a:p>
          <a:p>
            <a:pPr>
              <a:lnSpc>
                <a:spcPct val="80000"/>
              </a:lnSpc>
              <a:buFont typeface="Wingdings" panose="05000000000000000000" pitchFamily="2" charset="2"/>
              <a:buNone/>
            </a:pPr>
            <a:r>
              <a:rPr lang="en-US" sz="2000">
                <a:latin typeface="Times New Roman" panose="02020603050405020304" pitchFamily="18" charset="0"/>
              </a:rPr>
              <a:t>	 &amp; the Corporate Information Factory.</a:t>
            </a:r>
          </a:p>
          <a:p>
            <a:pPr>
              <a:lnSpc>
                <a:spcPct val="80000"/>
              </a:lnSpc>
            </a:pPr>
            <a:endParaRPr lang="en-US" sz="2000">
              <a:latin typeface="Times New Roman" panose="02020603050405020304" pitchFamily="18" charset="0"/>
            </a:endParaRPr>
          </a:p>
          <a:p>
            <a:pPr>
              <a:lnSpc>
                <a:spcPct val="80000"/>
              </a:lnSpc>
            </a:pPr>
            <a:endParaRPr lang="en-US" sz="1600">
              <a:latin typeface="Times New Roman" panose="02020603050405020304" pitchFamily="18" charset="0"/>
            </a:endParaRPr>
          </a:p>
          <a:p>
            <a:pPr>
              <a:lnSpc>
                <a:spcPct val="80000"/>
              </a:lnSpc>
            </a:pPr>
            <a:r>
              <a:rPr lang="en-US" sz="2000">
                <a:latin typeface="Times New Roman" panose="02020603050405020304" pitchFamily="18" charset="0"/>
              </a:rPr>
              <a:t>He has written more than 650</a:t>
            </a:r>
          </a:p>
          <a:p>
            <a:pPr>
              <a:lnSpc>
                <a:spcPct val="80000"/>
              </a:lnSpc>
              <a:buFont typeface="Wingdings" panose="05000000000000000000" pitchFamily="2" charset="2"/>
              <a:buNone/>
            </a:pPr>
            <a:r>
              <a:rPr lang="en-US" sz="2000">
                <a:latin typeface="Times New Roman" panose="02020603050405020304" pitchFamily="18" charset="0"/>
              </a:rPr>
              <a:t>	articles (Datamation, ComputerWorld, </a:t>
            </a:r>
          </a:p>
          <a:p>
            <a:pPr>
              <a:lnSpc>
                <a:spcPct val="80000"/>
              </a:lnSpc>
              <a:buFont typeface="Wingdings" panose="05000000000000000000" pitchFamily="2" charset="2"/>
              <a:buNone/>
            </a:pPr>
            <a:r>
              <a:rPr lang="en-US" sz="2000">
                <a:latin typeface="Times New Roman" panose="02020603050405020304" pitchFamily="18" charset="0"/>
              </a:rPr>
              <a:t>	and Byte Magazine).</a:t>
            </a:r>
          </a:p>
          <a:p>
            <a:pPr>
              <a:lnSpc>
                <a:spcPct val="80000"/>
              </a:lnSpc>
            </a:pPr>
            <a:endParaRPr lang="en-US" sz="2000">
              <a:latin typeface="Times New Roman" panose="02020603050405020304" pitchFamily="18" charset="0"/>
            </a:endParaRPr>
          </a:p>
          <a:p>
            <a:pPr>
              <a:lnSpc>
                <a:spcPct val="80000"/>
              </a:lnSpc>
            </a:pPr>
            <a:endParaRPr lang="en-US" sz="1600">
              <a:latin typeface="Times New Roman" panose="02020603050405020304" pitchFamily="18" charset="0"/>
            </a:endParaRPr>
          </a:p>
          <a:p>
            <a:pPr>
              <a:lnSpc>
                <a:spcPct val="80000"/>
              </a:lnSpc>
            </a:pPr>
            <a:r>
              <a:rPr lang="en-US" sz="2000">
                <a:latin typeface="Times New Roman" panose="02020603050405020304" pitchFamily="18" charset="0"/>
              </a:rPr>
              <a:t>Inmon has published 45 books.</a:t>
            </a:r>
          </a:p>
          <a:p>
            <a:pPr lvl="1">
              <a:lnSpc>
                <a:spcPct val="80000"/>
              </a:lnSpc>
            </a:pPr>
            <a:r>
              <a:rPr lang="en-US" sz="2000">
                <a:latin typeface="Times New Roman" panose="02020603050405020304" pitchFamily="18" charset="0"/>
              </a:rPr>
              <a:t>Many of books has been translated to Chinese, Dutch, French, German, Japanese, Korean, Portuguese, Russian, and Spanish. </a:t>
            </a:r>
          </a:p>
        </p:txBody>
      </p:sp>
      <p:pic>
        <p:nvPicPr>
          <p:cNvPr id="5124" name="Picture 4" descr="inmon-pic-3in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600200"/>
            <a:ext cx="2514600" cy="3276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Data Integrated</a:t>
            </a:r>
          </a:p>
        </p:txBody>
      </p:sp>
      <p:sp>
        <p:nvSpPr>
          <p:cNvPr id="22531" name="Rectangle 3"/>
          <p:cNvSpPr>
            <a:spLocks noGrp="1" noChangeArrowheads="1"/>
          </p:cNvSpPr>
          <p:nvPr>
            <p:ph type="body" idx="1"/>
          </p:nvPr>
        </p:nvSpPr>
        <p:spPr/>
        <p:txBody>
          <a:bodyPr/>
          <a:lstStyle/>
          <a:p>
            <a:endParaRPr lang="en-US"/>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8083550" cy="518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Time Variant</a:t>
            </a:r>
          </a:p>
        </p:txBody>
      </p:sp>
      <p:sp>
        <p:nvSpPr>
          <p:cNvPr id="23555" name="Rectangle 3"/>
          <p:cNvSpPr>
            <a:spLocks noGrp="1" noChangeArrowheads="1"/>
          </p:cNvSpPr>
          <p:nvPr>
            <p:ph type="body" idx="1"/>
          </p:nvPr>
        </p:nvSpPr>
        <p:spPr/>
        <p:txBody>
          <a:bodyPr/>
          <a:lstStyle/>
          <a:p>
            <a:pPr>
              <a:lnSpc>
                <a:spcPct val="90000"/>
              </a:lnSpc>
            </a:pPr>
            <a:r>
              <a:rPr lang="en-US" sz="2800"/>
              <a:t>In an operational application system, the expectation is that all data within the database are accurate as of the moment of access. In the DW data are simply assumed to be accurate as of some moment in time and not necessarily right now. </a:t>
            </a:r>
          </a:p>
          <a:p>
            <a:pPr>
              <a:lnSpc>
                <a:spcPct val="90000"/>
              </a:lnSpc>
            </a:pPr>
            <a:r>
              <a:rPr lang="en-US" sz="2800"/>
              <a:t>One of the places where DW data display time variance is in the structure of the record key. Every primary key contained within  the DW must contain, either implicitly or explicitly an element of time( day, week, month, etc)</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Time Variant</a:t>
            </a:r>
          </a:p>
        </p:txBody>
      </p:sp>
      <p:sp>
        <p:nvSpPr>
          <p:cNvPr id="24579" name="Rectangle 3"/>
          <p:cNvSpPr>
            <a:spLocks noGrp="1" noChangeArrowheads="1"/>
          </p:cNvSpPr>
          <p:nvPr>
            <p:ph type="body" idx="1"/>
          </p:nvPr>
        </p:nvSpPr>
        <p:spPr/>
        <p:txBody>
          <a:bodyPr/>
          <a:lstStyle/>
          <a:p>
            <a:r>
              <a:rPr lang="en-US"/>
              <a:t>Every piece of data contained within the warehouse must be associated with a particular point in time if any useful analysis is to be conducted with it.</a:t>
            </a:r>
          </a:p>
          <a:p>
            <a:r>
              <a:rPr lang="en-US"/>
              <a:t>Another aspect of time variance in DW data is that, once recorded, data within the warehouse cannot be updated or changed.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Nonvolatility</a:t>
            </a:r>
          </a:p>
        </p:txBody>
      </p:sp>
      <p:sp>
        <p:nvSpPr>
          <p:cNvPr id="25603" name="Rectangle 3"/>
          <p:cNvSpPr>
            <a:spLocks noGrp="1" noChangeArrowheads="1"/>
          </p:cNvSpPr>
          <p:nvPr>
            <p:ph type="body" idx="1"/>
          </p:nvPr>
        </p:nvSpPr>
        <p:spPr/>
        <p:txBody>
          <a:bodyPr/>
          <a:lstStyle/>
          <a:p>
            <a:r>
              <a:rPr lang="en-US"/>
              <a:t>Typical activities such as deletes, inserts, and changes that are performed in an operational application environment are completely nonexistent in a DW environment.</a:t>
            </a:r>
          </a:p>
          <a:p>
            <a:r>
              <a:rPr lang="en-US"/>
              <a:t>Only two data operations are ever performed in the DW: data loading and data access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Nonvolatility</a:t>
            </a:r>
          </a:p>
        </p:txBody>
      </p:sp>
      <p:graphicFrame>
        <p:nvGraphicFramePr>
          <p:cNvPr id="26627" name="Group 3"/>
          <p:cNvGraphicFramePr>
            <a:graphicFrameLocks noGrp="1"/>
          </p:cNvGraphicFramePr>
          <p:nvPr>
            <p:ph idx="1"/>
          </p:nvPr>
        </p:nvGraphicFramePr>
        <p:xfrm>
          <a:off x="457200" y="1600200"/>
          <a:ext cx="8229600" cy="4529139"/>
        </p:xfrm>
        <a:graphic>
          <a:graphicData uri="http://schemas.openxmlformats.org/drawingml/2006/table">
            <a:tbl>
              <a:tblPr/>
              <a:tblGrid>
                <a:gridCol w="4113213"/>
                <a:gridCol w="4116387"/>
              </a:tblGrid>
              <a:tr h="454025">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Application</a:t>
                      </a:r>
                      <a:endParaRPr kumimoji="0" lang="en-US" sz="2400" b="1"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DW</a:t>
                      </a:r>
                      <a:endParaRPr kumimoji="0" lang="en-US" sz="2400" b="1"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58938">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The design issues must focus on data integrity and update anomalies. Complex processes must be coded to ensure that the data update processes allow for high integrity of the final product.</a:t>
                      </a:r>
                      <a:endParaRPr kumimoji="0" 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Such issues are no concern to in a DW environment because data update is never performed.</a:t>
                      </a:r>
                      <a:endParaRPr kumimoji="0" 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55688">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Data is placed in normalized form to ensure a minimal redundancy (totals that could be calculated would never be stored) </a:t>
                      </a:r>
                      <a:endParaRPr kumimoji="0" 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Designers find it useful to store many of such calculations or summarizations.</a:t>
                      </a:r>
                      <a:endParaRPr kumimoji="0" 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57313">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The technologies necessary to support issues of transaction and data recovery, roll back, and detection and remedy of deadlock are quite complex.</a:t>
                      </a:r>
                      <a:endParaRPr kumimoji="0" 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Relative simplicity in technology</a:t>
                      </a:r>
                      <a:endParaRPr kumimoji="0" 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b="1"/>
              <a:t>The Data Warehouse Architecture</a:t>
            </a:r>
          </a:p>
        </p:txBody>
      </p:sp>
      <p:sp>
        <p:nvSpPr>
          <p:cNvPr id="29699"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US"/>
              <a:t>The architecture consists of various interconnected elements:</a:t>
            </a:r>
          </a:p>
          <a:p>
            <a:pPr lvl="1">
              <a:lnSpc>
                <a:spcPct val="90000"/>
              </a:lnSpc>
            </a:pPr>
            <a:r>
              <a:rPr lang="en-US" i="1"/>
              <a:t>Operational and external database layer</a:t>
            </a:r>
            <a:r>
              <a:rPr lang="en-US"/>
              <a:t> – the source data for the DW</a:t>
            </a:r>
          </a:p>
          <a:p>
            <a:pPr lvl="1">
              <a:lnSpc>
                <a:spcPct val="90000"/>
              </a:lnSpc>
            </a:pPr>
            <a:r>
              <a:rPr lang="en-US" i="1"/>
              <a:t>Information access layer</a:t>
            </a:r>
            <a:r>
              <a:rPr lang="en-US"/>
              <a:t> – the tools the end user access to extract and analyze the data</a:t>
            </a:r>
          </a:p>
          <a:p>
            <a:pPr lvl="1">
              <a:lnSpc>
                <a:spcPct val="90000"/>
              </a:lnSpc>
            </a:pPr>
            <a:r>
              <a:rPr lang="en-US" i="1"/>
              <a:t>Data access layer</a:t>
            </a:r>
            <a:r>
              <a:rPr lang="en-US"/>
              <a:t> – the interface between the operational and information access layers</a:t>
            </a:r>
          </a:p>
          <a:p>
            <a:pPr lvl="1">
              <a:lnSpc>
                <a:spcPct val="90000"/>
              </a:lnSpc>
            </a:pPr>
            <a:r>
              <a:rPr lang="en-US" i="1"/>
              <a:t>Metadata layer</a:t>
            </a:r>
            <a:r>
              <a:rPr lang="en-US"/>
              <a:t> – the data directory or repository of metadata information</a:t>
            </a:r>
          </a:p>
          <a:p>
            <a:pPr>
              <a:lnSpc>
                <a:spcPct val="90000"/>
              </a:lnSpc>
            </a:pP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42" name="Picture 2" descr="Data Warehouse Architecture Data Warehouse  Engine Optimized Loader Extraction Cleansing Analyze Query Metadata Reposi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84" y="274638"/>
            <a:ext cx="8205716" cy="6154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87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b="1"/>
              <a:t>Components of the Data Warehouse Architecture</a:t>
            </a:r>
          </a:p>
        </p:txBody>
      </p:sp>
      <p:pic>
        <p:nvPicPr>
          <p:cNvPr id="30723" name="Picture 3" descr="DWarch"/>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468438" y="1600200"/>
            <a:ext cx="6207125" cy="4533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b="1"/>
              <a:t>Data Warehousing Typology</a:t>
            </a:r>
          </a:p>
        </p:txBody>
      </p:sp>
      <p:sp>
        <p:nvSpPr>
          <p:cNvPr id="32771" name="Rectangle 3"/>
          <p:cNvSpPr>
            <a:spLocks noGrp="1" noChangeArrowheads="1"/>
          </p:cNvSpPr>
          <p:nvPr>
            <p:ph type="body" idx="1"/>
          </p:nvPr>
        </p:nvSpPr>
        <p:spPr/>
        <p:txBody>
          <a:bodyPr/>
          <a:lstStyle/>
          <a:p>
            <a:r>
              <a:rPr lang="en-US" sz="2800" i="1"/>
              <a:t>The </a:t>
            </a:r>
            <a:r>
              <a:rPr lang="en-US" sz="2800" b="1" i="1"/>
              <a:t>virtual data warehouse</a:t>
            </a:r>
            <a:r>
              <a:rPr lang="en-US" sz="2800"/>
              <a:t> – the end users have direct access to the data stores, using tools enabled at the data access layer</a:t>
            </a:r>
          </a:p>
          <a:p>
            <a:r>
              <a:rPr lang="en-US" sz="2800" i="1"/>
              <a:t>The </a:t>
            </a:r>
            <a:r>
              <a:rPr lang="en-US" sz="2800" b="1" i="1"/>
              <a:t>central data warehouse</a:t>
            </a:r>
            <a:r>
              <a:rPr lang="en-US" sz="2800"/>
              <a:t> – a single physical database contains all of the data for a specific functional area</a:t>
            </a:r>
          </a:p>
          <a:p>
            <a:r>
              <a:rPr lang="en-US" sz="2800" i="1"/>
              <a:t>The </a:t>
            </a:r>
            <a:r>
              <a:rPr lang="en-US" sz="2800" b="1" i="1"/>
              <a:t>distributed data warehouse</a:t>
            </a:r>
            <a:r>
              <a:rPr lang="en-US" sz="2800"/>
              <a:t> – the components are distributed across several physical databases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Data Warehouse Technologies</a:t>
            </a:r>
          </a:p>
        </p:txBody>
      </p:sp>
      <p:sp>
        <p:nvSpPr>
          <p:cNvPr id="40963" name="Rectangle 3"/>
          <p:cNvSpPr>
            <a:spLocks noGrp="1" noChangeArrowheads="1"/>
          </p:cNvSpPr>
          <p:nvPr>
            <p:ph type="body" idx="1"/>
          </p:nvPr>
        </p:nvSpPr>
        <p:spPr/>
        <p:txBody>
          <a:bodyPr/>
          <a:lstStyle/>
          <a:p>
            <a:r>
              <a:rPr lang="en-US" sz="2800"/>
              <a:t>No one currently offers an end-to-end DW solution.  Organizations buy bits and pieces from a number of vendors and hopefully make them work together.</a:t>
            </a:r>
          </a:p>
          <a:p>
            <a:r>
              <a:rPr lang="en-US" sz="2800"/>
              <a:t>SAS, IBM, Software AG, Information Builders and Platinum offer solutions that are at least fairly comprehensive.</a:t>
            </a:r>
          </a:p>
          <a:p>
            <a:r>
              <a:rPr lang="en-US" sz="2800"/>
              <a:t>The market is very competitive.  Table 10-6 in the text lists 90 firms that produce DW products.</a:t>
            </a:r>
          </a:p>
          <a:p>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552" y="274638"/>
            <a:ext cx="8243248" cy="6182436"/>
          </a:xfrm>
        </p:spPr>
      </p:pic>
    </p:spTree>
    <p:extLst>
      <p:ext uri="{BB962C8B-B14F-4D97-AF65-F5344CB8AC3E}">
        <p14:creationId xmlns:p14="http://schemas.microsoft.com/office/powerpoint/2010/main" val="2789154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z="4000"/>
              <a:t>The Future of Data Warehousing</a:t>
            </a:r>
          </a:p>
        </p:txBody>
      </p:sp>
      <p:sp>
        <p:nvSpPr>
          <p:cNvPr id="41987"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US" sz="2800"/>
              <a:t>As the DW becomes a standard part of an organization, there will be efforts to find new ways to use the data.  This will likely bring with it several new challenges:</a:t>
            </a:r>
          </a:p>
          <a:p>
            <a:pPr lvl="1">
              <a:lnSpc>
                <a:spcPct val="90000"/>
              </a:lnSpc>
            </a:pPr>
            <a:r>
              <a:rPr lang="en-US" sz="2400" u="sng"/>
              <a:t>Regulatory constraints</a:t>
            </a:r>
            <a:r>
              <a:rPr lang="en-US" sz="2400"/>
              <a:t> may limit the ability to combine sources of disparate data.</a:t>
            </a:r>
          </a:p>
          <a:p>
            <a:pPr lvl="1">
              <a:lnSpc>
                <a:spcPct val="90000"/>
              </a:lnSpc>
            </a:pPr>
            <a:r>
              <a:rPr lang="en-US" sz="2400"/>
              <a:t>These disparate sources are likely to contain </a:t>
            </a:r>
            <a:r>
              <a:rPr lang="en-US" sz="2400" u="sng"/>
              <a:t>unstructured data</a:t>
            </a:r>
            <a:r>
              <a:rPr lang="en-US" sz="2400"/>
              <a:t>, which is hard to store.</a:t>
            </a:r>
          </a:p>
          <a:p>
            <a:pPr lvl="1">
              <a:lnSpc>
                <a:spcPct val="90000"/>
              </a:lnSpc>
            </a:pPr>
            <a:r>
              <a:rPr lang="en-US" sz="2400"/>
              <a:t>The </a:t>
            </a:r>
            <a:r>
              <a:rPr lang="en-US" sz="2400" u="sng"/>
              <a:t>Internet</a:t>
            </a:r>
            <a:r>
              <a:rPr lang="en-US" sz="2400"/>
              <a:t> makes it possible to access data from virtually “anywhere”.  Of course, this just increases the disparity.</a:t>
            </a:r>
          </a:p>
          <a:p>
            <a:pPr>
              <a:lnSpc>
                <a:spcPct val="90000"/>
              </a:lnSpc>
            </a:pPr>
            <a:endParaRPr lang="en-US" sz="2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Objective</a:t>
            </a:r>
          </a:p>
        </p:txBody>
      </p:sp>
      <p:sp>
        <p:nvSpPr>
          <p:cNvPr id="66563" name="Rectangle 3"/>
          <p:cNvSpPr>
            <a:spLocks noGrp="1" noChangeArrowheads="1"/>
          </p:cNvSpPr>
          <p:nvPr>
            <p:ph type="body" sz="half" idx="1"/>
          </p:nvPr>
        </p:nvSpPr>
        <p:spPr/>
        <p:txBody>
          <a:bodyPr/>
          <a:lstStyle/>
          <a:p>
            <a:r>
              <a:rPr lang="en-US" sz="2800"/>
              <a:t>Interesting Facts</a:t>
            </a:r>
          </a:p>
          <a:p>
            <a:endParaRPr lang="en-US" sz="2800"/>
          </a:p>
          <a:p>
            <a:r>
              <a:rPr lang="en-US" sz="2800"/>
              <a:t>Data Can be Used To</a:t>
            </a:r>
          </a:p>
          <a:p>
            <a:endParaRPr lang="en-US" sz="2800"/>
          </a:p>
          <a:p>
            <a:r>
              <a:rPr lang="en-US" sz="2800"/>
              <a:t>Robust Infrastructure</a:t>
            </a:r>
          </a:p>
          <a:p>
            <a:endParaRPr lang="en-US" sz="2800"/>
          </a:p>
          <a:p>
            <a:r>
              <a:rPr lang="en-US" sz="2800"/>
              <a:t>Success of Data Warehouse Projects</a:t>
            </a:r>
          </a:p>
          <a:p>
            <a:endParaRPr lang="en-US" sz="2800"/>
          </a:p>
        </p:txBody>
      </p:sp>
      <p:sp>
        <p:nvSpPr>
          <p:cNvPr id="66564" name="Rectangle 4"/>
          <p:cNvSpPr>
            <a:spLocks noGrp="1" noChangeArrowheads="1"/>
          </p:cNvSpPr>
          <p:nvPr>
            <p:ph type="body" sz="half" idx="2"/>
          </p:nvPr>
        </p:nvSpPr>
        <p:spPr/>
        <p:txBody>
          <a:bodyPr/>
          <a:lstStyle/>
          <a:p>
            <a:r>
              <a:rPr lang="en-US" sz="2800"/>
              <a:t>Implementing Data Warehouse</a:t>
            </a:r>
          </a:p>
          <a:p>
            <a:endParaRPr lang="en-US" sz="2800"/>
          </a:p>
          <a:p>
            <a:r>
              <a:rPr lang="en-US" sz="2800"/>
              <a:t>Real Time Alerts &amp; Integration</a:t>
            </a:r>
          </a:p>
          <a:p>
            <a:endParaRPr lang="en-US" sz="2800"/>
          </a:p>
          <a:p>
            <a:r>
              <a:rPr lang="en-US" sz="2800"/>
              <a:t>Identity Theft</a:t>
            </a:r>
          </a:p>
          <a:p>
            <a:endParaRPr lang="en-US" sz="2800"/>
          </a:p>
          <a:p>
            <a:r>
              <a:rPr lang="en-US" sz="2800"/>
              <a:t>What Can You Do?</a:t>
            </a:r>
          </a:p>
        </p:txBody>
      </p:sp>
      <p:pic>
        <p:nvPicPr>
          <p:cNvPr id="66565" name="Picture 5" descr="BD2131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71600"/>
            <a:ext cx="5934075" cy="66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Interesting Facts</a:t>
            </a:r>
          </a:p>
        </p:txBody>
      </p:sp>
      <p:sp>
        <p:nvSpPr>
          <p:cNvPr id="68611" name="Rectangle 3"/>
          <p:cNvSpPr>
            <a:spLocks noGrp="1" noChangeArrowheads="1"/>
          </p:cNvSpPr>
          <p:nvPr>
            <p:ph type="body" idx="1"/>
          </p:nvPr>
        </p:nvSpPr>
        <p:spPr/>
        <p:txBody>
          <a:bodyPr/>
          <a:lstStyle/>
          <a:p>
            <a:r>
              <a:rPr lang="en-US" sz="2800"/>
              <a:t>Harrah’s Entertainment’s Data Warehouse holds 30 terabytes, or 30 trillion bytes of data, roughly three times the number of printed characters in the Library of Congress</a:t>
            </a:r>
          </a:p>
          <a:p>
            <a:endParaRPr lang="en-US" sz="2800"/>
          </a:p>
          <a:p>
            <a:r>
              <a:rPr lang="en-US" sz="2800"/>
              <a:t>Casinos, retailers, airlines, and banks are piling up data so vast, it would have been unthinkable years ago; result from the curse of cheap storage</a:t>
            </a:r>
          </a:p>
        </p:txBody>
      </p:sp>
      <p:pic>
        <p:nvPicPr>
          <p:cNvPr id="68612" name="Picture 4" descr="BD2131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71600"/>
            <a:ext cx="5934075" cy="66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Interesting Facts</a:t>
            </a:r>
          </a:p>
        </p:txBody>
      </p:sp>
      <p:sp>
        <p:nvSpPr>
          <p:cNvPr id="70659" name="Rectangle 3"/>
          <p:cNvSpPr>
            <a:spLocks noGrp="1" noChangeArrowheads="1"/>
          </p:cNvSpPr>
          <p:nvPr>
            <p:ph type="body" idx="1"/>
          </p:nvPr>
        </p:nvSpPr>
        <p:spPr/>
        <p:txBody>
          <a:bodyPr/>
          <a:lstStyle/>
          <a:p>
            <a:pPr>
              <a:lnSpc>
                <a:spcPct val="90000"/>
              </a:lnSpc>
            </a:pPr>
            <a:r>
              <a:rPr lang="en-US"/>
              <a:t>Storage Shipments as of 2004: 22 exabytes or 22 million trillion bytes of hard disk space, double the amount in 2002.</a:t>
            </a:r>
          </a:p>
          <a:p>
            <a:pPr>
              <a:lnSpc>
                <a:spcPct val="90000"/>
              </a:lnSpc>
            </a:pPr>
            <a:endParaRPr lang="en-US"/>
          </a:p>
          <a:p>
            <a:pPr>
              <a:lnSpc>
                <a:spcPct val="90000"/>
              </a:lnSpc>
            </a:pPr>
            <a:r>
              <a:rPr lang="en-US"/>
              <a:t>Equivalent to 4x’s the space needed to store every word ever spoken by every human being who has ever lived.</a:t>
            </a:r>
          </a:p>
          <a:p>
            <a:pPr>
              <a:lnSpc>
                <a:spcPct val="90000"/>
              </a:lnSpc>
            </a:pPr>
            <a:endParaRPr lang="en-US"/>
          </a:p>
          <a:p>
            <a:pPr>
              <a:lnSpc>
                <a:spcPct val="90000"/>
              </a:lnSpc>
            </a:pPr>
            <a:r>
              <a:rPr lang="en-US"/>
              <a:t>Should double again in 2006</a:t>
            </a:r>
          </a:p>
        </p:txBody>
      </p:sp>
      <p:pic>
        <p:nvPicPr>
          <p:cNvPr id="70660" name="Picture 4" descr="BD2131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71600"/>
            <a:ext cx="5934075" cy="66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Data Can be Used To</a:t>
            </a:r>
          </a:p>
        </p:txBody>
      </p:sp>
      <p:sp>
        <p:nvSpPr>
          <p:cNvPr id="71683" name="Rectangle 3"/>
          <p:cNvSpPr>
            <a:spLocks noGrp="1" noChangeArrowheads="1"/>
          </p:cNvSpPr>
          <p:nvPr>
            <p:ph type="body" idx="1"/>
          </p:nvPr>
        </p:nvSpPr>
        <p:spPr/>
        <p:txBody>
          <a:bodyPr/>
          <a:lstStyle/>
          <a:p>
            <a:pPr>
              <a:lnSpc>
                <a:spcPct val="80000"/>
              </a:lnSpc>
            </a:pPr>
            <a:r>
              <a:rPr lang="en-US" sz="2300"/>
              <a:t>Quantify the volume impact of vehicles across the marketing matrix</a:t>
            </a:r>
          </a:p>
          <a:p>
            <a:pPr>
              <a:lnSpc>
                <a:spcPct val="80000"/>
              </a:lnSpc>
            </a:pPr>
            <a:endParaRPr lang="en-US" sz="2300"/>
          </a:p>
          <a:p>
            <a:pPr>
              <a:lnSpc>
                <a:spcPct val="80000"/>
              </a:lnSpc>
            </a:pPr>
            <a:r>
              <a:rPr lang="en-US" sz="2300"/>
              <a:t>Account for decay and saturation factors in the determination of investment choices and returns</a:t>
            </a:r>
          </a:p>
          <a:p>
            <a:pPr>
              <a:lnSpc>
                <a:spcPct val="80000"/>
              </a:lnSpc>
            </a:pPr>
            <a:endParaRPr lang="en-US" sz="2300"/>
          </a:p>
          <a:p>
            <a:pPr>
              <a:lnSpc>
                <a:spcPct val="80000"/>
              </a:lnSpc>
            </a:pPr>
            <a:r>
              <a:rPr lang="en-US" sz="2300"/>
              <a:t>Execute “what-if” simulations of pricing or promotional scenarios before a proposed action is taken</a:t>
            </a:r>
          </a:p>
          <a:p>
            <a:pPr>
              <a:lnSpc>
                <a:spcPct val="80000"/>
              </a:lnSpc>
            </a:pPr>
            <a:endParaRPr lang="en-US" sz="2300"/>
          </a:p>
          <a:p>
            <a:pPr>
              <a:lnSpc>
                <a:spcPct val="80000"/>
              </a:lnSpc>
            </a:pPr>
            <a:r>
              <a:rPr lang="en-US" sz="2300"/>
              <a:t>Provide a continuous planning, measurement, analysis and optimization cycle supported by a software structure</a:t>
            </a:r>
          </a:p>
          <a:p>
            <a:pPr>
              <a:lnSpc>
                <a:spcPct val="80000"/>
              </a:lnSpc>
            </a:pPr>
            <a:endParaRPr lang="en-US" sz="2300"/>
          </a:p>
          <a:p>
            <a:pPr>
              <a:lnSpc>
                <a:spcPct val="80000"/>
              </a:lnSpc>
            </a:pPr>
            <a:r>
              <a:rPr lang="en-US" sz="2300"/>
              <a:t>Deliver robust data feeds into other systems supporting supply chain, sales, and financial reporting and endeavors</a:t>
            </a:r>
          </a:p>
        </p:txBody>
      </p:sp>
      <p:pic>
        <p:nvPicPr>
          <p:cNvPr id="71684" name="Picture 4" descr="BD2131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71600"/>
            <a:ext cx="5934075" cy="66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Robust Infrastructure</a:t>
            </a:r>
          </a:p>
        </p:txBody>
      </p:sp>
      <p:sp>
        <p:nvSpPr>
          <p:cNvPr id="73731" name="Rectangle 3"/>
          <p:cNvSpPr>
            <a:spLocks noGrp="1" noChangeArrowheads="1"/>
          </p:cNvSpPr>
          <p:nvPr>
            <p:ph type="body" idx="1"/>
          </p:nvPr>
        </p:nvSpPr>
        <p:spPr/>
        <p:txBody>
          <a:bodyPr/>
          <a:lstStyle/>
          <a:p>
            <a:r>
              <a:rPr lang="en-US"/>
              <a:t>Data Identification and Acquisition</a:t>
            </a:r>
          </a:p>
          <a:p>
            <a:endParaRPr lang="en-US"/>
          </a:p>
          <a:p>
            <a:r>
              <a:rPr lang="en-US"/>
              <a:t>Data Cleansing, Mapping, and Transformation</a:t>
            </a:r>
          </a:p>
          <a:p>
            <a:endParaRPr lang="en-US"/>
          </a:p>
          <a:p>
            <a:r>
              <a:rPr lang="en-US"/>
              <a:t>Production System Loading and Ongoing Update</a:t>
            </a:r>
          </a:p>
          <a:p>
            <a:pPr>
              <a:buFont typeface="Wingdings" panose="05000000000000000000" pitchFamily="2" charset="2"/>
              <a:buNone/>
            </a:pPr>
            <a:endParaRPr lang="en-US"/>
          </a:p>
        </p:txBody>
      </p:sp>
      <p:pic>
        <p:nvPicPr>
          <p:cNvPr id="73732" name="Picture 4" descr="BD2131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71600"/>
            <a:ext cx="5934075" cy="66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sz="4000"/>
              <a:t>Success of Data Warehouse Projects</a:t>
            </a:r>
          </a:p>
        </p:txBody>
      </p:sp>
      <p:sp>
        <p:nvSpPr>
          <p:cNvPr id="75779" name="Rectangle 3"/>
          <p:cNvSpPr>
            <a:spLocks noGrp="1" noChangeArrowheads="1"/>
          </p:cNvSpPr>
          <p:nvPr>
            <p:ph type="body" idx="1"/>
          </p:nvPr>
        </p:nvSpPr>
        <p:spPr/>
        <p:txBody>
          <a:bodyPr/>
          <a:lstStyle/>
          <a:p>
            <a:pPr algn="ctr">
              <a:lnSpc>
                <a:spcPct val="90000"/>
              </a:lnSpc>
            </a:pPr>
            <a:r>
              <a:rPr lang="en-US" sz="2400"/>
              <a:t>Over half of Data Warehouse projects are Doomed</a:t>
            </a:r>
          </a:p>
          <a:p>
            <a:pPr lvl="1">
              <a:lnSpc>
                <a:spcPct val="90000"/>
              </a:lnSpc>
            </a:pPr>
            <a:endParaRPr lang="en-US" sz="2000"/>
          </a:p>
          <a:p>
            <a:pPr lvl="1">
              <a:lnSpc>
                <a:spcPct val="90000"/>
              </a:lnSpc>
            </a:pPr>
            <a:r>
              <a:rPr lang="en-US" sz="2000"/>
              <a:t>Fail due to lack of attention to Data Quality Issues</a:t>
            </a:r>
          </a:p>
          <a:p>
            <a:pPr lvl="1">
              <a:lnSpc>
                <a:spcPct val="90000"/>
              </a:lnSpc>
            </a:pPr>
            <a:endParaRPr lang="en-US" sz="2000"/>
          </a:p>
          <a:p>
            <a:pPr lvl="1">
              <a:lnSpc>
                <a:spcPct val="90000"/>
              </a:lnSpc>
            </a:pPr>
            <a:r>
              <a:rPr lang="en-US" sz="2000"/>
              <a:t>More than half only have limited acceptance</a:t>
            </a:r>
          </a:p>
          <a:p>
            <a:pPr lvl="1">
              <a:lnSpc>
                <a:spcPct val="90000"/>
              </a:lnSpc>
            </a:pPr>
            <a:endParaRPr lang="en-US" sz="2000"/>
          </a:p>
          <a:p>
            <a:pPr lvl="1">
              <a:lnSpc>
                <a:spcPct val="90000"/>
              </a:lnSpc>
            </a:pPr>
            <a:r>
              <a:rPr lang="en-US" sz="2000"/>
              <a:t>Consistency and Accuracy of Data</a:t>
            </a:r>
          </a:p>
          <a:p>
            <a:pPr lvl="1">
              <a:lnSpc>
                <a:spcPct val="90000"/>
              </a:lnSpc>
            </a:pPr>
            <a:endParaRPr lang="en-US" sz="2000"/>
          </a:p>
          <a:p>
            <a:pPr lvl="1">
              <a:lnSpc>
                <a:spcPct val="90000"/>
              </a:lnSpc>
            </a:pPr>
            <a:r>
              <a:rPr lang="en-US" sz="2000"/>
              <a:t>Most businesses fail to use business intelligence (BI) strategically</a:t>
            </a:r>
          </a:p>
          <a:p>
            <a:pPr lvl="1">
              <a:lnSpc>
                <a:spcPct val="90000"/>
              </a:lnSpc>
            </a:pPr>
            <a:endParaRPr lang="en-US" sz="2000"/>
          </a:p>
          <a:p>
            <a:pPr lvl="1">
              <a:lnSpc>
                <a:spcPct val="90000"/>
              </a:lnSpc>
            </a:pPr>
            <a:r>
              <a:rPr lang="en-US" sz="2000"/>
              <a:t>IT organizations build data warehouses with little to no business involvement</a:t>
            </a:r>
          </a:p>
        </p:txBody>
      </p:sp>
      <p:pic>
        <p:nvPicPr>
          <p:cNvPr id="75780" name="Picture 4" descr="BD2131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447800"/>
            <a:ext cx="5934075" cy="66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ctrTitle"/>
          </p:nvPr>
        </p:nvSpPr>
        <p:spPr/>
        <p:txBody>
          <a:bodyPr/>
          <a:lstStyle/>
          <a:p>
            <a:r>
              <a:rPr lang="en-US">
                <a:latin typeface="Forte" panose="03060902040502070203" pitchFamily="66" charset="0"/>
              </a:rPr>
              <a:t>“A real-time enterprise without real-time business intelligence is a real fast, dumb organization.”</a:t>
            </a:r>
          </a:p>
        </p:txBody>
      </p:sp>
      <p:sp>
        <p:nvSpPr>
          <p:cNvPr id="77827" name="Rectangle 3"/>
          <p:cNvSpPr>
            <a:spLocks noGrp="1" noChangeArrowheads="1"/>
          </p:cNvSpPr>
          <p:nvPr>
            <p:ph type="subTitle" idx="1"/>
          </p:nvPr>
        </p:nvSpPr>
        <p:spPr>
          <a:xfrm>
            <a:off x="1371600" y="3886200"/>
            <a:ext cx="6400800" cy="2286000"/>
          </a:xfrm>
        </p:spPr>
        <p:txBody>
          <a:bodyPr/>
          <a:lstStyle/>
          <a:p>
            <a:pPr algn="r">
              <a:lnSpc>
                <a:spcPct val="80000"/>
              </a:lnSpc>
            </a:pPr>
            <a:endParaRPr lang="en-US" sz="2800">
              <a:latin typeface="Forte" panose="03060902040502070203" pitchFamily="66" charset="0"/>
            </a:endParaRPr>
          </a:p>
          <a:p>
            <a:pPr algn="r">
              <a:lnSpc>
                <a:spcPct val="80000"/>
              </a:lnSpc>
            </a:pPr>
            <a:endParaRPr lang="en-US" sz="2800">
              <a:latin typeface="Forte" panose="03060902040502070203" pitchFamily="66" charset="0"/>
            </a:endParaRPr>
          </a:p>
          <a:p>
            <a:pPr algn="r">
              <a:lnSpc>
                <a:spcPct val="80000"/>
              </a:lnSpc>
            </a:pPr>
            <a:r>
              <a:rPr lang="en-US" sz="2800">
                <a:latin typeface="Forte" panose="03060902040502070203" pitchFamily="66" charset="0"/>
              </a:rPr>
              <a:t>Stephen Brobst</a:t>
            </a:r>
          </a:p>
          <a:p>
            <a:pPr algn="r">
              <a:lnSpc>
                <a:spcPct val="80000"/>
              </a:lnSpc>
            </a:pPr>
            <a:r>
              <a:rPr lang="en-US" sz="2800">
                <a:latin typeface="Forte" panose="03060902040502070203" pitchFamily="66" charset="0"/>
              </a:rPr>
              <a:t>Chief Technology Office</a:t>
            </a:r>
          </a:p>
          <a:p>
            <a:pPr algn="r">
              <a:lnSpc>
                <a:spcPct val="80000"/>
              </a:lnSpc>
            </a:pPr>
            <a:r>
              <a:rPr lang="en-US" sz="2800">
                <a:latin typeface="Forte" panose="03060902040502070203" pitchFamily="66" charset="0"/>
              </a:rPr>
              <a:t>Teradata</a:t>
            </a:r>
          </a:p>
        </p:txBody>
      </p:sp>
      <p:pic>
        <p:nvPicPr>
          <p:cNvPr id="77828" name="Picture 4" descr="MCj0078729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3810000"/>
            <a:ext cx="3024188" cy="25447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sz="4000"/>
              <a:t>Success of Data Warehouse Projects</a:t>
            </a:r>
          </a:p>
        </p:txBody>
      </p:sp>
      <p:sp>
        <p:nvSpPr>
          <p:cNvPr id="79875" name="Rectangle 3"/>
          <p:cNvSpPr>
            <a:spLocks noGrp="1" noChangeArrowheads="1"/>
          </p:cNvSpPr>
          <p:nvPr>
            <p:ph type="body" idx="1"/>
          </p:nvPr>
        </p:nvSpPr>
        <p:spPr/>
        <p:txBody>
          <a:bodyPr/>
          <a:lstStyle/>
          <a:p>
            <a:pPr algn="ctr">
              <a:lnSpc>
                <a:spcPct val="90000"/>
              </a:lnSpc>
            </a:pPr>
            <a:r>
              <a:rPr lang="en-US" sz="2800"/>
              <a:t>Most challenging type of deployment for an enterprise</a:t>
            </a:r>
          </a:p>
          <a:p>
            <a:pPr lvl="1">
              <a:lnSpc>
                <a:spcPct val="90000"/>
              </a:lnSpc>
            </a:pPr>
            <a:endParaRPr lang="en-US" sz="2400"/>
          </a:p>
          <a:p>
            <a:pPr lvl="1">
              <a:lnSpc>
                <a:spcPct val="90000"/>
              </a:lnSpc>
            </a:pPr>
            <a:r>
              <a:rPr lang="en-US" sz="2400"/>
              <a:t>Large scale and complex system configurations</a:t>
            </a:r>
          </a:p>
          <a:p>
            <a:pPr lvl="1">
              <a:lnSpc>
                <a:spcPct val="90000"/>
              </a:lnSpc>
            </a:pPr>
            <a:endParaRPr lang="en-US" sz="2400"/>
          </a:p>
          <a:p>
            <a:pPr lvl="1">
              <a:lnSpc>
                <a:spcPct val="90000"/>
              </a:lnSpc>
            </a:pPr>
            <a:r>
              <a:rPr lang="en-US" sz="2400"/>
              <a:t>Sophisticated data modeling and analysis tools</a:t>
            </a:r>
          </a:p>
          <a:p>
            <a:pPr lvl="1">
              <a:lnSpc>
                <a:spcPct val="90000"/>
              </a:lnSpc>
            </a:pPr>
            <a:endParaRPr lang="en-US" sz="2400"/>
          </a:p>
          <a:p>
            <a:pPr lvl="1">
              <a:lnSpc>
                <a:spcPct val="90000"/>
              </a:lnSpc>
            </a:pPr>
            <a:r>
              <a:rPr lang="en-US" sz="2400"/>
              <a:t>High visibility in broad range of important business functions within company</a:t>
            </a:r>
          </a:p>
          <a:p>
            <a:pPr lvl="1">
              <a:lnSpc>
                <a:spcPct val="90000"/>
              </a:lnSpc>
            </a:pPr>
            <a:endParaRPr lang="en-US" sz="2400"/>
          </a:p>
          <a:p>
            <a:pPr lvl="1">
              <a:lnSpc>
                <a:spcPct val="90000"/>
              </a:lnSpc>
            </a:pPr>
            <a:r>
              <a:rPr lang="en-US" sz="2400"/>
              <a:t>Adoption of Linux-Based Platform</a:t>
            </a:r>
          </a:p>
        </p:txBody>
      </p:sp>
      <p:pic>
        <p:nvPicPr>
          <p:cNvPr id="79876" name="Picture 4" descr="BD2131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457325"/>
            <a:ext cx="5934075" cy="66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Implementing Data Warehouse</a:t>
            </a:r>
          </a:p>
        </p:txBody>
      </p:sp>
      <p:sp>
        <p:nvSpPr>
          <p:cNvPr id="81923" name="Rectangle 3"/>
          <p:cNvSpPr>
            <a:spLocks noGrp="1" noChangeArrowheads="1"/>
          </p:cNvSpPr>
          <p:nvPr>
            <p:ph type="body" idx="1"/>
          </p:nvPr>
        </p:nvSpPr>
        <p:spPr/>
        <p:txBody>
          <a:bodyPr/>
          <a:lstStyle/>
          <a:p>
            <a:r>
              <a:rPr lang="en-US"/>
              <a:t>Challenges:</a:t>
            </a:r>
          </a:p>
          <a:p>
            <a:pPr lvl="1"/>
            <a:r>
              <a:rPr lang="en-US"/>
              <a:t>Identifying new processes</a:t>
            </a:r>
          </a:p>
          <a:p>
            <a:pPr lvl="1"/>
            <a:r>
              <a:rPr lang="en-US"/>
              <a:t>Assuring there were of real use</a:t>
            </a:r>
          </a:p>
          <a:p>
            <a:pPr lvl="1"/>
            <a:r>
              <a:rPr lang="en-US"/>
              <a:t>Implementing and ensuring cultural shifts</a:t>
            </a:r>
          </a:p>
          <a:p>
            <a:pPr lvl="1"/>
            <a:r>
              <a:rPr lang="en-US"/>
              <a:t>Managing content and New communities towards a common benefit</a:t>
            </a:r>
          </a:p>
          <a:p>
            <a:pPr lvl="1"/>
            <a:r>
              <a:rPr lang="en-US"/>
              <a:t>Linear models</a:t>
            </a:r>
          </a:p>
          <a:p>
            <a:pPr lvl="1"/>
            <a:r>
              <a:rPr lang="en-US"/>
              <a:t>Standards, Governance, Controls, Valuation</a:t>
            </a:r>
          </a:p>
        </p:txBody>
      </p:sp>
      <p:pic>
        <p:nvPicPr>
          <p:cNvPr id="81924" name="Picture 4" descr="BD2131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71600"/>
            <a:ext cx="5934075" cy="66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4450" name="Picture 2" descr="What is a Data Warehouse? &lt;ul&gt;&lt;li&gt;A single, complete and consistent  store  of data obtained from a variety of differen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492" y="274638"/>
            <a:ext cx="8260307" cy="6195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939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5474" name="Picture 2" descr="What is Data Warehousing? &lt;ul&gt;&lt;li&gt;A  process  of transforming  data  into  information  and making it available to users 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0990"/>
            <a:ext cx="8229600" cy="617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395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6498" name="Picture 2" descr="Data Warehousing --  It is a process &lt;ul&gt;&lt;li&gt;Technique for assembling and managing data from various sources for the purp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396" y="274638"/>
            <a:ext cx="8211403" cy="6158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276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7522" name="Picture 2" descr="Data Warehousing &lt;ul&gt;&lt;li&gt;A data warehouse is a  &lt;/li&gt;&lt;/ul&gt;&lt;ul&gt;&lt;ul&gt;&lt;li&gt;subject-oriented &lt;/li&gt;&lt;/ul&gt;&lt;/ul&gt;&lt;ul&gt;&lt;ul&gt;&lt;li&gt;integr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474" y="280325"/>
            <a:ext cx="8227325" cy="6170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360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8546" name="Picture 2" descr="  &lt;ul&gt;&lt;li&gt;A data warehouse is organized around the major subjects of the organization such as customer, supplier, produ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4638"/>
            <a:ext cx="8229600" cy="617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898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Digital Dots</Template>
  <TotalTime>170</TotalTime>
  <Words>1956</Words>
  <Application>Microsoft Office PowerPoint</Application>
  <PresentationFormat>On-screen Show (4:3)</PresentationFormat>
  <Paragraphs>270</Paragraphs>
  <Slides>49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Edwardian Script ITC</vt:lpstr>
      <vt:lpstr>Forte</vt:lpstr>
      <vt:lpstr>Script MT Bold</vt:lpstr>
      <vt:lpstr>Times New Roman</vt:lpstr>
      <vt:lpstr>Wingdings</vt:lpstr>
      <vt:lpstr>Digital Dots</vt:lpstr>
      <vt:lpstr>Data Warehouse</vt:lpstr>
      <vt:lpstr>Inmon</vt:lpstr>
      <vt:lpstr>Inmon-Cont’d</vt:lpstr>
      <vt:lpstr>PowerPoint Presentation</vt:lpstr>
      <vt:lpstr>PowerPoint Presentation</vt:lpstr>
      <vt:lpstr>PowerPoint Presentation</vt:lpstr>
      <vt:lpstr>PowerPoint Presentation</vt:lpstr>
      <vt:lpstr>PowerPoint Presentation</vt:lpstr>
      <vt:lpstr>PowerPoint Presentation</vt:lpstr>
      <vt:lpstr>Introduction</vt:lpstr>
      <vt:lpstr>Introduction-Cont’d.</vt:lpstr>
      <vt:lpstr>Introduction-Cont’d.</vt:lpstr>
      <vt:lpstr>Data Warehouse</vt:lpstr>
      <vt:lpstr>PowerPoint Presentation</vt:lpstr>
      <vt:lpstr>PowerPoint Presentation</vt:lpstr>
      <vt:lpstr>PowerPoint Presentation</vt:lpstr>
      <vt:lpstr>The Data Store</vt:lpstr>
      <vt:lpstr>Data Store &amp; Data Warehouse </vt:lpstr>
      <vt:lpstr>The data store-Cont’d.</vt:lpstr>
      <vt:lpstr>The Data Mart</vt:lpstr>
      <vt:lpstr>The Meta Data</vt:lpstr>
      <vt:lpstr>Components of the Metadata</vt:lpstr>
      <vt:lpstr>Typical Mapping Metadata</vt:lpstr>
      <vt:lpstr>Conclusion</vt:lpstr>
      <vt:lpstr>Characteristics of Data Warehouse</vt:lpstr>
      <vt:lpstr>Characteristics of Data Warehouse</vt:lpstr>
      <vt:lpstr>A Data Warehouse is Subject Oriented</vt:lpstr>
      <vt:lpstr>Subject Orientation</vt:lpstr>
      <vt:lpstr>Data Integrated</vt:lpstr>
      <vt:lpstr>Data Integrated</vt:lpstr>
      <vt:lpstr>Time Variant</vt:lpstr>
      <vt:lpstr>Time Variant</vt:lpstr>
      <vt:lpstr>Nonvolatility</vt:lpstr>
      <vt:lpstr>Nonvolatility</vt:lpstr>
      <vt:lpstr>The Data Warehouse Architecture</vt:lpstr>
      <vt:lpstr>PowerPoint Presentation</vt:lpstr>
      <vt:lpstr>Components of the Data Warehouse Architecture</vt:lpstr>
      <vt:lpstr>Data Warehousing Typology</vt:lpstr>
      <vt:lpstr>Data Warehouse Technologies</vt:lpstr>
      <vt:lpstr>The Future of Data Warehousing</vt:lpstr>
      <vt:lpstr>Objective</vt:lpstr>
      <vt:lpstr>Interesting Facts</vt:lpstr>
      <vt:lpstr>Interesting Facts</vt:lpstr>
      <vt:lpstr>Data Can be Used To</vt:lpstr>
      <vt:lpstr>Robust Infrastructure</vt:lpstr>
      <vt:lpstr>Success of Data Warehouse Projects</vt:lpstr>
      <vt:lpstr>“A real-time enterprise without real-time business intelligence is a real fast, dumb organization.”</vt:lpstr>
      <vt:lpstr>Success of Data Warehouse Projects</vt:lpstr>
      <vt:lpstr>Implementing Data Warehouse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Dibya</dc:creator>
  <cp:lastModifiedBy>Dibya</cp:lastModifiedBy>
  <cp:revision>7</cp:revision>
  <dcterms:created xsi:type="dcterms:W3CDTF">1601-01-01T00:00:00Z</dcterms:created>
  <dcterms:modified xsi:type="dcterms:W3CDTF">2016-09-29T03:49:23Z</dcterms:modified>
</cp:coreProperties>
</file>