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39633-9779-4B20-A4DE-53E5EB9EB71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E8B2D-2BA0-4213-977D-C9E70596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8B2D-2BA0-4213-977D-C9E705966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763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7314-A779-420A-B981-93739D98C3C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Basic Concepts in Big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topics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1" t="18060" r="25728" b="21766"/>
          <a:stretch/>
        </p:blipFill>
        <p:spPr bwMode="auto">
          <a:xfrm>
            <a:off x="304800" y="1371600"/>
            <a:ext cx="8757608" cy="475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4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“big data”?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"Big Data are </a:t>
            </a:r>
            <a:r>
              <a:rPr lang="en-US" altLang="en-US" dirty="0">
                <a:solidFill>
                  <a:srgbClr val="C00000"/>
                </a:solidFill>
              </a:rPr>
              <a:t>high-volume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C00000"/>
                </a:solidFill>
              </a:rPr>
              <a:t>high-velocity</a:t>
            </a:r>
            <a:r>
              <a:rPr lang="en-US" altLang="en-US" dirty="0"/>
              <a:t>, and/or </a:t>
            </a:r>
            <a:r>
              <a:rPr lang="en-US" altLang="en-US" dirty="0">
                <a:solidFill>
                  <a:srgbClr val="C00000"/>
                </a:solidFill>
              </a:rPr>
              <a:t>high-variety</a:t>
            </a:r>
            <a:r>
              <a:rPr lang="en-US" altLang="en-US" dirty="0"/>
              <a:t> information assets that require new forms of processing to enable enhanced decision making, insight discovery and process </a:t>
            </a:r>
            <a:r>
              <a:rPr lang="en-US" altLang="en-US" dirty="0" smtClean="0"/>
              <a:t>optimization”  (Gartner 2012)</a:t>
            </a:r>
          </a:p>
          <a:p>
            <a:r>
              <a:rPr lang="en-US" altLang="en-US" dirty="0" smtClean="0"/>
              <a:t>Complicated (intelligent) analysis of data may make a small data “appear” to be “big”</a:t>
            </a:r>
          </a:p>
          <a:p>
            <a:r>
              <a:rPr lang="en-US" altLang="en-US" dirty="0" smtClean="0"/>
              <a:t>Bottom line: </a:t>
            </a:r>
            <a:r>
              <a:rPr lang="en-US" altLang="en-US" dirty="0"/>
              <a:t>Any data that exceeds our current capability of processing can be regarded as “big”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“big data” a “big deal”?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Government	</a:t>
            </a:r>
          </a:p>
          <a:p>
            <a:pPr lvl="1"/>
            <a:r>
              <a:rPr lang="en-US" dirty="0" smtClean="0"/>
              <a:t>Obama administration announced “big data” initiative </a:t>
            </a:r>
          </a:p>
          <a:p>
            <a:pPr lvl="1"/>
            <a:r>
              <a:rPr lang="en-US" dirty="0" smtClean="0"/>
              <a:t>Many different big data programs launched</a:t>
            </a:r>
          </a:p>
          <a:p>
            <a:r>
              <a:rPr lang="en-US" dirty="0" smtClean="0"/>
              <a:t>Private Sector</a:t>
            </a:r>
          </a:p>
          <a:p>
            <a:pPr lvl="1"/>
            <a:r>
              <a:rPr lang="en-US" dirty="0" smtClean="0">
                <a:latin typeface="Arial" charset="0"/>
              </a:rPr>
              <a:t>Walmart </a:t>
            </a:r>
            <a:r>
              <a:rPr lang="en-US" dirty="0">
                <a:latin typeface="Arial" charset="0"/>
              </a:rPr>
              <a:t>handles more than 1 million customer transactions every hour, </a:t>
            </a:r>
            <a:r>
              <a:rPr lang="en-US" dirty="0" smtClean="0">
                <a:latin typeface="Arial" charset="0"/>
              </a:rPr>
              <a:t>which </a:t>
            </a:r>
            <a:r>
              <a:rPr lang="en-US" dirty="0">
                <a:latin typeface="Arial" charset="0"/>
              </a:rPr>
              <a:t>is imported into databases estimated to contain more </a:t>
            </a:r>
            <a:r>
              <a:rPr lang="en-US" dirty="0" smtClean="0">
                <a:latin typeface="Arial" charset="0"/>
              </a:rPr>
              <a:t>than </a:t>
            </a:r>
            <a:r>
              <a:rPr lang="en-US" dirty="0">
                <a:latin typeface="Arial" charset="0"/>
              </a:rPr>
              <a:t>2.5 petabytes of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/>
            <a:r>
              <a:rPr lang="en-US" dirty="0" smtClean="0">
                <a:latin typeface="Arial" charset="0"/>
              </a:rPr>
              <a:t>Facebook </a:t>
            </a:r>
            <a:r>
              <a:rPr lang="en-US" dirty="0">
                <a:latin typeface="Arial" charset="0"/>
              </a:rPr>
              <a:t>handles 40 billion photos from its user </a:t>
            </a:r>
            <a:r>
              <a:rPr lang="en-US" dirty="0" smtClean="0">
                <a:latin typeface="Arial" charset="0"/>
              </a:rPr>
              <a:t>base.</a:t>
            </a:r>
          </a:p>
          <a:p>
            <a:pPr lvl="1"/>
            <a:r>
              <a:rPr lang="en-US" dirty="0" smtClean="0">
                <a:latin typeface="Arial" charset="0"/>
              </a:rPr>
              <a:t>Falcon </a:t>
            </a:r>
            <a:r>
              <a:rPr lang="en-US" dirty="0">
                <a:latin typeface="Arial" charset="0"/>
              </a:rPr>
              <a:t>Credit Card Fraud Detection System protects 2.1 billion </a:t>
            </a:r>
            <a:r>
              <a:rPr lang="en-US" dirty="0" smtClean="0">
                <a:latin typeface="Arial" charset="0"/>
              </a:rPr>
              <a:t>active accounts </a:t>
            </a:r>
            <a:r>
              <a:rPr lang="en-US" dirty="0">
                <a:latin typeface="Arial" charset="0"/>
              </a:rPr>
              <a:t>world-wide</a:t>
            </a:r>
          </a:p>
          <a:p>
            <a:r>
              <a:rPr lang="en-US" dirty="0" smtClean="0"/>
              <a:t>Science</a:t>
            </a:r>
          </a:p>
          <a:p>
            <a:pPr lvl="1"/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Large Synoptic Survey Telescope will </a:t>
            </a:r>
            <a:r>
              <a:rPr lang="en-US" dirty="0" smtClean="0">
                <a:latin typeface="Arial" charset="0"/>
              </a:rPr>
              <a:t>generate  </a:t>
            </a:r>
            <a:r>
              <a:rPr lang="en-US" dirty="0">
                <a:latin typeface="Arial" charset="0"/>
              </a:rPr>
              <a:t>140 Terabyte of data every 5 days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/>
            <a:r>
              <a:rPr lang="en-US" dirty="0" smtClean="0">
                <a:latin typeface="Arial" charset="0"/>
              </a:rPr>
              <a:t>Biomedical </a:t>
            </a:r>
            <a:r>
              <a:rPr lang="en-US" dirty="0">
                <a:latin typeface="Arial" charset="0"/>
              </a:rPr>
              <a:t>computation like decoding human </a:t>
            </a:r>
            <a:r>
              <a:rPr lang="en-US" dirty="0" smtClean="0">
                <a:latin typeface="Arial" charset="0"/>
              </a:rPr>
              <a:t>Genome &amp; personalized medicine</a:t>
            </a:r>
          </a:p>
          <a:p>
            <a:pPr lvl="1"/>
            <a:r>
              <a:rPr lang="en-US" dirty="0" smtClean="0">
                <a:latin typeface="Arial" charset="0"/>
              </a:rPr>
              <a:t>Social </a:t>
            </a:r>
            <a:r>
              <a:rPr lang="en-US" dirty="0">
                <a:latin typeface="Arial" charset="0"/>
              </a:rPr>
              <a:t>science </a:t>
            </a:r>
            <a:r>
              <a:rPr lang="en-US" dirty="0" smtClean="0">
                <a:latin typeface="Arial" charset="0"/>
              </a:rPr>
              <a:t>revolution</a:t>
            </a:r>
          </a:p>
          <a:p>
            <a:pPr lvl="1"/>
            <a:r>
              <a:rPr lang="en-US" dirty="0" smtClean="0">
                <a:latin typeface="Arial" charset="0"/>
              </a:rPr>
              <a:t>-…</a:t>
            </a:r>
            <a:endParaRPr lang="en-US" dirty="0">
              <a:latin typeface="Arial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Data: 4 “A”s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1" y="2981980"/>
            <a:ext cx="213360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1" y="2981980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Acquisition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452751" y="1524000"/>
            <a:ext cx="19144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2751" y="1447800"/>
            <a:ext cx="214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Aggregation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043551" y="2971800"/>
            <a:ext cx="1728849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3552" y="2971800"/>
            <a:ext cx="135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452750" y="4572000"/>
            <a:ext cx="2567049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52751" y="4572000"/>
            <a:ext cx="1914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Application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05001" y="2047220"/>
            <a:ext cx="1547749" cy="69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8800" y="2047220"/>
            <a:ext cx="762000" cy="69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38800" y="3505200"/>
            <a:ext cx="108372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286000" y="3733800"/>
            <a:ext cx="1371601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018847">
            <a:off x="1339902" y="1570165"/>
            <a:ext cx="1645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Scattered </a:t>
            </a:r>
          </a:p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rot="2383170">
            <a:off x="5684794" y="1660589"/>
            <a:ext cx="1773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Integrated </a:t>
            </a:r>
          </a:p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 rot="19046308">
            <a:off x="5827275" y="3934046"/>
            <a:ext cx="179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Knowledge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 rot="1490212">
            <a:off x="1796849" y="4007682"/>
            <a:ext cx="141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4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Computational View of  Big Data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0978" y="4852261"/>
            <a:ext cx="34221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12878" y="4852261"/>
            <a:ext cx="328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Formatting, Cleaning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1995378" y="6005441"/>
            <a:ext cx="15692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27277" y="6005441"/>
            <a:ext cx="131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Storage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41146" y="5983069"/>
            <a:ext cx="105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28" name="Up Arrow 27"/>
          <p:cNvSpPr/>
          <p:nvPr/>
        </p:nvSpPr>
        <p:spPr>
          <a:xfrm>
            <a:off x="2528778" y="5385661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2878" y="3721453"/>
            <a:ext cx="33902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32482" y="3688806"/>
            <a:ext cx="316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Understanding</a:t>
            </a:r>
            <a:endParaRPr lang="en-US" sz="2800" b="1" dirty="0"/>
          </a:p>
        </p:txBody>
      </p:sp>
      <p:sp>
        <p:nvSpPr>
          <p:cNvPr id="31" name="Up Arrow 30"/>
          <p:cNvSpPr/>
          <p:nvPr/>
        </p:nvSpPr>
        <p:spPr>
          <a:xfrm>
            <a:off x="2528778" y="4254853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78901" y="2602992"/>
            <a:ext cx="218571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78902" y="2602992"/>
            <a:ext cx="1952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Access</a:t>
            </a:r>
            <a:endParaRPr lang="en-US" sz="2800" b="1" dirty="0"/>
          </a:p>
        </p:txBody>
      </p:sp>
      <p:sp>
        <p:nvSpPr>
          <p:cNvPr id="34" name="Up Arrow 33"/>
          <p:cNvSpPr/>
          <p:nvPr/>
        </p:nvSpPr>
        <p:spPr>
          <a:xfrm>
            <a:off x="2452578" y="31363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517278" y="37175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93702" y="3702439"/>
            <a:ext cx="2735898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613305" y="3669792"/>
            <a:ext cx="26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Integration</a:t>
            </a:r>
            <a:endParaRPr lang="en-US" sz="2800" b="1" dirty="0"/>
          </a:p>
        </p:txBody>
      </p:sp>
      <p:sp>
        <p:nvSpPr>
          <p:cNvPr id="38" name="Rectangle 37"/>
          <p:cNvSpPr/>
          <p:nvPr/>
        </p:nvSpPr>
        <p:spPr>
          <a:xfrm>
            <a:off x="5662650" y="2526792"/>
            <a:ext cx="218406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62650" y="2526792"/>
            <a:ext cx="218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Analysis</a:t>
            </a:r>
            <a:endParaRPr lang="en-US" sz="2800" b="1" dirty="0"/>
          </a:p>
        </p:txBody>
      </p:sp>
      <p:sp>
        <p:nvSpPr>
          <p:cNvPr id="40" name="Up Arrow 39"/>
          <p:cNvSpPr/>
          <p:nvPr/>
        </p:nvSpPr>
        <p:spPr>
          <a:xfrm>
            <a:off x="6398923" y="30723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3773973" y="600544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78901" y="1470177"/>
            <a:ext cx="6467807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590801" y="1534180"/>
            <a:ext cx="350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Visualization </a:t>
            </a:r>
            <a:endParaRPr lang="en-US" sz="2800" b="1" dirty="0"/>
          </a:p>
        </p:txBody>
      </p:sp>
      <p:sp>
        <p:nvSpPr>
          <p:cNvPr id="44" name="Up Arrow 43"/>
          <p:cNvSpPr/>
          <p:nvPr/>
        </p:nvSpPr>
        <p:spPr>
          <a:xfrm>
            <a:off x="2427023" y="19933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/>
          <p:cNvSpPr/>
          <p:nvPr/>
        </p:nvSpPr>
        <p:spPr>
          <a:xfrm>
            <a:off x="6373368" y="19293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93" y="838200"/>
            <a:ext cx="681748" cy="6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65" y="658381"/>
            <a:ext cx="928094" cy="8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Big Data &amp; Related Topics/Courses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0978" y="4852261"/>
            <a:ext cx="34221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12878" y="4852261"/>
            <a:ext cx="338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Formatting, Cleaning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1995378" y="6005441"/>
            <a:ext cx="15692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27277" y="6005441"/>
            <a:ext cx="131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Storage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41146" y="5983069"/>
            <a:ext cx="105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28" name="Up Arrow 27"/>
          <p:cNvSpPr/>
          <p:nvPr/>
        </p:nvSpPr>
        <p:spPr>
          <a:xfrm>
            <a:off x="2528778" y="5385661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2878" y="3721453"/>
            <a:ext cx="33902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32482" y="3688806"/>
            <a:ext cx="316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Understanding</a:t>
            </a:r>
            <a:endParaRPr lang="en-US" sz="2800" b="1" dirty="0"/>
          </a:p>
        </p:txBody>
      </p:sp>
      <p:sp>
        <p:nvSpPr>
          <p:cNvPr id="31" name="Up Arrow 30"/>
          <p:cNvSpPr/>
          <p:nvPr/>
        </p:nvSpPr>
        <p:spPr>
          <a:xfrm>
            <a:off x="2528778" y="4254853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78901" y="2602992"/>
            <a:ext cx="218571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78902" y="2602992"/>
            <a:ext cx="1952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Access</a:t>
            </a:r>
            <a:endParaRPr lang="en-US" sz="2800" b="1" dirty="0"/>
          </a:p>
        </p:txBody>
      </p:sp>
      <p:sp>
        <p:nvSpPr>
          <p:cNvPr id="34" name="Up Arrow 33"/>
          <p:cNvSpPr/>
          <p:nvPr/>
        </p:nvSpPr>
        <p:spPr>
          <a:xfrm>
            <a:off x="2452578" y="31363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517278" y="37175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93702" y="3702439"/>
            <a:ext cx="2735898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613305" y="3669792"/>
            <a:ext cx="26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Integration</a:t>
            </a:r>
            <a:endParaRPr lang="en-US" sz="2800" b="1" dirty="0"/>
          </a:p>
        </p:txBody>
      </p:sp>
      <p:sp>
        <p:nvSpPr>
          <p:cNvPr id="38" name="Rectangle 37"/>
          <p:cNvSpPr/>
          <p:nvPr/>
        </p:nvSpPr>
        <p:spPr>
          <a:xfrm>
            <a:off x="5662650" y="2526792"/>
            <a:ext cx="218406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62650" y="2526792"/>
            <a:ext cx="218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Analysis</a:t>
            </a:r>
            <a:endParaRPr lang="en-US" sz="2800" b="1" dirty="0"/>
          </a:p>
        </p:txBody>
      </p:sp>
      <p:sp>
        <p:nvSpPr>
          <p:cNvPr id="40" name="Up Arrow 39"/>
          <p:cNvSpPr/>
          <p:nvPr/>
        </p:nvSpPr>
        <p:spPr>
          <a:xfrm>
            <a:off x="6398923" y="30723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3773973" y="600544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78901" y="1470177"/>
            <a:ext cx="6467807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590801" y="1534180"/>
            <a:ext cx="350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Visualization </a:t>
            </a:r>
            <a:endParaRPr lang="en-US" sz="2800" b="1" dirty="0"/>
          </a:p>
        </p:txBody>
      </p:sp>
      <p:sp>
        <p:nvSpPr>
          <p:cNvPr id="44" name="Up Arrow 43"/>
          <p:cNvSpPr/>
          <p:nvPr/>
        </p:nvSpPr>
        <p:spPr>
          <a:xfrm>
            <a:off x="2427023" y="19933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/>
          <p:cNvSpPr/>
          <p:nvPr/>
        </p:nvSpPr>
        <p:spPr>
          <a:xfrm>
            <a:off x="6373368" y="19293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93" y="838200"/>
            <a:ext cx="681748" cy="6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65" y="658381"/>
            <a:ext cx="928094" cy="8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071" y="3276600"/>
            <a:ext cx="2317686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Computer Vision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15007" y="4114800"/>
            <a:ext cx="3835602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Natural Language Processing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355066" y="3352800"/>
            <a:ext cx="2684196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Speech Recognition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4071" y="5329535"/>
            <a:ext cx="2364173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Signal Processing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58941" y="2292096"/>
            <a:ext cx="1504451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Databases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54314" y="2286000"/>
            <a:ext cx="2915222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Information Retrieval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662650" y="4148257"/>
            <a:ext cx="2539862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Warehousing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72469" y="3043535"/>
            <a:ext cx="1749710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Mining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568534" y="2181021"/>
            <a:ext cx="2462534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Learning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707903" y="1143851"/>
            <a:ext cx="3950569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Human-Computer Interaction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73895" y="767805"/>
            <a:ext cx="1311409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CS199 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73369" y="1143851"/>
            <a:ext cx="1200526" cy="395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622180" y="1470177"/>
            <a:ext cx="408888" cy="7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3291" y="6398567"/>
            <a:ext cx="2672655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Information Theory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71699" y="5420666"/>
            <a:ext cx="3779904" cy="58477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Many Applications!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54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Some Data Analysis Techniques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6" t="9339" r="17885"/>
          <a:stretch/>
        </p:blipFill>
        <p:spPr bwMode="auto">
          <a:xfrm>
            <a:off x="685800" y="1219200"/>
            <a:ext cx="7924800" cy="526646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3276600" y="1770773"/>
            <a:ext cx="2240281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Visualization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 flipH="1">
            <a:off x="4396740" y="2819400"/>
            <a:ext cx="3528059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Predictive Modeling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 flipH="1">
            <a:off x="3260651" y="3681504"/>
            <a:ext cx="1764029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Clustering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1778782" y="2819400"/>
            <a:ext cx="238506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Classification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685800" y="3681504"/>
            <a:ext cx="205740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Time Series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15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Analysis: </a:t>
            </a:r>
            <a:br>
              <a:rPr lang="en-US" dirty="0" smtClean="0"/>
            </a:br>
            <a:r>
              <a:rPr lang="en-US" dirty="0" smtClean="0"/>
              <a:t>Clustering &amp; Latent Factor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28502"/>
              </p:ext>
            </p:extLst>
          </p:nvPr>
        </p:nvGraphicFramePr>
        <p:xfrm>
          <a:off x="2209800" y="2616200"/>
          <a:ext cx="60960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3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381000" y="1701800"/>
            <a:ext cx="7239000" cy="3327400"/>
            <a:chOff x="381000" y="1701800"/>
            <a:chExt cx="7239000" cy="332740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3962400" y="2082800"/>
              <a:ext cx="228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91000" y="20828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5826" y="1740049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M1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7057" y="1701800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M2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>
              <a:off x="6516829" y="2071132"/>
              <a:ext cx="1103171" cy="495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96000" y="2109381"/>
              <a:ext cx="228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295400" y="33528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295400" y="3657600"/>
              <a:ext cx="8382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1000" y="3135868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 U1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4659868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 U2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370714" y="5029200"/>
              <a:ext cx="7628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370714" y="3657600"/>
              <a:ext cx="915286" cy="1002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-5316"/>
            <a:ext cx="102108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of Analysis: Predictive Modeling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19047"/>
              </p:ext>
            </p:extLst>
          </p:nvPr>
        </p:nvGraphicFramePr>
        <p:xfrm>
          <a:off x="2209800" y="2006600"/>
          <a:ext cx="60960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3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381000" y="1092200"/>
            <a:ext cx="7239000" cy="3327400"/>
            <a:chOff x="381000" y="1701800"/>
            <a:chExt cx="7239000" cy="332740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3962400" y="2082800"/>
              <a:ext cx="228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91000" y="20828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5826" y="1740049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M1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7057" y="1701800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M2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>
              <a:off x="6516829" y="2071132"/>
              <a:ext cx="1103171" cy="495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96000" y="2109381"/>
              <a:ext cx="228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295400" y="33528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295400" y="3657600"/>
              <a:ext cx="8382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1000" y="3135868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 U1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4659868"/>
              <a:ext cx="1142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 U2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370714" y="5029200"/>
              <a:ext cx="7628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370714" y="3657600"/>
              <a:ext cx="915286" cy="1002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15200" y="3195191"/>
            <a:ext cx="676788" cy="707886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=?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44795" y="5358809"/>
            <a:ext cx="6411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user2 like movie m?   </a:t>
            </a:r>
          </a:p>
          <a:p>
            <a:r>
              <a:rPr lang="en-US" sz="2400" dirty="0" smtClean="0"/>
              <a:t>What rating is user2 likely going to give movie m?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41184" y="5358809"/>
            <a:ext cx="2943306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(Binary) Classification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07927" y="5825790"/>
            <a:ext cx="1568122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Regression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82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286</Words>
  <Application>Microsoft Office PowerPoint</Application>
  <PresentationFormat>On-screen Show (4:3)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Basic Concepts in Big Data</vt:lpstr>
      <vt:lpstr>What is “big data”? </vt:lpstr>
      <vt:lpstr>Why is “big data” a “big deal”?</vt:lpstr>
      <vt:lpstr>Lifecycle of Data: 4 “A”s</vt:lpstr>
      <vt:lpstr>Computational View of  Big Data</vt:lpstr>
      <vt:lpstr>Big Data &amp; Related Topics/Courses</vt:lpstr>
      <vt:lpstr>Some Data Analysis Techniques</vt:lpstr>
      <vt:lpstr>Example of Analysis:  Clustering &amp; Latent Factor Analysis</vt:lpstr>
      <vt:lpstr>Example of Analysis: Predictive Modeling</vt:lpstr>
      <vt:lpstr>Some topics we’ll cover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Dibya</cp:lastModifiedBy>
  <cp:revision>17</cp:revision>
  <dcterms:created xsi:type="dcterms:W3CDTF">2013-09-17T19:36:26Z</dcterms:created>
  <dcterms:modified xsi:type="dcterms:W3CDTF">2016-10-06T04:31:41Z</dcterms:modified>
</cp:coreProperties>
</file>