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5"/>
  </p:sldMasterIdLst>
  <p:notesMasterIdLst>
    <p:notesMasterId r:id="rId26"/>
  </p:notesMasterIdLst>
  <p:sldIdLst>
    <p:sldId id="256" r:id="rId6"/>
    <p:sldId id="272" r:id="rId7"/>
    <p:sldId id="262" r:id="rId8"/>
    <p:sldId id="269" r:id="rId9"/>
    <p:sldId id="261" r:id="rId10"/>
    <p:sldId id="274" r:id="rId11"/>
    <p:sldId id="263" r:id="rId12"/>
    <p:sldId id="276" r:id="rId13"/>
    <p:sldId id="279" r:id="rId14"/>
    <p:sldId id="278" r:id="rId15"/>
    <p:sldId id="277" r:id="rId16"/>
    <p:sldId id="270" r:id="rId17"/>
    <p:sldId id="271" r:id="rId18"/>
    <p:sldId id="257" r:id="rId19"/>
    <p:sldId id="258" r:id="rId20"/>
    <p:sldId id="259" r:id="rId21"/>
    <p:sldId id="264" r:id="rId22"/>
    <p:sldId id="266" r:id="rId23"/>
    <p:sldId id="267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9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BD0B14D7-03A2-4D1B-8084-D2EF3B041628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A3C010-FBEA-49A7-B75B-0B4CA7D2D3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ADCA99B-1998-40E1-87B6-71B25C7CF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9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13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3FE7-F0CC-41C9-8E9D-46FAA22EE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F2F2-1966-48D6-A645-F87A9E216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7C8B-9F86-415A-B2F2-7D7E08DEA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7E89DD-F545-40DF-AC2E-678B2E134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0EA49FA-A8E2-4E1E-A135-AB9A1CA45F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1C91AA9-2575-48EE-B244-9158657C9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9F72-42B6-4878-B2F7-0B5E8FB0E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9573-2AA8-4EBE-961A-97C2D2AF5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F3B-D108-4F40-9638-D5B1E7EB7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130DCC-4972-4F7E-99C7-12884EDE5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97A1D0-AF61-421A-811B-837305880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technology/cio/cioagenda_findings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Business Intelligence (BI)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838200"/>
          </a:xfrm>
        </p:spPr>
        <p:txBody>
          <a:bodyPr/>
          <a:lstStyle/>
          <a:p>
            <a:pPr eaLnBrk="1" hangingPunct="1"/>
            <a:r>
              <a:rPr lang="en-US" sz="3600" smtClean="0"/>
              <a:t>Overview and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Retail Analytics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Market Basket Analytics</a:t>
            </a:r>
          </a:p>
          <a:p>
            <a:pPr eaLnBrk="1" hangingPunct="1"/>
            <a:r>
              <a:rPr lang="en-US" smtClean="0"/>
              <a:t>Text Analytics</a:t>
            </a:r>
          </a:p>
          <a:p>
            <a:pPr eaLnBrk="1" hangingPunct="1"/>
            <a:r>
              <a:rPr lang="en-US" smtClean="0"/>
              <a:t>Customer Segmentation/Clustering</a:t>
            </a:r>
          </a:p>
          <a:p>
            <a:pPr eaLnBrk="1" hangingPunct="1"/>
            <a:r>
              <a:rPr lang="en-US" smtClean="0"/>
              <a:t>Tailored Product Assortments</a:t>
            </a:r>
          </a:p>
          <a:p>
            <a:pPr eaLnBrk="1" hangingPunct="1"/>
            <a:r>
              <a:rPr lang="en-US" smtClean="0"/>
              <a:t>Inventory Forecasting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8EA0D2-87AB-4705-9E96-CB45B89D5CC0}" type="slidenum">
              <a:rPr lang="en-US" sz="1400"/>
              <a:pPr/>
              <a:t>11</a:t>
            </a:fld>
            <a:endParaRPr lang="en-US" sz="14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581400"/>
            <a:ext cx="91487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381000" y="3048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3200"/>
              <a:t>Amazon.com and NetFlix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33400" y="1295400"/>
            <a:ext cx="800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Collaborative Filtering </a:t>
            </a:r>
            <a:r>
              <a:rPr lang="en-US"/>
              <a:t>tries to predict other items a customer may want to purchase based on what’s in their shopping cart and the purchasing behaviors of other customers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4455BD56-A667-4CD2-81AA-2110045F3E7A}" type="slidenum">
              <a:rPr lang="en-US" sz="1400"/>
              <a:pPr algn="l"/>
              <a:t>12</a:t>
            </a:fld>
            <a:endParaRPr lang="en-US" sz="1400">
              <a:latin typeface="Times" panose="02020603050405020304" pitchFamily="18" charset="0"/>
            </a:endParaRPr>
          </a:p>
        </p:txBody>
      </p:sp>
      <p:sp>
        <p:nvSpPr>
          <p:cNvPr id="15363" name="MASTER_ITEM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304800"/>
            <a:ext cx="7620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rgbClr val="CC0000"/>
                </a:solidFill>
              </a:rPr>
              <a:t>What  Is Text Analytics?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143000" y="1295400"/>
            <a:ext cx="6781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cs typeface="Arial" panose="020B0604020202020204" pitchFamily="34" charset="0"/>
              </a:rPr>
              <a:t>…turning unstructured customer comments into actionable insights</a:t>
            </a:r>
          </a:p>
          <a:p>
            <a:pPr algn="ctr"/>
            <a:endParaRPr lang="en-US">
              <a:cs typeface="Arial" panose="020B0604020202020204" pitchFamily="34" charset="0"/>
            </a:endParaRPr>
          </a:p>
          <a:p>
            <a:pPr algn="ctr"/>
            <a:r>
              <a:rPr lang="en-US">
                <a:cs typeface="Arial" panose="020B0604020202020204" pitchFamily="34" charset="0"/>
              </a:rPr>
              <a:t>…finding nuggets of insight in text data that will improve our business</a:t>
            </a:r>
          </a:p>
          <a:p>
            <a:endParaRPr lang="en-US" sz="2000" i="1">
              <a:cs typeface="Arial" panose="020B0604020202020204" pitchFamily="34" charset="0"/>
            </a:endParaRPr>
          </a:p>
          <a:p>
            <a:endParaRPr lang="en-US" sz="2000" i="1">
              <a:cs typeface="Arial" panose="020B0604020202020204" pitchFamily="34" charset="0"/>
            </a:endParaRPr>
          </a:p>
          <a:p>
            <a:r>
              <a:rPr lang="en-US" sz="2000" i="1">
                <a:cs typeface="Arial" panose="020B0604020202020204" pitchFamily="34" charset="0"/>
              </a:rPr>
              <a:t>From Wikipedia:</a:t>
            </a:r>
          </a:p>
          <a:p>
            <a:pPr algn="ctr"/>
            <a:r>
              <a:rPr lang="en-US" sz="2000">
                <a:cs typeface="Arial" panose="020B0604020202020204" pitchFamily="34" charset="0"/>
              </a:rPr>
              <a:t>… a set of linguistic, statistical, and machine learning techniques that model and structure the information content of textual sources for business intelligence, exploratory data analysis, research, or investigation</a:t>
            </a:r>
          </a:p>
          <a:p>
            <a:pPr algn="ctr"/>
            <a:endParaRPr lang="en-US">
              <a:cs typeface="Arial" panose="020B0604020202020204" pitchFamily="34" charset="0"/>
            </a:endParaRPr>
          </a:p>
          <a:p>
            <a:pPr algn="ctr"/>
            <a:endParaRPr lang="en-US" u="sng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A368B2D4-CF10-4684-804B-78D1D3073DBE}" type="slidenum">
              <a:rPr lang="en-US" sz="1400"/>
              <a:pPr algn="l"/>
              <a:t>13</a:t>
            </a:fld>
            <a:endParaRPr lang="en-US" sz="1400">
              <a:latin typeface="Times" panose="02020603050405020304" pitchFamily="18" charset="0"/>
            </a:endParaRPr>
          </a:p>
        </p:txBody>
      </p:sp>
      <p:pic>
        <p:nvPicPr>
          <p:cNvPr id="16387" name="Picture 4" descr="Clarabridge%20Professional_text%20analy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590800"/>
            <a:ext cx="7112000" cy="137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2743200" y="16764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Customer Sat Survey Comments</a:t>
            </a:r>
          </a:p>
        </p:txBody>
      </p:sp>
      <p:sp>
        <p:nvSpPr>
          <p:cNvPr id="16389" name="MASTER_ITEM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304800"/>
            <a:ext cx="8229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rgbClr val="CC0000"/>
                </a:solidFill>
              </a:rPr>
              <a:t>Unstructured Text Processing</a:t>
            </a:r>
          </a:p>
        </p:txBody>
      </p:sp>
      <p:cxnSp>
        <p:nvCxnSpPr>
          <p:cNvPr id="16390" name="Straight Arrow Connector 9"/>
          <p:cNvCxnSpPr>
            <a:cxnSpLocks noChangeShapeType="1"/>
            <a:stCxn id="16391" idx="2"/>
          </p:cNvCxnSpPr>
          <p:nvPr/>
        </p:nvCxnSpPr>
        <p:spPr bwMode="auto">
          <a:xfrm rot="5400000">
            <a:off x="1589088" y="2044700"/>
            <a:ext cx="1090612" cy="1588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Box 13"/>
          <p:cNvSpPr txBox="1">
            <a:spLocks noChangeArrowheads="1"/>
          </p:cNvSpPr>
          <p:nvPr/>
        </p:nvSpPr>
        <p:spPr bwMode="auto">
          <a:xfrm>
            <a:off x="1371600" y="9144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Facebook Page</a:t>
            </a:r>
          </a:p>
        </p:txBody>
      </p:sp>
      <p:sp>
        <p:nvSpPr>
          <p:cNvPr id="16392" name="TextBox 14"/>
          <p:cNvSpPr txBox="1">
            <a:spLocks noChangeArrowheads="1"/>
          </p:cNvSpPr>
          <p:nvPr/>
        </p:nvSpPr>
        <p:spPr bwMode="auto">
          <a:xfrm>
            <a:off x="304800" y="50292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Blogs</a:t>
            </a:r>
          </a:p>
        </p:txBody>
      </p:sp>
      <p:cxnSp>
        <p:nvCxnSpPr>
          <p:cNvPr id="16393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1257300" y="2171700"/>
            <a:ext cx="457200" cy="3810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TextBox 17"/>
          <p:cNvSpPr txBox="1">
            <a:spLocks noChangeArrowheads="1"/>
          </p:cNvSpPr>
          <p:nvPr/>
        </p:nvSpPr>
        <p:spPr bwMode="auto">
          <a:xfrm>
            <a:off x="0" y="38862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Competitors’ Facebook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Pages</a:t>
            </a:r>
          </a:p>
        </p:txBody>
      </p:sp>
      <p:cxnSp>
        <p:nvCxnSpPr>
          <p:cNvPr id="16395" name="Straight Arrow Connector 20"/>
          <p:cNvCxnSpPr>
            <a:cxnSpLocks noChangeShapeType="1"/>
          </p:cNvCxnSpPr>
          <p:nvPr/>
        </p:nvCxnSpPr>
        <p:spPr bwMode="auto">
          <a:xfrm flipV="1">
            <a:off x="1143000" y="3505200"/>
            <a:ext cx="457200" cy="3810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Arrow Connector 22"/>
          <p:cNvCxnSpPr>
            <a:cxnSpLocks noChangeShapeType="1"/>
            <a:stCxn id="16392" idx="0"/>
          </p:cNvCxnSpPr>
          <p:nvPr/>
        </p:nvCxnSpPr>
        <p:spPr bwMode="auto">
          <a:xfrm rot="5400000" flipH="1" flipV="1">
            <a:off x="876300" y="4305300"/>
            <a:ext cx="1066800" cy="3810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Box 26"/>
          <p:cNvSpPr txBox="1">
            <a:spLocks noChangeArrowheads="1"/>
          </p:cNvSpPr>
          <p:nvPr/>
        </p:nvSpPr>
        <p:spPr bwMode="auto">
          <a:xfrm>
            <a:off x="2895600" y="42672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Public Web Sites,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Discussion Boards, Product Reviews</a:t>
            </a:r>
          </a:p>
        </p:txBody>
      </p:sp>
      <p:cxnSp>
        <p:nvCxnSpPr>
          <p:cNvPr id="16398" name="Straight Arrow Connector 27"/>
          <p:cNvCxnSpPr>
            <a:cxnSpLocks noChangeShapeType="1"/>
          </p:cNvCxnSpPr>
          <p:nvPr/>
        </p:nvCxnSpPr>
        <p:spPr bwMode="auto">
          <a:xfrm rot="16200000" flipV="1">
            <a:off x="2514600" y="4038600"/>
            <a:ext cx="533400" cy="3810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31"/>
          <p:cNvCxnSpPr>
            <a:cxnSpLocks noChangeShapeType="1"/>
          </p:cNvCxnSpPr>
          <p:nvPr/>
        </p:nvCxnSpPr>
        <p:spPr bwMode="auto">
          <a:xfrm rot="5400000">
            <a:off x="7620001" y="4495800"/>
            <a:ext cx="1066800" cy="3175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TextBox 33"/>
          <p:cNvSpPr txBox="1">
            <a:spLocks noChangeArrowheads="1"/>
          </p:cNvSpPr>
          <p:nvPr/>
        </p:nvSpPr>
        <p:spPr bwMode="auto">
          <a:xfrm>
            <a:off x="7391400" y="50292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Alerts,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Real-time Action</a:t>
            </a:r>
          </a:p>
        </p:txBody>
      </p:sp>
      <p:sp>
        <p:nvSpPr>
          <p:cNvPr id="16401" name="TextBox 37"/>
          <p:cNvSpPr txBox="1">
            <a:spLocks noChangeArrowheads="1"/>
          </p:cNvSpPr>
          <p:nvPr/>
        </p:nvSpPr>
        <p:spPr bwMode="auto">
          <a:xfrm>
            <a:off x="381000" y="15240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Twitter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Page</a:t>
            </a:r>
          </a:p>
        </p:txBody>
      </p:sp>
      <p:cxnSp>
        <p:nvCxnSpPr>
          <p:cNvPr id="16402" name="Straight Arrow Connector 38"/>
          <p:cNvCxnSpPr>
            <a:cxnSpLocks noChangeShapeType="1"/>
          </p:cNvCxnSpPr>
          <p:nvPr/>
        </p:nvCxnSpPr>
        <p:spPr bwMode="auto">
          <a:xfrm>
            <a:off x="1066800" y="3048000"/>
            <a:ext cx="533400" cy="1588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TextBox 40"/>
          <p:cNvSpPr txBox="1">
            <a:spLocks noChangeArrowheads="1"/>
          </p:cNvSpPr>
          <p:nvPr/>
        </p:nvSpPr>
        <p:spPr bwMode="auto">
          <a:xfrm>
            <a:off x="3657600" y="26670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b="1">
                <a:solidFill>
                  <a:srgbClr val="C00000"/>
                </a:solidFill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6404" name="TextBox 41"/>
          <p:cNvSpPr txBox="1">
            <a:spLocks noChangeArrowheads="1"/>
          </p:cNvSpPr>
          <p:nvPr/>
        </p:nvSpPr>
        <p:spPr bwMode="auto">
          <a:xfrm>
            <a:off x="3200400" y="3124200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b="1">
                <a:solidFill>
                  <a:srgbClr val="C00000"/>
                </a:solidFill>
                <a:cs typeface="Arial" panose="020B0604020202020204" pitchFamily="34" charset="0"/>
              </a:rPr>
              <a:t>Quality</a:t>
            </a:r>
          </a:p>
        </p:txBody>
      </p:sp>
      <p:sp>
        <p:nvSpPr>
          <p:cNvPr id="16405" name="TextBox 42"/>
          <p:cNvSpPr txBox="1">
            <a:spLocks noChangeArrowheads="1"/>
          </p:cNvSpPr>
          <p:nvPr/>
        </p:nvSpPr>
        <p:spPr bwMode="auto">
          <a:xfrm>
            <a:off x="3886200" y="31242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b="1">
                <a:solidFill>
                  <a:srgbClr val="C00000"/>
                </a:solidFill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6406" name="TextBox 43"/>
          <p:cNvSpPr txBox="1">
            <a:spLocks noChangeArrowheads="1"/>
          </p:cNvSpPr>
          <p:nvPr/>
        </p:nvSpPr>
        <p:spPr bwMode="auto">
          <a:xfrm>
            <a:off x="4343400" y="3124200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b="1">
                <a:solidFill>
                  <a:srgbClr val="C00000"/>
                </a:solidFill>
                <a:cs typeface="Arial" panose="020B0604020202020204" pitchFamily="34" charset="0"/>
              </a:rPr>
              <a:t>Friendliness</a:t>
            </a:r>
          </a:p>
        </p:txBody>
      </p:sp>
      <p:pic>
        <p:nvPicPr>
          <p:cNvPr id="16407" name="Picture 45" descr="person_working_on_a_pda_ipad_or_smartphon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5873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8" name="TextBox 46"/>
          <p:cNvSpPr txBox="1">
            <a:spLocks noChangeArrowheads="1"/>
          </p:cNvSpPr>
          <p:nvPr/>
        </p:nvSpPr>
        <p:spPr bwMode="auto">
          <a:xfrm>
            <a:off x="1219200" y="46482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16409" name="Straight Arrow Connector 48"/>
          <p:cNvCxnSpPr>
            <a:cxnSpLocks noChangeShapeType="1"/>
            <a:stCxn id="16408" idx="0"/>
          </p:cNvCxnSpPr>
          <p:nvPr/>
        </p:nvCxnSpPr>
        <p:spPr bwMode="auto">
          <a:xfrm rot="5400000" flipH="1" flipV="1">
            <a:off x="1639888" y="4305300"/>
            <a:ext cx="684212" cy="1588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Arrow Connector 55"/>
          <p:cNvCxnSpPr>
            <a:cxnSpLocks noChangeShapeType="1"/>
          </p:cNvCxnSpPr>
          <p:nvPr/>
        </p:nvCxnSpPr>
        <p:spPr bwMode="auto">
          <a:xfrm rot="16200000" flipV="1">
            <a:off x="1866900" y="4381500"/>
            <a:ext cx="1295400" cy="4572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Box 57"/>
          <p:cNvSpPr txBox="1">
            <a:spLocks noChangeArrowheads="1"/>
          </p:cNvSpPr>
          <p:nvPr/>
        </p:nvSpPr>
        <p:spPr bwMode="auto">
          <a:xfrm>
            <a:off x="2133600" y="51816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Adhoc Feedback</a:t>
            </a:r>
          </a:p>
        </p:txBody>
      </p:sp>
      <p:sp>
        <p:nvSpPr>
          <p:cNvPr id="16412" name="TextBox 61"/>
          <p:cNvSpPr txBox="1">
            <a:spLocks noChangeArrowheads="1"/>
          </p:cNvSpPr>
          <p:nvPr/>
        </p:nvSpPr>
        <p:spPr bwMode="auto">
          <a:xfrm>
            <a:off x="0" y="2438400"/>
            <a:ext cx="1371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Call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Center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Notes, </a:t>
            </a:r>
          </a:p>
          <a:p>
            <a:pPr algn="ctr"/>
            <a:r>
              <a:rPr lang="en-US" sz="1600">
                <a:solidFill>
                  <a:srgbClr val="C00000"/>
                </a:solidFill>
                <a:cs typeface="Arial" panose="020B0604020202020204" pitchFamily="34" charset="0"/>
              </a:rPr>
              <a:t>Voice</a:t>
            </a:r>
          </a:p>
        </p:txBody>
      </p:sp>
      <p:cxnSp>
        <p:nvCxnSpPr>
          <p:cNvPr id="16413" name="Straight Arrow Connector 62"/>
          <p:cNvCxnSpPr>
            <a:cxnSpLocks noChangeShapeType="1"/>
          </p:cNvCxnSpPr>
          <p:nvPr/>
        </p:nvCxnSpPr>
        <p:spPr bwMode="auto">
          <a:xfrm rot="10800000" flipV="1">
            <a:off x="2514600" y="2209800"/>
            <a:ext cx="533400" cy="38100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95250"/>
            <a:ext cx="6245225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62400" y="5029200"/>
            <a:ext cx="3810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648200" y="1981200"/>
            <a:ext cx="533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800600" y="2590800"/>
            <a:ext cx="533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2400"/>
            <a:ext cx="7243762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324600" y="3200400"/>
            <a:ext cx="914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800600" y="3352800"/>
            <a:ext cx="22098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572000" y="5486400"/>
            <a:ext cx="10668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572000" y="5334000"/>
            <a:ext cx="27432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463"/>
            <a:ext cx="6992938" cy="655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29200" y="3352800"/>
            <a:ext cx="1676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191000" y="3505200"/>
            <a:ext cx="11430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733800" y="5943600"/>
            <a:ext cx="1447800" cy="2286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0"/>
            <a:ext cx="8229600" cy="639763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+mj-lt"/>
                <a:ea typeface="ＭＳ Ｐゴシック" pitchFamily="79" charset="-128"/>
              </a:rPr>
              <a:t>What is Information Governance?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762000"/>
            <a:ext cx="7543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838200" y="838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/>
              <a:t>Information Governance</a:t>
            </a:r>
          </a:p>
        </p:txBody>
      </p:sp>
      <p:pic>
        <p:nvPicPr>
          <p:cNvPr id="20485" name="Picture 5" descr="trashc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1143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trashc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1143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228600" y="4191000"/>
            <a:ext cx="563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Data Stewardship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/>
              <a:t>Data Quality</a:t>
            </a:r>
            <a:br>
              <a:rPr lang="en-US" sz="1400"/>
            </a:b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Data Governance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/>
              <a:t>Master Data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/>
              <a:t>Data Stewards for Master Data “Hubs”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/>
              <a:t>Customer, Vendor, Product, Location, Employee, G/L Accounts</a:t>
            </a:r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3810000" y="1447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rgbClr val="0070C0"/>
                </a:solidFill>
              </a:rPr>
              <a:t>PREVENTS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304800" y="18399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Garbage In</a:t>
            </a:r>
          </a:p>
        </p:txBody>
      </p: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7162800" y="1828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Garbage Out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200400" y="1839913"/>
            <a:ext cx="60960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0" y="1828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3429000" y="34290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rgbClr val="0070C0"/>
                </a:solidFill>
              </a:rPr>
              <a:t>BY ENCOMPASSING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6400800" y="41910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Report Governance</a:t>
            </a:r>
            <a:r>
              <a:rPr lang="en-US" sz="1400" b="1">
                <a:solidFill>
                  <a:srgbClr val="FF0000"/>
                </a:solidFill>
              </a:rPr>
              <a:t/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Metric Governance</a:t>
            </a: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2819400" y="3935413"/>
            <a:ext cx="60960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76900" y="3935413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581400" y="2590800"/>
            <a:ext cx="2095500" cy="3048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98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57284B-549C-4EA5-B001-DE35B287CC2A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20499" name="TextBox 18"/>
          <p:cNvSpPr txBox="1">
            <a:spLocks noChangeArrowheads="1"/>
          </p:cNvSpPr>
          <p:nvPr/>
        </p:nvSpPr>
        <p:spPr bwMode="auto">
          <a:xfrm>
            <a:off x="2971800" y="6096000"/>
            <a:ext cx="323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rgbClr val="0070C0"/>
                </a:solidFill>
              </a:rPr>
              <a:t>CREATING SIGNIFICANT BUSINESS VALUE</a:t>
            </a:r>
          </a:p>
        </p:txBody>
      </p:sp>
      <p:cxnSp>
        <p:nvCxnSpPr>
          <p:cNvPr id="20" name="Straight Arrow Connector 19"/>
          <p:cNvCxnSpPr>
            <a:endCxn id="20499" idx="1"/>
          </p:cNvCxnSpPr>
          <p:nvPr/>
        </p:nvCxnSpPr>
        <p:spPr>
          <a:xfrm>
            <a:off x="2514600" y="6078538"/>
            <a:ext cx="457200" cy="341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499" idx="3"/>
          </p:cNvCxnSpPr>
          <p:nvPr/>
        </p:nvCxnSpPr>
        <p:spPr>
          <a:xfrm rot="10800000" flipV="1">
            <a:off x="6210300" y="6078538"/>
            <a:ext cx="571500" cy="341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BI Technologies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86400"/>
          </a:xfrm>
          <a:solidFill>
            <a:srgbClr val="FFFFFF"/>
          </a:solidFill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Analytic Databases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BI is a consolidating industry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Oracle: Siebel, Hyperion, Brio, Sun</a:t>
            </a:r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SAP: Business Objects, Sybase</a:t>
            </a:r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IBM: Cognos, SPSS, Coremetrics, Unica, </a:t>
            </a:r>
            <a:r>
              <a:rPr lang="en-US" sz="2000" b="1" smtClean="0">
                <a:solidFill>
                  <a:srgbClr val="00B050"/>
                </a:solidFill>
              </a:rPr>
              <a:t>Netezza</a:t>
            </a:r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EMC: </a:t>
            </a:r>
            <a:r>
              <a:rPr lang="en-US" sz="2000" b="1" smtClean="0">
                <a:solidFill>
                  <a:srgbClr val="00B050"/>
                </a:solidFill>
              </a:rPr>
              <a:t>Greenplum</a:t>
            </a:r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HP:</a:t>
            </a:r>
            <a:r>
              <a:rPr lang="en-US" sz="2000" b="1" smtClean="0">
                <a:solidFill>
                  <a:srgbClr val="00B050"/>
                </a:solidFill>
              </a:rPr>
              <a:t> Vertica</a:t>
            </a:r>
          </a:p>
          <a:p>
            <a:pPr marL="1273175" lvl="1" indent="-533400" eaLnBrk="1" hangingPunct="1">
              <a:lnSpc>
                <a:spcPct val="80000"/>
              </a:lnSpc>
            </a:pPr>
            <a:r>
              <a:rPr lang="en-US" sz="2000" smtClean="0"/>
              <a:t>Teradata:</a:t>
            </a:r>
            <a:r>
              <a:rPr lang="en-US" sz="2000" b="1" smtClean="0">
                <a:solidFill>
                  <a:srgbClr val="00B050"/>
                </a:solidFill>
              </a:rPr>
              <a:t> Aster Data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800" smtClean="0"/>
              <a:t/>
            </a:r>
            <a:br>
              <a:rPr lang="en-US" sz="800" smtClean="0"/>
            </a:br>
            <a:endParaRPr lang="en-US" sz="80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Independent vendors: MicroStrategy, Informatica, SAS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Reporting standards determined mainly by Microsoft, Apple and Adobe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651125" y="1447800"/>
            <a:ext cx="14636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Teradata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Netezza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1463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DB2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Oracle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SQL Server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84725" y="1454150"/>
            <a:ext cx="14636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Vertica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Aster Data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Par Accel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Greenplum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89725" y="1454150"/>
            <a:ext cx="18446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Semantic Databases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/>
              <a:t>(TIDE)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676400" y="1600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810000" y="1600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867400" y="1600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BI Technologies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If you want to learn more about Analytic Databases: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http://hosted.mediasite.com/mediasite/Viewer/?peid=120d6b7ba227498b96a8c0cd01349a791d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If you want to learn more about BI in the Cloud: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http://hosted.mediasite.com/mediasite/Viewer/?peid=e6d91148a71a47969824c22b3b20d6221d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Business Intelligence?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Business Intelligence enables the business to make intelligent, fact-based decisions</a:t>
            </a:r>
            <a:br>
              <a:rPr lang="en-US" smtClean="0"/>
            </a:br>
            <a:endParaRPr lang="en-US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28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Aggregate Data</a:t>
            </a:r>
          </a:p>
        </p:txBody>
      </p:sp>
      <p:sp>
        <p:nvSpPr>
          <p:cNvPr id="3077" name="Can 4"/>
          <p:cNvSpPr>
            <a:spLocks noChangeArrowheads="1"/>
          </p:cNvSpPr>
          <p:nvPr/>
        </p:nvSpPr>
        <p:spPr bwMode="auto">
          <a:xfrm>
            <a:off x="533400" y="4800600"/>
            <a:ext cx="1143000" cy="1066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04800" y="5983288"/>
            <a:ext cx="1752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000"/>
              <a:t>Database, Data Mart, Data Warehouse, ETL Tools, Integration Tools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2514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Present</a:t>
            </a:r>
          </a:p>
          <a:p>
            <a:pPr algn="ctr"/>
            <a:r>
              <a:rPr lang="en-US" sz="1800"/>
              <a:t> Data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45720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Enrich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6705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Inform a Decision</a:t>
            </a:r>
          </a:p>
        </p:txBody>
      </p:sp>
      <p:sp>
        <p:nvSpPr>
          <p:cNvPr id="3082" name="TextBox 9"/>
          <p:cNvSpPr txBox="1">
            <a:spLocks noChangeArrowheads="1"/>
          </p:cNvSpPr>
          <p:nvPr/>
        </p:nvSpPr>
        <p:spPr bwMode="auto">
          <a:xfrm>
            <a:off x="2514600" y="5999163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000"/>
              <a:t>Reporting Tools, Dashboards, Static Reports, Mobile Reporting, OLAP Cubes</a:t>
            </a:r>
          </a:p>
        </p:txBody>
      </p:sp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4648200" y="5999163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000"/>
              <a:t>Add Context to Create Information, Descriptive Statistics, Benchmarks, Variance to Plan or LY</a:t>
            </a:r>
          </a:p>
        </p:txBody>
      </p:sp>
      <p:sp>
        <p:nvSpPr>
          <p:cNvPr id="3084" name="TextBox 11"/>
          <p:cNvSpPr txBox="1">
            <a:spLocks noChangeArrowheads="1"/>
          </p:cNvSpPr>
          <p:nvPr/>
        </p:nvSpPr>
        <p:spPr bwMode="auto">
          <a:xfrm>
            <a:off x="6781800" y="5999163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000"/>
              <a:t>Decisions are Fact-based and Data-driven</a:t>
            </a:r>
          </a:p>
        </p:txBody>
      </p:sp>
      <p:pic>
        <p:nvPicPr>
          <p:cNvPr id="3085" name="Picture 12" descr="kpidash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0"/>
            <a:ext cx="1143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3" descr="statis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4824413"/>
            <a:ext cx="14795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4" descr="decisi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800600"/>
            <a:ext cx="1152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8" name="Straight Arrow Connector 16"/>
          <p:cNvCxnSpPr>
            <a:cxnSpLocks noChangeShapeType="1"/>
          </p:cNvCxnSpPr>
          <p:nvPr/>
        </p:nvCxnSpPr>
        <p:spPr bwMode="auto">
          <a:xfrm>
            <a:off x="1905000" y="533400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9" name="Straight Arrow Connector 21"/>
          <p:cNvCxnSpPr>
            <a:cxnSpLocks noChangeShapeType="1"/>
          </p:cNvCxnSpPr>
          <p:nvPr/>
        </p:nvCxnSpPr>
        <p:spPr bwMode="auto">
          <a:xfrm>
            <a:off x="4084638" y="5334000"/>
            <a:ext cx="639762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0" name="Straight Arrow Connector 22"/>
          <p:cNvCxnSpPr>
            <a:cxnSpLocks noChangeShapeType="1"/>
          </p:cNvCxnSpPr>
          <p:nvPr/>
        </p:nvCxnSpPr>
        <p:spPr bwMode="auto">
          <a:xfrm>
            <a:off x="6324600" y="533400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CPU – </a:t>
            </a:r>
            <a:r>
              <a:rPr lang="en-US" sz="2800" u="sng" smtClean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ontent, </a:t>
            </a:r>
            <a:r>
              <a:rPr lang="en-US" sz="2800" u="sng" smtClean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erformance, </a:t>
            </a:r>
            <a:r>
              <a:rPr lang="en-US" sz="2800" u="sng" smtClean="0">
                <a:solidFill>
                  <a:schemeClr val="tx1"/>
                </a:solidFill>
                <a:latin typeface="Calibri" panose="020F0502020204030204" pitchFamily="34" charset="0"/>
              </a:rPr>
              <a:t>U</a:t>
            </a:r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sability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5638800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Content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business determines the “what”, BI enables the “how”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Performance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Minimize report creation and collection times (near zero)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Usability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Delivery Method </a:t>
            </a:r>
            <a:r>
              <a:rPr lang="en-US" sz="2000" smtClean="0">
                <a:sym typeface="Wingdings" panose="05000000000000000000" pitchFamily="2" charset="2"/>
              </a:rPr>
              <a:t></a:t>
            </a:r>
            <a:r>
              <a:rPr lang="en-US" sz="2000" smtClean="0"/>
              <a:t>Push vs Pull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Medium </a:t>
            </a:r>
            <a:r>
              <a:rPr lang="en-US" sz="2000" smtClean="0">
                <a:sym typeface="Wingdings" panose="05000000000000000000" pitchFamily="2" charset="2"/>
              </a:rPr>
              <a:t> Excel, PDF, Dashboard, Cube, Mobile Device</a:t>
            </a:r>
            <a:br>
              <a:rPr lang="en-US" sz="2000" smtClean="0">
                <a:sym typeface="Wingdings" panose="05000000000000000000" pitchFamily="2" charset="2"/>
              </a:rPr>
            </a:br>
            <a:endParaRPr lang="en-US" sz="20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Enhance Digestion </a:t>
            </a:r>
            <a:r>
              <a:rPr lang="en-US" sz="2000" smtClean="0">
                <a:sym typeface="Wingdings" panose="05000000000000000000" pitchFamily="2" charset="2"/>
              </a:rPr>
              <a:t> “A-ha” is readily apparent, fewer clicks</a:t>
            </a:r>
            <a:br>
              <a:rPr lang="en-US" sz="2000" smtClean="0">
                <a:sym typeface="Wingdings" panose="05000000000000000000" pitchFamily="2" charset="2"/>
              </a:rPr>
            </a:br>
            <a:endParaRPr lang="en-US" sz="20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Tell a Story </a:t>
            </a:r>
            <a:r>
              <a:rPr lang="en-US" sz="2000" smtClean="0">
                <a:sym typeface="Wingdings" panose="05000000000000000000" pitchFamily="2" charset="2"/>
              </a:rPr>
              <a:t> Trend, Context, Related Metrics, Multiple Views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How Important is BI?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Top 10 Business and Technology Priorities for 2016: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 Cloud computing </a:t>
            </a:r>
            <a:br>
              <a:rPr lang="en-US" sz="2400" dirty="0" smtClean="0"/>
            </a:br>
            <a:r>
              <a:rPr lang="en-US" sz="2400" dirty="0" smtClean="0"/>
              <a:t>2. Virtualization </a:t>
            </a:r>
            <a:br>
              <a:rPr lang="en-US" sz="2400" dirty="0" smtClean="0"/>
            </a:br>
            <a:r>
              <a:rPr lang="en-US" sz="2400" dirty="0" smtClean="0"/>
              <a:t>3. Mobile technologies </a:t>
            </a:r>
            <a:br>
              <a:rPr lang="en-US" sz="2400" dirty="0" smtClean="0"/>
            </a:br>
            <a:r>
              <a:rPr lang="en-US" sz="2400" dirty="0" smtClean="0"/>
              <a:t>4. IT Management </a:t>
            </a:r>
            <a:br>
              <a:rPr lang="en-US" sz="2400" dirty="0" smtClean="0"/>
            </a:br>
            <a:r>
              <a:rPr lang="en-US" sz="2400" dirty="0" smtClean="0"/>
              <a:t>5. </a:t>
            </a:r>
            <a:r>
              <a:rPr lang="en-US" sz="2400" b="1" dirty="0" smtClean="0">
                <a:solidFill>
                  <a:srgbClr val="FF0000"/>
                </a:solidFill>
              </a:rPr>
              <a:t>Business Intelligence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6. Networking, voice and data communications </a:t>
            </a:r>
            <a:br>
              <a:rPr lang="en-US" sz="2400" dirty="0" smtClean="0"/>
            </a:br>
            <a:r>
              <a:rPr lang="en-US" sz="2400" dirty="0" smtClean="0"/>
              <a:t>7. Enterprise applications </a:t>
            </a:r>
            <a:br>
              <a:rPr lang="en-US" sz="2400" dirty="0" smtClean="0"/>
            </a:br>
            <a:r>
              <a:rPr lang="en-US" sz="2400" dirty="0" smtClean="0"/>
              <a:t>8. Collaboration technologies </a:t>
            </a:r>
            <a:br>
              <a:rPr lang="en-US" sz="2400" dirty="0" smtClean="0"/>
            </a:br>
            <a:r>
              <a:rPr lang="en-US" sz="2400" dirty="0" smtClean="0"/>
              <a:t>9. Infrastructure </a:t>
            </a:r>
            <a:br>
              <a:rPr lang="en-US" sz="2400" dirty="0" smtClean="0"/>
            </a:br>
            <a:r>
              <a:rPr lang="en-US" sz="2400" dirty="0" smtClean="0"/>
              <a:t>10. Web 2.0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1066800" y="6378575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/>
              <a:t>Source: Gartner’s 2011 CIO Agenda (aka “</a:t>
            </a:r>
            <a:r>
              <a:rPr lang="en-US" sz="1600">
                <a:hlinkClick r:id="rId2" tooltip="Gartner CIO Survey"/>
              </a:rPr>
              <a:t>Reimagining IT: The 2011 CIO Agenda”).</a:t>
            </a:r>
            <a:r>
              <a:rPr lang="en-US">
                <a:hlinkClick r:id="rId2" tooltip="Gartner CIO Survey"/>
              </a:rPr>
              <a:t/>
            </a:r>
            <a:br>
              <a:rPr lang="en-US">
                <a:hlinkClick r:id="rId2" tooltip="Gartner CIO Survey"/>
              </a:rPr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Calibri" panose="020F0502020204030204" pitchFamily="34" charset="0"/>
              </a:rPr>
              <a:t>Why is Business Intelligence So Important?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62800" y="1309688"/>
            <a:ext cx="1752600" cy="369887"/>
            <a:chOff x="4512" y="825"/>
            <a:chExt cx="1104" cy="233"/>
          </a:xfrm>
        </p:grpSpPr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4512" y="825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Time</a:t>
              </a:r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 flipH="1">
              <a:off x="47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838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800" b="1"/>
          </a:p>
          <a:p>
            <a:pPr algn="ctr">
              <a:spcBef>
                <a:spcPct val="50000"/>
              </a:spcBef>
            </a:pPr>
            <a:r>
              <a:rPr lang="en-US" sz="1800" b="1"/>
              <a:t>With </a:t>
            </a:r>
            <a:r>
              <a:rPr lang="en-US" sz="1800" b="1">
                <a:solidFill>
                  <a:srgbClr val="FF0000"/>
                </a:solidFill>
              </a:rPr>
              <a:t>Business Intelligence</a:t>
            </a:r>
            <a:r>
              <a:rPr lang="en-US" sz="1800" b="1"/>
              <a:t>, we can get data to you in a timely manner.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400" y="1143000"/>
            <a:ext cx="8077200" cy="2627313"/>
            <a:chOff x="336" y="720"/>
            <a:chExt cx="5088" cy="1655"/>
          </a:xfrm>
        </p:grpSpPr>
        <p:sp>
          <p:nvSpPr>
            <p:cNvPr id="7179" name="AutoShape 5"/>
            <p:cNvSpPr>
              <a:spLocks noChangeArrowheads="1"/>
            </p:cNvSpPr>
            <p:nvPr/>
          </p:nvSpPr>
          <p:spPr bwMode="auto">
            <a:xfrm>
              <a:off x="912" y="720"/>
              <a:ext cx="3936" cy="480"/>
            </a:xfrm>
            <a:prstGeom prst="cube">
              <a:avLst>
                <a:gd name="adj" fmla="val 64583"/>
              </a:avLst>
            </a:prstGeom>
            <a:solidFill>
              <a:srgbClr val="ACA65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592" y="1200"/>
              <a:ext cx="480" cy="6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1776" y="1968"/>
              <a:ext cx="196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Making Business Decisions is a Balance</a:t>
              </a:r>
            </a:p>
          </p:txBody>
        </p:sp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336" y="1276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3744" y="1285"/>
              <a:ext cx="168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Opinion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b="1"/>
                <a:t>(aka Best Professional Judgment)</a:t>
              </a:r>
            </a:p>
          </p:txBody>
        </p:sp>
      </p:grpSp>
      <p:pic>
        <p:nvPicPr>
          <p:cNvPr id="108558" name="Picture 14" descr="hip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5562600"/>
            <a:ext cx="1162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05200" y="5334000"/>
            <a:ext cx="1981200" cy="1398588"/>
            <a:chOff x="2208" y="3360"/>
            <a:chExt cx="1248" cy="881"/>
          </a:xfrm>
        </p:grpSpPr>
        <p:sp>
          <p:nvSpPr>
            <p:cNvPr id="7177" name="Oval 15"/>
            <p:cNvSpPr>
              <a:spLocks noChangeArrowheads="1"/>
            </p:cNvSpPr>
            <p:nvPr/>
          </p:nvSpPr>
          <p:spPr bwMode="auto">
            <a:xfrm>
              <a:off x="2208" y="3360"/>
              <a:ext cx="1248" cy="881"/>
            </a:xfrm>
            <a:prstGeom prst="ellipse">
              <a:avLst/>
            </a:prstGeom>
            <a:noFill/>
            <a:ln w="57150">
              <a:solidFill>
                <a:srgbClr val="F936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178" name="Line 16"/>
            <p:cNvSpPr>
              <a:spLocks noChangeShapeType="1"/>
            </p:cNvSpPr>
            <p:nvPr/>
          </p:nvSpPr>
          <p:spPr bwMode="auto">
            <a:xfrm>
              <a:off x="2352" y="3504"/>
              <a:ext cx="1008" cy="497"/>
            </a:xfrm>
            <a:prstGeom prst="line">
              <a:avLst/>
            </a:prstGeom>
            <a:noFill/>
            <a:ln w="57150">
              <a:solidFill>
                <a:srgbClr val="F936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81000" y="43434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In the absence of data, business decisions are often made by the HiPPO.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BI Trends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Mobile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Cloud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Social Media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BI technologies will be the most important to your organization in the next 3 years?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Predictive Analytics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Visualization/Dashboards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Master Data Management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The Cloud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Analytic Databases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Mobile BI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Open Source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dirty="0" smtClean="0"/>
              <a:t> Text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Advanced Analytics / Predictive Analytics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Data Mining</a:t>
            </a:r>
          </a:p>
          <a:p>
            <a:pPr eaLnBrk="1" hangingPunct="1"/>
            <a:r>
              <a:rPr lang="en-US" smtClean="0"/>
              <a:t>Regression</a:t>
            </a:r>
          </a:p>
          <a:p>
            <a:pPr eaLnBrk="1" hangingPunct="1"/>
            <a:r>
              <a:rPr lang="en-US" smtClean="0"/>
              <a:t>Monte Carlo Simulation</a:t>
            </a:r>
          </a:p>
          <a:p>
            <a:pPr eaLnBrk="1" hangingPunct="1"/>
            <a:r>
              <a:rPr lang="en-US" smtClean="0"/>
              <a:t>“Statistically Significant”</a:t>
            </a:r>
          </a:p>
          <a:p>
            <a:pPr eaLnBrk="1" hangingPunct="1"/>
            <a:r>
              <a:rPr lang="en-US" smtClean="0"/>
              <a:t>Predicting Customer Behavior</a:t>
            </a:r>
          </a:p>
          <a:p>
            <a:pPr lvl="1" eaLnBrk="1" hangingPunct="1"/>
            <a:r>
              <a:rPr lang="en-US" smtClean="0"/>
              <a:t>Churn/Attrition</a:t>
            </a:r>
          </a:p>
          <a:p>
            <a:pPr lvl="1" eaLnBrk="1" hangingPunct="1"/>
            <a:r>
              <a:rPr lang="en-US" smtClean="0"/>
              <a:t>Purchases</a:t>
            </a:r>
          </a:p>
          <a:p>
            <a:pPr lvl="1" eaLnBrk="1" hangingPunct="1"/>
            <a:r>
              <a:rPr lang="en-US" smtClean="0"/>
              <a:t>Profiling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 Today vs Tomorrow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“BI today is like reading the newspaper”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BI reporting tool on top of a data warehouse that loads nightly and produces historical reporting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BI tomorrow will focus more on real-time events and predicting tomorrow’s headlines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_NAME" val="Basic Text"/>
  <p:tag name="MASTER_ITEM" val="MASTER_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_NAME" val="Basic Text"/>
  <p:tag name="MASTER_ITEM" val="MASTER_ITEM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sQtechRequiredMembership xmlns="a41f5067-96bc-438e-b176-3532eb3c8f1b" xsi:nil="true"/>
    <ContentFileId xmlns="65930b5e-da4a-4c95-af0c-0d7006ed9fd0" xsi:nil="true"/>
    <ContentId xmlns="65930b5e-da4a-4c95-af0c-0d7006ed9fd0" xsi:nil="true"/>
    <SortOrder xmlns="65930b5e-da4a-4c95-af0c-0d7006ed9fd0" xsi:nil="true"/>
    <PublishingExpirationDate xmlns="http://schemas.microsoft.com/sharepoint/v3" xsi:nil="true"/>
    <NavMenuId xmlns="65930b5e-da4a-4c95-af0c-0d7006ed9fd0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AE7606B29BA4682964732FD97039F" ma:contentTypeVersion="1" ma:contentTypeDescription="Create a new document." ma:contentTypeScope="" ma:versionID="b43ccb2332adfd6fb612e59d9520b3dd">
  <xsd:schema xmlns:xsd="http://www.w3.org/2001/XMLSchema" xmlns:p="http://schemas.microsoft.com/office/2006/metadata/properties" xmlns:ns1="http://schemas.microsoft.com/sharepoint/v3" xmlns:ns2="a41f5067-96bc-438e-b176-3532eb3c8f1b" xmlns:ns3="65930b5e-da4a-4c95-af0c-0d7006ed9fd0" targetNamespace="http://schemas.microsoft.com/office/2006/metadata/properties" ma:root="true" ma:fieldsID="afc16c5172edc5d1342a02fe64b79b3b" ns1:_="" ns2:_="" ns3:_="">
    <xsd:import namespace="http://schemas.microsoft.com/sharepoint/v3"/>
    <xsd:import namespace="a41f5067-96bc-438e-b176-3532eb3c8f1b"/>
    <xsd:import namespace="65930b5e-da4a-4c95-af0c-0d7006ed9fd0"/>
    <xsd:element name="properties">
      <xsd:complexType>
        <xsd:sequence>
          <xsd:element name="documentManagement">
            <xsd:complexType>
              <xsd:all>
                <xsd:element ref="ns2:SusQtechRequiredMembership" minOccurs="0"/>
                <xsd:element ref="ns3:ContentFileId" minOccurs="0"/>
                <xsd:element ref="ns3:ContentId" minOccurs="0"/>
                <xsd:element ref="ns3:NavMenuId" minOccurs="0"/>
                <xsd:element ref="ns3:SortOrder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13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4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a41f5067-96bc-438e-b176-3532eb3c8f1b" elementFormDefault="qualified">
    <xsd:import namespace="http://schemas.microsoft.com/office/2006/documentManagement/types"/>
    <xsd:element name="SusQtechRequiredMembership" ma:index="8" nillable="true" ma:displayName="Required Membership" ma:internalName="SusQtechRequiredMembership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65930b5e-da4a-4c95-af0c-0d7006ed9fd0" elementFormDefault="qualified">
    <xsd:import namespace="http://schemas.microsoft.com/office/2006/documentManagement/types"/>
    <xsd:element name="ContentFileId" ma:index="9" nillable="true" ma:displayName="ContentFileId" ma:internalName="ContentFileId">
      <xsd:simpleType>
        <xsd:restriction base="dms:Text">
          <xsd:maxLength value="255"/>
        </xsd:restriction>
      </xsd:simpleType>
    </xsd:element>
    <xsd:element name="ContentId" ma:index="10" nillable="true" ma:displayName="ContentId" ma:internalName="ContentId">
      <xsd:simpleType>
        <xsd:restriction base="dms:Text">
          <xsd:maxLength value="255"/>
        </xsd:restriction>
      </xsd:simpleType>
    </xsd:element>
    <xsd:element name="NavMenuId" ma:index="11" nillable="true" ma:displayName="NavMenuId" ma:internalName="NavMenuId">
      <xsd:simpleType>
        <xsd:restriction base="dms:Text">
          <xsd:maxLength value="255"/>
        </xsd:restriction>
      </xsd:simpleType>
    </xsd:element>
    <xsd:element name="SortOrder" ma:index="12" nillable="true" ma:displayName="SortOrder" ma:decimals="0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70A0B63-6DC9-43A5-9973-4C87A85E0D5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39B842C-3F55-43AA-8EFF-0D763FE6E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89CE-A1F1-4AE9-83B3-CFB1A303041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65930b5e-da4a-4c95-af0c-0d7006ed9fd0"/>
    <ds:schemaRef ds:uri="http://schemas.microsoft.com/office/2006/metadata/properties"/>
    <ds:schemaRef ds:uri="a41f5067-96bc-438e-b176-3532eb3c8f1b"/>
    <ds:schemaRef ds:uri="http://schemas.microsoft.com/sharepoint/v3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257C3AF0-1B4A-4729-B918-3113DBD76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41f5067-96bc-438e-b176-3532eb3c8f1b"/>
    <ds:schemaRef ds:uri="65930b5e-da4a-4c95-af0c-0d7006ed9fd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470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Times</vt:lpstr>
      <vt:lpstr>Wingdings</vt:lpstr>
      <vt:lpstr>Wingdings 3</vt:lpstr>
      <vt:lpstr>Wisp</vt:lpstr>
      <vt:lpstr>Business Intelligence (BI)</vt:lpstr>
      <vt:lpstr>What is Business Intelligence?</vt:lpstr>
      <vt:lpstr>CPU – Content, Performance, Usability</vt:lpstr>
      <vt:lpstr>How Important is BI?</vt:lpstr>
      <vt:lpstr>Why is Business Intelligence So Important?</vt:lpstr>
      <vt:lpstr>Major BI Trends</vt:lpstr>
      <vt:lpstr>PowerPoint Presentation</vt:lpstr>
      <vt:lpstr>Advanced Analytics / Predictive Analytics</vt:lpstr>
      <vt:lpstr>BI Today vs Tomorrow</vt:lpstr>
      <vt:lpstr>Retail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 Technologies</vt:lpstr>
      <vt:lpstr>BI Technologies (cont’d)</vt:lpstr>
      <vt:lpstr>Thank You</vt:lpstr>
    </vt:vector>
  </TitlesOfParts>
  <Company>Matt Kelly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Kelly</dc:creator>
  <cp:lastModifiedBy>Dibya Tara Shakya</cp:lastModifiedBy>
  <cp:revision>28</cp:revision>
  <dcterms:created xsi:type="dcterms:W3CDTF">2011-03-29T13:25:28Z</dcterms:created>
  <dcterms:modified xsi:type="dcterms:W3CDTF">2020-04-28T01:24:40Z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