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304" r:id="rId3"/>
    <p:sldId id="274" r:id="rId4"/>
    <p:sldId id="337" r:id="rId5"/>
    <p:sldId id="272" r:id="rId6"/>
    <p:sldId id="277" r:id="rId7"/>
    <p:sldId id="306" r:id="rId8"/>
    <p:sldId id="273" r:id="rId9"/>
    <p:sldId id="257" r:id="rId10"/>
    <p:sldId id="258" r:id="rId11"/>
    <p:sldId id="338" r:id="rId12"/>
    <p:sldId id="263" r:id="rId13"/>
    <p:sldId id="339" r:id="rId14"/>
    <p:sldId id="294" r:id="rId15"/>
    <p:sldId id="295" r:id="rId16"/>
    <p:sldId id="296" r:id="rId17"/>
    <p:sldId id="297" r:id="rId18"/>
    <p:sldId id="298" r:id="rId19"/>
    <p:sldId id="300" r:id="rId20"/>
    <p:sldId id="299" r:id="rId21"/>
    <p:sldId id="301" r:id="rId22"/>
    <p:sldId id="324" r:id="rId23"/>
    <p:sldId id="325" r:id="rId24"/>
    <p:sldId id="326" r:id="rId25"/>
    <p:sldId id="327" r:id="rId26"/>
    <p:sldId id="328" r:id="rId27"/>
    <p:sldId id="330" r:id="rId28"/>
    <p:sldId id="331" r:id="rId29"/>
    <p:sldId id="332" r:id="rId30"/>
    <p:sldId id="333" r:id="rId31"/>
    <p:sldId id="334" r:id="rId32"/>
    <p:sldId id="335" r:id="rId33"/>
    <p:sldId id="287" r:id="rId34"/>
    <p:sldId id="288" r:id="rId35"/>
    <p:sldId id="289" r:id="rId36"/>
    <p:sldId id="290" r:id="rId37"/>
    <p:sldId id="291" r:id="rId38"/>
    <p:sldId id="292" r:id="rId39"/>
    <p:sldId id="336" r:id="rId40"/>
    <p:sldId id="264" r:id="rId41"/>
    <p:sldId id="267" r:id="rId42"/>
    <p:sldId id="265" r:id="rId43"/>
    <p:sldId id="266" r:id="rId44"/>
    <p:sldId id="268"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09" d="100"/>
          <a:sy n="109" d="100"/>
        </p:scale>
        <p:origin x="672" y="102"/>
      </p:cViewPr>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588C22-EAB2-4574-A587-2B6BE2547389}" type="datetimeFigureOut">
              <a:rPr lang="en-GB" smtClean="0"/>
              <a:t>31/10/2018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93106-3C81-4A11-A39F-4F033DCFF811}" type="slidenum">
              <a:rPr lang="en-GB" smtClean="0"/>
              <a:t>‹#›</a:t>
            </a:fld>
            <a:endParaRPr lang="en-GB"/>
          </a:p>
        </p:txBody>
      </p:sp>
    </p:spTree>
    <p:extLst>
      <p:ext uri="{BB962C8B-B14F-4D97-AF65-F5344CB8AC3E}">
        <p14:creationId xmlns:p14="http://schemas.microsoft.com/office/powerpoint/2010/main" val="821121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1C71956-EBF7-45DE-80C2-803011F6B086}" type="slidenum">
              <a:rPr kumimoji="0" lang="en-US" altLang="en-US" smtClean="0"/>
              <a:pPr>
                <a:spcBef>
                  <a:spcPct val="0"/>
                </a:spcBef>
              </a:pPr>
              <a:t>3</a:t>
            </a:fld>
            <a:endParaRPr kumimoji="0" lang="en-US" altLang="en-US" smtClean="0"/>
          </a:p>
        </p:txBody>
      </p:sp>
    </p:spTree>
    <p:extLst>
      <p:ext uri="{BB962C8B-B14F-4D97-AF65-F5344CB8AC3E}">
        <p14:creationId xmlns:p14="http://schemas.microsoft.com/office/powerpoint/2010/main" val="1695812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1F8110F6-E7CC-4816-93E6-02803B396879}" type="slidenum">
              <a:rPr lang="en-US" smtClean="0"/>
              <a:pPr>
                <a:defRPr/>
              </a:pPr>
              <a:t>21</a:t>
            </a:fld>
            <a:endParaRPr lang="en-US" dirty="0"/>
          </a:p>
        </p:txBody>
      </p:sp>
    </p:spTree>
    <p:extLst>
      <p:ext uri="{BB962C8B-B14F-4D97-AF65-F5344CB8AC3E}">
        <p14:creationId xmlns:p14="http://schemas.microsoft.com/office/powerpoint/2010/main" val="2212875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https://www.simplilearn.com/data-science-vs-big-data-vs-data-analytics-article</a:t>
            </a:r>
            <a:endParaRPr lang="en-GB" dirty="0"/>
          </a:p>
        </p:txBody>
      </p:sp>
      <p:sp>
        <p:nvSpPr>
          <p:cNvPr id="4" name="Slide Number Placeholder 3"/>
          <p:cNvSpPr>
            <a:spLocks noGrp="1"/>
          </p:cNvSpPr>
          <p:nvPr>
            <p:ph type="sldNum" sz="quarter" idx="10"/>
          </p:nvPr>
        </p:nvSpPr>
        <p:spPr/>
        <p:txBody>
          <a:bodyPr/>
          <a:lstStyle/>
          <a:p>
            <a:fld id="{22393106-3C81-4A11-A39F-4F033DCFF811}" type="slidenum">
              <a:rPr lang="en-GB" smtClean="0"/>
              <a:t>39</a:t>
            </a:fld>
            <a:endParaRPr lang="en-GB"/>
          </a:p>
        </p:txBody>
      </p:sp>
    </p:spTree>
    <p:extLst>
      <p:ext uri="{BB962C8B-B14F-4D97-AF65-F5344CB8AC3E}">
        <p14:creationId xmlns:p14="http://schemas.microsoft.com/office/powerpoint/2010/main" val="3208861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Tahoma" pitchFamily="34" charset="0"/>
                <a:cs typeface="Arial" charset="0"/>
              </a:defRPr>
            </a:lvl1pPr>
            <a:lvl2pPr marL="742950" indent="-285750" eaLnBrk="0" hangingPunct="0">
              <a:defRPr sz="2800" b="1">
                <a:solidFill>
                  <a:srgbClr val="CC3300"/>
                </a:solidFill>
                <a:latin typeface="Tahoma" pitchFamily="34" charset="0"/>
                <a:cs typeface="Arial" charset="0"/>
              </a:defRPr>
            </a:lvl2pPr>
            <a:lvl3pPr marL="1143000" indent="-228600" eaLnBrk="0" hangingPunct="0">
              <a:defRPr sz="2800" b="1">
                <a:solidFill>
                  <a:srgbClr val="CC3300"/>
                </a:solidFill>
                <a:latin typeface="Tahoma" pitchFamily="34" charset="0"/>
                <a:cs typeface="Arial" charset="0"/>
              </a:defRPr>
            </a:lvl3pPr>
            <a:lvl4pPr marL="1600200" indent="-228600" eaLnBrk="0" hangingPunct="0">
              <a:defRPr sz="2800" b="1">
                <a:solidFill>
                  <a:srgbClr val="CC3300"/>
                </a:solidFill>
                <a:latin typeface="Tahoma" pitchFamily="34" charset="0"/>
                <a:cs typeface="Arial" charset="0"/>
              </a:defRPr>
            </a:lvl4pPr>
            <a:lvl5pPr marL="2057400" indent="-228600" eaLnBrk="0" hangingPunct="0">
              <a:defRPr sz="2800" b="1">
                <a:solidFill>
                  <a:srgbClr val="CC3300"/>
                </a:solidFill>
                <a:latin typeface="Tahoma" pitchFamily="34" charset="0"/>
                <a:cs typeface="Arial" charset="0"/>
              </a:defRPr>
            </a:lvl5pPr>
            <a:lvl6pPr marL="2514600" indent="-228600" eaLnBrk="0" fontAlgn="base" hangingPunct="0">
              <a:spcBef>
                <a:spcPct val="0"/>
              </a:spcBef>
              <a:spcAft>
                <a:spcPct val="0"/>
              </a:spcAft>
              <a:defRPr sz="2800" b="1">
                <a:solidFill>
                  <a:srgbClr val="CC3300"/>
                </a:solidFill>
                <a:latin typeface="Tahoma" pitchFamily="34" charset="0"/>
                <a:cs typeface="Arial" charset="0"/>
              </a:defRPr>
            </a:lvl6pPr>
            <a:lvl7pPr marL="2971800" indent="-228600" eaLnBrk="0" fontAlgn="base" hangingPunct="0">
              <a:spcBef>
                <a:spcPct val="0"/>
              </a:spcBef>
              <a:spcAft>
                <a:spcPct val="0"/>
              </a:spcAft>
              <a:defRPr sz="2800" b="1">
                <a:solidFill>
                  <a:srgbClr val="CC3300"/>
                </a:solidFill>
                <a:latin typeface="Tahoma" pitchFamily="34" charset="0"/>
                <a:cs typeface="Arial" charset="0"/>
              </a:defRPr>
            </a:lvl7pPr>
            <a:lvl8pPr marL="3429000" indent="-228600" eaLnBrk="0" fontAlgn="base" hangingPunct="0">
              <a:spcBef>
                <a:spcPct val="0"/>
              </a:spcBef>
              <a:spcAft>
                <a:spcPct val="0"/>
              </a:spcAft>
              <a:defRPr sz="2800" b="1">
                <a:solidFill>
                  <a:srgbClr val="CC3300"/>
                </a:solidFill>
                <a:latin typeface="Tahoma" pitchFamily="34" charset="0"/>
                <a:cs typeface="Arial" charset="0"/>
              </a:defRPr>
            </a:lvl8pPr>
            <a:lvl9pPr marL="3886200" indent="-228600" eaLnBrk="0" fontAlgn="base" hangingPunct="0">
              <a:spcBef>
                <a:spcPct val="0"/>
              </a:spcBef>
              <a:spcAft>
                <a:spcPct val="0"/>
              </a:spcAft>
              <a:defRPr sz="2800" b="1">
                <a:solidFill>
                  <a:srgbClr val="CC3300"/>
                </a:solidFill>
                <a:latin typeface="Tahoma" pitchFamily="34" charset="0"/>
                <a:cs typeface="Arial" charset="0"/>
              </a:defRPr>
            </a:lvl9pPr>
          </a:lstStyle>
          <a:p>
            <a:fld id="{7C901FDC-A5BA-431D-B777-DB86D11923A3}" type="slidenum">
              <a:rPr lang="en-US" sz="1200" b="0" smtClean="0">
                <a:solidFill>
                  <a:schemeClr val="tx1"/>
                </a:solidFill>
                <a:latin typeface="Times New Roman" pitchFamily="18" charset="0"/>
              </a:rPr>
              <a:pPr/>
              <a:t>41</a:t>
            </a:fld>
            <a:endParaRPr lang="en-US" sz="1200" b="0" smtClean="0">
              <a:solidFill>
                <a:schemeClr val="tx1"/>
              </a:solidFill>
              <a:latin typeface="Times New Roman" pitchFamily="18" charset="0"/>
            </a:endParaRPr>
          </a:p>
        </p:txBody>
      </p:sp>
    </p:spTree>
    <p:extLst>
      <p:ext uri="{BB962C8B-B14F-4D97-AF65-F5344CB8AC3E}">
        <p14:creationId xmlns:p14="http://schemas.microsoft.com/office/powerpoint/2010/main" val="433798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1F8110F6-E7CC-4816-93E6-02803B396879}" type="slidenum">
              <a:rPr lang="en-US" smtClean="0"/>
              <a:pPr>
                <a:defRPr/>
              </a:pPr>
              <a:t>42</a:t>
            </a:fld>
            <a:endParaRPr lang="en-US" dirty="0"/>
          </a:p>
        </p:txBody>
      </p:sp>
    </p:spTree>
    <p:extLst>
      <p:ext uri="{BB962C8B-B14F-4D97-AF65-F5344CB8AC3E}">
        <p14:creationId xmlns:p14="http://schemas.microsoft.com/office/powerpoint/2010/main" val="223300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F8110F6-E7CC-4816-93E6-02803B396879}" type="slidenum">
              <a:rPr lang="en-US" smtClean="0"/>
              <a:pPr>
                <a:defRPr/>
              </a:pPr>
              <a:t>43</a:t>
            </a:fld>
            <a:endParaRPr lang="en-US" dirty="0"/>
          </a:p>
        </p:txBody>
      </p:sp>
    </p:spTree>
    <p:extLst>
      <p:ext uri="{BB962C8B-B14F-4D97-AF65-F5344CB8AC3E}">
        <p14:creationId xmlns:p14="http://schemas.microsoft.com/office/powerpoint/2010/main" val="4169411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1F8110F6-E7CC-4816-93E6-02803B396879}" type="slidenum">
              <a:rPr lang="en-US" smtClean="0"/>
              <a:pPr>
                <a:defRPr/>
              </a:pPr>
              <a:t>44</a:t>
            </a:fld>
            <a:endParaRPr lang="en-US" dirty="0"/>
          </a:p>
        </p:txBody>
      </p:sp>
    </p:spTree>
    <p:extLst>
      <p:ext uri="{BB962C8B-B14F-4D97-AF65-F5344CB8AC3E}">
        <p14:creationId xmlns:p14="http://schemas.microsoft.com/office/powerpoint/2010/main" val="1091889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http://searchdatamanagement.techtarget.com/definition/data-analytics</a:t>
            </a:r>
            <a:endParaRPr lang="en-GB" dirty="0"/>
          </a:p>
        </p:txBody>
      </p:sp>
      <p:sp>
        <p:nvSpPr>
          <p:cNvPr id="4" name="Slide Number Placeholder 3"/>
          <p:cNvSpPr>
            <a:spLocks noGrp="1"/>
          </p:cNvSpPr>
          <p:nvPr>
            <p:ph type="sldNum" sz="quarter" idx="10"/>
          </p:nvPr>
        </p:nvSpPr>
        <p:spPr/>
        <p:txBody>
          <a:bodyPr/>
          <a:lstStyle/>
          <a:p>
            <a:fld id="{22393106-3C81-4A11-A39F-4F033DCFF811}" type="slidenum">
              <a:rPr lang="en-GB" smtClean="0"/>
              <a:t>9</a:t>
            </a:fld>
            <a:endParaRPr lang="en-GB"/>
          </a:p>
        </p:txBody>
      </p:sp>
    </p:spTree>
    <p:extLst>
      <p:ext uri="{BB962C8B-B14F-4D97-AF65-F5344CB8AC3E}">
        <p14:creationId xmlns:p14="http://schemas.microsoft.com/office/powerpoint/2010/main" val="3117608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GB" dirty="0" smtClean="0"/>
              <a:t>the way </a:t>
            </a:r>
            <a:r>
              <a:rPr lang="en-GB" baseline="0" dirty="0" smtClean="0"/>
              <a:t> </a:t>
            </a:r>
            <a:r>
              <a:rPr lang="en-GB" dirty="0" smtClean="0"/>
              <a:t>such as </a:t>
            </a:r>
            <a:r>
              <a:rPr lang="en-GB" b="1" dirty="0" smtClean="0"/>
              <a:t>charts and maps to understand information </a:t>
            </a:r>
            <a:r>
              <a:rPr lang="en-GB" dirty="0" smtClean="0"/>
              <a:t>more easily and quickly</a:t>
            </a:r>
          </a:p>
          <a:p>
            <a:endParaRPr lang="en-GB" dirty="0" smtClean="0"/>
          </a:p>
        </p:txBody>
      </p:sp>
      <p:sp>
        <p:nvSpPr>
          <p:cNvPr id="4" name="Slide Number Placeholder 3"/>
          <p:cNvSpPr>
            <a:spLocks noGrp="1"/>
          </p:cNvSpPr>
          <p:nvPr>
            <p:ph type="sldNum" sz="quarter" idx="5"/>
          </p:nvPr>
        </p:nvSpPr>
        <p:spPr/>
        <p:txBody>
          <a:bodyPr/>
          <a:lstStyle/>
          <a:p>
            <a:pPr>
              <a:defRPr/>
            </a:pPr>
            <a:fld id="{31F5A548-46E6-4998-8617-DDFAC1183C39}" type="slidenum">
              <a:rPr lang="en-US" smtClean="0"/>
              <a:pPr>
                <a:defRPr/>
              </a:pPr>
              <a:t>14</a:t>
            </a:fld>
            <a:endParaRPr lang="en-US" dirty="0"/>
          </a:p>
        </p:txBody>
      </p:sp>
    </p:spTree>
    <p:extLst>
      <p:ext uri="{BB962C8B-B14F-4D97-AF65-F5344CB8AC3E}">
        <p14:creationId xmlns:p14="http://schemas.microsoft.com/office/powerpoint/2010/main" val="3393832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Read the article: http://www.dundas.com/blog-post/a-brief-history-of-data-visualization/</a:t>
            </a:r>
            <a:endParaRPr lang="en-GB" dirty="0"/>
          </a:p>
        </p:txBody>
      </p:sp>
      <p:sp>
        <p:nvSpPr>
          <p:cNvPr id="4" name="Slide Number Placeholder 3"/>
          <p:cNvSpPr>
            <a:spLocks noGrp="1"/>
          </p:cNvSpPr>
          <p:nvPr>
            <p:ph type="sldNum" sz="quarter" idx="10"/>
          </p:nvPr>
        </p:nvSpPr>
        <p:spPr/>
        <p:txBody>
          <a:bodyPr/>
          <a:lstStyle/>
          <a:p>
            <a:pPr>
              <a:defRPr/>
            </a:pPr>
            <a:fld id="{1F8110F6-E7CC-4816-93E6-02803B396879}" type="slidenum">
              <a:rPr lang="en-US" smtClean="0"/>
              <a:pPr>
                <a:defRPr/>
              </a:pPr>
              <a:t>15</a:t>
            </a:fld>
            <a:endParaRPr lang="en-US" dirty="0"/>
          </a:p>
        </p:txBody>
      </p:sp>
    </p:spTree>
    <p:extLst>
      <p:ext uri="{BB962C8B-B14F-4D97-AF65-F5344CB8AC3E}">
        <p14:creationId xmlns:p14="http://schemas.microsoft.com/office/powerpoint/2010/main" val="531129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mtClean="0"/>
              <a:t>Consider the manufacturing director of product reliability for an international company that produces small vibrating cell phone motors. One of the director’s principal responsibilities is to determine how reliable the cell phone motors will be with each year of age. If the product’s reliability falls short of the standards set forth by the cell phone manufacturers who use the motors, his company could lose major contracts.</a:t>
            </a:r>
          </a:p>
          <a:p>
            <a:endParaRPr lang="en-GB" smtClean="0"/>
          </a:p>
        </p:txBody>
      </p:sp>
      <p:sp>
        <p:nvSpPr>
          <p:cNvPr id="4" name="Slide Number Placeholder 3"/>
          <p:cNvSpPr>
            <a:spLocks noGrp="1"/>
          </p:cNvSpPr>
          <p:nvPr>
            <p:ph type="sldNum" sz="quarter" idx="5"/>
          </p:nvPr>
        </p:nvSpPr>
        <p:spPr/>
        <p:txBody>
          <a:bodyPr/>
          <a:lstStyle/>
          <a:p>
            <a:pPr>
              <a:defRPr/>
            </a:pPr>
            <a:fld id="{D1722CCC-EA8C-4D7B-B92A-F3FC0C2FCDDE}" type="slidenum">
              <a:rPr lang="en-US" smtClean="0"/>
              <a:pPr>
                <a:defRPr/>
              </a:pPr>
              <a:t>16</a:t>
            </a:fld>
            <a:endParaRPr lang="en-US" dirty="0"/>
          </a:p>
        </p:txBody>
      </p:sp>
    </p:spTree>
    <p:extLst>
      <p:ext uri="{BB962C8B-B14F-4D97-AF65-F5344CB8AC3E}">
        <p14:creationId xmlns:p14="http://schemas.microsoft.com/office/powerpoint/2010/main" val="853483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1F8110F6-E7CC-4816-93E6-02803B396879}" type="slidenum">
              <a:rPr lang="en-US" smtClean="0"/>
              <a:pPr>
                <a:defRPr/>
              </a:pPr>
              <a:t>17</a:t>
            </a:fld>
            <a:endParaRPr lang="en-US" dirty="0"/>
          </a:p>
        </p:txBody>
      </p:sp>
    </p:spTree>
    <p:extLst>
      <p:ext uri="{BB962C8B-B14F-4D97-AF65-F5344CB8AC3E}">
        <p14:creationId xmlns:p14="http://schemas.microsoft.com/office/powerpoint/2010/main" val="697803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GB" sz="1200" dirty="0" smtClean="0"/>
              <a:t>Understand the data you are trying to visualize, including its size and cardinality (the uniqueness of data values in a column).</a:t>
            </a:r>
          </a:p>
          <a:p>
            <a:pPr marL="171450" indent="-171450">
              <a:buFont typeface="Arial" pitchFamily="34" charset="0"/>
              <a:buChar char="•"/>
            </a:pPr>
            <a:r>
              <a:rPr lang="en-GB" sz="1200" dirty="0" smtClean="0"/>
              <a:t>Determine what you are trying to visualize and what kind of information you want to communicate.</a:t>
            </a:r>
          </a:p>
          <a:p>
            <a:pPr marL="171450" indent="-171450">
              <a:buFont typeface="Arial" pitchFamily="34" charset="0"/>
              <a:buChar char="•"/>
            </a:pPr>
            <a:r>
              <a:rPr lang="en-GB" sz="1200" dirty="0" smtClean="0"/>
              <a:t>Know your audience and understand how it processes visual information.</a:t>
            </a:r>
          </a:p>
          <a:p>
            <a:pPr marL="171450" indent="-171450">
              <a:buFont typeface="Arial" pitchFamily="34" charset="0"/>
              <a:buChar char="•"/>
            </a:pPr>
            <a:r>
              <a:rPr lang="en-GB" sz="1200" dirty="0" smtClean="0"/>
              <a:t>Use a visual that conveys the information in the best and simplest form for your audience.</a:t>
            </a:r>
          </a:p>
          <a:p>
            <a:pPr marL="171450" indent="-171450">
              <a:buFont typeface="Arial" pitchFamily="34" charset="0"/>
              <a:buChar char="•"/>
            </a:pPr>
            <a:r>
              <a:rPr lang="en-GB" sz="1200" dirty="0" smtClean="0"/>
              <a:t>Data visualization is an art and a science unto itself, and there are many graphical techniques that can be used to help people understand the story their data is telling.</a:t>
            </a:r>
          </a:p>
          <a:p>
            <a:endParaRPr lang="en-GB" dirty="0"/>
          </a:p>
        </p:txBody>
      </p:sp>
      <p:sp>
        <p:nvSpPr>
          <p:cNvPr id="4" name="Slide Number Placeholder 3"/>
          <p:cNvSpPr>
            <a:spLocks noGrp="1"/>
          </p:cNvSpPr>
          <p:nvPr>
            <p:ph type="sldNum" sz="quarter" idx="10"/>
          </p:nvPr>
        </p:nvSpPr>
        <p:spPr/>
        <p:txBody>
          <a:bodyPr/>
          <a:lstStyle/>
          <a:p>
            <a:pPr>
              <a:defRPr/>
            </a:pPr>
            <a:fld id="{1F8110F6-E7CC-4816-93E6-02803B396879}" type="slidenum">
              <a:rPr lang="en-US" smtClean="0"/>
              <a:pPr>
                <a:defRPr/>
              </a:pPr>
              <a:t>18</a:t>
            </a:fld>
            <a:endParaRPr lang="en-US" dirty="0"/>
          </a:p>
        </p:txBody>
      </p:sp>
    </p:spTree>
    <p:extLst>
      <p:ext uri="{BB962C8B-B14F-4D97-AF65-F5344CB8AC3E}">
        <p14:creationId xmlns:p14="http://schemas.microsoft.com/office/powerpoint/2010/main" val="4234749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Dashboards and scorecards both provide visual displays of important information that is consolidated and arranged on a single screen so that information can be digested at a single glance and easily explored </a:t>
            </a:r>
          </a:p>
          <a:p>
            <a:endParaRPr lang="en-GB" dirty="0" smtClean="0"/>
          </a:p>
          <a:p>
            <a:r>
              <a:rPr lang="en-GB" dirty="0" smtClean="0"/>
              <a:t>Despite the plethora of technology available to executives and managers, getting the right kinds of top-line performance information at the right time isn’t always easy.</a:t>
            </a:r>
          </a:p>
          <a:p>
            <a:endParaRPr lang="en-GB" dirty="0" smtClean="0"/>
          </a:p>
          <a:p>
            <a:r>
              <a:rPr lang="en-GB" sz="1200" dirty="0" smtClean="0"/>
              <a:t>Business intelligence dashboards designed to reflect actual performance levels against enterprise-wide strategic goals, as well as other key indicators of operational performance.</a:t>
            </a:r>
          </a:p>
          <a:p>
            <a:r>
              <a:rPr lang="en-GB" sz="1200" dirty="0" smtClean="0"/>
              <a:t>The dashboard is an interface that presents business information in an instantly understandable format, giving users the meaningful data they need at a glance</a:t>
            </a:r>
          </a:p>
          <a:p>
            <a:endParaRPr lang="en-GB" dirty="0" smtClean="0"/>
          </a:p>
          <a:p>
            <a:endParaRPr lang="en-GB" dirty="0" smtClean="0"/>
          </a:p>
        </p:txBody>
      </p:sp>
      <p:sp>
        <p:nvSpPr>
          <p:cNvPr id="4" name="Slide Number Placeholder 3"/>
          <p:cNvSpPr>
            <a:spLocks noGrp="1"/>
          </p:cNvSpPr>
          <p:nvPr>
            <p:ph type="sldNum" sz="quarter" idx="5"/>
          </p:nvPr>
        </p:nvSpPr>
        <p:spPr/>
        <p:txBody>
          <a:bodyPr/>
          <a:lstStyle/>
          <a:p>
            <a:pPr>
              <a:defRPr/>
            </a:pPr>
            <a:fld id="{D693C949-3965-4F6C-B2D9-BFC1683BA993}" type="slidenum">
              <a:rPr lang="en-US" smtClean="0"/>
              <a:pPr>
                <a:defRPr/>
              </a:pPr>
              <a:t>19</a:t>
            </a:fld>
            <a:endParaRPr lang="en-US" dirty="0"/>
          </a:p>
        </p:txBody>
      </p:sp>
    </p:spTree>
    <p:extLst>
      <p:ext uri="{BB962C8B-B14F-4D97-AF65-F5344CB8AC3E}">
        <p14:creationId xmlns:p14="http://schemas.microsoft.com/office/powerpoint/2010/main" val="4246373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One of the biggest challenges for nontechnical and business users in producing data visualizations is deciding which visual should be used to represent the data accurately</a:t>
            </a:r>
          </a:p>
          <a:p>
            <a:r>
              <a:rPr lang="en-GB" sz="1200" b="1" i="0" u="none" strike="noStrike" kern="1200" baseline="0" dirty="0" err="1" smtClean="0">
                <a:solidFill>
                  <a:schemeClr val="tx1"/>
                </a:solidFill>
                <a:latin typeface="+mn-lt"/>
                <a:ea typeface="+mn-ea"/>
                <a:cs typeface="+mn-cs"/>
              </a:rPr>
              <a:t>Color</a:t>
            </a:r>
            <a:r>
              <a:rPr lang="en-GB" sz="1200" b="0" i="0" u="none" strike="noStrike" kern="1200" baseline="0" dirty="0" smtClean="0">
                <a:solidFill>
                  <a:schemeClr val="tx1"/>
                </a:solidFill>
                <a:latin typeface="+mn-lt"/>
                <a:ea typeface="+mn-ea"/>
                <a:cs typeface="+mn-cs"/>
              </a:rPr>
              <a:t>—Leverage </a:t>
            </a:r>
            <a:r>
              <a:rPr lang="en-GB" sz="1200" b="0" i="0" u="none" strike="noStrike" kern="1200" baseline="0" dirty="0" err="1" smtClean="0">
                <a:solidFill>
                  <a:schemeClr val="tx1"/>
                </a:solidFill>
                <a:latin typeface="+mn-lt"/>
                <a:ea typeface="+mn-ea"/>
                <a:cs typeface="+mn-cs"/>
              </a:rPr>
              <a:t>color</a:t>
            </a:r>
            <a:r>
              <a:rPr lang="en-GB" sz="1200" b="0" i="0" u="none" strike="noStrike" kern="1200" baseline="0" dirty="0" smtClean="0">
                <a:solidFill>
                  <a:schemeClr val="tx1"/>
                </a:solidFill>
                <a:latin typeface="+mn-lt"/>
                <a:ea typeface="+mn-ea"/>
                <a:cs typeface="+mn-cs"/>
              </a:rPr>
              <a:t> to highlight sets of data or</a:t>
            </a:r>
          </a:p>
          <a:p>
            <a:r>
              <a:rPr lang="en-GB" sz="1200" b="0" i="0" u="none" strike="noStrike" kern="1200" baseline="0" dirty="0" smtClean="0">
                <a:solidFill>
                  <a:schemeClr val="tx1"/>
                </a:solidFill>
                <a:latin typeface="+mn-lt"/>
                <a:ea typeface="+mn-ea"/>
                <a:cs typeface="+mn-cs"/>
              </a:rPr>
              <a:t>underline what data needs to be grouped together. Bright</a:t>
            </a:r>
          </a:p>
          <a:p>
            <a:r>
              <a:rPr lang="en-GB" sz="1200" b="0" i="0" u="none" strike="noStrike" kern="1200" baseline="0" dirty="0" smtClean="0">
                <a:solidFill>
                  <a:schemeClr val="tx1"/>
                </a:solidFill>
                <a:latin typeface="+mn-lt"/>
                <a:ea typeface="+mn-ea"/>
                <a:cs typeface="+mn-cs"/>
              </a:rPr>
              <a:t>and subtle </a:t>
            </a:r>
            <a:r>
              <a:rPr lang="en-GB" sz="1200" b="0" i="0" u="none" strike="noStrike" kern="1200" baseline="0" dirty="0" err="1" smtClean="0">
                <a:solidFill>
                  <a:schemeClr val="tx1"/>
                </a:solidFill>
                <a:latin typeface="+mn-lt"/>
                <a:ea typeface="+mn-ea"/>
                <a:cs typeface="+mn-cs"/>
              </a:rPr>
              <a:t>colors</a:t>
            </a:r>
            <a:r>
              <a:rPr lang="en-GB" sz="1200" b="0" i="0" u="none" strike="noStrike" kern="1200" baseline="0" dirty="0" smtClean="0">
                <a:solidFill>
                  <a:schemeClr val="tx1"/>
                </a:solidFill>
                <a:latin typeface="+mn-lt"/>
                <a:ea typeface="+mn-ea"/>
                <a:cs typeface="+mn-cs"/>
              </a:rPr>
              <a:t> can be used in myriad ways, and the hue</a:t>
            </a:r>
          </a:p>
          <a:p>
            <a:r>
              <a:rPr lang="en-GB" sz="1200" b="0" i="0" u="none" strike="noStrike" kern="1200" baseline="0" dirty="0" smtClean="0">
                <a:solidFill>
                  <a:schemeClr val="tx1"/>
                </a:solidFill>
                <a:latin typeface="+mn-lt"/>
                <a:ea typeface="+mn-ea"/>
                <a:cs typeface="+mn-cs"/>
              </a:rPr>
              <a:t>of each specific </a:t>
            </a:r>
            <a:r>
              <a:rPr lang="en-GB" sz="1200" b="0" i="0" u="none" strike="noStrike" kern="1200" baseline="0" dirty="0" err="1" smtClean="0">
                <a:solidFill>
                  <a:schemeClr val="tx1"/>
                </a:solidFill>
                <a:latin typeface="+mn-lt"/>
                <a:ea typeface="+mn-ea"/>
                <a:cs typeface="+mn-cs"/>
              </a:rPr>
              <a:t>color</a:t>
            </a:r>
            <a:r>
              <a:rPr lang="en-GB" sz="1200" b="0" i="0" u="none" strike="noStrike" kern="1200" baseline="0" dirty="0" smtClean="0">
                <a:solidFill>
                  <a:schemeClr val="tx1"/>
                </a:solidFill>
                <a:latin typeface="+mn-lt"/>
                <a:ea typeface="+mn-ea"/>
                <a:cs typeface="+mn-cs"/>
              </a:rPr>
              <a:t> should be considered individually as</a:t>
            </a:r>
          </a:p>
          <a:p>
            <a:r>
              <a:rPr lang="en-GB" sz="1200" b="0" i="0" u="none" strike="noStrike" kern="1200" baseline="0" dirty="0" smtClean="0">
                <a:solidFill>
                  <a:schemeClr val="tx1"/>
                </a:solidFill>
                <a:latin typeface="+mn-lt"/>
                <a:ea typeface="+mn-ea"/>
                <a:cs typeface="+mn-cs"/>
              </a:rPr>
              <a:t>well as within context of other </a:t>
            </a:r>
            <a:r>
              <a:rPr lang="en-GB" sz="1200" b="0" i="0" u="none" strike="noStrike" kern="1200" baseline="0" dirty="0" err="1" smtClean="0">
                <a:solidFill>
                  <a:schemeClr val="tx1"/>
                </a:solidFill>
                <a:latin typeface="+mn-lt"/>
                <a:ea typeface="+mn-ea"/>
                <a:cs typeface="+mn-cs"/>
              </a:rPr>
              <a:t>colors</a:t>
            </a:r>
            <a:r>
              <a:rPr lang="en-GB" sz="1200" b="0" i="0" u="none" strike="noStrike" kern="1200" baseline="0" dirty="0" smtClean="0">
                <a:solidFill>
                  <a:schemeClr val="tx1"/>
                </a:solidFill>
                <a:latin typeface="+mn-lt"/>
                <a:ea typeface="+mn-ea"/>
                <a:cs typeface="+mn-cs"/>
              </a:rPr>
              <a:t>. As mentioned above,</a:t>
            </a:r>
          </a:p>
          <a:p>
            <a:r>
              <a:rPr lang="en-GB" sz="1200" b="0" i="0" u="none" strike="noStrike" kern="1200" baseline="0" dirty="0" smtClean="0">
                <a:solidFill>
                  <a:schemeClr val="tx1"/>
                </a:solidFill>
                <a:latin typeface="+mn-lt"/>
                <a:ea typeface="+mn-ea"/>
                <a:cs typeface="+mn-cs"/>
              </a:rPr>
              <a:t>avoid using </a:t>
            </a:r>
            <a:r>
              <a:rPr lang="en-GB" sz="1200" b="0" i="0" u="none" strike="noStrike" kern="1200" baseline="0" dirty="0" err="1" smtClean="0">
                <a:solidFill>
                  <a:schemeClr val="tx1"/>
                </a:solidFill>
                <a:latin typeface="+mn-lt"/>
                <a:ea typeface="+mn-ea"/>
                <a:cs typeface="+mn-cs"/>
              </a:rPr>
              <a:t>color</a:t>
            </a:r>
            <a:r>
              <a:rPr lang="en-GB" sz="1200" b="0" i="0" u="none" strike="noStrike" kern="1200" baseline="0" dirty="0" smtClean="0">
                <a:solidFill>
                  <a:schemeClr val="tx1"/>
                </a:solidFill>
                <a:latin typeface="+mn-lt"/>
                <a:ea typeface="+mn-ea"/>
                <a:cs typeface="+mn-cs"/>
              </a:rPr>
              <a:t> simply as decoration.</a:t>
            </a:r>
          </a:p>
          <a:p>
            <a:r>
              <a:rPr lang="en-GB" sz="1200" b="1" i="0" u="none" strike="noStrike" kern="1200" baseline="0" dirty="0" smtClean="0">
                <a:solidFill>
                  <a:schemeClr val="tx1"/>
                </a:solidFill>
                <a:latin typeface="+mn-lt"/>
                <a:ea typeface="+mn-ea"/>
                <a:cs typeface="+mn-cs"/>
              </a:rPr>
              <a:t>Branding</a:t>
            </a:r>
            <a:r>
              <a:rPr lang="en-GB" sz="1200" b="0" i="0" u="none" strike="noStrike" kern="1200" baseline="0" dirty="0" smtClean="0">
                <a:solidFill>
                  <a:schemeClr val="tx1"/>
                </a:solidFill>
                <a:latin typeface="+mn-lt"/>
                <a:ea typeface="+mn-ea"/>
                <a:cs typeface="+mn-cs"/>
              </a:rPr>
              <a:t>—While branding a dashboard is important to</a:t>
            </a:r>
          </a:p>
          <a:p>
            <a:r>
              <a:rPr lang="en-GB" sz="1200" b="0" i="0" u="none" strike="noStrike" kern="1200" baseline="0" dirty="0" smtClean="0">
                <a:solidFill>
                  <a:schemeClr val="tx1"/>
                </a:solidFill>
                <a:latin typeface="+mn-lt"/>
                <a:ea typeface="+mn-ea"/>
                <a:cs typeface="+mn-cs"/>
              </a:rPr>
              <a:t>maintain ownership of the data, especially if the information</a:t>
            </a:r>
          </a:p>
          <a:p>
            <a:r>
              <a:rPr lang="en-GB" sz="1200" b="0" i="0" u="none" strike="noStrike" kern="1200" baseline="0" dirty="0" smtClean="0">
                <a:solidFill>
                  <a:schemeClr val="tx1"/>
                </a:solidFill>
                <a:latin typeface="+mn-lt"/>
                <a:ea typeface="+mn-ea"/>
                <a:cs typeface="+mn-cs"/>
              </a:rPr>
              <a:t>is being shared with external audiences, eliminate any</a:t>
            </a:r>
          </a:p>
          <a:p>
            <a:r>
              <a:rPr lang="en-GB" sz="1200" b="0" i="0" u="none" strike="noStrike" kern="1200" baseline="0" dirty="0" smtClean="0">
                <a:solidFill>
                  <a:schemeClr val="tx1"/>
                </a:solidFill>
                <a:latin typeface="+mn-lt"/>
                <a:ea typeface="+mn-ea"/>
                <a:cs typeface="+mn-cs"/>
              </a:rPr>
              <a:t>branding that distracts the user from drawing conclusions</a:t>
            </a:r>
          </a:p>
          <a:p>
            <a:r>
              <a:rPr lang="en-GB" sz="1200" b="0" i="0" u="none" strike="noStrike" kern="1200" baseline="0" dirty="0" smtClean="0">
                <a:solidFill>
                  <a:schemeClr val="tx1"/>
                </a:solidFill>
                <a:latin typeface="+mn-lt"/>
                <a:ea typeface="+mn-ea"/>
                <a:cs typeface="+mn-cs"/>
              </a:rPr>
              <a:t>from the dashboard.</a:t>
            </a:r>
          </a:p>
          <a:p>
            <a:r>
              <a:rPr lang="en-GB" sz="1200" b="1" i="0" u="none" strike="noStrike" kern="1200" baseline="0" dirty="0" smtClean="0">
                <a:solidFill>
                  <a:schemeClr val="tx1"/>
                </a:solidFill>
                <a:latin typeface="+mn-lt"/>
                <a:ea typeface="+mn-ea"/>
                <a:cs typeface="+mn-cs"/>
              </a:rPr>
              <a:t>Dashboard format</a:t>
            </a:r>
            <a:r>
              <a:rPr lang="en-GB" sz="1200" b="0" i="0" u="none" strike="noStrike" kern="1200" baseline="0" dirty="0" smtClean="0">
                <a:solidFill>
                  <a:schemeClr val="tx1"/>
                </a:solidFill>
                <a:latin typeface="+mn-lt"/>
                <a:ea typeface="+mn-ea"/>
                <a:cs typeface="+mn-cs"/>
              </a:rPr>
              <a:t>—Aim to include all necessary data</a:t>
            </a:r>
          </a:p>
          <a:p>
            <a:r>
              <a:rPr lang="en-GB" sz="1200" b="0" i="0" u="none" strike="noStrike" kern="1200" baseline="0" dirty="0" smtClean="0">
                <a:solidFill>
                  <a:schemeClr val="tx1"/>
                </a:solidFill>
                <a:latin typeface="+mn-lt"/>
                <a:ea typeface="+mn-ea"/>
                <a:cs typeface="+mn-cs"/>
              </a:rPr>
              <a:t>on one page, or the size of one screen. In addition to </a:t>
            </a:r>
            <a:r>
              <a:rPr lang="en-GB" sz="1200" b="0" i="0" u="none" strike="noStrike" kern="1200" baseline="0" dirty="0" err="1" smtClean="0">
                <a:solidFill>
                  <a:schemeClr val="tx1"/>
                </a:solidFill>
                <a:latin typeface="+mn-lt"/>
                <a:ea typeface="+mn-ea"/>
                <a:cs typeface="+mn-cs"/>
              </a:rPr>
              <a:t>color</a:t>
            </a:r>
            <a:r>
              <a:rPr lang="en-GB" sz="1200" b="0" i="0" u="none" strike="noStrike" kern="1200" baseline="0" dirty="0" smtClean="0">
                <a:solidFill>
                  <a:schemeClr val="tx1"/>
                </a:solidFill>
                <a:latin typeface="+mn-lt"/>
                <a:ea typeface="+mn-ea"/>
                <a:cs typeface="+mn-cs"/>
              </a:rPr>
              <a:t>,</a:t>
            </a:r>
          </a:p>
          <a:p>
            <a:r>
              <a:rPr lang="en-GB" sz="1200" b="0" i="0" u="none" strike="noStrike" kern="1200" baseline="0" dirty="0" smtClean="0">
                <a:solidFill>
                  <a:schemeClr val="tx1"/>
                </a:solidFill>
                <a:latin typeface="+mn-lt"/>
                <a:ea typeface="+mn-ea"/>
                <a:cs typeface="+mn-cs"/>
              </a:rPr>
              <a:t>use varying shapes to highlight specific sets of data or to</a:t>
            </a:r>
          </a:p>
          <a:p>
            <a:r>
              <a:rPr lang="en-GB" sz="1200" b="0" i="0" u="none" strike="noStrike" kern="1200" baseline="0" dirty="0" smtClean="0">
                <a:solidFill>
                  <a:schemeClr val="tx1"/>
                </a:solidFill>
                <a:latin typeface="+mn-lt"/>
                <a:ea typeface="+mn-ea"/>
                <a:cs typeface="+mn-cs"/>
              </a:rPr>
              <a:t>make some information jump out to the user.</a:t>
            </a:r>
          </a:p>
          <a:p>
            <a:r>
              <a:rPr lang="en-GB" sz="1200" b="1" i="0" u="none" strike="noStrike" kern="1200" baseline="0" dirty="0" smtClean="0">
                <a:solidFill>
                  <a:schemeClr val="tx1"/>
                </a:solidFill>
                <a:latin typeface="+mn-lt"/>
                <a:ea typeface="+mn-ea"/>
                <a:cs typeface="+mn-cs"/>
              </a:rPr>
              <a:t>Data format</a:t>
            </a:r>
            <a:r>
              <a:rPr lang="en-GB" sz="1200" b="0" i="0" u="none" strike="noStrike" kern="1200" baseline="0" dirty="0" smtClean="0">
                <a:solidFill>
                  <a:schemeClr val="tx1"/>
                </a:solidFill>
                <a:latin typeface="+mn-lt"/>
                <a:ea typeface="+mn-ea"/>
                <a:cs typeface="+mn-cs"/>
              </a:rPr>
              <a:t>—Line charts, bar graphs, pie charts and</a:t>
            </a:r>
          </a:p>
          <a:p>
            <a:r>
              <a:rPr lang="en-GB" sz="1200" b="0" i="0" u="none" strike="noStrike" kern="1200" baseline="0" dirty="0" smtClean="0">
                <a:solidFill>
                  <a:schemeClr val="tx1"/>
                </a:solidFill>
                <a:latin typeface="+mn-lt"/>
                <a:ea typeface="+mn-ea"/>
                <a:cs typeface="+mn-cs"/>
              </a:rPr>
              <a:t>gauges help convey important data trends. However, these</a:t>
            </a:r>
          </a:p>
          <a:p>
            <a:r>
              <a:rPr lang="en-GB" sz="1200" b="0" i="0" u="none" strike="noStrike" kern="1200" baseline="0" dirty="0" smtClean="0">
                <a:solidFill>
                  <a:schemeClr val="tx1"/>
                </a:solidFill>
                <a:latin typeface="+mn-lt"/>
                <a:ea typeface="+mn-ea"/>
                <a:cs typeface="+mn-cs"/>
              </a:rPr>
              <a:t>visualizations convey only select parts of the story; extra</a:t>
            </a:r>
          </a:p>
          <a:p>
            <a:r>
              <a:rPr lang="en-GB" sz="1200" b="0" i="0" u="none" strike="noStrike" kern="1200" baseline="0" dirty="0" smtClean="0">
                <a:solidFill>
                  <a:schemeClr val="tx1"/>
                </a:solidFill>
                <a:latin typeface="+mn-lt"/>
                <a:ea typeface="+mn-ea"/>
                <a:cs typeface="+mn-cs"/>
              </a:rPr>
              <a:t>elements, such as extra grid lines and 3D bars, can be more</a:t>
            </a:r>
          </a:p>
          <a:p>
            <a:r>
              <a:rPr lang="en-GB" sz="1200" b="0" i="0" u="none" strike="noStrike" kern="1200" baseline="0" dirty="0" smtClean="0">
                <a:solidFill>
                  <a:schemeClr val="tx1"/>
                </a:solidFill>
                <a:latin typeface="+mn-lt"/>
                <a:ea typeface="+mn-ea"/>
                <a:cs typeface="+mn-cs"/>
              </a:rPr>
              <a:t>distracting than productive.</a:t>
            </a:r>
          </a:p>
          <a:p>
            <a:r>
              <a:rPr lang="en-GB" sz="1200" b="1" i="0" u="none" strike="noStrike" kern="1200" baseline="0" dirty="0" smtClean="0">
                <a:solidFill>
                  <a:schemeClr val="tx1"/>
                </a:solidFill>
                <a:latin typeface="+mn-lt"/>
                <a:ea typeface="+mn-ea"/>
                <a:cs typeface="+mn-cs"/>
              </a:rPr>
              <a:t>Workflow organization</a:t>
            </a:r>
            <a:r>
              <a:rPr lang="en-GB" sz="1200" b="0" i="0" u="none" strike="noStrike" kern="1200" baseline="0" dirty="0" smtClean="0">
                <a:solidFill>
                  <a:schemeClr val="tx1"/>
                </a:solidFill>
                <a:latin typeface="+mn-lt"/>
                <a:ea typeface="+mn-ea"/>
                <a:cs typeface="+mn-cs"/>
              </a:rPr>
              <a:t>—Consider how employees</a:t>
            </a:r>
          </a:p>
          <a:p>
            <a:r>
              <a:rPr lang="en-GB" sz="1200" b="0" i="0" u="none" strike="noStrike" kern="1200" baseline="0" dirty="0" smtClean="0">
                <a:solidFill>
                  <a:schemeClr val="tx1"/>
                </a:solidFill>
                <a:latin typeface="+mn-lt"/>
                <a:ea typeface="+mn-ea"/>
                <a:cs typeface="+mn-cs"/>
              </a:rPr>
              <a:t>and other users will interact with the dashboard and</a:t>
            </a:r>
          </a:p>
          <a:p>
            <a:r>
              <a:rPr lang="en-GB" sz="1200" b="0" i="0" u="none" strike="noStrike" kern="1200" baseline="0" dirty="0" smtClean="0">
                <a:solidFill>
                  <a:schemeClr val="tx1"/>
                </a:solidFill>
                <a:latin typeface="+mn-lt"/>
                <a:ea typeface="+mn-ea"/>
                <a:cs typeface="+mn-cs"/>
              </a:rPr>
              <a:t>embed this expected workflow accordingly. Place data,</a:t>
            </a:r>
          </a:p>
          <a:p>
            <a:r>
              <a:rPr lang="en-GB" sz="1200" b="0" i="0" u="none" strike="noStrike" kern="1200" baseline="0" dirty="0" smtClean="0">
                <a:solidFill>
                  <a:schemeClr val="tx1"/>
                </a:solidFill>
                <a:latin typeface="+mn-lt"/>
                <a:ea typeface="+mn-ea"/>
                <a:cs typeface="+mn-cs"/>
              </a:rPr>
              <a:t>objects and shapes so the information can be </a:t>
            </a:r>
            <a:r>
              <a:rPr lang="en-GB" sz="1200" b="0" i="0" u="none" strike="noStrike" kern="1200" baseline="0" dirty="0" err="1" smtClean="0">
                <a:solidFill>
                  <a:schemeClr val="tx1"/>
                </a:solidFill>
                <a:latin typeface="+mn-lt"/>
                <a:ea typeface="+mn-ea"/>
                <a:cs typeface="+mn-cs"/>
              </a:rPr>
              <a:t>analyzed</a:t>
            </a:r>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from the top left to the bottom right.</a:t>
            </a:r>
            <a:endParaRPr lang="en-GB" dirty="0"/>
          </a:p>
        </p:txBody>
      </p:sp>
      <p:sp>
        <p:nvSpPr>
          <p:cNvPr id="4" name="Slide Number Placeholder 3"/>
          <p:cNvSpPr>
            <a:spLocks noGrp="1"/>
          </p:cNvSpPr>
          <p:nvPr>
            <p:ph type="sldNum" sz="quarter" idx="10"/>
          </p:nvPr>
        </p:nvSpPr>
        <p:spPr/>
        <p:txBody>
          <a:bodyPr/>
          <a:lstStyle/>
          <a:p>
            <a:pPr>
              <a:defRPr/>
            </a:pPr>
            <a:fld id="{1F8110F6-E7CC-4816-93E6-02803B396879}" type="slidenum">
              <a:rPr lang="en-US" smtClean="0"/>
              <a:pPr>
                <a:defRPr/>
              </a:pPr>
              <a:t>20</a:t>
            </a:fld>
            <a:endParaRPr lang="en-US" dirty="0"/>
          </a:p>
        </p:txBody>
      </p:sp>
    </p:spTree>
    <p:extLst>
      <p:ext uri="{BB962C8B-B14F-4D97-AF65-F5344CB8AC3E}">
        <p14:creationId xmlns:p14="http://schemas.microsoft.com/office/powerpoint/2010/main" val="3666331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06D71B33-F453-41B1-B41D-3C0DFB027069}" type="datetimeFigureOut">
              <a:rPr lang="en-GB" smtClean="0"/>
              <a:t>31/10/2018</a:t>
            </a:fld>
            <a:endParaRPr lang="en-GB"/>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GB"/>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AFFD9EB9-AB4B-4545-8895-94CEF6355F24}" type="slidenum">
              <a:rPr lang="en-GB" smtClean="0"/>
              <a:t>‹#›</a:t>
            </a:fld>
            <a:endParaRPr lang="en-GB"/>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1149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71B33-F453-41B1-B41D-3C0DFB027069}" type="datetimeFigureOut">
              <a:rPr lang="en-GB" smtClean="0"/>
              <a:t>31/10/2018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FD9EB9-AB4B-4545-8895-94CEF6355F24}" type="slidenum">
              <a:rPr lang="en-GB" smtClean="0"/>
              <a:t>‹#›</a:t>
            </a:fld>
            <a:endParaRPr lang="en-GB"/>
          </a:p>
        </p:txBody>
      </p:sp>
    </p:spTree>
    <p:extLst>
      <p:ext uri="{BB962C8B-B14F-4D97-AF65-F5344CB8AC3E}">
        <p14:creationId xmlns:p14="http://schemas.microsoft.com/office/powerpoint/2010/main" val="216073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71B33-F453-41B1-B41D-3C0DFB027069}" type="datetimeFigureOut">
              <a:rPr lang="en-GB" smtClean="0"/>
              <a:t>31/10/2018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FD9EB9-AB4B-4545-8895-94CEF6355F24}" type="slidenum">
              <a:rPr lang="en-GB" smtClean="0"/>
              <a:t>‹#›</a:t>
            </a:fld>
            <a:endParaRPr lang="en-GB"/>
          </a:p>
        </p:txBody>
      </p:sp>
    </p:spTree>
    <p:extLst>
      <p:ext uri="{BB962C8B-B14F-4D97-AF65-F5344CB8AC3E}">
        <p14:creationId xmlns:p14="http://schemas.microsoft.com/office/powerpoint/2010/main" val="1076473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71B33-F453-41B1-B41D-3C0DFB027069}" type="datetimeFigureOut">
              <a:rPr lang="en-GB" smtClean="0"/>
              <a:t>31/10/2018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FD9EB9-AB4B-4545-8895-94CEF6355F24}" type="slidenum">
              <a:rPr lang="en-GB" smtClean="0"/>
              <a:t>‹#›</a:t>
            </a:fld>
            <a:endParaRPr lang="en-GB"/>
          </a:p>
        </p:txBody>
      </p:sp>
    </p:spTree>
    <p:extLst>
      <p:ext uri="{BB962C8B-B14F-4D97-AF65-F5344CB8AC3E}">
        <p14:creationId xmlns:p14="http://schemas.microsoft.com/office/powerpoint/2010/main" val="231277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06D71B33-F453-41B1-B41D-3C0DFB027069}" type="datetimeFigureOut">
              <a:rPr lang="en-GB" smtClean="0"/>
              <a:t>31/10/2018</a:t>
            </a:fld>
            <a:endParaRPr lang="en-GB"/>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AFFD9EB9-AB4B-4545-8895-94CEF6355F24}" type="slidenum">
              <a:rPr lang="en-GB" smtClean="0"/>
              <a:t>‹#›</a:t>
            </a:fld>
            <a:endParaRPr lang="en-GB"/>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52904044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D71B33-F453-41B1-B41D-3C0DFB027069}" type="datetimeFigureOut">
              <a:rPr lang="en-GB" smtClean="0"/>
              <a:t>31/10/2018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FD9EB9-AB4B-4545-8895-94CEF6355F24}" type="slidenum">
              <a:rPr lang="en-GB" smtClean="0"/>
              <a:t>‹#›</a:t>
            </a:fld>
            <a:endParaRPr lang="en-GB"/>
          </a:p>
        </p:txBody>
      </p:sp>
    </p:spTree>
    <p:extLst>
      <p:ext uri="{BB962C8B-B14F-4D97-AF65-F5344CB8AC3E}">
        <p14:creationId xmlns:p14="http://schemas.microsoft.com/office/powerpoint/2010/main" val="2463569668"/>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D71B33-F453-41B1-B41D-3C0DFB027069}" type="datetimeFigureOut">
              <a:rPr lang="en-GB" smtClean="0"/>
              <a:t>31/10/2018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FFD9EB9-AB4B-4545-8895-94CEF6355F24}" type="slidenum">
              <a:rPr lang="en-GB" smtClean="0"/>
              <a:t>‹#›</a:t>
            </a:fld>
            <a:endParaRPr lang="en-GB"/>
          </a:p>
        </p:txBody>
      </p:sp>
    </p:spTree>
    <p:extLst>
      <p:ext uri="{BB962C8B-B14F-4D97-AF65-F5344CB8AC3E}">
        <p14:creationId xmlns:p14="http://schemas.microsoft.com/office/powerpoint/2010/main" val="296796780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D71B33-F453-41B1-B41D-3C0DFB027069}" type="datetimeFigureOut">
              <a:rPr lang="en-GB" smtClean="0"/>
              <a:t>31/10/2018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FFD9EB9-AB4B-4545-8895-94CEF6355F24}" type="slidenum">
              <a:rPr lang="en-GB" smtClean="0"/>
              <a:t>‹#›</a:t>
            </a:fld>
            <a:endParaRPr lang="en-GB"/>
          </a:p>
        </p:txBody>
      </p:sp>
    </p:spTree>
    <p:extLst>
      <p:ext uri="{BB962C8B-B14F-4D97-AF65-F5344CB8AC3E}">
        <p14:creationId xmlns:p14="http://schemas.microsoft.com/office/powerpoint/2010/main" val="2100533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D71B33-F453-41B1-B41D-3C0DFB027069}" type="datetimeFigureOut">
              <a:rPr lang="en-GB" smtClean="0"/>
              <a:t>31/10/2018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FFD9EB9-AB4B-4545-8895-94CEF6355F24}" type="slidenum">
              <a:rPr lang="en-GB" smtClean="0"/>
              <a:t>‹#›</a:t>
            </a:fld>
            <a:endParaRPr lang="en-GB"/>
          </a:p>
        </p:txBody>
      </p:sp>
    </p:spTree>
    <p:extLst>
      <p:ext uri="{BB962C8B-B14F-4D97-AF65-F5344CB8AC3E}">
        <p14:creationId xmlns:p14="http://schemas.microsoft.com/office/powerpoint/2010/main" val="1511469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06D71B33-F453-41B1-B41D-3C0DFB027069}" type="datetimeFigureOut">
              <a:rPr lang="en-GB" smtClean="0"/>
              <a:t>31/10/2018</a:t>
            </a:fld>
            <a:endParaRPr lang="en-GB"/>
          </a:p>
        </p:txBody>
      </p:sp>
      <p:sp>
        <p:nvSpPr>
          <p:cNvPr id="6" name="Footer Placeholder 5"/>
          <p:cNvSpPr>
            <a:spLocks noGrp="1"/>
          </p:cNvSpPr>
          <p:nvPr>
            <p:ph type="ftr" sz="quarter" idx="11"/>
          </p:nvPr>
        </p:nvSpPr>
        <p:spPr>
          <a:xfrm>
            <a:off x="2103620" y="6375679"/>
            <a:ext cx="3482179" cy="345796"/>
          </a:xfrm>
        </p:spPr>
        <p:txBody>
          <a:bodyPr/>
          <a:lstStyle/>
          <a:p>
            <a:endParaRPr lang="en-GB"/>
          </a:p>
        </p:txBody>
      </p:sp>
      <p:sp>
        <p:nvSpPr>
          <p:cNvPr id="7" name="Slide Number Placeholder 6"/>
          <p:cNvSpPr>
            <a:spLocks noGrp="1"/>
          </p:cNvSpPr>
          <p:nvPr>
            <p:ph type="sldNum" sz="quarter" idx="12"/>
          </p:nvPr>
        </p:nvSpPr>
        <p:spPr>
          <a:xfrm>
            <a:off x="5691014" y="6375679"/>
            <a:ext cx="1232456" cy="345796"/>
          </a:xfrm>
        </p:spPr>
        <p:txBody>
          <a:bodyPr/>
          <a:lstStyle/>
          <a:p>
            <a:fld id="{AFFD9EB9-AB4B-4545-8895-94CEF6355F24}" type="slidenum">
              <a:rPr lang="en-GB" smtClean="0"/>
              <a:t>‹#›</a:t>
            </a:fld>
            <a:endParaRPr lang="en-GB"/>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5256805"/>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06D71B33-F453-41B1-B41D-3C0DFB027069}" type="datetimeFigureOut">
              <a:rPr lang="en-GB" smtClean="0"/>
              <a:t>31/10/2018</a:t>
            </a:fld>
            <a:endParaRPr lang="en-GB"/>
          </a:p>
        </p:txBody>
      </p:sp>
      <p:sp>
        <p:nvSpPr>
          <p:cNvPr id="6" name="Footer Placeholder 5"/>
          <p:cNvSpPr>
            <a:spLocks noGrp="1"/>
          </p:cNvSpPr>
          <p:nvPr>
            <p:ph type="ftr" sz="quarter" idx="11"/>
          </p:nvPr>
        </p:nvSpPr>
        <p:spPr>
          <a:xfrm>
            <a:off x="2103621" y="6375679"/>
            <a:ext cx="3482178" cy="345796"/>
          </a:xfrm>
        </p:spPr>
        <p:txBody>
          <a:bodyPr/>
          <a:lstStyle/>
          <a:p>
            <a:endParaRPr lang="en-GB"/>
          </a:p>
        </p:txBody>
      </p:sp>
      <p:sp>
        <p:nvSpPr>
          <p:cNvPr id="7" name="Slide Number Placeholder 6"/>
          <p:cNvSpPr>
            <a:spLocks noGrp="1"/>
          </p:cNvSpPr>
          <p:nvPr>
            <p:ph type="sldNum" sz="quarter" idx="12"/>
          </p:nvPr>
        </p:nvSpPr>
        <p:spPr>
          <a:xfrm>
            <a:off x="5687568" y="6375679"/>
            <a:ext cx="1234440" cy="345796"/>
          </a:xfrm>
        </p:spPr>
        <p:txBody>
          <a:bodyPr/>
          <a:lstStyle/>
          <a:p>
            <a:fld id="{AFFD9EB9-AB4B-4545-8895-94CEF6355F24}" type="slidenum">
              <a:rPr lang="en-GB" smtClean="0"/>
              <a:t>‹#›</a:t>
            </a:fld>
            <a:endParaRPr lang="en-GB"/>
          </a:p>
        </p:txBody>
      </p:sp>
    </p:spTree>
    <p:extLst>
      <p:ext uri="{BB962C8B-B14F-4D97-AF65-F5344CB8AC3E}">
        <p14:creationId xmlns:p14="http://schemas.microsoft.com/office/powerpoint/2010/main" val="1890392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06D71B33-F453-41B1-B41D-3C0DFB027069}" type="datetimeFigureOut">
              <a:rPr lang="en-GB" smtClean="0"/>
              <a:t>31/10/2018</a:t>
            </a:fld>
            <a:endParaRPr lang="en-GB"/>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GB"/>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FFD9EB9-AB4B-4545-8895-94CEF6355F24}" type="slidenum">
              <a:rPr lang="en-GB" smtClean="0"/>
              <a:t>‹#›</a:t>
            </a:fld>
            <a:endParaRPr lang="en-GB"/>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0793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8hHf32pMeu8" TargetMode="External"/><Relationship Id="rId2" Type="http://schemas.openxmlformats.org/officeDocument/2006/relationships/hyperlink" Target="https://www.coursera.org/lecture/decision-making/solving-business-problems-using-data-analytics-bxX55" TargetMode="External"/><Relationship Id="rId1" Type="http://schemas.openxmlformats.org/officeDocument/2006/relationships/slideLayout" Target="../slideLayouts/slideLayout2.xml"/><Relationship Id="rId4" Type="http://schemas.openxmlformats.org/officeDocument/2006/relationships/hyperlink" Target="https://www.tableau.com/learn/train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y3DNsifFOwo"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crisp-dm.org/"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11.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www-01.ibm.com/software/analytics/many-eye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sas.com/en_us/whitepapers/data-visualization-techniques-106006.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www.teradatauniversitynetwork.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Gartner"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hDJdkcdG1i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archdatamanagement.techtarget.com/definition/dat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DATA ANALYTICS </a:t>
            </a:r>
            <a:br>
              <a:rPr lang="en-GB" dirty="0" smtClean="0"/>
            </a:br>
            <a:r>
              <a:rPr lang="en-GB" sz="1800" dirty="0" smtClean="0"/>
              <a:t>Sanela </a:t>
            </a:r>
            <a:r>
              <a:rPr lang="en-GB" sz="1800" dirty="0" err="1" smtClean="0"/>
              <a:t>LAzarevski</a:t>
            </a:r>
            <a:endParaRPr lang="en-GB" sz="1800" dirty="0"/>
          </a:p>
        </p:txBody>
      </p:sp>
      <p:sp>
        <p:nvSpPr>
          <p:cNvPr id="4" name="Rectangle 3"/>
          <p:cNvSpPr/>
          <p:nvPr/>
        </p:nvSpPr>
        <p:spPr>
          <a:xfrm>
            <a:off x="2408560" y="6029410"/>
            <a:ext cx="6096000" cy="646331"/>
          </a:xfrm>
          <a:prstGeom prst="rect">
            <a:avLst/>
          </a:prstGeom>
        </p:spPr>
        <p:txBody>
          <a:bodyPr>
            <a:spAutoFit/>
          </a:bodyPr>
          <a:lstStyle/>
          <a:p>
            <a:r>
              <a:rPr lang="en-GB" dirty="0" smtClean="0"/>
              <a:t>https://www.simplilearn.com/data-science-vs-big-data-vs-data-analytics-article</a:t>
            </a:r>
            <a:endParaRPr lang="en-GB" dirty="0"/>
          </a:p>
        </p:txBody>
      </p:sp>
    </p:spTree>
    <p:extLst>
      <p:ext uri="{BB962C8B-B14F-4D97-AF65-F5344CB8AC3E}">
        <p14:creationId xmlns:p14="http://schemas.microsoft.com/office/powerpoint/2010/main" val="2969441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Lifecycle of data analytics </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2523" y="1559932"/>
            <a:ext cx="6400248" cy="4320168"/>
          </a:xfrm>
        </p:spPr>
      </p:pic>
    </p:spTree>
    <p:extLst>
      <p:ext uri="{BB962C8B-B14F-4D97-AF65-F5344CB8AC3E}">
        <p14:creationId xmlns:p14="http://schemas.microsoft.com/office/powerpoint/2010/main" val="178192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examples</a:t>
            </a:r>
            <a:endParaRPr lang="en-GB" dirty="0"/>
          </a:p>
        </p:txBody>
      </p:sp>
      <p:sp>
        <p:nvSpPr>
          <p:cNvPr id="3" name="Content Placeholder 2"/>
          <p:cNvSpPr>
            <a:spLocks noGrp="1"/>
          </p:cNvSpPr>
          <p:nvPr>
            <p:ph idx="1"/>
          </p:nvPr>
        </p:nvSpPr>
        <p:spPr/>
        <p:txBody>
          <a:bodyPr/>
          <a:lstStyle/>
          <a:p>
            <a:r>
              <a:rPr lang="en-GB" dirty="0">
                <a:hlinkClick r:id="rId2"/>
              </a:rPr>
              <a:t>https://</a:t>
            </a:r>
            <a:r>
              <a:rPr lang="en-GB" dirty="0" smtClean="0">
                <a:hlinkClick r:id="rId2"/>
              </a:rPr>
              <a:t>www.coursera.org/lecture/decision-making/solving-business-problems-using-data-analytics-bxX55</a:t>
            </a:r>
            <a:endParaRPr lang="en-GB" dirty="0" smtClean="0"/>
          </a:p>
          <a:p>
            <a:r>
              <a:rPr lang="en-GB" dirty="0">
                <a:hlinkClick r:id="rId3"/>
              </a:rPr>
              <a:t>https://</a:t>
            </a:r>
            <a:r>
              <a:rPr lang="en-GB" dirty="0" smtClean="0">
                <a:hlinkClick r:id="rId3"/>
              </a:rPr>
              <a:t>www.youtube.com/watch?v=8hHf32pMeu8</a:t>
            </a:r>
            <a:endParaRPr lang="en-GB" dirty="0" smtClean="0"/>
          </a:p>
          <a:p>
            <a:r>
              <a:rPr lang="en-GB" dirty="0" smtClean="0"/>
              <a:t>Tableau prep</a:t>
            </a:r>
          </a:p>
          <a:p>
            <a:r>
              <a:rPr lang="en-GB" dirty="0" smtClean="0"/>
              <a:t>Also check out:</a:t>
            </a:r>
          </a:p>
          <a:p>
            <a:r>
              <a:rPr lang="en-GB" dirty="0">
                <a:hlinkClick r:id="rId4"/>
              </a:rPr>
              <a:t>https://</a:t>
            </a:r>
            <a:r>
              <a:rPr lang="en-GB" dirty="0" smtClean="0">
                <a:hlinkClick r:id="rId4"/>
              </a:rPr>
              <a:t>www.tableau.com/learn/training</a:t>
            </a:r>
            <a:endParaRPr lang="en-GB" dirty="0" smtClean="0"/>
          </a:p>
          <a:p>
            <a:endParaRPr lang="en-GB" dirty="0"/>
          </a:p>
        </p:txBody>
      </p:sp>
    </p:spTree>
    <p:extLst>
      <p:ext uri="{BB962C8B-B14F-4D97-AF65-F5344CB8AC3E}">
        <p14:creationId xmlns:p14="http://schemas.microsoft.com/office/powerpoint/2010/main" val="42603630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Analytics </a:t>
            </a:r>
            <a:endParaRPr lang="en-GB" dirty="0"/>
          </a:p>
        </p:txBody>
      </p:sp>
      <p:sp>
        <p:nvSpPr>
          <p:cNvPr id="3" name="Content Placeholder 2"/>
          <p:cNvSpPr>
            <a:spLocks noGrp="1"/>
          </p:cNvSpPr>
          <p:nvPr>
            <p:ph idx="1"/>
          </p:nvPr>
        </p:nvSpPr>
        <p:spPr>
          <a:xfrm>
            <a:off x="1251678" y="1690255"/>
            <a:ext cx="10178322" cy="4189337"/>
          </a:xfrm>
        </p:spPr>
        <p:txBody>
          <a:bodyPr>
            <a:normAutofit/>
          </a:bodyPr>
          <a:lstStyle/>
          <a:p>
            <a:r>
              <a:rPr lang="en-GB" dirty="0" smtClean="0"/>
              <a:t>the process of compiling data</a:t>
            </a:r>
          </a:p>
          <a:p>
            <a:pPr lvl="1"/>
            <a:r>
              <a:rPr lang="en-GB" dirty="0" smtClean="0"/>
              <a:t>Using Data Analysis and Data Mining</a:t>
            </a:r>
          </a:p>
          <a:p>
            <a:pPr lvl="1"/>
            <a:r>
              <a:rPr lang="en-GB" dirty="0" smtClean="0"/>
              <a:t>Using code </a:t>
            </a:r>
            <a:r>
              <a:rPr lang="en-GB" dirty="0"/>
              <a:t>SQL, Python, R </a:t>
            </a:r>
            <a:endParaRPr lang="en-GB" dirty="0" smtClean="0"/>
          </a:p>
          <a:p>
            <a:r>
              <a:rPr lang="en-GB" dirty="0" smtClean="0"/>
              <a:t>analysing </a:t>
            </a:r>
            <a:r>
              <a:rPr lang="en-GB" b="1" dirty="0" smtClean="0"/>
              <a:t>data</a:t>
            </a:r>
            <a:r>
              <a:rPr lang="en-GB" dirty="0" smtClean="0"/>
              <a:t>  </a:t>
            </a:r>
          </a:p>
          <a:p>
            <a:pPr lvl="1"/>
            <a:r>
              <a:rPr lang="en-GB" dirty="0"/>
              <a:t>data cleaning, data analysis, </a:t>
            </a:r>
            <a:r>
              <a:rPr lang="en-GB" dirty="0" smtClean="0"/>
              <a:t>modelling, </a:t>
            </a:r>
            <a:r>
              <a:rPr lang="en-GB" dirty="0"/>
              <a:t>predictive </a:t>
            </a:r>
            <a:r>
              <a:rPr lang="en-GB" dirty="0" smtClean="0"/>
              <a:t>modelling </a:t>
            </a:r>
            <a:r>
              <a:rPr lang="en-GB" dirty="0"/>
              <a:t>and so on.</a:t>
            </a:r>
            <a:endParaRPr lang="en-GB" dirty="0" smtClean="0"/>
          </a:p>
          <a:p>
            <a:r>
              <a:rPr lang="en-GB" dirty="0" smtClean="0"/>
              <a:t>tools / software</a:t>
            </a:r>
          </a:p>
          <a:p>
            <a:pPr lvl="1"/>
            <a:r>
              <a:rPr lang="en-GB" dirty="0" smtClean="0"/>
              <a:t>Tableau, SAS, SAP, JMP</a:t>
            </a:r>
          </a:p>
          <a:p>
            <a:r>
              <a:rPr lang="en-GB" dirty="0" smtClean="0"/>
              <a:t>Techniques</a:t>
            </a:r>
          </a:p>
          <a:p>
            <a:pPr lvl="1"/>
            <a:r>
              <a:rPr lang="en-GB" dirty="0" smtClean="0"/>
              <a:t>Data mining, machine learning</a:t>
            </a:r>
            <a:endParaRPr lang="en-GB" dirty="0"/>
          </a:p>
        </p:txBody>
      </p:sp>
    </p:spTree>
    <p:extLst>
      <p:ext uri="{BB962C8B-B14F-4D97-AF65-F5344CB8AC3E}">
        <p14:creationId xmlns:p14="http://schemas.microsoft.com/office/powerpoint/2010/main" val="3760833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analytics</a:t>
            </a:r>
            <a:endParaRPr lang="en-GB" dirty="0"/>
          </a:p>
        </p:txBody>
      </p:sp>
      <p:sp>
        <p:nvSpPr>
          <p:cNvPr id="3" name="Content Placeholder 2"/>
          <p:cNvSpPr>
            <a:spLocks noGrp="1"/>
          </p:cNvSpPr>
          <p:nvPr>
            <p:ph idx="1"/>
          </p:nvPr>
        </p:nvSpPr>
        <p:spPr/>
        <p:txBody>
          <a:bodyPr>
            <a:normAutofit/>
          </a:bodyPr>
          <a:lstStyle/>
          <a:p>
            <a:r>
              <a:rPr lang="en-GB" dirty="0" smtClean="0"/>
              <a:t>Descriptive – what is happening – leading to inference (trends, patterns)</a:t>
            </a:r>
          </a:p>
          <a:p>
            <a:r>
              <a:rPr lang="en-GB" dirty="0" smtClean="0"/>
              <a:t>Diagnostic – why is it happening - correlation</a:t>
            </a:r>
          </a:p>
          <a:p>
            <a:r>
              <a:rPr lang="en-GB" dirty="0" smtClean="0"/>
              <a:t>Predictive – what is likely to happen</a:t>
            </a:r>
          </a:p>
          <a:p>
            <a:r>
              <a:rPr lang="en-GB" dirty="0" smtClean="0"/>
              <a:t>Prescriptive – best course of action</a:t>
            </a:r>
          </a:p>
          <a:p>
            <a:endParaRPr lang="en-GB" dirty="0" smtClean="0"/>
          </a:p>
          <a:p>
            <a:r>
              <a:rPr lang="en-GB" dirty="0" smtClean="0">
                <a:hlinkClick r:id="rId2"/>
              </a:rPr>
              <a:t>https</a:t>
            </a:r>
            <a:r>
              <a:rPr lang="en-GB" dirty="0">
                <a:hlinkClick r:id="rId2"/>
              </a:rPr>
              <a:t>://</a:t>
            </a:r>
            <a:r>
              <a:rPr lang="en-GB" dirty="0" smtClean="0">
                <a:hlinkClick r:id="rId2"/>
              </a:rPr>
              <a:t>www.youtube.com/watch?v=y3DNsifFOwo</a:t>
            </a:r>
            <a:endParaRPr lang="en-GB" dirty="0" smtClean="0"/>
          </a:p>
          <a:p>
            <a:r>
              <a:rPr lang="en-GB" dirty="0"/>
              <a:t>(not showing </a:t>
            </a:r>
            <a:r>
              <a:rPr lang="en-GB" dirty="0" smtClean="0"/>
              <a:t>now) https</a:t>
            </a:r>
            <a:r>
              <a:rPr lang="en-GB" dirty="0"/>
              <a:t>://www.coursera.org/lecture/decision-making/types-of-data-analysis-techniques-MpFm6</a:t>
            </a:r>
          </a:p>
        </p:txBody>
      </p:sp>
    </p:spTree>
    <p:extLst>
      <p:ext uri="{BB962C8B-B14F-4D97-AF65-F5344CB8AC3E}">
        <p14:creationId xmlns:p14="http://schemas.microsoft.com/office/powerpoint/2010/main" val="25736977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What is Data Visualisation </a:t>
            </a:r>
            <a:endParaRPr lang="en-GB" dirty="0"/>
          </a:p>
        </p:txBody>
      </p:sp>
      <p:sp>
        <p:nvSpPr>
          <p:cNvPr id="15363" name="Content Placeholder 2"/>
          <p:cNvSpPr>
            <a:spLocks noGrp="1"/>
          </p:cNvSpPr>
          <p:nvPr>
            <p:ph idx="1"/>
          </p:nvPr>
        </p:nvSpPr>
        <p:spPr/>
        <p:txBody>
          <a:bodyPr/>
          <a:lstStyle/>
          <a:p>
            <a:r>
              <a:rPr lang="en-GB" dirty="0" smtClean="0"/>
              <a:t>Data visualization is the presentation of data in a pictorial or graphical format.</a:t>
            </a:r>
          </a:p>
          <a:p>
            <a:pPr lvl="1"/>
            <a:r>
              <a:rPr lang="en-GB" dirty="0" smtClean="0"/>
              <a:t>people have depended on visual representations </a:t>
            </a:r>
          </a:p>
          <a:p>
            <a:pPr lvl="1"/>
            <a:r>
              <a:rPr lang="en-GB" dirty="0" smtClean="0"/>
              <a:t>the human brain processes information</a:t>
            </a:r>
          </a:p>
          <a:p>
            <a:pPr lvl="2"/>
            <a:r>
              <a:rPr lang="en-GB" dirty="0" smtClean="0"/>
              <a:t>faster for people to grasp the meaning of many data points</a:t>
            </a:r>
          </a:p>
          <a:p>
            <a:pPr lvl="2"/>
            <a:r>
              <a:rPr lang="en-GB" dirty="0" smtClean="0"/>
              <a:t>rather than poring over piles of </a:t>
            </a:r>
            <a:r>
              <a:rPr lang="en-GB" dirty="0" err="1" smtClean="0"/>
              <a:t>spreadsheets</a:t>
            </a:r>
            <a:r>
              <a:rPr lang="en-GB" dirty="0" smtClean="0"/>
              <a:t> or reading pages and pages of reports</a:t>
            </a:r>
          </a:p>
        </p:txBody>
      </p:sp>
    </p:spTree>
    <p:extLst>
      <p:ext uri="{BB962C8B-B14F-4D97-AF65-F5344CB8AC3E}">
        <p14:creationId xmlns:p14="http://schemas.microsoft.com/office/powerpoint/2010/main" val="906489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When did it all start</a:t>
            </a:r>
            <a:endParaRPr lang="en-GB" dirty="0"/>
          </a:p>
        </p:txBody>
      </p:sp>
      <p:sp>
        <p:nvSpPr>
          <p:cNvPr id="3" name="Content Placeholder 2"/>
          <p:cNvSpPr>
            <a:spLocks noGrp="1"/>
          </p:cNvSpPr>
          <p:nvPr>
            <p:ph idx="1"/>
          </p:nvPr>
        </p:nvSpPr>
        <p:spPr/>
        <p:txBody>
          <a:bodyPr>
            <a:normAutofit fontScale="92500"/>
          </a:bodyPr>
          <a:lstStyle/>
          <a:p>
            <a:r>
              <a:rPr lang="en-GB" sz="2400" dirty="0"/>
              <a:t>Long time ago…</a:t>
            </a:r>
          </a:p>
          <a:p>
            <a:r>
              <a:rPr lang="en-GB" sz="2400" dirty="0"/>
              <a:t>Before 17</a:t>
            </a:r>
            <a:r>
              <a:rPr lang="en-GB" sz="2400" baseline="30000" dirty="0"/>
              <a:t>th</a:t>
            </a:r>
            <a:r>
              <a:rPr lang="en-GB" sz="2400" dirty="0"/>
              <a:t> century: maps of land markers, cities, roads and resources</a:t>
            </a:r>
          </a:p>
          <a:p>
            <a:r>
              <a:rPr lang="en-GB" sz="2400" dirty="0"/>
              <a:t>18</a:t>
            </a:r>
            <a:r>
              <a:rPr lang="en-GB" sz="2400" baseline="30000" dirty="0"/>
              <a:t>th</a:t>
            </a:r>
            <a:r>
              <a:rPr lang="en-GB" sz="2400" dirty="0"/>
              <a:t> century was start of thematic mapping: geologic, economic and medical data…</a:t>
            </a:r>
          </a:p>
          <a:p>
            <a:pPr lvl="1"/>
            <a:r>
              <a:rPr lang="en-GB" sz="2400" dirty="0"/>
              <a:t>First use of pie chart</a:t>
            </a:r>
          </a:p>
          <a:p>
            <a:r>
              <a:rPr lang="en-GB" sz="2400" dirty="0"/>
              <a:t>19</a:t>
            </a:r>
            <a:r>
              <a:rPr lang="en-GB" sz="2400" baseline="30000" dirty="0"/>
              <a:t>th</a:t>
            </a:r>
            <a:r>
              <a:rPr lang="en-GB" sz="2400" dirty="0"/>
              <a:t> century is called the Golden Age of statistical graphics (e.g. outbreak of epidemic)</a:t>
            </a:r>
          </a:p>
          <a:p>
            <a:r>
              <a:rPr lang="en-GB" sz="2400" dirty="0"/>
              <a:t>60s and 70s areas of statistics and cartography </a:t>
            </a:r>
          </a:p>
          <a:p>
            <a:r>
              <a:rPr lang="en-GB" sz="2400" dirty="0"/>
              <a:t>80s start of Visual display of quantitative information </a:t>
            </a:r>
          </a:p>
          <a:p>
            <a:endParaRPr lang="en-GB" sz="2400" dirty="0"/>
          </a:p>
          <a:p>
            <a:endParaRPr lang="en-GB" sz="2400" dirty="0"/>
          </a:p>
          <a:p>
            <a:endParaRPr lang="en-GB" sz="2400" dirty="0"/>
          </a:p>
          <a:p>
            <a:endParaRPr lang="en-GB" sz="2400" dirty="0"/>
          </a:p>
        </p:txBody>
      </p:sp>
    </p:spTree>
    <p:extLst>
      <p:ext uri="{BB962C8B-B14F-4D97-AF65-F5344CB8AC3E}">
        <p14:creationId xmlns:p14="http://schemas.microsoft.com/office/powerpoint/2010/main" val="18373317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Why is Visualisation important </a:t>
            </a:r>
            <a:endParaRPr lang="en-GB" dirty="0"/>
          </a:p>
        </p:txBody>
      </p:sp>
      <p:sp>
        <p:nvSpPr>
          <p:cNvPr id="18435" name="Content Placeholder 2"/>
          <p:cNvSpPr>
            <a:spLocks noGrp="1"/>
          </p:cNvSpPr>
          <p:nvPr>
            <p:ph idx="1"/>
          </p:nvPr>
        </p:nvSpPr>
        <p:spPr/>
        <p:txBody>
          <a:bodyPr/>
          <a:lstStyle/>
          <a:p>
            <a:r>
              <a:rPr lang="en-GB" dirty="0" smtClean="0"/>
              <a:t>Visualizations convey information in a universal manner and make it simple to share ideas with others</a:t>
            </a:r>
          </a:p>
          <a:p>
            <a:r>
              <a:rPr lang="en-GB" dirty="0" smtClean="0"/>
              <a:t>help people see things that were not obvious to them before</a:t>
            </a:r>
          </a:p>
          <a:p>
            <a:pPr lvl="1"/>
            <a:r>
              <a:rPr lang="en-GB" dirty="0" smtClean="0"/>
              <a:t>Even when data volumes are very large, patterns can be spotted quickly and easily</a:t>
            </a:r>
          </a:p>
          <a:p>
            <a:pPr lvl="1"/>
            <a:r>
              <a:rPr lang="en-GB" dirty="0" smtClean="0"/>
              <a:t>Data visualization makes interpretation easier</a:t>
            </a:r>
          </a:p>
          <a:p>
            <a:pPr lvl="1"/>
            <a:endParaRPr lang="en-GB" dirty="0" smtClean="0"/>
          </a:p>
        </p:txBody>
      </p:sp>
    </p:spTree>
    <p:extLst>
      <p:ext uri="{BB962C8B-B14F-4D97-AF65-F5344CB8AC3E}">
        <p14:creationId xmlns:p14="http://schemas.microsoft.com/office/powerpoint/2010/main" val="30307897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Limitations</a:t>
            </a:r>
            <a:endParaRPr lang="en-GB" dirty="0"/>
          </a:p>
        </p:txBody>
      </p:sp>
      <p:sp>
        <p:nvSpPr>
          <p:cNvPr id="19459" name="Content Placeholder 2"/>
          <p:cNvSpPr>
            <a:spLocks noGrp="1"/>
          </p:cNvSpPr>
          <p:nvPr>
            <p:ph idx="1"/>
          </p:nvPr>
        </p:nvSpPr>
        <p:spPr/>
        <p:txBody>
          <a:bodyPr/>
          <a:lstStyle/>
          <a:p>
            <a:r>
              <a:rPr lang="en-GB" dirty="0" smtClean="0"/>
              <a:t>the amount of data collected </a:t>
            </a:r>
          </a:p>
          <a:p>
            <a:r>
              <a:rPr lang="en-GB" dirty="0" smtClean="0"/>
              <a:t>cannot visually represent the information due to data presentation limitations</a:t>
            </a:r>
          </a:p>
          <a:p>
            <a:r>
              <a:rPr lang="en-GB" dirty="0" smtClean="0"/>
              <a:t>if printed out, e.g. the spread sheets would be a humongous pile of paper </a:t>
            </a:r>
          </a:p>
        </p:txBody>
      </p:sp>
    </p:spTree>
    <p:extLst>
      <p:ext uri="{BB962C8B-B14F-4D97-AF65-F5344CB8AC3E}">
        <p14:creationId xmlns:p14="http://schemas.microsoft.com/office/powerpoint/2010/main" val="24393893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effectLst/>
              </a:rPr>
              <a:t>Visualization </a:t>
            </a:r>
            <a:r>
              <a:rPr lang="en-GB" dirty="0" smtClean="0"/>
              <a:t>Techniques </a:t>
            </a:r>
            <a:endParaRPr lang="en-GB" dirty="0"/>
          </a:p>
        </p:txBody>
      </p:sp>
      <p:sp>
        <p:nvSpPr>
          <p:cNvPr id="20483" name="Content Placeholder 2"/>
          <p:cNvSpPr>
            <a:spLocks noGrp="1"/>
          </p:cNvSpPr>
          <p:nvPr>
            <p:ph idx="1"/>
          </p:nvPr>
        </p:nvSpPr>
        <p:spPr>
          <a:xfrm>
            <a:off x="2706688" y="1676400"/>
            <a:ext cx="7772400" cy="4800600"/>
          </a:xfrm>
        </p:spPr>
        <p:txBody>
          <a:bodyPr/>
          <a:lstStyle/>
          <a:p>
            <a:r>
              <a:rPr lang="en-GB" sz="2800" dirty="0"/>
              <a:t>Understand the data </a:t>
            </a:r>
          </a:p>
          <a:p>
            <a:r>
              <a:rPr lang="en-GB" sz="2800" dirty="0"/>
              <a:t>Determine what you are trying to visualise</a:t>
            </a:r>
          </a:p>
          <a:p>
            <a:r>
              <a:rPr lang="en-GB" sz="2800" dirty="0"/>
              <a:t>Know your audience</a:t>
            </a:r>
          </a:p>
          <a:p>
            <a:r>
              <a:rPr lang="en-GB" sz="2800" dirty="0"/>
              <a:t>Use a visual that conveys the information in the best and simplest form </a:t>
            </a:r>
          </a:p>
          <a:p>
            <a:r>
              <a:rPr lang="en-GB" sz="2800" dirty="0"/>
              <a:t>Data visualization is an art and a science unto itself</a:t>
            </a:r>
          </a:p>
          <a:p>
            <a:endParaRPr lang="en-GB" sz="2800" dirty="0"/>
          </a:p>
        </p:txBody>
      </p:sp>
    </p:spTree>
    <p:extLst>
      <p:ext uri="{BB962C8B-B14F-4D97-AF65-F5344CB8AC3E}">
        <p14:creationId xmlns:p14="http://schemas.microsoft.com/office/powerpoint/2010/main" val="2117299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Dashboards</a:t>
            </a:r>
            <a:endParaRPr lang="en-GB" dirty="0"/>
          </a:p>
        </p:txBody>
      </p:sp>
      <p:pic>
        <p:nvPicPr>
          <p:cNvPr id="8196" name="Picture 4" descr="C:\Users\lazare01\AppData\Local\Microsoft\Windows\Temporary Internet Files\Content.IE5\KRFIE0IU\dashboard[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8108" y="1759762"/>
            <a:ext cx="6411191" cy="4545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319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400" u="sng">
                <a:solidFill>
                  <a:schemeClr val="tx1"/>
                </a:solidFill>
                <a:latin typeface="Arial" charset="0"/>
              </a:defRPr>
            </a:lvl1pPr>
            <a:lvl2pPr marL="742950" indent="-285750" eaLnBrk="0" hangingPunct="0">
              <a:defRPr sz="2400" u="sng">
                <a:solidFill>
                  <a:schemeClr val="tx1"/>
                </a:solidFill>
                <a:latin typeface="Arial" charset="0"/>
              </a:defRPr>
            </a:lvl2pPr>
            <a:lvl3pPr marL="1143000" indent="-228600" eaLnBrk="0" hangingPunct="0">
              <a:defRPr sz="2400" u="sng">
                <a:solidFill>
                  <a:schemeClr val="tx1"/>
                </a:solidFill>
                <a:latin typeface="Arial" charset="0"/>
              </a:defRPr>
            </a:lvl3pPr>
            <a:lvl4pPr marL="1600200" indent="-228600" eaLnBrk="0" hangingPunct="0">
              <a:defRPr sz="2400" u="sng">
                <a:solidFill>
                  <a:schemeClr val="tx1"/>
                </a:solidFill>
                <a:latin typeface="Arial" charset="0"/>
              </a:defRPr>
            </a:lvl4pPr>
            <a:lvl5pPr marL="2057400" indent="-228600" eaLnBrk="0" hangingPunct="0">
              <a:defRPr sz="2400" u="sng">
                <a:solidFill>
                  <a:schemeClr val="tx1"/>
                </a:solidFill>
                <a:latin typeface="Arial" charset="0"/>
              </a:defRPr>
            </a:lvl5pPr>
            <a:lvl6pPr marL="2514600" indent="-228600" eaLnBrk="0" fontAlgn="base" hangingPunct="0">
              <a:spcBef>
                <a:spcPct val="0"/>
              </a:spcBef>
              <a:spcAft>
                <a:spcPct val="0"/>
              </a:spcAft>
              <a:defRPr sz="2400" u="sng">
                <a:solidFill>
                  <a:schemeClr val="tx1"/>
                </a:solidFill>
                <a:latin typeface="Arial" charset="0"/>
              </a:defRPr>
            </a:lvl6pPr>
            <a:lvl7pPr marL="2971800" indent="-228600" eaLnBrk="0" fontAlgn="base" hangingPunct="0">
              <a:spcBef>
                <a:spcPct val="0"/>
              </a:spcBef>
              <a:spcAft>
                <a:spcPct val="0"/>
              </a:spcAft>
              <a:defRPr sz="2400" u="sng">
                <a:solidFill>
                  <a:schemeClr val="tx1"/>
                </a:solidFill>
                <a:latin typeface="Arial" charset="0"/>
              </a:defRPr>
            </a:lvl7pPr>
            <a:lvl8pPr marL="3429000" indent="-228600" eaLnBrk="0" fontAlgn="base" hangingPunct="0">
              <a:spcBef>
                <a:spcPct val="0"/>
              </a:spcBef>
              <a:spcAft>
                <a:spcPct val="0"/>
              </a:spcAft>
              <a:defRPr sz="2400" u="sng">
                <a:solidFill>
                  <a:schemeClr val="tx1"/>
                </a:solidFill>
                <a:latin typeface="Arial" charset="0"/>
              </a:defRPr>
            </a:lvl8pPr>
            <a:lvl9pPr marL="3886200" indent="-228600" eaLnBrk="0" fontAlgn="base" hangingPunct="0">
              <a:spcBef>
                <a:spcPct val="0"/>
              </a:spcBef>
              <a:spcAft>
                <a:spcPct val="0"/>
              </a:spcAft>
              <a:defRPr sz="2400" u="sng">
                <a:solidFill>
                  <a:schemeClr val="tx1"/>
                </a:solidFill>
                <a:latin typeface="Arial" charset="0"/>
              </a:defRPr>
            </a:lvl9pPr>
          </a:lstStyle>
          <a:p>
            <a:pPr eaLnBrk="1" hangingPunct="1"/>
            <a:fld id="{652F66A6-B997-440B-9A39-92B60922350C}" type="slidenum">
              <a:rPr lang="en-GB" sz="1000" u="none">
                <a:latin typeface="Verdana" pitchFamily="34" charset="0"/>
              </a:rPr>
              <a:pPr eaLnBrk="1" hangingPunct="1"/>
              <a:t>2</a:t>
            </a:fld>
            <a:endParaRPr lang="en-GB" sz="1000" u="none">
              <a:latin typeface="Verdana" pitchFamily="34" charset="0"/>
            </a:endParaRPr>
          </a:p>
        </p:txBody>
      </p:sp>
      <p:sp>
        <p:nvSpPr>
          <p:cNvPr id="220162" name="Rectangle 2"/>
          <p:cNvSpPr>
            <a:spLocks noGrp="1" noChangeArrowheads="1"/>
          </p:cNvSpPr>
          <p:nvPr>
            <p:ph type="title"/>
          </p:nvPr>
        </p:nvSpPr>
        <p:spPr/>
        <p:txBody>
          <a:bodyPr/>
          <a:lstStyle/>
          <a:p>
            <a:pPr eaLnBrk="1" hangingPunct="1">
              <a:defRPr/>
            </a:pPr>
            <a:r>
              <a:rPr lang="en-GB" smtClean="0"/>
              <a:t>Learning Objectives</a:t>
            </a:r>
          </a:p>
        </p:txBody>
      </p:sp>
      <p:sp>
        <p:nvSpPr>
          <p:cNvPr id="220164" name="Rectangle 4"/>
          <p:cNvSpPr>
            <a:spLocks noGrp="1" noChangeArrowheads="1"/>
          </p:cNvSpPr>
          <p:nvPr>
            <p:ph type="body" idx="1"/>
          </p:nvPr>
        </p:nvSpPr>
        <p:spPr/>
        <p:txBody>
          <a:bodyPr/>
          <a:lstStyle/>
          <a:p>
            <a:pPr eaLnBrk="1" hangingPunct="1"/>
            <a:r>
              <a:rPr lang="en-GB" altLang="zh-TW" dirty="0" smtClean="0">
                <a:ea typeface="新細明體" charset="-120"/>
              </a:rPr>
              <a:t>After studying this topic you should be able to: </a:t>
            </a:r>
          </a:p>
          <a:p>
            <a:pPr eaLnBrk="1" hangingPunct="1"/>
            <a:r>
              <a:rPr lang="en-GB" altLang="zh-TW" dirty="0" smtClean="0">
                <a:ea typeface="新細明體" charset="-120"/>
              </a:rPr>
              <a:t>Understand what is Data Analytics </a:t>
            </a:r>
          </a:p>
          <a:p>
            <a:pPr eaLnBrk="1" hangingPunct="1"/>
            <a:r>
              <a:rPr lang="en-GB" altLang="zh-TW" dirty="0" smtClean="0">
                <a:ea typeface="新細明體" charset="-120"/>
              </a:rPr>
              <a:t>How does it relate to Data Analysis</a:t>
            </a:r>
          </a:p>
          <a:p>
            <a:pPr eaLnBrk="1" hangingPunct="1"/>
            <a:r>
              <a:rPr lang="en-GB" altLang="zh-TW" dirty="0" smtClean="0">
                <a:ea typeface="新細明體" charset="-120"/>
              </a:rPr>
              <a:t>Visualisation</a:t>
            </a:r>
          </a:p>
          <a:p>
            <a:pPr eaLnBrk="1" hangingPunct="1"/>
            <a:r>
              <a:rPr lang="en-GB" altLang="zh-TW" dirty="0" smtClean="0">
                <a:ea typeface="新細明體" charset="-120"/>
              </a:rPr>
              <a:t>Critique the development of data mining</a:t>
            </a:r>
          </a:p>
          <a:p>
            <a:pPr eaLnBrk="1" hangingPunct="1"/>
            <a:r>
              <a:rPr lang="en-GB" altLang="zh-TW" dirty="0" smtClean="0">
                <a:ea typeface="新細明體" charset="-120"/>
              </a:rPr>
              <a:t>Determine the advantages of Data Mining across a variety of applications</a:t>
            </a:r>
            <a:endParaRPr lang="en-US" altLang="zh-TW" dirty="0" smtClean="0">
              <a:ea typeface="新細明體" charset="-120"/>
            </a:endParaRPr>
          </a:p>
        </p:txBody>
      </p:sp>
    </p:spTree>
    <p:extLst>
      <p:ext uri="{BB962C8B-B14F-4D97-AF65-F5344CB8AC3E}">
        <p14:creationId xmlns:p14="http://schemas.microsoft.com/office/powerpoint/2010/main" val="4999235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How to decide which visual is best?</a:t>
            </a:r>
            <a:endParaRPr lang="en-GB" dirty="0"/>
          </a:p>
        </p:txBody>
      </p:sp>
      <p:sp>
        <p:nvSpPr>
          <p:cNvPr id="21507" name="Content Placeholder 2"/>
          <p:cNvSpPr>
            <a:spLocks noGrp="1"/>
          </p:cNvSpPr>
          <p:nvPr>
            <p:ph idx="1"/>
          </p:nvPr>
        </p:nvSpPr>
        <p:spPr/>
        <p:txBody>
          <a:bodyPr/>
          <a:lstStyle/>
          <a:p>
            <a:r>
              <a:rPr lang="en-GB" dirty="0" smtClean="0"/>
              <a:t>Visuals: Colour, Branding, Format (data and dashboard) workflow</a:t>
            </a:r>
          </a:p>
          <a:p>
            <a:r>
              <a:rPr lang="en-GB" dirty="0" smtClean="0"/>
              <a:t>Consider what data are you showing</a:t>
            </a:r>
          </a:p>
          <a:p>
            <a:pPr lvl="1"/>
            <a:r>
              <a:rPr lang="en-GB" dirty="0" smtClean="0"/>
              <a:t>Frequency of something</a:t>
            </a:r>
          </a:p>
          <a:p>
            <a:pPr lvl="1"/>
            <a:r>
              <a:rPr lang="en-GB" dirty="0" smtClean="0"/>
              <a:t>Measure of results</a:t>
            </a:r>
          </a:p>
          <a:p>
            <a:pPr lvl="1"/>
            <a:r>
              <a:rPr lang="en-GB" dirty="0" smtClean="0"/>
              <a:t>Distribution of data</a:t>
            </a:r>
          </a:p>
        </p:txBody>
      </p:sp>
      <p:sp>
        <p:nvSpPr>
          <p:cNvPr id="3" name="TextBox 2"/>
          <p:cNvSpPr txBox="1"/>
          <p:nvPr/>
        </p:nvSpPr>
        <p:spPr>
          <a:xfrm>
            <a:off x="1676400" y="5444836"/>
            <a:ext cx="4483087" cy="369332"/>
          </a:xfrm>
          <a:prstGeom prst="rect">
            <a:avLst/>
          </a:prstGeom>
          <a:noFill/>
        </p:spPr>
        <p:txBody>
          <a:bodyPr wrap="none" rtlCol="0">
            <a:spAutoFit/>
          </a:bodyPr>
          <a:lstStyle/>
          <a:p>
            <a:r>
              <a:rPr lang="en-GB" dirty="0" smtClean="0"/>
              <a:t>DEMO of SAMPLE CHARTS *** very useful</a:t>
            </a:r>
            <a:r>
              <a:rPr lang="en-GB" dirty="0" smtClean="0">
                <a:sym typeface="Wingdings" panose="05000000000000000000" pitchFamily="2" charset="2"/>
              </a:rPr>
              <a:t></a:t>
            </a:r>
            <a:endParaRPr lang="en-GB" dirty="0"/>
          </a:p>
        </p:txBody>
      </p:sp>
    </p:spTree>
    <p:extLst>
      <p:ext uri="{BB962C8B-B14F-4D97-AF65-F5344CB8AC3E}">
        <p14:creationId xmlns:p14="http://schemas.microsoft.com/office/powerpoint/2010/main" val="35895713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Question is…</a:t>
            </a:r>
            <a:endParaRPr lang="en-GB" dirty="0"/>
          </a:p>
        </p:txBody>
      </p:sp>
      <p:sp>
        <p:nvSpPr>
          <p:cNvPr id="3" name="Content Placeholder 2"/>
          <p:cNvSpPr>
            <a:spLocks noGrp="1"/>
          </p:cNvSpPr>
          <p:nvPr>
            <p:ph idx="1"/>
          </p:nvPr>
        </p:nvSpPr>
        <p:spPr/>
        <p:txBody>
          <a:bodyPr/>
          <a:lstStyle/>
          <a:p>
            <a:pPr marL="0" indent="0">
              <a:buNone/>
            </a:pPr>
            <a:r>
              <a:rPr lang="en-GB" dirty="0" smtClean="0"/>
              <a:t>How </a:t>
            </a:r>
            <a:r>
              <a:rPr lang="en-GB" dirty="0"/>
              <a:t>to design an effective dashboard</a:t>
            </a:r>
          </a:p>
          <a:p>
            <a:pPr marL="0" indent="0">
              <a:buNone/>
            </a:pPr>
            <a:r>
              <a:rPr lang="en-GB" dirty="0"/>
              <a:t>that enables organizations to make more informed </a:t>
            </a:r>
            <a:r>
              <a:rPr lang="en-GB" dirty="0" smtClean="0"/>
              <a:t>business decisions</a:t>
            </a:r>
            <a:r>
              <a:rPr lang="en-GB" dirty="0"/>
              <a:t>, improve solutions and allocate business resources</a:t>
            </a:r>
          </a:p>
          <a:p>
            <a:pPr marL="0" indent="0">
              <a:buNone/>
            </a:pPr>
            <a:r>
              <a:rPr lang="en-GB" dirty="0"/>
              <a:t>to enhance the customer’s </a:t>
            </a:r>
            <a:r>
              <a:rPr lang="en-GB" dirty="0" smtClean="0"/>
              <a:t>experience?</a:t>
            </a:r>
            <a:endParaRPr lang="en-GB" dirty="0"/>
          </a:p>
        </p:txBody>
      </p:sp>
    </p:spTree>
    <p:extLst>
      <p:ext uri="{BB962C8B-B14F-4D97-AF65-F5344CB8AC3E}">
        <p14:creationId xmlns:p14="http://schemas.microsoft.com/office/powerpoint/2010/main" val="14688906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fld id="{048EB82D-8F40-488F-A08B-9A69EA05A986}" type="slidenum">
              <a:rPr lang="en-GB" sz="1000" u="none">
                <a:latin typeface="Verdana" pitchFamily="34" charset="0"/>
              </a:rPr>
              <a:pPr eaLnBrk="1" hangingPunct="1"/>
              <a:t>22</a:t>
            </a:fld>
            <a:endParaRPr lang="en-GB" sz="1000" u="none">
              <a:latin typeface="Verdana" pitchFamily="34" charset="0"/>
            </a:endParaRPr>
          </a:p>
        </p:txBody>
      </p:sp>
      <p:sp>
        <p:nvSpPr>
          <p:cNvPr id="128002" name="Rectangle 2"/>
          <p:cNvSpPr>
            <a:spLocks noGrp="1" noChangeArrowheads="1"/>
          </p:cNvSpPr>
          <p:nvPr>
            <p:ph type="title"/>
          </p:nvPr>
        </p:nvSpPr>
        <p:spPr>
          <a:xfrm>
            <a:off x="1828800" y="304801"/>
            <a:ext cx="8839200" cy="1431925"/>
          </a:xfrm>
        </p:spPr>
        <p:txBody>
          <a:bodyPr/>
          <a:lstStyle/>
          <a:p>
            <a:pPr eaLnBrk="1" hangingPunct="1">
              <a:defRPr/>
            </a:pPr>
            <a:r>
              <a:rPr lang="en-US" smtClean="0"/>
              <a:t>Foundations of Data Mining</a:t>
            </a:r>
          </a:p>
        </p:txBody>
      </p:sp>
      <p:sp>
        <p:nvSpPr>
          <p:cNvPr id="128003" name="Rectangle 3"/>
          <p:cNvSpPr>
            <a:spLocks noGrp="1" noChangeArrowheads="1"/>
          </p:cNvSpPr>
          <p:nvPr>
            <p:ph type="body" idx="1"/>
          </p:nvPr>
        </p:nvSpPr>
        <p:spPr>
          <a:xfrm>
            <a:off x="1676400" y="1834480"/>
            <a:ext cx="8839200" cy="4114800"/>
          </a:xfrm>
        </p:spPr>
        <p:txBody>
          <a:bodyPr/>
          <a:lstStyle/>
          <a:p>
            <a:pPr eaLnBrk="1" hangingPunct="1">
              <a:defRPr/>
            </a:pPr>
            <a:r>
              <a:rPr lang="en-US" sz="2800" dirty="0"/>
              <a:t>Data mining is the process of using raw data to infer important business relationships.</a:t>
            </a:r>
          </a:p>
          <a:p>
            <a:pPr eaLnBrk="1" hangingPunct="1">
              <a:defRPr/>
            </a:pPr>
            <a:r>
              <a:rPr lang="en-US" sz="2800" dirty="0"/>
              <a:t>Despite a consensus on the value of data mining, a great deal of confusion exists about what it is.</a:t>
            </a:r>
          </a:p>
          <a:p>
            <a:pPr lvl="1" eaLnBrk="1" hangingPunct="1">
              <a:defRPr/>
            </a:pPr>
            <a:r>
              <a:rPr lang="en-US" sz="2400" dirty="0"/>
              <a:t>DM is a collection of powerful techniques intended for analyzing large datasets.  </a:t>
            </a:r>
          </a:p>
          <a:p>
            <a:pPr lvl="1" eaLnBrk="1" hangingPunct="1">
              <a:defRPr/>
            </a:pPr>
            <a:r>
              <a:rPr lang="en-US" sz="2400" dirty="0"/>
              <a:t>There is no single data mining approach, but rather a set of techniques that can be used in combination with each other.</a:t>
            </a:r>
          </a:p>
        </p:txBody>
      </p:sp>
    </p:spTree>
    <p:extLst>
      <p:ext uri="{BB962C8B-B14F-4D97-AF65-F5344CB8AC3E}">
        <p14:creationId xmlns:p14="http://schemas.microsoft.com/office/powerpoint/2010/main" val="38581774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400" u="sng">
                <a:solidFill>
                  <a:schemeClr val="tx1"/>
                </a:solidFill>
                <a:latin typeface="Arial" charset="0"/>
              </a:defRPr>
            </a:lvl1pPr>
            <a:lvl2pPr marL="742950" indent="-285750" eaLnBrk="0" hangingPunct="0">
              <a:defRPr sz="2400" u="sng">
                <a:solidFill>
                  <a:schemeClr val="tx1"/>
                </a:solidFill>
                <a:latin typeface="Arial" charset="0"/>
              </a:defRPr>
            </a:lvl2pPr>
            <a:lvl3pPr marL="1143000" indent="-228600" eaLnBrk="0" hangingPunct="0">
              <a:defRPr sz="2400" u="sng">
                <a:solidFill>
                  <a:schemeClr val="tx1"/>
                </a:solidFill>
                <a:latin typeface="Arial" charset="0"/>
              </a:defRPr>
            </a:lvl3pPr>
            <a:lvl4pPr marL="1600200" indent="-228600" eaLnBrk="0" hangingPunct="0">
              <a:defRPr sz="2400" u="sng">
                <a:solidFill>
                  <a:schemeClr val="tx1"/>
                </a:solidFill>
                <a:latin typeface="Arial" charset="0"/>
              </a:defRPr>
            </a:lvl4pPr>
            <a:lvl5pPr marL="2057400" indent="-228600" eaLnBrk="0" hangingPunct="0">
              <a:defRPr sz="2400" u="sng">
                <a:solidFill>
                  <a:schemeClr val="tx1"/>
                </a:solidFill>
                <a:latin typeface="Arial" charset="0"/>
              </a:defRPr>
            </a:lvl5pPr>
            <a:lvl6pPr marL="2514600" indent="-228600" eaLnBrk="0" fontAlgn="base" hangingPunct="0">
              <a:spcBef>
                <a:spcPct val="0"/>
              </a:spcBef>
              <a:spcAft>
                <a:spcPct val="0"/>
              </a:spcAft>
              <a:defRPr sz="2400" u="sng">
                <a:solidFill>
                  <a:schemeClr val="tx1"/>
                </a:solidFill>
                <a:latin typeface="Arial" charset="0"/>
              </a:defRPr>
            </a:lvl6pPr>
            <a:lvl7pPr marL="2971800" indent="-228600" eaLnBrk="0" fontAlgn="base" hangingPunct="0">
              <a:spcBef>
                <a:spcPct val="0"/>
              </a:spcBef>
              <a:spcAft>
                <a:spcPct val="0"/>
              </a:spcAft>
              <a:defRPr sz="2400" u="sng">
                <a:solidFill>
                  <a:schemeClr val="tx1"/>
                </a:solidFill>
                <a:latin typeface="Arial" charset="0"/>
              </a:defRPr>
            </a:lvl7pPr>
            <a:lvl8pPr marL="3429000" indent="-228600" eaLnBrk="0" fontAlgn="base" hangingPunct="0">
              <a:spcBef>
                <a:spcPct val="0"/>
              </a:spcBef>
              <a:spcAft>
                <a:spcPct val="0"/>
              </a:spcAft>
              <a:defRPr sz="2400" u="sng">
                <a:solidFill>
                  <a:schemeClr val="tx1"/>
                </a:solidFill>
                <a:latin typeface="Arial" charset="0"/>
              </a:defRPr>
            </a:lvl8pPr>
            <a:lvl9pPr marL="3886200" indent="-228600" eaLnBrk="0" fontAlgn="base" hangingPunct="0">
              <a:spcBef>
                <a:spcPct val="0"/>
              </a:spcBef>
              <a:spcAft>
                <a:spcPct val="0"/>
              </a:spcAft>
              <a:defRPr sz="2400" u="sng">
                <a:solidFill>
                  <a:schemeClr val="tx1"/>
                </a:solidFill>
                <a:latin typeface="Arial" charset="0"/>
              </a:defRPr>
            </a:lvl9pPr>
          </a:lstStyle>
          <a:p>
            <a:pPr eaLnBrk="1" hangingPunct="1"/>
            <a:fld id="{17D7A3C4-B566-48C1-97D6-CE0140825350}" type="slidenum">
              <a:rPr lang="en-GB" sz="1000" u="none">
                <a:latin typeface="Verdana" pitchFamily="34" charset="0"/>
              </a:rPr>
              <a:pPr eaLnBrk="1" hangingPunct="1"/>
              <a:t>23</a:t>
            </a:fld>
            <a:endParaRPr lang="en-GB" sz="1000" u="none">
              <a:latin typeface="Verdana" pitchFamily="34" charset="0"/>
            </a:endParaRPr>
          </a:p>
        </p:txBody>
      </p:sp>
      <p:sp>
        <p:nvSpPr>
          <p:cNvPr id="206850" name="Rectangle 2"/>
          <p:cNvSpPr>
            <a:spLocks noGrp="1" noChangeArrowheads="1"/>
          </p:cNvSpPr>
          <p:nvPr>
            <p:ph type="title"/>
          </p:nvPr>
        </p:nvSpPr>
        <p:spPr/>
        <p:txBody>
          <a:bodyPr>
            <a:normAutofit/>
          </a:bodyPr>
          <a:lstStyle/>
          <a:p>
            <a:pPr eaLnBrk="1" hangingPunct="1"/>
            <a:r>
              <a:rPr lang="en-US" dirty="0" smtClean="0"/>
              <a:t> Foundations of Data Mining – cont.</a:t>
            </a:r>
            <a:endParaRPr lang="en-GB" dirty="0" smtClean="0"/>
          </a:p>
        </p:txBody>
      </p:sp>
      <p:sp>
        <p:nvSpPr>
          <p:cNvPr id="206851" name="Rectangle 3"/>
          <p:cNvSpPr>
            <a:spLocks noGrp="1" noChangeArrowheads="1"/>
          </p:cNvSpPr>
          <p:nvPr>
            <p:ph type="body" idx="1"/>
          </p:nvPr>
        </p:nvSpPr>
        <p:spPr/>
        <p:txBody>
          <a:bodyPr/>
          <a:lstStyle/>
          <a:p>
            <a:pPr eaLnBrk="1" hangingPunct="1"/>
            <a:r>
              <a:rPr lang="en-US" dirty="0" smtClean="0"/>
              <a:t>These techniques are often called knowledge data discovery (KDD), and include statistical analysis, neural or fuzzy logic,  intelligent agents or data visualization.</a:t>
            </a:r>
          </a:p>
          <a:p>
            <a:pPr eaLnBrk="1" hangingPunct="1"/>
            <a:r>
              <a:rPr lang="en-US" dirty="0" smtClean="0"/>
              <a:t>The KDD techniques not only discover useful patterns in the data, but also can be used to develop predictive models.</a:t>
            </a:r>
          </a:p>
          <a:p>
            <a:pPr eaLnBrk="1" hangingPunct="1"/>
            <a:endParaRPr lang="en-GB" dirty="0" smtClean="0"/>
          </a:p>
        </p:txBody>
      </p:sp>
    </p:spTree>
    <p:extLst>
      <p:ext uri="{BB962C8B-B14F-4D97-AF65-F5344CB8AC3E}">
        <p14:creationId xmlns:p14="http://schemas.microsoft.com/office/powerpoint/2010/main" val="14694252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7D2CDA29-58B8-4033-B76F-3F57457F337D}" type="slidenum">
              <a:rPr lang="en-US"/>
              <a:pPr/>
              <a:t>24</a:t>
            </a:fld>
            <a:endParaRPr lang="en-US"/>
          </a:p>
        </p:txBody>
      </p:sp>
      <p:pic>
        <p:nvPicPr>
          <p:cNvPr id="174082" name="Picture 2" descr="Crisp-dmchartnew"/>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0" y="1219200"/>
            <a:ext cx="5867400" cy="5329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083" name="Rectangle 3"/>
          <p:cNvSpPr>
            <a:spLocks noGrp="1" noChangeArrowheads="1"/>
          </p:cNvSpPr>
          <p:nvPr>
            <p:ph type="title"/>
          </p:nvPr>
        </p:nvSpPr>
        <p:spPr>
          <a:xfrm>
            <a:off x="1981200" y="116632"/>
            <a:ext cx="8229600" cy="1143000"/>
          </a:xfrm>
        </p:spPr>
        <p:txBody>
          <a:bodyPr>
            <a:normAutofit/>
          </a:bodyPr>
          <a:lstStyle/>
          <a:p>
            <a:r>
              <a:rPr lang="en-US" sz="3600" dirty="0"/>
              <a:t>Knowledge Discovery Process</a:t>
            </a:r>
            <a:br>
              <a:rPr lang="en-US" sz="3600" dirty="0"/>
            </a:br>
            <a:r>
              <a:rPr lang="en-US" sz="3600" dirty="0"/>
              <a:t>flow, according to CRISP-DM </a:t>
            </a:r>
          </a:p>
        </p:txBody>
      </p:sp>
      <p:grpSp>
        <p:nvGrpSpPr>
          <p:cNvPr id="174084" name="Group 4"/>
          <p:cNvGrpSpPr>
            <a:grpSpLocks/>
          </p:cNvGrpSpPr>
          <p:nvPr/>
        </p:nvGrpSpPr>
        <p:grpSpPr bwMode="auto">
          <a:xfrm>
            <a:off x="2895600" y="2590800"/>
            <a:ext cx="990600" cy="990600"/>
            <a:chOff x="336" y="720"/>
            <a:chExt cx="624" cy="624"/>
          </a:xfrm>
        </p:grpSpPr>
        <p:sp>
          <p:nvSpPr>
            <p:cNvPr id="174085" name="AutoShape 5"/>
            <p:cNvSpPr>
              <a:spLocks noChangeArrowheads="1"/>
            </p:cNvSpPr>
            <p:nvPr/>
          </p:nvSpPr>
          <p:spPr bwMode="auto">
            <a:xfrm>
              <a:off x="336" y="912"/>
              <a:ext cx="624" cy="240"/>
            </a:xfrm>
            <a:prstGeom prst="roundRect">
              <a:avLst>
                <a:gd name="adj" fmla="val 16667"/>
              </a:avLst>
            </a:prstGeom>
            <a:solidFill>
              <a:srgbClr val="00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Monitoring </a:t>
              </a:r>
              <a:endParaRPr lang="en-US" sz="1400">
                <a:latin typeface="Tahoma" pitchFamily="34" charset="0"/>
              </a:endParaRPr>
            </a:p>
          </p:txBody>
        </p:sp>
        <p:sp>
          <p:nvSpPr>
            <p:cNvPr id="174086" name="Line 6"/>
            <p:cNvSpPr>
              <a:spLocks noChangeShapeType="1"/>
            </p:cNvSpPr>
            <p:nvPr/>
          </p:nvSpPr>
          <p:spPr bwMode="auto">
            <a:xfrm flipV="1">
              <a:off x="528" y="1152"/>
              <a:ext cx="48" cy="19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087" name="Line 7"/>
            <p:cNvSpPr>
              <a:spLocks noChangeShapeType="1"/>
            </p:cNvSpPr>
            <p:nvPr/>
          </p:nvSpPr>
          <p:spPr bwMode="auto">
            <a:xfrm flipV="1">
              <a:off x="720" y="720"/>
              <a:ext cx="48" cy="192"/>
            </a:xfrm>
            <a:prstGeom prst="line">
              <a:avLst/>
            </a:prstGeom>
            <a:noFill/>
            <a:ln w="19050" cap="rnd">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74088" name="Text Box 8"/>
          <p:cNvSpPr txBox="1">
            <a:spLocks noChangeArrowheads="1"/>
          </p:cNvSpPr>
          <p:nvPr/>
        </p:nvSpPr>
        <p:spPr bwMode="auto">
          <a:xfrm>
            <a:off x="8001000" y="2514601"/>
            <a:ext cx="190956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685800" indent="-228600">
              <a:defRPr>
                <a:solidFill>
                  <a:schemeClr val="tx1"/>
                </a:solidFill>
                <a:latin typeface="Arial" charset="0"/>
              </a:defRPr>
            </a:lvl2pPr>
            <a:lvl3pPr marL="1143000" indent="-228600">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r>
              <a:rPr lang="en-US">
                <a:latin typeface="Times New Roman" pitchFamily="18" charset="0"/>
              </a:rPr>
              <a:t>see </a:t>
            </a:r>
          </a:p>
          <a:p>
            <a:r>
              <a:rPr lang="en-US">
                <a:latin typeface="Times New Roman" pitchFamily="18" charset="0"/>
                <a:hlinkClick r:id="rId3"/>
              </a:rPr>
              <a:t>www.crisp-dm.org</a:t>
            </a:r>
            <a:endParaRPr lang="en-US">
              <a:latin typeface="Times New Roman" pitchFamily="18" charset="0"/>
            </a:endParaRPr>
          </a:p>
          <a:p>
            <a:r>
              <a:rPr lang="en-US">
                <a:latin typeface="Times New Roman" pitchFamily="18" charset="0"/>
              </a:rPr>
              <a:t>for more </a:t>
            </a:r>
          </a:p>
          <a:p>
            <a:r>
              <a:rPr lang="en-US">
                <a:latin typeface="Times New Roman" pitchFamily="18" charset="0"/>
              </a:rPr>
              <a:t>information</a:t>
            </a:r>
          </a:p>
        </p:txBody>
      </p:sp>
    </p:spTree>
    <p:extLst>
      <p:ext uri="{BB962C8B-B14F-4D97-AF65-F5344CB8AC3E}">
        <p14:creationId xmlns:p14="http://schemas.microsoft.com/office/powerpoint/2010/main" val="4225461263"/>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fld id="{99989285-2AF4-4494-9AC6-7D982F69C00F}" type="slidenum">
              <a:rPr lang="en-GB" sz="1000" u="none">
                <a:latin typeface="Verdana" pitchFamily="34" charset="0"/>
              </a:rPr>
              <a:pPr eaLnBrk="1" hangingPunct="1"/>
              <a:t>25</a:t>
            </a:fld>
            <a:endParaRPr lang="en-GB" sz="1000" u="none">
              <a:latin typeface="Verdana" pitchFamily="34" charset="0"/>
            </a:endParaRPr>
          </a:p>
        </p:txBody>
      </p:sp>
      <p:sp>
        <p:nvSpPr>
          <p:cNvPr id="129026" name="Rectangle 2"/>
          <p:cNvSpPr>
            <a:spLocks noGrp="1" noChangeArrowheads="1"/>
          </p:cNvSpPr>
          <p:nvPr>
            <p:ph type="title"/>
          </p:nvPr>
        </p:nvSpPr>
        <p:spPr/>
        <p:txBody>
          <a:bodyPr/>
          <a:lstStyle/>
          <a:p>
            <a:pPr eaLnBrk="1" hangingPunct="1">
              <a:defRPr/>
            </a:pPr>
            <a:r>
              <a:rPr lang="en-US" smtClean="0"/>
              <a:t>The Roots of Data Mining</a:t>
            </a:r>
          </a:p>
        </p:txBody>
      </p:sp>
      <p:sp>
        <p:nvSpPr>
          <p:cNvPr id="129027" name="Rectangle 3"/>
          <p:cNvSpPr>
            <a:spLocks noGrp="1" noChangeArrowheads="1"/>
          </p:cNvSpPr>
          <p:nvPr>
            <p:ph type="body" idx="1"/>
          </p:nvPr>
        </p:nvSpPr>
        <p:spPr>
          <a:xfrm>
            <a:off x="1752600" y="1600200"/>
            <a:ext cx="8915400" cy="4114800"/>
          </a:xfrm>
        </p:spPr>
        <p:txBody>
          <a:bodyPr>
            <a:normAutofit/>
          </a:bodyPr>
          <a:lstStyle/>
          <a:p>
            <a:pPr eaLnBrk="1" hangingPunct="1">
              <a:defRPr/>
            </a:pPr>
            <a:r>
              <a:rPr lang="en-US" dirty="0" smtClean="0"/>
              <a:t>The approach has roots in practice dating back over 30 years.</a:t>
            </a:r>
          </a:p>
          <a:p>
            <a:pPr eaLnBrk="1" hangingPunct="1">
              <a:defRPr/>
            </a:pPr>
            <a:r>
              <a:rPr lang="en-US" dirty="0" smtClean="0"/>
              <a:t>In the early 1960s, data mining was called  statistical analysis, and the pioneers were statistical software companies such as SAS and SPSS.</a:t>
            </a:r>
          </a:p>
          <a:p>
            <a:pPr eaLnBrk="1" hangingPunct="1">
              <a:defRPr/>
            </a:pPr>
            <a:r>
              <a:rPr lang="en-US" dirty="0" smtClean="0"/>
              <a:t>By the 1980s, the traditional techniques had been augmented by new methods such as fuzzy logic, heuristics and neural networks.</a:t>
            </a:r>
          </a:p>
        </p:txBody>
      </p:sp>
    </p:spTree>
    <p:extLst>
      <p:ext uri="{BB962C8B-B14F-4D97-AF65-F5344CB8AC3E}">
        <p14:creationId xmlns:p14="http://schemas.microsoft.com/office/powerpoint/2010/main" val="20865601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400" u="sng">
                <a:solidFill>
                  <a:schemeClr val="tx1"/>
                </a:solidFill>
                <a:latin typeface="Arial" charset="0"/>
              </a:defRPr>
            </a:lvl1pPr>
            <a:lvl2pPr marL="742950" indent="-285750" eaLnBrk="0" hangingPunct="0">
              <a:defRPr sz="2400" u="sng">
                <a:solidFill>
                  <a:schemeClr val="tx1"/>
                </a:solidFill>
                <a:latin typeface="Arial" charset="0"/>
              </a:defRPr>
            </a:lvl2pPr>
            <a:lvl3pPr marL="1143000" indent="-228600" eaLnBrk="0" hangingPunct="0">
              <a:defRPr sz="2400" u="sng">
                <a:solidFill>
                  <a:schemeClr val="tx1"/>
                </a:solidFill>
                <a:latin typeface="Arial" charset="0"/>
              </a:defRPr>
            </a:lvl3pPr>
            <a:lvl4pPr marL="1600200" indent="-228600" eaLnBrk="0" hangingPunct="0">
              <a:defRPr sz="2400" u="sng">
                <a:solidFill>
                  <a:schemeClr val="tx1"/>
                </a:solidFill>
                <a:latin typeface="Arial" charset="0"/>
              </a:defRPr>
            </a:lvl4pPr>
            <a:lvl5pPr marL="2057400" indent="-228600" eaLnBrk="0" hangingPunct="0">
              <a:defRPr sz="2400" u="sng">
                <a:solidFill>
                  <a:schemeClr val="tx1"/>
                </a:solidFill>
                <a:latin typeface="Arial" charset="0"/>
              </a:defRPr>
            </a:lvl5pPr>
            <a:lvl6pPr marL="2514600" indent="-228600" eaLnBrk="0" fontAlgn="base" hangingPunct="0">
              <a:spcBef>
                <a:spcPct val="0"/>
              </a:spcBef>
              <a:spcAft>
                <a:spcPct val="0"/>
              </a:spcAft>
              <a:defRPr sz="2400" u="sng">
                <a:solidFill>
                  <a:schemeClr val="tx1"/>
                </a:solidFill>
                <a:latin typeface="Arial" charset="0"/>
              </a:defRPr>
            </a:lvl6pPr>
            <a:lvl7pPr marL="2971800" indent="-228600" eaLnBrk="0" fontAlgn="base" hangingPunct="0">
              <a:spcBef>
                <a:spcPct val="0"/>
              </a:spcBef>
              <a:spcAft>
                <a:spcPct val="0"/>
              </a:spcAft>
              <a:defRPr sz="2400" u="sng">
                <a:solidFill>
                  <a:schemeClr val="tx1"/>
                </a:solidFill>
                <a:latin typeface="Arial" charset="0"/>
              </a:defRPr>
            </a:lvl7pPr>
            <a:lvl8pPr marL="3429000" indent="-228600" eaLnBrk="0" fontAlgn="base" hangingPunct="0">
              <a:spcBef>
                <a:spcPct val="0"/>
              </a:spcBef>
              <a:spcAft>
                <a:spcPct val="0"/>
              </a:spcAft>
              <a:defRPr sz="2400" u="sng">
                <a:solidFill>
                  <a:schemeClr val="tx1"/>
                </a:solidFill>
                <a:latin typeface="Arial" charset="0"/>
              </a:defRPr>
            </a:lvl8pPr>
            <a:lvl9pPr marL="3886200" indent="-228600" eaLnBrk="0" fontAlgn="base" hangingPunct="0">
              <a:spcBef>
                <a:spcPct val="0"/>
              </a:spcBef>
              <a:spcAft>
                <a:spcPct val="0"/>
              </a:spcAft>
              <a:defRPr sz="2400" u="sng">
                <a:solidFill>
                  <a:schemeClr val="tx1"/>
                </a:solidFill>
                <a:latin typeface="Arial" charset="0"/>
              </a:defRPr>
            </a:lvl9pPr>
          </a:lstStyle>
          <a:p>
            <a:pPr eaLnBrk="1" hangingPunct="1"/>
            <a:fld id="{DB875DC4-9BEB-40BC-B184-83CF392D8F27}" type="slidenum">
              <a:rPr lang="en-GB" sz="1000" u="none">
                <a:latin typeface="Verdana" pitchFamily="34" charset="0"/>
              </a:rPr>
              <a:pPr eaLnBrk="1" hangingPunct="1"/>
              <a:t>26</a:t>
            </a:fld>
            <a:endParaRPr lang="en-GB" sz="1000" u="none">
              <a:latin typeface="Verdana" pitchFamily="34" charset="0"/>
            </a:endParaRPr>
          </a:p>
        </p:txBody>
      </p:sp>
      <p:sp>
        <p:nvSpPr>
          <p:cNvPr id="169986" name="Rectangle 2"/>
          <p:cNvSpPr>
            <a:spLocks noGrp="1" noChangeArrowheads="1"/>
          </p:cNvSpPr>
          <p:nvPr>
            <p:ph type="title"/>
          </p:nvPr>
        </p:nvSpPr>
        <p:spPr/>
        <p:txBody>
          <a:bodyPr/>
          <a:lstStyle/>
          <a:p>
            <a:pPr eaLnBrk="1" hangingPunct="1">
              <a:defRPr/>
            </a:pPr>
            <a:r>
              <a:rPr lang="en-US" sz="4800" dirty="0"/>
              <a:t>Data Mining Technologies</a:t>
            </a:r>
          </a:p>
        </p:txBody>
      </p:sp>
      <p:sp>
        <p:nvSpPr>
          <p:cNvPr id="169987" name="Rectangle 3"/>
          <p:cNvSpPr>
            <a:spLocks noGrp="1" noChangeArrowheads="1"/>
          </p:cNvSpPr>
          <p:nvPr>
            <p:ph type="body" idx="1"/>
          </p:nvPr>
        </p:nvSpPr>
        <p:spPr>
          <a:xfrm>
            <a:off x="1752600" y="1600200"/>
            <a:ext cx="8382000" cy="4572000"/>
          </a:xfrm>
        </p:spPr>
        <p:txBody>
          <a:bodyPr>
            <a:normAutofit fontScale="77500" lnSpcReduction="20000"/>
          </a:bodyPr>
          <a:lstStyle/>
          <a:p>
            <a:pPr eaLnBrk="1" hangingPunct="1">
              <a:defRPr/>
            </a:pPr>
            <a:r>
              <a:rPr lang="en-US" sz="2800" b="1" i="1" dirty="0"/>
              <a:t>Statistics</a:t>
            </a:r>
            <a:r>
              <a:rPr lang="en-US" sz="2800" dirty="0"/>
              <a:t> – the most mature data mining technologies, but are often not applicable because they need clean data.  In addition, many statistical procedures assume linear relationships, which limits their use.</a:t>
            </a:r>
          </a:p>
          <a:p>
            <a:pPr eaLnBrk="1" hangingPunct="1">
              <a:defRPr/>
            </a:pPr>
            <a:r>
              <a:rPr lang="en-US" sz="2800" b="1" i="1" dirty="0"/>
              <a:t>Neural networks, genetic algorithms, fuzzy logic</a:t>
            </a:r>
            <a:r>
              <a:rPr lang="en-US" sz="2800" b="1" dirty="0"/>
              <a:t> </a:t>
            </a:r>
            <a:r>
              <a:rPr lang="en-US" sz="2800" dirty="0"/>
              <a:t>– these technologies are able to work with complicated and imprecise data.  Their broad applicability has made them popular in the field.</a:t>
            </a:r>
          </a:p>
          <a:p>
            <a:pPr>
              <a:defRPr/>
            </a:pPr>
            <a:r>
              <a:rPr lang="en-US" sz="2800" b="1" i="1" dirty="0"/>
              <a:t>Decision trees</a:t>
            </a:r>
            <a:r>
              <a:rPr lang="en-US" sz="2800" dirty="0"/>
              <a:t> – these technologies are conceptually simple and have gained in popularity as better tree growing software was introduced.  Because of the way they are used, they are perhaps better called “classification” trees.</a:t>
            </a:r>
          </a:p>
          <a:p>
            <a:pPr>
              <a:defRPr/>
            </a:pPr>
            <a:r>
              <a:rPr lang="en-US" sz="2800" b="1" dirty="0"/>
              <a:t>Machine learning </a:t>
            </a:r>
            <a:r>
              <a:rPr lang="en-US" sz="2800" dirty="0"/>
              <a:t>– artificial intelligence</a:t>
            </a:r>
          </a:p>
          <a:p>
            <a:pPr eaLnBrk="1" hangingPunct="1">
              <a:defRPr/>
            </a:pPr>
            <a:endParaRPr lang="en-US" sz="2800" dirty="0"/>
          </a:p>
        </p:txBody>
      </p:sp>
    </p:spTree>
    <p:extLst>
      <p:ext uri="{BB962C8B-B14F-4D97-AF65-F5344CB8AC3E}">
        <p14:creationId xmlns:p14="http://schemas.microsoft.com/office/powerpoint/2010/main" val="31955635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fld id="{1F62E548-6408-4636-8C6E-19792BFFD964}" type="slidenum">
              <a:rPr lang="en-GB" sz="1000" u="none">
                <a:latin typeface="Verdana" pitchFamily="34" charset="0"/>
              </a:rPr>
              <a:pPr eaLnBrk="1" hangingPunct="1"/>
              <a:t>27</a:t>
            </a:fld>
            <a:endParaRPr lang="en-GB" sz="1000" u="none">
              <a:latin typeface="Verdana" pitchFamily="34" charset="0"/>
            </a:endParaRPr>
          </a:p>
        </p:txBody>
      </p:sp>
      <p:sp>
        <p:nvSpPr>
          <p:cNvPr id="164866" name="Rectangle 2"/>
          <p:cNvSpPr>
            <a:spLocks noGrp="1" noChangeArrowheads="1"/>
          </p:cNvSpPr>
          <p:nvPr>
            <p:ph type="title"/>
          </p:nvPr>
        </p:nvSpPr>
        <p:spPr>
          <a:xfrm>
            <a:off x="1898075" y="609600"/>
            <a:ext cx="9081655" cy="762000"/>
          </a:xfrm>
        </p:spPr>
        <p:txBody>
          <a:bodyPr>
            <a:normAutofit fontScale="90000"/>
          </a:bodyPr>
          <a:lstStyle/>
          <a:p>
            <a:pPr eaLnBrk="1" hangingPunct="1">
              <a:defRPr/>
            </a:pPr>
            <a:r>
              <a:rPr lang="en-US" sz="4800" b="1" dirty="0"/>
              <a:t>Techniques Used to Mine the Data</a:t>
            </a:r>
          </a:p>
        </p:txBody>
      </p:sp>
      <p:sp>
        <p:nvSpPr>
          <p:cNvPr id="164867" name="Rectangle 3"/>
          <p:cNvSpPr>
            <a:spLocks noGrp="1" noChangeArrowheads="1"/>
          </p:cNvSpPr>
          <p:nvPr>
            <p:ph type="body" sz="half" idx="1"/>
          </p:nvPr>
        </p:nvSpPr>
        <p:spPr>
          <a:xfrm>
            <a:off x="1524000" y="1752600"/>
            <a:ext cx="9144000" cy="4419600"/>
          </a:xfrm>
        </p:spPr>
        <p:txBody>
          <a:bodyPr>
            <a:normAutofit/>
          </a:bodyPr>
          <a:lstStyle/>
          <a:p>
            <a:pPr eaLnBrk="1" hangingPunct="1">
              <a:lnSpc>
                <a:spcPct val="90000"/>
              </a:lnSpc>
              <a:defRPr/>
            </a:pPr>
            <a:r>
              <a:rPr lang="en-US" sz="3200" dirty="0"/>
              <a:t>Paralleling the popularity of data mining itself, the development of new techniques is exploding as well.</a:t>
            </a:r>
          </a:p>
          <a:p>
            <a:pPr eaLnBrk="1" hangingPunct="1">
              <a:lnSpc>
                <a:spcPct val="90000"/>
              </a:lnSpc>
              <a:defRPr/>
            </a:pPr>
            <a:r>
              <a:rPr lang="en-US" sz="3200" dirty="0"/>
              <a:t>Many innovations are vendor-specific, which sometimes does little to advance the state of the art.</a:t>
            </a:r>
          </a:p>
          <a:p>
            <a:pPr eaLnBrk="1" hangingPunct="1">
              <a:lnSpc>
                <a:spcPct val="90000"/>
              </a:lnSpc>
              <a:defRPr/>
            </a:pPr>
            <a:r>
              <a:rPr lang="en-US" sz="3200" dirty="0"/>
              <a:t>Regardless, data-mining techniques tend to fall into four major categories:</a:t>
            </a:r>
          </a:p>
          <a:p>
            <a:pPr eaLnBrk="1" hangingPunct="1">
              <a:lnSpc>
                <a:spcPct val="90000"/>
              </a:lnSpc>
              <a:buFont typeface="Wingdings" pitchFamily="2" charset="2"/>
              <a:buNone/>
              <a:defRPr/>
            </a:pPr>
            <a:r>
              <a:rPr lang="en-US" sz="3200" dirty="0"/>
              <a:t>	</a:t>
            </a:r>
            <a:r>
              <a:rPr lang="en-US" sz="3200" dirty="0">
                <a:solidFill>
                  <a:schemeClr val="tx2"/>
                </a:solidFill>
              </a:rPr>
              <a:t>	1. classification		2. association</a:t>
            </a:r>
          </a:p>
          <a:p>
            <a:pPr eaLnBrk="1" hangingPunct="1">
              <a:lnSpc>
                <a:spcPct val="90000"/>
              </a:lnSpc>
              <a:buFont typeface="Wingdings" pitchFamily="2" charset="2"/>
              <a:buNone/>
              <a:defRPr/>
            </a:pPr>
            <a:r>
              <a:rPr lang="en-US" sz="3200" dirty="0">
                <a:solidFill>
                  <a:schemeClr val="tx2"/>
                </a:solidFill>
              </a:rPr>
              <a:t>		3. sequencing		4. clustering</a:t>
            </a:r>
          </a:p>
        </p:txBody>
      </p:sp>
    </p:spTree>
    <p:extLst>
      <p:ext uri="{BB962C8B-B14F-4D97-AF65-F5344CB8AC3E}">
        <p14:creationId xmlns:p14="http://schemas.microsoft.com/office/powerpoint/2010/main" val="32554262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9672819-694D-4D7F-9D9E-6B7CDEC89C57}" type="slidenum">
              <a:rPr lang="en-US"/>
              <a:pPr/>
              <a:t>28</a:t>
            </a:fld>
            <a:endParaRPr lang="en-US"/>
          </a:p>
        </p:txBody>
      </p:sp>
      <p:sp>
        <p:nvSpPr>
          <p:cNvPr id="167938" name="Rectangle 2"/>
          <p:cNvSpPr>
            <a:spLocks noGrp="1" noChangeArrowheads="1"/>
          </p:cNvSpPr>
          <p:nvPr>
            <p:ph type="title"/>
          </p:nvPr>
        </p:nvSpPr>
        <p:spPr/>
        <p:txBody>
          <a:bodyPr>
            <a:normAutofit/>
          </a:bodyPr>
          <a:lstStyle/>
          <a:p>
            <a:r>
              <a:rPr lang="en-US" sz="3600"/>
              <a:t>Machine Learning / Data Mining </a:t>
            </a:r>
            <a:br>
              <a:rPr lang="en-US" sz="3600"/>
            </a:br>
            <a:r>
              <a:rPr lang="en-US" sz="3600"/>
              <a:t>Application areas</a:t>
            </a:r>
          </a:p>
        </p:txBody>
      </p:sp>
      <p:sp>
        <p:nvSpPr>
          <p:cNvPr id="167939" name="Rectangle 3"/>
          <p:cNvSpPr>
            <a:spLocks noGrp="1" noChangeArrowheads="1"/>
          </p:cNvSpPr>
          <p:nvPr>
            <p:ph type="body" idx="1"/>
          </p:nvPr>
        </p:nvSpPr>
        <p:spPr/>
        <p:txBody>
          <a:bodyPr>
            <a:normAutofit fontScale="92500" lnSpcReduction="10000"/>
          </a:bodyPr>
          <a:lstStyle/>
          <a:p>
            <a:r>
              <a:rPr lang="en-US" sz="2400"/>
              <a:t>Science</a:t>
            </a:r>
          </a:p>
          <a:p>
            <a:pPr lvl="1"/>
            <a:r>
              <a:rPr lang="en-US" sz="2000"/>
              <a:t>astronomy, bioinformatics, drug discovery, …</a:t>
            </a:r>
          </a:p>
          <a:p>
            <a:r>
              <a:rPr lang="en-US" sz="2400"/>
              <a:t>Business</a:t>
            </a:r>
          </a:p>
          <a:p>
            <a:pPr lvl="1"/>
            <a:r>
              <a:rPr lang="en-US" sz="2000"/>
              <a:t>advertising, CRM (Customer Relationship management), investments, manufacturing, sports/entertainment, telecom, e-Commerce, targeted marketing, health care, …</a:t>
            </a:r>
          </a:p>
          <a:p>
            <a:r>
              <a:rPr lang="en-US" sz="2400"/>
              <a:t>Web: </a:t>
            </a:r>
          </a:p>
          <a:p>
            <a:pPr lvl="1"/>
            <a:r>
              <a:rPr lang="en-US" sz="2000"/>
              <a:t>search engines, bots, …</a:t>
            </a:r>
          </a:p>
          <a:p>
            <a:r>
              <a:rPr lang="en-US" sz="2400"/>
              <a:t>Government</a:t>
            </a:r>
          </a:p>
          <a:p>
            <a:pPr lvl="1"/>
            <a:r>
              <a:rPr lang="en-US" sz="2000"/>
              <a:t>law enforcement, profiling tax cheaters, anti-terror(?)</a:t>
            </a:r>
          </a:p>
        </p:txBody>
      </p:sp>
    </p:spTree>
    <p:extLst>
      <p:ext uri="{BB962C8B-B14F-4D97-AF65-F5344CB8AC3E}">
        <p14:creationId xmlns:p14="http://schemas.microsoft.com/office/powerpoint/2010/main" val="36132695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2"/>
          </p:nvPr>
        </p:nvSpPr>
        <p:spPr>
          <a:xfrm>
            <a:off x="2209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l"/>
            <a:fld id="{6071D072-0EF2-4A01-9A7E-F5C7C4B1D1BD}" type="slidenum">
              <a:rPr lang="en-US" altLang="en-US" sz="1400"/>
              <a:pPr algn="l"/>
              <a:t>29</a:t>
            </a:fld>
            <a:endParaRPr lang="en-US" altLang="en-US" sz="1400">
              <a:latin typeface="Times" pitchFamily="18" charset="0"/>
            </a:endParaRPr>
          </a:p>
        </p:txBody>
      </p:sp>
      <p:sp>
        <p:nvSpPr>
          <p:cNvPr id="15363" name="MASTER_ITEMTitle"/>
          <p:cNvSpPr>
            <a:spLocks noChangeArrowheads="1"/>
          </p:cNvSpPr>
          <p:nvPr>
            <p:custDataLst>
              <p:tags r:id="rId1"/>
            </p:custDataLst>
          </p:nvPr>
        </p:nvSpPr>
        <p:spPr bwMode="auto">
          <a:xfrm>
            <a:off x="1676400" y="304800"/>
            <a:ext cx="76200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r>
              <a:rPr lang="en-US" altLang="en-US" sz="2000" b="1">
                <a:solidFill>
                  <a:srgbClr val="CC0000"/>
                </a:solidFill>
              </a:rPr>
              <a:t>What  Is Text Analytics?</a:t>
            </a:r>
          </a:p>
        </p:txBody>
      </p:sp>
      <p:sp>
        <p:nvSpPr>
          <p:cNvPr id="15364" name="Rectangle 3"/>
          <p:cNvSpPr>
            <a:spLocks noChangeArrowheads="1"/>
          </p:cNvSpPr>
          <p:nvPr/>
        </p:nvSpPr>
        <p:spPr bwMode="auto">
          <a:xfrm>
            <a:off x="2667000" y="1295401"/>
            <a:ext cx="6781800"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a:cs typeface="Arial" pitchFamily="34" charset="0"/>
              </a:rPr>
              <a:t>…turning unstructured customer comments into actionable insights</a:t>
            </a:r>
          </a:p>
          <a:p>
            <a:pPr algn="ctr"/>
            <a:endParaRPr lang="en-US" altLang="en-US">
              <a:cs typeface="Arial" pitchFamily="34" charset="0"/>
            </a:endParaRPr>
          </a:p>
          <a:p>
            <a:pPr algn="ctr"/>
            <a:r>
              <a:rPr lang="en-US" altLang="en-US">
                <a:cs typeface="Arial" pitchFamily="34" charset="0"/>
              </a:rPr>
              <a:t>…finding nuggets of insight in text data that will improve our business</a:t>
            </a:r>
          </a:p>
          <a:p>
            <a:endParaRPr lang="en-US" altLang="en-US" sz="2000" i="1">
              <a:cs typeface="Arial" pitchFamily="34" charset="0"/>
            </a:endParaRPr>
          </a:p>
          <a:p>
            <a:endParaRPr lang="en-US" altLang="en-US" sz="2000" i="1">
              <a:cs typeface="Arial" pitchFamily="34" charset="0"/>
            </a:endParaRPr>
          </a:p>
          <a:p>
            <a:r>
              <a:rPr lang="en-US" altLang="en-US" sz="2000" i="1">
                <a:cs typeface="Arial" pitchFamily="34" charset="0"/>
              </a:rPr>
              <a:t>From Wikipedia:</a:t>
            </a:r>
          </a:p>
          <a:p>
            <a:pPr algn="ctr"/>
            <a:r>
              <a:rPr lang="en-US" altLang="en-US" sz="2000">
                <a:cs typeface="Arial" pitchFamily="34" charset="0"/>
              </a:rPr>
              <a:t>… a set of linguistic, statistical, and machine learning techniques that model and structure the information content of textual sources for business intelligence, exploratory data analysis, research, or investigation</a:t>
            </a:r>
          </a:p>
          <a:p>
            <a:pPr algn="ctr"/>
            <a:endParaRPr lang="en-US" altLang="en-US">
              <a:cs typeface="Arial" pitchFamily="34" charset="0"/>
            </a:endParaRPr>
          </a:p>
          <a:p>
            <a:pPr algn="ctr"/>
            <a:endParaRPr lang="en-US" altLang="en-US" u="sng">
              <a:cs typeface="Arial" pitchFamily="34" charset="0"/>
            </a:endParaRPr>
          </a:p>
        </p:txBody>
      </p:sp>
    </p:spTree>
    <p:extLst>
      <p:ext uri="{BB962C8B-B14F-4D97-AF65-F5344CB8AC3E}">
        <p14:creationId xmlns:p14="http://schemas.microsoft.com/office/powerpoint/2010/main" val="3798626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92314" y="115888"/>
            <a:ext cx="9349763" cy="1143000"/>
          </a:xfrm>
          <a:noFill/>
        </p:spPr>
        <p:txBody>
          <a:bodyPr vert="horz" lIns="92075" tIns="46038" rIns="92075" bIns="46038" rtlCol="0" anchor="ctr">
            <a:normAutofit fontScale="90000"/>
          </a:bodyPr>
          <a:lstStyle/>
          <a:p>
            <a:r>
              <a:rPr lang="en-US" altLang="en-US" dirty="0" smtClean="0"/>
              <a:t>Data &gt; Information &gt; Knowledge </a:t>
            </a:r>
            <a:endParaRPr lang="en-US" altLang="en-US" sz="3200" dirty="0"/>
          </a:p>
        </p:txBody>
      </p:sp>
      <p:sp>
        <p:nvSpPr>
          <p:cNvPr id="4099" name="Rectangle 3"/>
          <p:cNvSpPr>
            <a:spLocks noGrp="1" noChangeArrowheads="1"/>
          </p:cNvSpPr>
          <p:nvPr>
            <p:ph idx="1"/>
          </p:nvPr>
        </p:nvSpPr>
        <p:spPr>
          <a:xfrm>
            <a:off x="2133600" y="1412875"/>
            <a:ext cx="8229600" cy="4800600"/>
          </a:xfrm>
        </p:spPr>
        <p:txBody>
          <a:bodyPr vert="horz" lIns="92075" tIns="46038" rIns="92075" bIns="46038" rtlCol="0">
            <a:normAutofit lnSpcReduction="10000"/>
          </a:bodyPr>
          <a:lstStyle/>
          <a:p>
            <a:pPr>
              <a:lnSpc>
                <a:spcPct val="90000"/>
              </a:lnSpc>
              <a:defRPr/>
            </a:pPr>
            <a:r>
              <a:rPr lang="en-US" sz="1800" dirty="0"/>
              <a:t>Data</a:t>
            </a:r>
          </a:p>
          <a:p>
            <a:pPr lvl="1">
              <a:lnSpc>
                <a:spcPct val="90000"/>
              </a:lnSpc>
              <a:defRPr/>
            </a:pPr>
            <a:r>
              <a:rPr lang="en-US" sz="1800" dirty="0"/>
              <a:t>Structured, Semi Structured, Unstructured data, live data (twitter), data sources, bought in data, </a:t>
            </a:r>
          </a:p>
          <a:p>
            <a:pPr lvl="1">
              <a:lnSpc>
                <a:spcPct val="90000"/>
              </a:lnSpc>
              <a:defRPr/>
            </a:pPr>
            <a:r>
              <a:rPr lang="en-US" sz="1800" dirty="0"/>
              <a:t>Data Quality …</a:t>
            </a:r>
          </a:p>
          <a:p>
            <a:pPr lvl="1">
              <a:lnSpc>
                <a:spcPct val="90000"/>
              </a:lnSpc>
              <a:defRPr/>
            </a:pPr>
            <a:endParaRPr lang="en-US" sz="1800" dirty="0"/>
          </a:p>
          <a:p>
            <a:pPr>
              <a:lnSpc>
                <a:spcPct val="90000"/>
              </a:lnSpc>
              <a:defRPr/>
            </a:pPr>
            <a:r>
              <a:rPr lang="en-US" sz="1800" dirty="0"/>
              <a:t>Information</a:t>
            </a:r>
          </a:p>
          <a:p>
            <a:pPr lvl="1">
              <a:lnSpc>
                <a:spcPct val="90000"/>
              </a:lnSpc>
              <a:defRPr/>
            </a:pPr>
            <a:r>
              <a:rPr lang="en-US" sz="1800" dirty="0"/>
              <a:t>Reports – descriptive, relational</a:t>
            </a:r>
          </a:p>
          <a:p>
            <a:pPr lvl="1">
              <a:lnSpc>
                <a:spcPct val="90000"/>
              </a:lnSpc>
              <a:defRPr/>
            </a:pPr>
            <a:r>
              <a:rPr lang="en-US" sz="1800" dirty="0"/>
              <a:t>Interactive reports – drill up/down, OLAP</a:t>
            </a:r>
          </a:p>
          <a:p>
            <a:pPr lvl="1">
              <a:lnSpc>
                <a:spcPct val="90000"/>
              </a:lnSpc>
              <a:defRPr/>
            </a:pPr>
            <a:r>
              <a:rPr lang="en-US" sz="1800" dirty="0"/>
              <a:t>Patterns, trends</a:t>
            </a:r>
          </a:p>
          <a:p>
            <a:pPr lvl="1">
              <a:lnSpc>
                <a:spcPct val="90000"/>
              </a:lnSpc>
              <a:defRPr/>
            </a:pPr>
            <a:endParaRPr lang="en-US" sz="1800" dirty="0"/>
          </a:p>
          <a:p>
            <a:pPr>
              <a:lnSpc>
                <a:spcPct val="90000"/>
              </a:lnSpc>
              <a:defRPr/>
            </a:pPr>
            <a:r>
              <a:rPr lang="en-US" sz="1800" dirty="0"/>
              <a:t>Knowledge</a:t>
            </a:r>
          </a:p>
          <a:p>
            <a:pPr lvl="1">
              <a:lnSpc>
                <a:spcPct val="90000"/>
              </a:lnSpc>
              <a:defRPr/>
            </a:pPr>
            <a:r>
              <a:rPr lang="en-US" sz="1800" dirty="0"/>
              <a:t>Predictions</a:t>
            </a:r>
          </a:p>
          <a:p>
            <a:pPr lvl="1">
              <a:lnSpc>
                <a:spcPct val="90000"/>
              </a:lnSpc>
              <a:defRPr/>
            </a:pPr>
            <a:r>
              <a:rPr lang="en-US" sz="1800" dirty="0"/>
              <a:t>Understanding</a:t>
            </a:r>
          </a:p>
          <a:p>
            <a:pPr lvl="1">
              <a:lnSpc>
                <a:spcPct val="90000"/>
              </a:lnSpc>
              <a:defRPr/>
            </a:pPr>
            <a:r>
              <a:rPr lang="en-US" sz="1800" dirty="0"/>
              <a:t>Links</a:t>
            </a:r>
          </a:p>
          <a:p>
            <a:pPr lvl="1">
              <a:lnSpc>
                <a:spcPct val="90000"/>
              </a:lnSpc>
              <a:defRPr/>
            </a:pPr>
            <a:r>
              <a:rPr lang="en-US" sz="1800" dirty="0"/>
              <a:t>Business Intelligence</a:t>
            </a:r>
          </a:p>
          <a:p>
            <a:pPr marL="457200" lvl="1" indent="0">
              <a:buNone/>
              <a:defRPr/>
            </a:pPr>
            <a:endParaRPr lang="en-US" sz="1800" dirty="0"/>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538" y="4365626"/>
            <a:ext cx="422910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4885905"/>
      </p:ext>
    </p:extLst>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a:spLocks noGrp="1"/>
          </p:cNvSpPr>
          <p:nvPr>
            <p:ph type="sldNum" sz="quarter" idx="12"/>
          </p:nvPr>
        </p:nvSpPr>
        <p:spPr>
          <a:xfrm>
            <a:off x="2209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l"/>
            <a:fld id="{AD6A4C19-584E-4886-93A9-7364E8CF196F}" type="slidenum">
              <a:rPr lang="en-US" altLang="en-US" sz="1400"/>
              <a:pPr algn="l"/>
              <a:t>30</a:t>
            </a:fld>
            <a:endParaRPr lang="en-US" altLang="en-US" sz="1400">
              <a:latin typeface="Times" pitchFamily="18" charset="0"/>
            </a:endParaRPr>
          </a:p>
        </p:txBody>
      </p:sp>
      <p:pic>
        <p:nvPicPr>
          <p:cNvPr id="16387" name="Picture 4" descr="Clarabridge%20Professional_text%20analytic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52775" y="2590800"/>
            <a:ext cx="7112000" cy="1371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6388" name="TextBox 5"/>
          <p:cNvSpPr txBox="1">
            <a:spLocks noChangeArrowheads="1"/>
          </p:cNvSpPr>
          <p:nvPr/>
        </p:nvSpPr>
        <p:spPr bwMode="auto">
          <a:xfrm>
            <a:off x="4267200" y="1676401"/>
            <a:ext cx="152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600">
                <a:solidFill>
                  <a:srgbClr val="C00000"/>
                </a:solidFill>
                <a:cs typeface="Arial" pitchFamily="34" charset="0"/>
              </a:rPr>
              <a:t>Customer Sat Survey Comments</a:t>
            </a:r>
          </a:p>
        </p:txBody>
      </p:sp>
      <p:sp>
        <p:nvSpPr>
          <p:cNvPr id="16389" name="MASTER_ITEMTitle"/>
          <p:cNvSpPr>
            <a:spLocks noChangeArrowheads="1"/>
          </p:cNvSpPr>
          <p:nvPr>
            <p:custDataLst>
              <p:tags r:id="rId1"/>
            </p:custDataLst>
          </p:nvPr>
        </p:nvSpPr>
        <p:spPr bwMode="auto">
          <a:xfrm>
            <a:off x="1676400" y="304800"/>
            <a:ext cx="82296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r>
              <a:rPr lang="en-US" altLang="en-US" sz="2000" b="1">
                <a:solidFill>
                  <a:srgbClr val="CC0000"/>
                </a:solidFill>
              </a:rPr>
              <a:t>Unstructured Text Processing</a:t>
            </a:r>
          </a:p>
        </p:txBody>
      </p:sp>
      <p:cxnSp>
        <p:nvCxnSpPr>
          <p:cNvPr id="16390" name="Straight Arrow Connector 9"/>
          <p:cNvCxnSpPr>
            <a:cxnSpLocks noChangeShapeType="1"/>
            <a:stCxn id="16391" idx="2"/>
          </p:cNvCxnSpPr>
          <p:nvPr/>
        </p:nvCxnSpPr>
        <p:spPr bwMode="auto">
          <a:xfrm rot="5400000">
            <a:off x="3113088" y="2044700"/>
            <a:ext cx="1090612" cy="1588"/>
          </a:xfrm>
          <a:prstGeom prst="straightConnector1">
            <a:avLst/>
          </a:prstGeom>
          <a:noFill/>
          <a:ln w="508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16391" name="TextBox 13"/>
          <p:cNvSpPr txBox="1">
            <a:spLocks noChangeArrowheads="1"/>
          </p:cNvSpPr>
          <p:nvPr/>
        </p:nvSpPr>
        <p:spPr bwMode="auto">
          <a:xfrm>
            <a:off x="2895600" y="914400"/>
            <a:ext cx="152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600">
                <a:solidFill>
                  <a:srgbClr val="C00000"/>
                </a:solidFill>
                <a:cs typeface="Arial" pitchFamily="34" charset="0"/>
              </a:rPr>
              <a:t>Facebook Page</a:t>
            </a:r>
          </a:p>
        </p:txBody>
      </p:sp>
      <p:sp>
        <p:nvSpPr>
          <p:cNvPr id="16392" name="TextBox 14"/>
          <p:cNvSpPr txBox="1">
            <a:spLocks noChangeArrowheads="1"/>
          </p:cNvSpPr>
          <p:nvPr/>
        </p:nvSpPr>
        <p:spPr bwMode="auto">
          <a:xfrm>
            <a:off x="1828800" y="5029200"/>
            <a:ext cx="1828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600">
                <a:solidFill>
                  <a:srgbClr val="C00000"/>
                </a:solidFill>
                <a:cs typeface="Arial" pitchFamily="34" charset="0"/>
              </a:rPr>
              <a:t>Blogs</a:t>
            </a:r>
          </a:p>
        </p:txBody>
      </p:sp>
      <p:cxnSp>
        <p:nvCxnSpPr>
          <p:cNvPr id="16393" name="Straight Arrow Connector 16"/>
          <p:cNvCxnSpPr>
            <a:cxnSpLocks noChangeShapeType="1"/>
          </p:cNvCxnSpPr>
          <p:nvPr/>
        </p:nvCxnSpPr>
        <p:spPr bwMode="auto">
          <a:xfrm rot="16200000" flipH="1">
            <a:off x="2781300" y="2171700"/>
            <a:ext cx="457200" cy="381000"/>
          </a:xfrm>
          <a:prstGeom prst="straightConnector1">
            <a:avLst/>
          </a:prstGeom>
          <a:noFill/>
          <a:ln w="508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16394" name="TextBox 17"/>
          <p:cNvSpPr txBox="1">
            <a:spLocks noChangeArrowheads="1"/>
          </p:cNvSpPr>
          <p:nvPr/>
        </p:nvSpPr>
        <p:spPr bwMode="auto">
          <a:xfrm>
            <a:off x="1524000" y="3886201"/>
            <a:ext cx="152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600">
                <a:solidFill>
                  <a:srgbClr val="C00000"/>
                </a:solidFill>
                <a:cs typeface="Arial" pitchFamily="34" charset="0"/>
              </a:rPr>
              <a:t>Competitors’ Facebook </a:t>
            </a:r>
          </a:p>
          <a:p>
            <a:pPr algn="ctr"/>
            <a:r>
              <a:rPr lang="en-US" altLang="en-US" sz="1600">
                <a:solidFill>
                  <a:srgbClr val="C00000"/>
                </a:solidFill>
                <a:cs typeface="Arial" pitchFamily="34" charset="0"/>
              </a:rPr>
              <a:t>Pages</a:t>
            </a:r>
          </a:p>
        </p:txBody>
      </p:sp>
      <p:cxnSp>
        <p:nvCxnSpPr>
          <p:cNvPr id="16395" name="Straight Arrow Connector 20"/>
          <p:cNvCxnSpPr>
            <a:cxnSpLocks noChangeShapeType="1"/>
          </p:cNvCxnSpPr>
          <p:nvPr/>
        </p:nvCxnSpPr>
        <p:spPr bwMode="auto">
          <a:xfrm flipV="1">
            <a:off x="2667000" y="3505200"/>
            <a:ext cx="457200" cy="381000"/>
          </a:xfrm>
          <a:prstGeom prst="straightConnector1">
            <a:avLst/>
          </a:prstGeom>
          <a:noFill/>
          <a:ln w="508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6396" name="Straight Arrow Connector 22"/>
          <p:cNvCxnSpPr>
            <a:cxnSpLocks noChangeShapeType="1"/>
            <a:stCxn id="16392" idx="0"/>
          </p:cNvCxnSpPr>
          <p:nvPr/>
        </p:nvCxnSpPr>
        <p:spPr bwMode="auto">
          <a:xfrm rot="5400000" flipH="1" flipV="1">
            <a:off x="2400300" y="4305300"/>
            <a:ext cx="1066800" cy="381000"/>
          </a:xfrm>
          <a:prstGeom prst="straightConnector1">
            <a:avLst/>
          </a:prstGeom>
          <a:noFill/>
          <a:ln w="508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16397" name="TextBox 26"/>
          <p:cNvSpPr txBox="1">
            <a:spLocks noChangeArrowheads="1"/>
          </p:cNvSpPr>
          <p:nvPr/>
        </p:nvSpPr>
        <p:spPr bwMode="auto">
          <a:xfrm>
            <a:off x="4419600" y="4267201"/>
            <a:ext cx="1981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600">
                <a:solidFill>
                  <a:srgbClr val="C00000"/>
                </a:solidFill>
                <a:cs typeface="Arial" pitchFamily="34" charset="0"/>
              </a:rPr>
              <a:t>Public Web Sites, </a:t>
            </a:r>
          </a:p>
          <a:p>
            <a:pPr algn="ctr"/>
            <a:r>
              <a:rPr lang="en-US" altLang="en-US" sz="1600">
                <a:solidFill>
                  <a:srgbClr val="C00000"/>
                </a:solidFill>
                <a:cs typeface="Arial" pitchFamily="34" charset="0"/>
              </a:rPr>
              <a:t>Discussion Boards, Product Reviews</a:t>
            </a:r>
          </a:p>
        </p:txBody>
      </p:sp>
      <p:cxnSp>
        <p:nvCxnSpPr>
          <p:cNvPr id="16398" name="Straight Arrow Connector 27"/>
          <p:cNvCxnSpPr>
            <a:cxnSpLocks noChangeShapeType="1"/>
          </p:cNvCxnSpPr>
          <p:nvPr/>
        </p:nvCxnSpPr>
        <p:spPr bwMode="auto">
          <a:xfrm rot="16200000" flipV="1">
            <a:off x="4038600" y="4038600"/>
            <a:ext cx="533400" cy="381000"/>
          </a:xfrm>
          <a:prstGeom prst="straightConnector1">
            <a:avLst/>
          </a:prstGeom>
          <a:noFill/>
          <a:ln w="508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6399" name="Straight Arrow Connector 31"/>
          <p:cNvCxnSpPr>
            <a:cxnSpLocks noChangeShapeType="1"/>
          </p:cNvCxnSpPr>
          <p:nvPr/>
        </p:nvCxnSpPr>
        <p:spPr bwMode="auto">
          <a:xfrm rot="5400000">
            <a:off x="9144001" y="4495801"/>
            <a:ext cx="1066800" cy="3175"/>
          </a:xfrm>
          <a:prstGeom prst="straightConnector1">
            <a:avLst/>
          </a:prstGeom>
          <a:noFill/>
          <a:ln w="508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16400" name="TextBox 33"/>
          <p:cNvSpPr txBox="1">
            <a:spLocks noChangeArrowheads="1"/>
          </p:cNvSpPr>
          <p:nvPr/>
        </p:nvSpPr>
        <p:spPr bwMode="auto">
          <a:xfrm>
            <a:off x="8915400" y="5029201"/>
            <a:ext cx="152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600">
                <a:solidFill>
                  <a:srgbClr val="C00000"/>
                </a:solidFill>
                <a:cs typeface="Arial" pitchFamily="34" charset="0"/>
              </a:rPr>
              <a:t>Alerts, </a:t>
            </a:r>
          </a:p>
          <a:p>
            <a:pPr algn="ctr"/>
            <a:r>
              <a:rPr lang="en-US" altLang="en-US" sz="1600">
                <a:solidFill>
                  <a:srgbClr val="C00000"/>
                </a:solidFill>
                <a:cs typeface="Arial" pitchFamily="34" charset="0"/>
              </a:rPr>
              <a:t>Real-time Action</a:t>
            </a:r>
          </a:p>
        </p:txBody>
      </p:sp>
      <p:sp>
        <p:nvSpPr>
          <p:cNvPr id="16401" name="TextBox 37"/>
          <p:cNvSpPr txBox="1">
            <a:spLocks noChangeArrowheads="1"/>
          </p:cNvSpPr>
          <p:nvPr/>
        </p:nvSpPr>
        <p:spPr bwMode="auto">
          <a:xfrm>
            <a:off x="1905000" y="1524000"/>
            <a:ext cx="121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600">
                <a:solidFill>
                  <a:srgbClr val="C00000"/>
                </a:solidFill>
                <a:cs typeface="Arial" pitchFamily="34" charset="0"/>
              </a:rPr>
              <a:t>Twitter</a:t>
            </a:r>
          </a:p>
          <a:p>
            <a:pPr algn="ctr"/>
            <a:r>
              <a:rPr lang="en-US" altLang="en-US" sz="1600">
                <a:solidFill>
                  <a:srgbClr val="C00000"/>
                </a:solidFill>
                <a:cs typeface="Arial" pitchFamily="34" charset="0"/>
              </a:rPr>
              <a:t>Page</a:t>
            </a:r>
          </a:p>
        </p:txBody>
      </p:sp>
      <p:cxnSp>
        <p:nvCxnSpPr>
          <p:cNvPr id="16402" name="Straight Arrow Connector 38"/>
          <p:cNvCxnSpPr>
            <a:cxnSpLocks noChangeShapeType="1"/>
          </p:cNvCxnSpPr>
          <p:nvPr/>
        </p:nvCxnSpPr>
        <p:spPr bwMode="auto">
          <a:xfrm>
            <a:off x="2590800" y="3048000"/>
            <a:ext cx="533400" cy="1588"/>
          </a:xfrm>
          <a:prstGeom prst="straightConnector1">
            <a:avLst/>
          </a:prstGeom>
          <a:noFill/>
          <a:ln w="508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16403" name="TextBox 40"/>
          <p:cNvSpPr txBox="1">
            <a:spLocks noChangeArrowheads="1"/>
          </p:cNvSpPr>
          <p:nvPr/>
        </p:nvSpPr>
        <p:spPr bwMode="auto">
          <a:xfrm>
            <a:off x="5181600" y="2667001"/>
            <a:ext cx="914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r>
              <a:rPr lang="en-US" altLang="en-US" sz="1200" b="1">
                <a:solidFill>
                  <a:srgbClr val="C00000"/>
                </a:solidFill>
                <a:cs typeface="Arial" pitchFamily="34" charset="0"/>
              </a:rPr>
              <a:t>Services</a:t>
            </a:r>
          </a:p>
        </p:txBody>
      </p:sp>
      <p:sp>
        <p:nvSpPr>
          <p:cNvPr id="16404" name="TextBox 41"/>
          <p:cNvSpPr txBox="1">
            <a:spLocks noChangeArrowheads="1"/>
          </p:cNvSpPr>
          <p:nvPr/>
        </p:nvSpPr>
        <p:spPr bwMode="auto">
          <a:xfrm>
            <a:off x="4724400" y="3124201"/>
            <a:ext cx="76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r>
              <a:rPr lang="en-US" altLang="en-US" sz="1200" b="1">
                <a:solidFill>
                  <a:srgbClr val="C00000"/>
                </a:solidFill>
                <a:cs typeface="Arial" pitchFamily="34" charset="0"/>
              </a:rPr>
              <a:t>Quality</a:t>
            </a:r>
          </a:p>
        </p:txBody>
      </p:sp>
      <p:sp>
        <p:nvSpPr>
          <p:cNvPr id="16405" name="TextBox 42"/>
          <p:cNvSpPr txBox="1">
            <a:spLocks noChangeArrowheads="1"/>
          </p:cNvSpPr>
          <p:nvPr/>
        </p:nvSpPr>
        <p:spPr bwMode="auto">
          <a:xfrm>
            <a:off x="5410200" y="3124201"/>
            <a:ext cx="533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r>
              <a:rPr lang="en-US" altLang="en-US" sz="1200" b="1">
                <a:solidFill>
                  <a:srgbClr val="C00000"/>
                </a:solidFill>
                <a:cs typeface="Arial" pitchFamily="34" charset="0"/>
              </a:rPr>
              <a:t>Cost</a:t>
            </a:r>
          </a:p>
        </p:txBody>
      </p:sp>
      <p:sp>
        <p:nvSpPr>
          <p:cNvPr id="16406" name="TextBox 43"/>
          <p:cNvSpPr txBox="1">
            <a:spLocks noChangeArrowheads="1"/>
          </p:cNvSpPr>
          <p:nvPr/>
        </p:nvSpPr>
        <p:spPr bwMode="auto">
          <a:xfrm>
            <a:off x="5867400" y="3124201"/>
            <a:ext cx="1143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r>
              <a:rPr lang="en-US" altLang="en-US" sz="1200" b="1">
                <a:solidFill>
                  <a:srgbClr val="C00000"/>
                </a:solidFill>
                <a:cs typeface="Arial" pitchFamily="34" charset="0"/>
              </a:rPr>
              <a:t>Friendliness</a:t>
            </a:r>
          </a:p>
        </p:txBody>
      </p:sp>
      <p:pic>
        <p:nvPicPr>
          <p:cNvPr id="16407" name="Picture 45" descr="person_working_on_a_pda_ipad_or_smartphon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610601" y="4953000"/>
            <a:ext cx="587375"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8" name="TextBox 46"/>
          <p:cNvSpPr txBox="1">
            <a:spLocks noChangeArrowheads="1"/>
          </p:cNvSpPr>
          <p:nvPr/>
        </p:nvSpPr>
        <p:spPr bwMode="auto">
          <a:xfrm>
            <a:off x="2743200" y="4648200"/>
            <a:ext cx="152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600">
                <a:solidFill>
                  <a:srgbClr val="C00000"/>
                </a:solidFill>
                <a:cs typeface="Arial" pitchFamily="34" charset="0"/>
              </a:rPr>
              <a:t>Email</a:t>
            </a:r>
          </a:p>
        </p:txBody>
      </p:sp>
      <p:cxnSp>
        <p:nvCxnSpPr>
          <p:cNvPr id="16409" name="Straight Arrow Connector 48"/>
          <p:cNvCxnSpPr>
            <a:cxnSpLocks noChangeShapeType="1"/>
            <a:stCxn id="16408" idx="0"/>
          </p:cNvCxnSpPr>
          <p:nvPr/>
        </p:nvCxnSpPr>
        <p:spPr bwMode="auto">
          <a:xfrm rot="5400000" flipH="1" flipV="1">
            <a:off x="3163888" y="4305300"/>
            <a:ext cx="684212" cy="1588"/>
          </a:xfrm>
          <a:prstGeom prst="straightConnector1">
            <a:avLst/>
          </a:prstGeom>
          <a:noFill/>
          <a:ln w="508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6410" name="Straight Arrow Connector 55"/>
          <p:cNvCxnSpPr>
            <a:cxnSpLocks noChangeShapeType="1"/>
          </p:cNvCxnSpPr>
          <p:nvPr/>
        </p:nvCxnSpPr>
        <p:spPr bwMode="auto">
          <a:xfrm rot="16200000" flipV="1">
            <a:off x="3390900" y="4381500"/>
            <a:ext cx="1295400" cy="457200"/>
          </a:xfrm>
          <a:prstGeom prst="straightConnector1">
            <a:avLst/>
          </a:prstGeom>
          <a:noFill/>
          <a:ln w="508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16411" name="TextBox 57"/>
          <p:cNvSpPr txBox="1">
            <a:spLocks noChangeArrowheads="1"/>
          </p:cNvSpPr>
          <p:nvPr/>
        </p:nvSpPr>
        <p:spPr bwMode="auto">
          <a:xfrm>
            <a:off x="3657600" y="5181600"/>
            <a:ext cx="152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600">
                <a:solidFill>
                  <a:srgbClr val="C00000"/>
                </a:solidFill>
                <a:cs typeface="Arial" pitchFamily="34" charset="0"/>
              </a:rPr>
              <a:t>Adhoc Feedback</a:t>
            </a:r>
          </a:p>
        </p:txBody>
      </p:sp>
      <p:sp>
        <p:nvSpPr>
          <p:cNvPr id="16412" name="TextBox 61"/>
          <p:cNvSpPr txBox="1">
            <a:spLocks noChangeArrowheads="1"/>
          </p:cNvSpPr>
          <p:nvPr/>
        </p:nvSpPr>
        <p:spPr bwMode="auto">
          <a:xfrm>
            <a:off x="1524000" y="2438401"/>
            <a:ext cx="13716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600">
                <a:solidFill>
                  <a:srgbClr val="C00000"/>
                </a:solidFill>
                <a:cs typeface="Arial" pitchFamily="34" charset="0"/>
              </a:rPr>
              <a:t>Call </a:t>
            </a:r>
          </a:p>
          <a:p>
            <a:pPr algn="ctr"/>
            <a:r>
              <a:rPr lang="en-US" altLang="en-US" sz="1600">
                <a:solidFill>
                  <a:srgbClr val="C00000"/>
                </a:solidFill>
                <a:cs typeface="Arial" pitchFamily="34" charset="0"/>
              </a:rPr>
              <a:t>Center </a:t>
            </a:r>
          </a:p>
          <a:p>
            <a:pPr algn="ctr"/>
            <a:r>
              <a:rPr lang="en-US" altLang="en-US" sz="1600">
                <a:solidFill>
                  <a:srgbClr val="C00000"/>
                </a:solidFill>
                <a:cs typeface="Arial" pitchFamily="34" charset="0"/>
              </a:rPr>
              <a:t>Notes, </a:t>
            </a:r>
          </a:p>
          <a:p>
            <a:pPr algn="ctr"/>
            <a:r>
              <a:rPr lang="en-US" altLang="en-US" sz="1600">
                <a:solidFill>
                  <a:srgbClr val="C00000"/>
                </a:solidFill>
                <a:cs typeface="Arial" pitchFamily="34" charset="0"/>
              </a:rPr>
              <a:t>Voice</a:t>
            </a:r>
          </a:p>
        </p:txBody>
      </p:sp>
      <p:cxnSp>
        <p:nvCxnSpPr>
          <p:cNvPr id="16413" name="Straight Arrow Connector 62"/>
          <p:cNvCxnSpPr>
            <a:cxnSpLocks noChangeShapeType="1"/>
          </p:cNvCxnSpPr>
          <p:nvPr/>
        </p:nvCxnSpPr>
        <p:spPr bwMode="auto">
          <a:xfrm rot="10800000" flipV="1">
            <a:off x="4038600" y="2209800"/>
            <a:ext cx="533400" cy="381000"/>
          </a:xfrm>
          <a:prstGeom prst="straightConnector1">
            <a:avLst/>
          </a:prstGeom>
          <a:noFill/>
          <a:ln w="50800" algn="ctr">
            <a:solidFill>
              <a:srgbClr val="C0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708698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fld id="{287D2CE2-B8F0-4AD3-A64F-A11029D9D5F5}" type="slidenum">
              <a:rPr lang="en-GB" sz="1000" u="none">
                <a:latin typeface="Verdana" pitchFamily="34" charset="0"/>
              </a:rPr>
              <a:pPr eaLnBrk="1" hangingPunct="1"/>
              <a:t>31</a:t>
            </a:fld>
            <a:endParaRPr lang="en-GB" sz="1000" u="none">
              <a:latin typeface="Verdana" pitchFamily="34" charset="0"/>
            </a:endParaRPr>
          </a:p>
        </p:txBody>
      </p:sp>
      <p:sp>
        <p:nvSpPr>
          <p:cNvPr id="190466" name="Rectangle 2"/>
          <p:cNvSpPr>
            <a:spLocks noGrp="1" noChangeArrowheads="1"/>
          </p:cNvSpPr>
          <p:nvPr>
            <p:ph type="title"/>
          </p:nvPr>
        </p:nvSpPr>
        <p:spPr>
          <a:xfrm>
            <a:off x="1905000" y="609600"/>
            <a:ext cx="8458200" cy="609600"/>
          </a:xfrm>
        </p:spPr>
        <p:txBody>
          <a:bodyPr>
            <a:normAutofit fontScale="90000"/>
          </a:bodyPr>
          <a:lstStyle/>
          <a:p>
            <a:pPr eaLnBrk="1" hangingPunct="1">
              <a:defRPr/>
            </a:pPr>
            <a:r>
              <a:rPr lang="en-US" b="1" dirty="0" smtClean="0"/>
              <a:t>Current Limitations and 			Challenges to Data Mining</a:t>
            </a:r>
          </a:p>
        </p:txBody>
      </p:sp>
      <p:sp>
        <p:nvSpPr>
          <p:cNvPr id="190467" name="Rectangle 3"/>
          <p:cNvSpPr>
            <a:spLocks noGrp="1" noChangeArrowheads="1"/>
          </p:cNvSpPr>
          <p:nvPr>
            <p:ph type="body" idx="1"/>
          </p:nvPr>
        </p:nvSpPr>
        <p:spPr>
          <a:xfrm>
            <a:off x="1752600" y="1981200"/>
            <a:ext cx="8915400" cy="4114800"/>
          </a:xfrm>
        </p:spPr>
        <p:txBody>
          <a:bodyPr>
            <a:normAutofit/>
          </a:bodyPr>
          <a:lstStyle/>
          <a:p>
            <a:pPr eaLnBrk="1" hangingPunct="1">
              <a:lnSpc>
                <a:spcPct val="90000"/>
              </a:lnSpc>
              <a:buFont typeface="Wingdings" pitchFamily="2" charset="2"/>
              <a:buNone/>
              <a:defRPr/>
            </a:pPr>
            <a:r>
              <a:rPr lang="en-US" dirty="0" smtClean="0"/>
              <a:t>Despite the potential power and value, data mining is still a new field.  Some things that that thus far have limited advancement are:</a:t>
            </a:r>
          </a:p>
          <a:p>
            <a:pPr lvl="1" eaLnBrk="1" hangingPunct="1">
              <a:lnSpc>
                <a:spcPct val="90000"/>
              </a:lnSpc>
              <a:defRPr/>
            </a:pPr>
            <a:r>
              <a:rPr lang="en-US" i="1" dirty="0" smtClean="0"/>
              <a:t>Identification of missing information</a:t>
            </a:r>
            <a:r>
              <a:rPr lang="en-US" dirty="0" smtClean="0"/>
              <a:t> – not all knowledge gets stored in a database</a:t>
            </a:r>
          </a:p>
          <a:p>
            <a:pPr lvl="1" eaLnBrk="1" hangingPunct="1">
              <a:lnSpc>
                <a:spcPct val="90000"/>
              </a:lnSpc>
              <a:defRPr/>
            </a:pPr>
            <a:r>
              <a:rPr lang="en-US" i="1" dirty="0" smtClean="0"/>
              <a:t>Data noise and missing values</a:t>
            </a:r>
            <a:r>
              <a:rPr lang="en-US" dirty="0" smtClean="0"/>
              <a:t> – future systems need better ways to handle this</a:t>
            </a:r>
          </a:p>
          <a:p>
            <a:pPr lvl="1" eaLnBrk="1" hangingPunct="1">
              <a:lnSpc>
                <a:spcPct val="90000"/>
              </a:lnSpc>
              <a:defRPr/>
            </a:pPr>
            <a:r>
              <a:rPr lang="en-US" i="1" dirty="0" smtClean="0"/>
              <a:t>Large databases and high dimensionality</a:t>
            </a:r>
            <a:r>
              <a:rPr lang="en-US" dirty="0" smtClean="0"/>
              <a:t> – future applications need ways to partition data into more manageable chunks</a:t>
            </a:r>
          </a:p>
        </p:txBody>
      </p:sp>
    </p:spTree>
    <p:extLst>
      <p:ext uri="{BB962C8B-B14F-4D97-AF65-F5344CB8AC3E}">
        <p14:creationId xmlns:p14="http://schemas.microsoft.com/office/powerpoint/2010/main" val="30441773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fld id="{43F07AB4-A9B8-4F5B-A6C5-865A575D4927}" type="slidenum">
              <a:rPr lang="en-GB" sz="1000" u="none">
                <a:latin typeface="Verdana" pitchFamily="34" charset="0"/>
              </a:rPr>
              <a:pPr eaLnBrk="1" hangingPunct="1"/>
              <a:t>32</a:t>
            </a:fld>
            <a:endParaRPr lang="en-GB" sz="1000" u="none">
              <a:latin typeface="Verdana" pitchFamily="34" charset="0"/>
            </a:endParaRPr>
          </a:p>
        </p:txBody>
      </p:sp>
      <p:sp>
        <p:nvSpPr>
          <p:cNvPr id="214018" name="Rectangle 2"/>
          <p:cNvSpPr>
            <a:spLocks noGrp="1" noChangeArrowheads="1"/>
          </p:cNvSpPr>
          <p:nvPr>
            <p:ph type="title"/>
          </p:nvPr>
        </p:nvSpPr>
        <p:spPr/>
        <p:txBody>
          <a:bodyPr>
            <a:normAutofit/>
          </a:bodyPr>
          <a:lstStyle/>
          <a:p>
            <a:pPr eaLnBrk="1" hangingPunct="1">
              <a:defRPr/>
            </a:pPr>
            <a:r>
              <a:rPr lang="en-US" b="1" dirty="0" smtClean="0"/>
              <a:t>Volumes of Data – The Biggest Challenge</a:t>
            </a:r>
          </a:p>
        </p:txBody>
      </p:sp>
      <p:sp>
        <p:nvSpPr>
          <p:cNvPr id="214019" name="Rectangle 3"/>
          <p:cNvSpPr>
            <a:spLocks noGrp="1" noChangeArrowheads="1"/>
          </p:cNvSpPr>
          <p:nvPr>
            <p:ph type="body" idx="1"/>
          </p:nvPr>
        </p:nvSpPr>
        <p:spPr>
          <a:xfrm>
            <a:off x="1919536" y="1981200"/>
            <a:ext cx="8748464" cy="4114800"/>
          </a:xfrm>
        </p:spPr>
        <p:txBody>
          <a:bodyPr/>
          <a:lstStyle/>
          <a:p>
            <a:pPr eaLnBrk="1" hangingPunct="1"/>
            <a:r>
              <a:rPr lang="en-US" sz="2800" dirty="0"/>
              <a:t>The largest challenge a data miner may face is the sheer volume of data in the warehouse.</a:t>
            </a:r>
          </a:p>
          <a:p>
            <a:pPr eaLnBrk="1" hangingPunct="1"/>
            <a:r>
              <a:rPr lang="en-US" sz="2800" dirty="0"/>
              <a:t>It is quite important, then, that summary data also be available to get the analysis started.</a:t>
            </a:r>
          </a:p>
          <a:p>
            <a:pPr eaLnBrk="1" hangingPunct="1"/>
            <a:r>
              <a:rPr lang="en-US" sz="2800" dirty="0"/>
              <a:t>A major problem is that this sheer volume may mask the important relationships the analyst is interested in.</a:t>
            </a:r>
          </a:p>
          <a:p>
            <a:pPr eaLnBrk="1" hangingPunct="1"/>
            <a:r>
              <a:rPr lang="en-US" sz="2800" dirty="0"/>
              <a:t>The ability to overcome the volume and visualize the data becomes quite important.</a:t>
            </a:r>
          </a:p>
          <a:p>
            <a:pPr eaLnBrk="1" hangingPunct="1"/>
            <a:endParaRPr lang="en-US" sz="2800" dirty="0"/>
          </a:p>
        </p:txBody>
      </p:sp>
    </p:spTree>
    <p:extLst>
      <p:ext uri="{BB962C8B-B14F-4D97-AF65-F5344CB8AC3E}">
        <p14:creationId xmlns:p14="http://schemas.microsoft.com/office/powerpoint/2010/main" val="16392343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8661" y="782332"/>
            <a:ext cx="5664375" cy="5590137"/>
          </a:xfrm>
        </p:spPr>
      </p:pic>
    </p:spTree>
    <p:extLst>
      <p:ext uri="{BB962C8B-B14F-4D97-AF65-F5344CB8AC3E}">
        <p14:creationId xmlns:p14="http://schemas.microsoft.com/office/powerpoint/2010/main" val="4572656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student activity data</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1076" y="1488431"/>
            <a:ext cx="5021880" cy="4910414"/>
          </a:xfrm>
        </p:spPr>
      </p:pic>
      <p:sp>
        <p:nvSpPr>
          <p:cNvPr id="5" name="TextBox 4"/>
          <p:cNvSpPr txBox="1"/>
          <p:nvPr/>
        </p:nvSpPr>
        <p:spPr>
          <a:xfrm>
            <a:off x="9001315" y="2483922"/>
            <a:ext cx="2902077" cy="2585323"/>
          </a:xfrm>
          <a:prstGeom prst="rect">
            <a:avLst/>
          </a:prstGeom>
          <a:noFill/>
        </p:spPr>
        <p:txBody>
          <a:bodyPr wrap="none" rtlCol="0">
            <a:spAutoFit/>
          </a:bodyPr>
          <a:lstStyle/>
          <a:p>
            <a:r>
              <a:rPr lang="en-GB" dirty="0" smtClean="0"/>
              <a:t>Data for Analytics used from:</a:t>
            </a:r>
          </a:p>
          <a:p>
            <a:r>
              <a:rPr lang="en-GB" dirty="0"/>
              <a:t>L</a:t>
            </a:r>
            <a:r>
              <a:rPr lang="en-GB" dirty="0" smtClean="0"/>
              <a:t>ibrary,</a:t>
            </a:r>
          </a:p>
          <a:p>
            <a:r>
              <a:rPr lang="en-GB" dirty="0" err="1" smtClean="0"/>
              <a:t>Wifi</a:t>
            </a:r>
            <a:r>
              <a:rPr lang="en-GB" dirty="0" smtClean="0"/>
              <a:t>,</a:t>
            </a:r>
          </a:p>
          <a:p>
            <a:r>
              <a:rPr lang="en-GB" dirty="0" err="1" smtClean="0"/>
              <a:t>MyBeckett</a:t>
            </a:r>
            <a:r>
              <a:rPr lang="en-GB" dirty="0" smtClean="0"/>
              <a:t>,</a:t>
            </a:r>
          </a:p>
          <a:p>
            <a:r>
              <a:rPr lang="en-GB" dirty="0" smtClean="0"/>
              <a:t>Attendance,</a:t>
            </a:r>
          </a:p>
          <a:p>
            <a:r>
              <a:rPr lang="en-GB" dirty="0" smtClean="0"/>
              <a:t>Banner,</a:t>
            </a:r>
          </a:p>
          <a:p>
            <a:r>
              <a:rPr lang="en-GB" dirty="0" smtClean="0"/>
              <a:t>Admission,</a:t>
            </a:r>
          </a:p>
          <a:p>
            <a:r>
              <a:rPr lang="en-GB" dirty="0" smtClean="0"/>
              <a:t>Etc…</a:t>
            </a:r>
          </a:p>
          <a:p>
            <a:endParaRPr lang="en-GB" dirty="0" smtClean="0"/>
          </a:p>
        </p:txBody>
      </p:sp>
    </p:spTree>
    <p:extLst>
      <p:ext uri="{BB962C8B-B14F-4D97-AF65-F5344CB8AC3E}">
        <p14:creationId xmlns:p14="http://schemas.microsoft.com/office/powerpoint/2010/main" val="16181173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Engagement Data for 25/10/17</a:t>
            </a:r>
            <a:endParaRPr lang="en-GB"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8" y="1477107"/>
            <a:ext cx="10126359" cy="5187263"/>
          </a:xfrm>
        </p:spPr>
      </p:pic>
    </p:spTree>
    <p:extLst>
      <p:ext uri="{BB962C8B-B14F-4D97-AF65-F5344CB8AC3E}">
        <p14:creationId xmlns:p14="http://schemas.microsoft.com/office/powerpoint/2010/main" val="8867862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Engagement Data for 25/10/17</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1626" y="2286000"/>
            <a:ext cx="9557698" cy="3594100"/>
          </a:xfrm>
        </p:spPr>
      </p:pic>
    </p:spTree>
    <p:extLst>
      <p:ext uri="{BB962C8B-B14F-4D97-AF65-F5344CB8AC3E}">
        <p14:creationId xmlns:p14="http://schemas.microsoft.com/office/powerpoint/2010/main" val="10114529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Engagement Data for 25/10/17</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1023" y="2154906"/>
            <a:ext cx="7455835" cy="4270317"/>
          </a:xfrm>
        </p:spPr>
      </p:pic>
    </p:spTree>
    <p:extLst>
      <p:ext uri="{BB962C8B-B14F-4D97-AF65-F5344CB8AC3E}">
        <p14:creationId xmlns:p14="http://schemas.microsoft.com/office/powerpoint/2010/main" val="20317814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 </a:t>
            </a:r>
            <a:r>
              <a:rPr lang="en-GB" dirty="0" err="1" smtClean="0"/>
              <a:t>sems</a:t>
            </a:r>
            <a:r>
              <a:rPr lang="en-GB" dirty="0"/>
              <a:t> - </a:t>
            </a:r>
            <a:r>
              <a:rPr lang="en-GB" dirty="0" smtClean="0"/>
              <a:t>33107621</a:t>
            </a:r>
            <a:endParaRPr lang="en-GB" dirty="0"/>
          </a:p>
        </p:txBody>
      </p:sp>
      <p:sp>
        <p:nvSpPr>
          <p:cNvPr id="3" name="Content Placeholder 2"/>
          <p:cNvSpPr>
            <a:spLocks noGrp="1"/>
          </p:cNvSpPr>
          <p:nvPr>
            <p:ph idx="1"/>
          </p:nvPr>
        </p:nvSpPr>
        <p:spPr/>
        <p:txBody>
          <a:bodyPr/>
          <a:lstStyle/>
          <a:p>
            <a:r>
              <a:rPr lang="en-GB" dirty="0" smtClean="0"/>
              <a:t>Can you see any issues with charts just now shown…</a:t>
            </a:r>
          </a:p>
          <a:p>
            <a:r>
              <a:rPr lang="en-GB" dirty="0"/>
              <a:t>https://sems.leedsbeckett.ac.uk/login </a:t>
            </a:r>
          </a:p>
        </p:txBody>
      </p:sp>
    </p:spTree>
    <p:extLst>
      <p:ext uri="{BB962C8B-B14F-4D97-AF65-F5344CB8AC3E}">
        <p14:creationId xmlns:p14="http://schemas.microsoft.com/office/powerpoint/2010/main" val="25303991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Education for Data Science Roles</a:t>
            </a:r>
            <a:br>
              <a:rPr lang="en-GB" dirty="0" smtClean="0"/>
            </a:br>
            <a:endParaRPr lang="en-GB" dirty="0"/>
          </a:p>
        </p:txBody>
      </p:sp>
      <p:sp>
        <p:nvSpPr>
          <p:cNvPr id="3" name="Content Placeholder 2"/>
          <p:cNvSpPr>
            <a:spLocks noGrp="1"/>
          </p:cNvSpPr>
          <p:nvPr>
            <p:ph idx="1"/>
          </p:nvPr>
        </p:nvSpPr>
        <p:spPr>
          <a:xfrm>
            <a:off x="1190132" y="1874517"/>
            <a:ext cx="10178322" cy="3593591"/>
          </a:xfrm>
        </p:spPr>
        <p:txBody>
          <a:bodyPr>
            <a:normAutofit/>
          </a:bodyPr>
          <a:lstStyle/>
          <a:p>
            <a:r>
              <a:rPr lang="en-GB" dirty="0" smtClean="0"/>
              <a:t>In-depth </a:t>
            </a:r>
            <a:r>
              <a:rPr lang="en-GB" dirty="0"/>
              <a:t>knowledge of SAS and/or R. </a:t>
            </a:r>
            <a:endParaRPr lang="en-GB" dirty="0" smtClean="0"/>
          </a:p>
          <a:p>
            <a:r>
              <a:rPr lang="en-GB" dirty="0" smtClean="0"/>
              <a:t>Python coding along </a:t>
            </a:r>
            <a:r>
              <a:rPr lang="en-GB" dirty="0"/>
              <a:t>with Java, Perl, C/C++.</a:t>
            </a:r>
          </a:p>
          <a:p>
            <a:r>
              <a:rPr lang="en-GB" dirty="0"/>
              <a:t>Hadoop </a:t>
            </a:r>
            <a:r>
              <a:rPr lang="en-GB" dirty="0" smtClean="0"/>
              <a:t>platform. Experience </a:t>
            </a:r>
            <a:r>
              <a:rPr lang="en-GB" dirty="0"/>
              <a:t>in Hive or Pig is a huge plus.</a:t>
            </a:r>
          </a:p>
          <a:p>
            <a:r>
              <a:rPr lang="en-GB" dirty="0"/>
              <a:t>SQL </a:t>
            </a:r>
            <a:r>
              <a:rPr lang="en-GB" dirty="0" smtClean="0"/>
              <a:t>database/coding: </a:t>
            </a:r>
            <a:r>
              <a:rPr lang="en-GB" dirty="0"/>
              <a:t>can write and execute complex queries in SQL.</a:t>
            </a:r>
          </a:p>
          <a:p>
            <a:r>
              <a:rPr lang="en-GB" dirty="0"/>
              <a:t>Working with unstructured </a:t>
            </a:r>
            <a:r>
              <a:rPr lang="en-GB" dirty="0" smtClean="0"/>
              <a:t>data </a:t>
            </a:r>
            <a:r>
              <a:rPr lang="en-GB" dirty="0"/>
              <a:t>from social media, video feeds, audio, or other sources</a:t>
            </a:r>
            <a:r>
              <a:rPr lang="en-GB" dirty="0" smtClean="0"/>
              <a:t>.</a:t>
            </a:r>
          </a:p>
          <a:p>
            <a:r>
              <a:rPr lang="en-GB" dirty="0" smtClean="0"/>
              <a:t>88% of </a:t>
            </a:r>
            <a:r>
              <a:rPr lang="en-GB" dirty="0"/>
              <a:t>Data Scientists have a Master’s Degree, and 46% have PhDs. </a:t>
            </a:r>
          </a:p>
          <a:p>
            <a:endParaRPr lang="en-GB" dirty="0"/>
          </a:p>
          <a:p>
            <a:endParaRPr lang="en-GB" dirty="0"/>
          </a:p>
        </p:txBody>
      </p:sp>
    </p:spTree>
    <p:extLst>
      <p:ext uri="{BB962C8B-B14F-4D97-AF65-F5344CB8AC3E}">
        <p14:creationId xmlns:p14="http://schemas.microsoft.com/office/powerpoint/2010/main" val="3524788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inTRODUCTION</a:t>
            </a:r>
            <a:endParaRPr lang="en-GB" dirty="0"/>
          </a:p>
        </p:txBody>
      </p:sp>
      <p:sp>
        <p:nvSpPr>
          <p:cNvPr id="3" name="Content Placeholder 2"/>
          <p:cNvSpPr>
            <a:spLocks noGrp="1"/>
          </p:cNvSpPr>
          <p:nvPr>
            <p:ph idx="1"/>
          </p:nvPr>
        </p:nvSpPr>
        <p:spPr/>
        <p:txBody>
          <a:bodyPr/>
          <a:lstStyle/>
          <a:p>
            <a:r>
              <a:rPr lang="en-GB" dirty="0"/>
              <a:t>https://www.coursera.org/lecture/decision-making/what-is-data-analytics-mnIej</a:t>
            </a:r>
          </a:p>
        </p:txBody>
      </p:sp>
    </p:spTree>
    <p:extLst>
      <p:ext uri="{BB962C8B-B14F-4D97-AF65-F5344CB8AC3E}">
        <p14:creationId xmlns:p14="http://schemas.microsoft.com/office/powerpoint/2010/main" val="13761792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lstStyle/>
          <a:p>
            <a:r>
              <a:rPr lang="en-GB" dirty="0" smtClean="0"/>
              <a:t>Data Analytics is important part of Visualisation</a:t>
            </a:r>
          </a:p>
          <a:p>
            <a:r>
              <a:rPr lang="en-GB" dirty="0" smtClean="0"/>
              <a:t>Understand your data</a:t>
            </a:r>
          </a:p>
          <a:p>
            <a:r>
              <a:rPr lang="en-GB" dirty="0" smtClean="0"/>
              <a:t>Visualisation is here to stay</a:t>
            </a:r>
          </a:p>
          <a:p>
            <a:r>
              <a:rPr lang="en-GB" dirty="0" smtClean="0"/>
              <a:t>Big Data will evolve in shape and form</a:t>
            </a:r>
          </a:p>
          <a:p>
            <a:endParaRPr lang="en-GB" dirty="0"/>
          </a:p>
        </p:txBody>
      </p:sp>
    </p:spTree>
    <p:extLst>
      <p:ext uri="{BB962C8B-B14F-4D97-AF65-F5344CB8AC3E}">
        <p14:creationId xmlns:p14="http://schemas.microsoft.com/office/powerpoint/2010/main" val="33505052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The End 	</a:t>
            </a:r>
            <a:endParaRPr lang="en-US" dirty="0"/>
          </a:p>
        </p:txBody>
      </p:sp>
      <p:sp>
        <p:nvSpPr>
          <p:cNvPr id="23555" name="Content Placeholder 2"/>
          <p:cNvSpPr>
            <a:spLocks noGrp="1"/>
          </p:cNvSpPr>
          <p:nvPr>
            <p:ph idx="1"/>
          </p:nvPr>
        </p:nvSpPr>
        <p:spPr/>
        <p:txBody>
          <a:bodyPr/>
          <a:lstStyle/>
          <a:p>
            <a:pPr eaLnBrk="1" hangingPunct="1"/>
            <a:endParaRPr lang="en-US" smtClean="0"/>
          </a:p>
          <a:p>
            <a:pPr eaLnBrk="1" hangingPunct="1"/>
            <a:r>
              <a:rPr lang="en-US" smtClean="0"/>
              <a:t>Questions / comments…</a:t>
            </a:r>
          </a:p>
        </p:txBody>
      </p:sp>
      <p:pic>
        <p:nvPicPr>
          <p:cNvPr id="23556" name="Picture 4" descr="C:\Users\lazare01\AppData\Local\Microsoft\Windows\Temporary Internet Files\Content.IE5\Y91HOWG7\questions-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1" y="2819401"/>
            <a:ext cx="3305175"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07403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Watch </a:t>
            </a:r>
            <a:endParaRPr lang="en-GB" dirty="0"/>
          </a:p>
        </p:txBody>
      </p:sp>
      <p:sp>
        <p:nvSpPr>
          <p:cNvPr id="16387" name="Content Placeholder 2"/>
          <p:cNvSpPr>
            <a:spLocks noGrp="1"/>
          </p:cNvSpPr>
          <p:nvPr>
            <p:ph idx="1"/>
          </p:nvPr>
        </p:nvSpPr>
        <p:spPr/>
        <p:txBody>
          <a:bodyPr/>
          <a:lstStyle/>
          <a:p>
            <a:r>
              <a:rPr lang="en-GB" b="1" dirty="0" smtClean="0"/>
              <a:t>The beauty of data visualization</a:t>
            </a:r>
            <a:endParaRPr lang="en-GB" dirty="0" smtClean="0">
              <a:hlinkClick r:id=""/>
            </a:endParaRPr>
          </a:p>
          <a:p>
            <a:pPr lvl="1"/>
            <a:r>
              <a:rPr lang="en-GB" dirty="0" smtClean="0">
                <a:hlinkClick r:id=""/>
              </a:rPr>
              <a:t>http://www.ted.com/talks/david_mccandless_the_beauty_of_data_visualization?language=en</a:t>
            </a:r>
            <a:endParaRPr lang="en-GB" dirty="0" smtClean="0"/>
          </a:p>
          <a:p>
            <a:r>
              <a:rPr lang="en-GB" b="1" dirty="0" smtClean="0"/>
              <a:t>The best stats you've ever seen</a:t>
            </a:r>
            <a:endParaRPr lang="en-GB" dirty="0" smtClean="0"/>
          </a:p>
          <a:p>
            <a:pPr lvl="1"/>
            <a:r>
              <a:rPr lang="en-GB" dirty="0" smtClean="0"/>
              <a:t>http://www.ted.com/talks/hans_rosling_shows_the_best_stats_you_ve_ever_seen?language=en</a:t>
            </a:r>
          </a:p>
        </p:txBody>
      </p:sp>
    </p:spTree>
    <p:extLst>
      <p:ext uri="{BB962C8B-B14F-4D97-AF65-F5344CB8AC3E}">
        <p14:creationId xmlns:p14="http://schemas.microsoft.com/office/powerpoint/2010/main" val="35616865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Interesting websites </a:t>
            </a:r>
            <a:endParaRPr lang="en-GB" dirty="0"/>
          </a:p>
        </p:txBody>
      </p:sp>
      <p:sp>
        <p:nvSpPr>
          <p:cNvPr id="22531" name="Content Placeholder 2"/>
          <p:cNvSpPr>
            <a:spLocks noGrp="1"/>
          </p:cNvSpPr>
          <p:nvPr>
            <p:ph idx="1"/>
          </p:nvPr>
        </p:nvSpPr>
        <p:spPr/>
        <p:txBody>
          <a:bodyPr/>
          <a:lstStyle/>
          <a:p>
            <a:r>
              <a:rPr lang="en-GB" dirty="0" smtClean="0"/>
              <a:t>Many eyes-IBM software</a:t>
            </a:r>
          </a:p>
          <a:p>
            <a:pPr lvl="1"/>
            <a:r>
              <a:rPr lang="en-GB" dirty="0" smtClean="0">
                <a:hlinkClick r:id="rId3"/>
              </a:rPr>
              <a:t>http://www-01.ibm.com/software/analytics/many-eyes/</a:t>
            </a:r>
            <a:endParaRPr lang="en-GB" dirty="0" smtClean="0"/>
          </a:p>
          <a:p>
            <a:r>
              <a:rPr lang="en-GB" dirty="0" smtClean="0"/>
              <a:t>ODI</a:t>
            </a:r>
          </a:p>
          <a:p>
            <a:pPr lvl="1"/>
            <a:r>
              <a:rPr lang="en-GB" dirty="0"/>
              <a:t>http://theodi.org/guides/what-open-data</a:t>
            </a:r>
            <a:endParaRPr lang="en-GB" dirty="0" smtClean="0"/>
          </a:p>
          <a:p>
            <a:r>
              <a:rPr lang="en-GB" dirty="0" smtClean="0"/>
              <a:t>www.data.gov</a:t>
            </a:r>
            <a:endParaRPr lang="en-GB" dirty="0"/>
          </a:p>
          <a:p>
            <a:r>
              <a:rPr lang="en-GB" dirty="0"/>
              <a:t>http://www.opendataservices.coop/</a:t>
            </a:r>
            <a:endParaRPr lang="en-GB" dirty="0" smtClean="0"/>
          </a:p>
        </p:txBody>
      </p:sp>
    </p:spTree>
    <p:extLst>
      <p:ext uri="{BB962C8B-B14F-4D97-AF65-F5344CB8AC3E}">
        <p14:creationId xmlns:p14="http://schemas.microsoft.com/office/powerpoint/2010/main" val="21675708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References 	</a:t>
            </a:r>
            <a:endParaRPr lang="en-GB" dirty="0"/>
          </a:p>
        </p:txBody>
      </p:sp>
      <p:sp>
        <p:nvSpPr>
          <p:cNvPr id="24579" name="Content Placeholder 2"/>
          <p:cNvSpPr>
            <a:spLocks noGrp="1"/>
          </p:cNvSpPr>
          <p:nvPr>
            <p:ph idx="1"/>
          </p:nvPr>
        </p:nvSpPr>
        <p:spPr/>
        <p:txBody>
          <a:bodyPr/>
          <a:lstStyle/>
          <a:p>
            <a:r>
              <a:rPr lang="en-GB" sz="2000">
                <a:hlinkClick r:id="rId3"/>
              </a:rPr>
              <a:t>http://www.sas.com/en_us/whitepapers/data-visualization-techniques-106006.html</a:t>
            </a:r>
            <a:r>
              <a:rPr lang="en-GB" sz="2000"/>
              <a:t> [Accessed 08/04/15]</a:t>
            </a:r>
          </a:p>
          <a:p>
            <a:r>
              <a:rPr lang="en-GB" sz="2000">
                <a:hlinkClick r:id="rId4"/>
              </a:rPr>
              <a:t>http://www.teradatauniversitynetwork.com</a:t>
            </a:r>
            <a:r>
              <a:rPr lang="en-GB" sz="2000"/>
              <a:t> [Accessed 08/04/15]</a:t>
            </a:r>
          </a:p>
          <a:p>
            <a:endParaRPr lang="en-GB" sz="2000"/>
          </a:p>
          <a:p>
            <a:r>
              <a:rPr lang="en-GB" sz="2000"/>
              <a:t> TURBAN, EFRAIM; SHARDA, RAMESH E; DELEN, DURSUN, DECISION SUPPORT AND BUSINESS INTELLIGENCE SYSTEMS, 9th Ed.,  ©2011. Reprinted by permission of Pearson Education, Inc. New York, New York.</a:t>
            </a:r>
          </a:p>
        </p:txBody>
      </p:sp>
    </p:spTree>
    <p:extLst>
      <p:ext uri="{BB962C8B-B14F-4D97-AF65-F5344CB8AC3E}">
        <p14:creationId xmlns:p14="http://schemas.microsoft.com/office/powerpoint/2010/main" val="3260077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8" descr="https://encrypted-tbn0.gstatic.com/images?q=tbn:ANd9GcTcl_CovmRY6pUeXlX9SbOYrb-Oq2ZmIIBQW0AmjTuL-t23q5ygfg"/>
          <p:cNvPicPr>
            <a:picLocks noChangeAspect="1" noChangeArrowheads="1"/>
          </p:cNvPicPr>
          <p:nvPr/>
        </p:nvPicPr>
        <p:blipFill>
          <a:blip r:embed="rId2">
            <a:extLst>
              <a:ext uri="{28A0092B-C50C-407E-A947-70E740481C1C}">
                <a14:useLocalDpi xmlns:a14="http://schemas.microsoft.com/office/drawing/2010/main" val="0"/>
              </a:ext>
            </a:extLst>
          </a:blip>
          <a:srcRect b="1938"/>
          <a:stretch>
            <a:fillRect/>
          </a:stretch>
        </p:blipFill>
        <p:spPr bwMode="auto">
          <a:xfrm>
            <a:off x="9205912" y="460377"/>
            <a:ext cx="2466975" cy="182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Заголовок 1"/>
          <p:cNvSpPr>
            <a:spLocks noGrp="1"/>
          </p:cNvSpPr>
          <p:nvPr>
            <p:ph type="title"/>
          </p:nvPr>
        </p:nvSpPr>
        <p:spPr/>
        <p:txBody>
          <a:bodyPr/>
          <a:lstStyle/>
          <a:p>
            <a:r>
              <a:rPr lang="en-US" altLang="en-US" smtClean="0"/>
              <a:t>What is ‘Big Data’? </a:t>
            </a:r>
            <a:endParaRPr lang="uk-UA" altLang="en-US" smtClean="0"/>
          </a:p>
        </p:txBody>
      </p:sp>
      <p:sp>
        <p:nvSpPr>
          <p:cNvPr id="3" name="Содержимое 2"/>
          <p:cNvSpPr>
            <a:spLocks noGrp="1"/>
          </p:cNvSpPr>
          <p:nvPr>
            <p:ph idx="1"/>
          </p:nvPr>
        </p:nvSpPr>
        <p:spPr>
          <a:xfrm>
            <a:off x="1904999" y="1503485"/>
            <a:ext cx="8534400" cy="4530725"/>
          </a:xfrm>
        </p:spPr>
        <p:txBody>
          <a:bodyPr/>
          <a:lstStyle/>
          <a:p>
            <a:pPr algn="just">
              <a:defRPr/>
            </a:pPr>
            <a:r>
              <a:rPr lang="en-US" dirty="0" smtClean="0"/>
              <a:t>Big data is (</a:t>
            </a:r>
            <a:r>
              <a:rPr lang="en-US" i="1" dirty="0" smtClean="0"/>
              <a:t>‘3Vs’ model</a:t>
            </a:r>
            <a:r>
              <a:rPr lang="en-US" dirty="0" smtClean="0"/>
              <a:t>):</a:t>
            </a:r>
          </a:p>
          <a:p>
            <a:pPr lvl="1" algn="just">
              <a:defRPr/>
            </a:pPr>
            <a:r>
              <a:rPr lang="en-US" dirty="0" smtClean="0"/>
              <a:t>high-</a:t>
            </a:r>
            <a:r>
              <a:rPr lang="en-US" b="1" dirty="0" smtClean="0">
                <a:solidFill>
                  <a:srgbClr val="FF0000"/>
                </a:solidFill>
              </a:rPr>
              <a:t>V</a:t>
            </a:r>
            <a:r>
              <a:rPr lang="en-US" dirty="0" smtClean="0"/>
              <a:t>olume (</a:t>
            </a:r>
            <a:r>
              <a:rPr lang="en-GB" dirty="0" smtClean="0"/>
              <a:t>amount of data &amp; number of clients</a:t>
            </a:r>
            <a:r>
              <a:rPr lang="en-US" dirty="0" smtClean="0"/>
              <a:t>), </a:t>
            </a:r>
          </a:p>
          <a:p>
            <a:pPr lvl="1" algn="just">
              <a:defRPr/>
            </a:pPr>
            <a:r>
              <a:rPr lang="en-US" dirty="0" smtClean="0"/>
              <a:t>high-</a:t>
            </a:r>
            <a:r>
              <a:rPr lang="en-US" b="1" dirty="0" smtClean="0">
                <a:solidFill>
                  <a:srgbClr val="FF0000"/>
                </a:solidFill>
              </a:rPr>
              <a:t>V</a:t>
            </a:r>
            <a:r>
              <a:rPr lang="en-US" dirty="0" smtClean="0"/>
              <a:t>elocity (speed of data in and out), </a:t>
            </a:r>
          </a:p>
          <a:p>
            <a:pPr lvl="1" algn="just">
              <a:defRPr/>
            </a:pPr>
            <a:r>
              <a:rPr lang="en-US" dirty="0" smtClean="0"/>
              <a:t>high-</a:t>
            </a:r>
            <a:r>
              <a:rPr lang="en-US" b="1" dirty="0" smtClean="0">
                <a:solidFill>
                  <a:srgbClr val="FF0000"/>
                </a:solidFill>
              </a:rPr>
              <a:t>V</a:t>
            </a:r>
            <a:r>
              <a:rPr lang="en-US" dirty="0" smtClean="0"/>
              <a:t>ariety  (range of data types and sources)</a:t>
            </a:r>
          </a:p>
          <a:p>
            <a:pPr marL="0" indent="0" algn="just">
              <a:buNone/>
              <a:defRPr/>
            </a:pPr>
            <a:endParaRPr lang="en-US" dirty="0" smtClean="0"/>
          </a:p>
          <a:p>
            <a:pPr marL="0" indent="0" algn="just">
              <a:buNone/>
              <a:defRPr/>
            </a:pPr>
            <a:r>
              <a:rPr lang="en-US" dirty="0" smtClean="0"/>
              <a:t>Big data – is information assets that require new forms of processing to enable enhanced decision making, insight discovery and process optimization.</a:t>
            </a:r>
          </a:p>
          <a:p>
            <a:pPr marL="0" indent="0" algn="r">
              <a:buNone/>
              <a:defRPr/>
            </a:pPr>
            <a:r>
              <a:rPr lang="en-US" dirty="0" smtClean="0"/>
              <a:t>(c) </a:t>
            </a:r>
            <a:r>
              <a:rPr lang="en-GB" dirty="0" smtClean="0">
                <a:hlinkClick r:id="rId3" tooltip="Gartner"/>
              </a:rPr>
              <a:t>Gartner</a:t>
            </a:r>
            <a:endParaRPr lang="en-US" dirty="0" smtClean="0"/>
          </a:p>
        </p:txBody>
      </p:sp>
      <p:sp>
        <p:nvSpPr>
          <p:cNvPr id="16389" name="Дата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eaLnBrk="1" hangingPunct="1">
              <a:spcBef>
                <a:spcPct val="50000"/>
              </a:spcBef>
              <a:buClrTx/>
              <a:buFontTx/>
              <a:buNone/>
            </a:pPr>
            <a:r>
              <a:rPr kumimoji="0" lang="uk-UA" altLang="en-US" sz="1400">
                <a:latin typeface="Garamond" panose="02020404030301010803" pitchFamily="18" charset="0"/>
                <a:cs typeface="Arial" panose="020B0604020202020204" pitchFamily="34" charset="0"/>
              </a:rPr>
              <a:t>Mirantis Inc.</a:t>
            </a:r>
            <a:endParaRPr kumimoji="0" lang="en-US" altLang="en-US" sz="1400">
              <a:latin typeface="Garamond" panose="02020404030301010803" pitchFamily="18" charset="0"/>
              <a:cs typeface="Arial" panose="020B0604020202020204" pitchFamily="34" charset="0"/>
            </a:endParaRPr>
          </a:p>
        </p:txBody>
      </p:sp>
      <p:sp>
        <p:nvSpPr>
          <p:cNvPr id="16390" name="Нижний колонтитул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eaLnBrk="1" hangingPunct="1">
              <a:spcBef>
                <a:spcPct val="50000"/>
              </a:spcBef>
              <a:buClrTx/>
              <a:buFontTx/>
              <a:buNone/>
            </a:pPr>
            <a:r>
              <a:rPr kumimoji="0" lang="en-US" altLang="en-US" sz="1400">
                <a:latin typeface="Garamond" panose="02020404030301010803" pitchFamily="18" charset="0"/>
                <a:cs typeface="Arial" panose="020B0604020202020204" pitchFamily="34" charset="0"/>
              </a:rPr>
              <a:t>A. Gorbenko</a:t>
            </a:r>
          </a:p>
        </p:txBody>
      </p:sp>
      <p:sp>
        <p:nvSpPr>
          <p:cNvPr id="16391" name="Номер слайда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eaLnBrk="1" hangingPunct="1">
              <a:spcBef>
                <a:spcPct val="50000"/>
              </a:spcBef>
              <a:buClrTx/>
              <a:buFontTx/>
              <a:buNone/>
            </a:pPr>
            <a:fld id="{B3896B28-9B10-4AB0-BEDF-E50E445197C9}" type="slidenum">
              <a:rPr kumimoji="0" lang="en-US" altLang="en-US" sz="1400">
                <a:latin typeface="Garamond" panose="02020404030301010803" pitchFamily="18" charset="0"/>
                <a:cs typeface="Arial" panose="020B0604020202020204" pitchFamily="34" charset="0"/>
              </a:rPr>
              <a:pPr eaLnBrk="1" hangingPunct="1">
                <a:spcBef>
                  <a:spcPct val="50000"/>
                </a:spcBef>
                <a:buClrTx/>
                <a:buFontTx/>
                <a:buNone/>
              </a:pPr>
              <a:t>5</a:t>
            </a:fld>
            <a:endParaRPr kumimoji="0" lang="en-US" altLang="en-US" sz="1400">
              <a:latin typeface="Garamond" panose="02020404030301010803" pitchFamily="18" charset="0"/>
              <a:cs typeface="Arial" panose="020B0604020202020204" pitchFamily="34" charset="0"/>
            </a:endParaRPr>
          </a:p>
        </p:txBody>
      </p:sp>
    </p:spTree>
    <p:extLst>
      <p:ext uri="{BB962C8B-B14F-4D97-AF65-F5344CB8AC3E}">
        <p14:creationId xmlns:p14="http://schemas.microsoft.com/office/powerpoint/2010/main" val="2014720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981200" y="274638"/>
            <a:ext cx="8229600" cy="654050"/>
          </a:xfrm>
        </p:spPr>
        <p:txBody>
          <a:bodyPr>
            <a:normAutofit fontScale="90000"/>
          </a:bodyPr>
          <a:lstStyle/>
          <a:p>
            <a:r>
              <a:rPr lang="en-GB" altLang="en-US" smtClean="0"/>
              <a:t>Big Data</a:t>
            </a:r>
          </a:p>
        </p:txBody>
      </p:sp>
      <p:sp>
        <p:nvSpPr>
          <p:cNvPr id="15363" name="Content Placeholder 2"/>
          <p:cNvSpPr>
            <a:spLocks noGrp="1"/>
          </p:cNvSpPr>
          <p:nvPr>
            <p:ph idx="1"/>
          </p:nvPr>
        </p:nvSpPr>
        <p:spPr>
          <a:xfrm>
            <a:off x="1774825" y="1268413"/>
            <a:ext cx="8229600" cy="5054600"/>
          </a:xfrm>
        </p:spPr>
        <p:txBody>
          <a:bodyPr/>
          <a:lstStyle/>
          <a:p>
            <a:r>
              <a:rPr lang="en-GB" altLang="en-US" sz="2400" b="1">
                <a:solidFill>
                  <a:srgbClr val="FF0000"/>
                </a:solidFill>
              </a:rPr>
              <a:t>Unstructured data </a:t>
            </a:r>
            <a:r>
              <a:rPr lang="en-GB" altLang="en-US" sz="2400"/>
              <a:t>will account for 90 percent of all the data created</a:t>
            </a:r>
          </a:p>
          <a:p>
            <a:r>
              <a:rPr lang="en-GB" altLang="en-US" sz="2400"/>
              <a:t>the number of files are expected to grow 75 times over the next decade</a:t>
            </a:r>
          </a:p>
          <a:p>
            <a:r>
              <a:rPr lang="en-GB" altLang="en-US" sz="2400"/>
              <a:t>As the ability to create data expands exponentially, our ability to analyse and convert it to information and knowledge becomes the primary barrier to progress</a:t>
            </a:r>
          </a:p>
          <a:p>
            <a:endParaRPr lang="en-GB" altLang="en-US" sz="2400"/>
          </a:p>
        </p:txBody>
      </p:sp>
      <p:sp>
        <p:nvSpPr>
          <p:cNvPr id="153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DF5E620A-FFC2-4C5C-BB43-912FBAED6EA5}" type="slidenum">
              <a:rPr kumimoji="0" lang="en-GB" altLang="en-US" sz="1400">
                <a:solidFill>
                  <a:schemeClr val="bg2"/>
                </a:solidFill>
                <a:latin typeface="Arial" panose="020B0604020202020204" pitchFamily="34" charset="0"/>
              </a:rPr>
              <a:pPr>
                <a:spcBef>
                  <a:spcPct val="50000"/>
                </a:spcBef>
                <a:buClrTx/>
                <a:buFontTx/>
                <a:buNone/>
              </a:pPr>
              <a:t>6</a:t>
            </a:fld>
            <a:endParaRPr kumimoji="0" lang="en-GB" altLang="en-US" sz="1400">
              <a:solidFill>
                <a:schemeClr val="bg2"/>
              </a:solidFill>
              <a:latin typeface="Arial" panose="020B0604020202020204" pitchFamily="34" charset="0"/>
            </a:endParaRPr>
          </a:p>
        </p:txBody>
      </p:sp>
    </p:spTree>
    <p:extLst>
      <p:ext uri="{BB962C8B-B14F-4D97-AF65-F5344CB8AC3E}">
        <p14:creationId xmlns:p14="http://schemas.microsoft.com/office/powerpoint/2010/main" val="3594062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840596" y="332656"/>
            <a:ext cx="7772400" cy="1143000"/>
          </a:xfrm>
        </p:spPr>
        <p:txBody>
          <a:bodyPr>
            <a:normAutofit fontScale="90000"/>
          </a:bodyPr>
          <a:lstStyle/>
          <a:p>
            <a:pPr eaLnBrk="1" hangingPunct="1"/>
            <a:r>
              <a:rPr lang="en-US" altLang="en-US" dirty="0" smtClean="0"/>
              <a:t>What is Business Intelligence?</a:t>
            </a:r>
          </a:p>
        </p:txBody>
      </p:sp>
      <p:sp>
        <p:nvSpPr>
          <p:cNvPr id="3075" name="Content Placeholder 2"/>
          <p:cNvSpPr>
            <a:spLocks noGrp="1"/>
          </p:cNvSpPr>
          <p:nvPr>
            <p:ph idx="1"/>
          </p:nvPr>
        </p:nvSpPr>
        <p:spPr>
          <a:xfrm>
            <a:off x="2209800" y="1981200"/>
            <a:ext cx="7772400" cy="1600200"/>
          </a:xfrm>
        </p:spPr>
        <p:txBody>
          <a:bodyPr/>
          <a:lstStyle/>
          <a:p>
            <a:pPr marL="0" indent="0">
              <a:buNone/>
            </a:pPr>
            <a:r>
              <a:rPr lang="en-US" altLang="en-US" smtClean="0"/>
              <a:t>Business Intelligence enables the business to make intelligent, fact-based decisions</a:t>
            </a:r>
            <a:br>
              <a:rPr lang="en-US" altLang="en-US" smtClean="0"/>
            </a:br>
            <a:endParaRPr lang="en-US" altLang="en-US" smtClean="0"/>
          </a:p>
        </p:txBody>
      </p:sp>
      <p:sp>
        <p:nvSpPr>
          <p:cNvPr id="3076" name="TextBox 3"/>
          <p:cNvSpPr txBox="1">
            <a:spLocks noChangeArrowheads="1"/>
          </p:cNvSpPr>
          <p:nvPr/>
        </p:nvSpPr>
        <p:spPr bwMode="auto">
          <a:xfrm>
            <a:off x="1752600" y="4038601"/>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800"/>
              <a:t>Aggregate Data</a:t>
            </a:r>
          </a:p>
        </p:txBody>
      </p:sp>
      <p:sp>
        <p:nvSpPr>
          <p:cNvPr id="3077" name="Can 4"/>
          <p:cNvSpPr>
            <a:spLocks noChangeArrowheads="1"/>
          </p:cNvSpPr>
          <p:nvPr/>
        </p:nvSpPr>
        <p:spPr bwMode="auto">
          <a:xfrm>
            <a:off x="2057400" y="4800600"/>
            <a:ext cx="1143000" cy="1066800"/>
          </a:xfrm>
          <a:prstGeom prst="can">
            <a:avLst>
              <a:gd name="adj" fmla="val 25000"/>
            </a:avLst>
          </a:prstGeom>
          <a:solidFill>
            <a:schemeClr val="accent1"/>
          </a:solidFill>
          <a:ln w="9525" algn="ctr">
            <a:solidFill>
              <a:schemeClr val="tx1"/>
            </a:solidFill>
            <a:round/>
            <a:headEnd/>
            <a:tailEnd/>
          </a:ln>
        </p:spPr>
        <p:txBody>
          <a:bodyPr/>
          <a:lstStyle/>
          <a:p>
            <a:endParaRPr lang="en-US" altLang="en-US"/>
          </a:p>
        </p:txBody>
      </p:sp>
      <p:sp>
        <p:nvSpPr>
          <p:cNvPr id="3078" name="TextBox 5"/>
          <p:cNvSpPr txBox="1">
            <a:spLocks noChangeArrowheads="1"/>
          </p:cNvSpPr>
          <p:nvPr/>
        </p:nvSpPr>
        <p:spPr bwMode="auto">
          <a:xfrm>
            <a:off x="1828800" y="5983289"/>
            <a:ext cx="1752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000"/>
              <a:t>Database, Data Mart, Data Warehouse, ETL Tools, Integration Tools</a:t>
            </a:r>
          </a:p>
        </p:txBody>
      </p:sp>
      <p:sp>
        <p:nvSpPr>
          <p:cNvPr id="3079" name="TextBox 6"/>
          <p:cNvSpPr txBox="1">
            <a:spLocks noChangeArrowheads="1"/>
          </p:cNvSpPr>
          <p:nvPr/>
        </p:nvSpPr>
        <p:spPr bwMode="auto">
          <a:xfrm>
            <a:off x="4038600" y="4038601"/>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800"/>
              <a:t>Present</a:t>
            </a:r>
          </a:p>
          <a:p>
            <a:pPr algn="ctr"/>
            <a:r>
              <a:rPr lang="en-US" altLang="en-US" sz="1800"/>
              <a:t> Data</a:t>
            </a:r>
          </a:p>
        </p:txBody>
      </p:sp>
      <p:sp>
        <p:nvSpPr>
          <p:cNvPr id="3080" name="TextBox 7"/>
          <p:cNvSpPr txBox="1">
            <a:spLocks noChangeArrowheads="1"/>
          </p:cNvSpPr>
          <p:nvPr/>
        </p:nvSpPr>
        <p:spPr bwMode="auto">
          <a:xfrm>
            <a:off x="6096000" y="4038601"/>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800"/>
              <a:t>Enrich</a:t>
            </a:r>
          </a:p>
          <a:p>
            <a:pPr algn="ctr"/>
            <a:r>
              <a:rPr lang="en-US" altLang="en-US" sz="1800"/>
              <a:t>Data</a:t>
            </a:r>
          </a:p>
        </p:txBody>
      </p:sp>
      <p:sp>
        <p:nvSpPr>
          <p:cNvPr id="3081" name="TextBox 8"/>
          <p:cNvSpPr txBox="1">
            <a:spLocks noChangeArrowheads="1"/>
          </p:cNvSpPr>
          <p:nvPr/>
        </p:nvSpPr>
        <p:spPr bwMode="auto">
          <a:xfrm>
            <a:off x="8229600" y="4038601"/>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800"/>
              <a:t>Inform a Decision</a:t>
            </a:r>
          </a:p>
        </p:txBody>
      </p:sp>
      <p:sp>
        <p:nvSpPr>
          <p:cNvPr id="3082" name="TextBox 9"/>
          <p:cNvSpPr txBox="1">
            <a:spLocks noChangeArrowheads="1"/>
          </p:cNvSpPr>
          <p:nvPr/>
        </p:nvSpPr>
        <p:spPr bwMode="auto">
          <a:xfrm>
            <a:off x="4038600" y="5999164"/>
            <a:ext cx="1752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000"/>
              <a:t>Reporting Tools, Dashboards, Static Reports, Mobile Reporting, OLAP Cubes</a:t>
            </a:r>
          </a:p>
        </p:txBody>
      </p:sp>
      <p:sp>
        <p:nvSpPr>
          <p:cNvPr id="3083" name="TextBox 10"/>
          <p:cNvSpPr txBox="1">
            <a:spLocks noChangeArrowheads="1"/>
          </p:cNvSpPr>
          <p:nvPr/>
        </p:nvSpPr>
        <p:spPr bwMode="auto">
          <a:xfrm>
            <a:off x="6172200" y="5999164"/>
            <a:ext cx="1752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000"/>
              <a:t>Add Context to Create Information, Descriptive Statistics, Benchmarks, Variance to Plan or LY</a:t>
            </a:r>
          </a:p>
        </p:txBody>
      </p:sp>
      <p:sp>
        <p:nvSpPr>
          <p:cNvPr id="3084" name="TextBox 11"/>
          <p:cNvSpPr txBox="1">
            <a:spLocks noChangeArrowheads="1"/>
          </p:cNvSpPr>
          <p:nvPr/>
        </p:nvSpPr>
        <p:spPr bwMode="auto">
          <a:xfrm>
            <a:off x="8305800" y="5999163"/>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000"/>
              <a:t>Decisions are Fact-based and Data-driven</a:t>
            </a:r>
          </a:p>
        </p:txBody>
      </p:sp>
      <p:pic>
        <p:nvPicPr>
          <p:cNvPr id="3085" name="Picture 12" descr="kpidashboar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4724400"/>
            <a:ext cx="1143000"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6" name="Picture 13" descr="statistic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92850" y="4824414"/>
            <a:ext cx="1479550"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7" name="Picture 14" descr="decisions.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24876" y="4800600"/>
            <a:ext cx="11525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88" name="Straight Arrow Connector 16"/>
          <p:cNvCxnSpPr>
            <a:cxnSpLocks noChangeShapeType="1"/>
          </p:cNvCxnSpPr>
          <p:nvPr/>
        </p:nvCxnSpPr>
        <p:spPr bwMode="auto">
          <a:xfrm>
            <a:off x="3429001" y="5334000"/>
            <a:ext cx="639763"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89" name="Straight Arrow Connector 21"/>
          <p:cNvCxnSpPr>
            <a:cxnSpLocks noChangeShapeType="1"/>
          </p:cNvCxnSpPr>
          <p:nvPr/>
        </p:nvCxnSpPr>
        <p:spPr bwMode="auto">
          <a:xfrm>
            <a:off x="5608638" y="5334000"/>
            <a:ext cx="639762"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90" name="Straight Arrow Connector 22"/>
          <p:cNvCxnSpPr>
            <a:cxnSpLocks noChangeShapeType="1"/>
          </p:cNvCxnSpPr>
          <p:nvPr/>
        </p:nvCxnSpPr>
        <p:spPr bwMode="auto">
          <a:xfrm>
            <a:off x="7848601" y="5334000"/>
            <a:ext cx="639763"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8307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981200" y="274638"/>
            <a:ext cx="8229600" cy="654050"/>
          </a:xfrm>
        </p:spPr>
        <p:txBody>
          <a:bodyPr/>
          <a:lstStyle/>
          <a:p>
            <a:r>
              <a:rPr lang="en-GB" altLang="en-US" sz="3200"/>
              <a:t>Business Intelligence</a:t>
            </a:r>
          </a:p>
        </p:txBody>
      </p:sp>
      <p:sp>
        <p:nvSpPr>
          <p:cNvPr id="8195" name="Content Placeholder 2"/>
          <p:cNvSpPr>
            <a:spLocks noGrp="1"/>
          </p:cNvSpPr>
          <p:nvPr>
            <p:ph idx="1"/>
          </p:nvPr>
        </p:nvSpPr>
        <p:spPr>
          <a:xfrm>
            <a:off x="1981200" y="1311276"/>
            <a:ext cx="8229600" cy="5357813"/>
          </a:xfrm>
        </p:spPr>
        <p:txBody>
          <a:bodyPr/>
          <a:lstStyle/>
          <a:p>
            <a:r>
              <a:rPr lang="en-GB" altLang="en-US" sz="2400" dirty="0">
                <a:hlinkClick r:id="rId2"/>
              </a:rPr>
              <a:t>https://</a:t>
            </a:r>
            <a:r>
              <a:rPr lang="en-GB" altLang="en-US" sz="2400" dirty="0" smtClean="0">
                <a:hlinkClick r:id="rId2"/>
              </a:rPr>
              <a:t>www.youtube.com/watch?v=hDJdkcdG1iA</a:t>
            </a:r>
            <a:endParaRPr lang="en-GB" altLang="en-US" sz="2400" dirty="0" smtClean="0"/>
          </a:p>
          <a:p>
            <a:r>
              <a:rPr lang="en-GB" altLang="en-US" sz="2400" dirty="0" smtClean="0"/>
              <a:t>Dimensions! data marts …</a:t>
            </a:r>
            <a:endParaRPr lang="en-GB" altLang="en-US" sz="2000" dirty="0"/>
          </a:p>
          <a:p>
            <a:endParaRPr lang="en-GB" altLang="en-US" sz="2400" dirty="0"/>
          </a:p>
          <a:p>
            <a:endParaRPr lang="en-GB" altLang="en-US" sz="2400" dirty="0"/>
          </a:p>
          <a:p>
            <a:endParaRPr lang="en-GB" altLang="en-US" sz="2400" dirty="0"/>
          </a:p>
          <a:p>
            <a:endParaRPr lang="en-GB" altLang="en-US" dirty="0" smtClean="0"/>
          </a:p>
        </p:txBody>
      </p:sp>
      <p:sp>
        <p:nvSpPr>
          <p:cNvPr id="81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2CB0405D-0CC7-4DA3-A00D-FC794C9F8B2D}" type="slidenum">
              <a:rPr kumimoji="0" lang="en-GB" altLang="en-US" sz="1400">
                <a:solidFill>
                  <a:schemeClr val="bg2"/>
                </a:solidFill>
                <a:latin typeface="Arial" panose="020B0604020202020204" pitchFamily="34" charset="0"/>
              </a:rPr>
              <a:pPr>
                <a:spcBef>
                  <a:spcPct val="50000"/>
                </a:spcBef>
                <a:buClrTx/>
                <a:buFontTx/>
                <a:buNone/>
              </a:pPr>
              <a:t>8</a:t>
            </a:fld>
            <a:endParaRPr kumimoji="0" lang="en-GB" altLang="en-US" sz="1400">
              <a:solidFill>
                <a:schemeClr val="bg2"/>
              </a:solidFill>
              <a:latin typeface="Arial" panose="020B0604020202020204" pitchFamily="34" charset="0"/>
            </a:endParaRPr>
          </a:p>
        </p:txBody>
      </p:sp>
    </p:spTree>
    <p:extLst>
      <p:ext uri="{BB962C8B-B14F-4D97-AF65-F5344CB8AC3E}">
        <p14:creationId xmlns:p14="http://schemas.microsoft.com/office/powerpoint/2010/main" val="1877764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 </a:t>
            </a:r>
            <a:endParaRPr lang="en-GB" dirty="0"/>
          </a:p>
        </p:txBody>
      </p:sp>
      <p:sp>
        <p:nvSpPr>
          <p:cNvPr id="3" name="Content Placeholder 2"/>
          <p:cNvSpPr>
            <a:spLocks noGrp="1"/>
          </p:cNvSpPr>
          <p:nvPr>
            <p:ph idx="1"/>
          </p:nvPr>
        </p:nvSpPr>
        <p:spPr/>
        <p:txBody>
          <a:bodyPr>
            <a:normAutofit fontScale="92500"/>
          </a:bodyPr>
          <a:lstStyle/>
          <a:p>
            <a:r>
              <a:rPr lang="en-GB" b="1" dirty="0"/>
              <a:t>Data analytics</a:t>
            </a:r>
            <a:r>
              <a:rPr lang="en-GB" dirty="0"/>
              <a:t> (DA) is the process of examining </a:t>
            </a:r>
            <a:r>
              <a:rPr lang="en-GB" b="1" dirty="0"/>
              <a:t>data</a:t>
            </a:r>
            <a:r>
              <a:rPr lang="en-GB" dirty="0"/>
              <a:t>sets in order to draw conclusions about the information they contain, increasingly with the aid of specialized systems and software</a:t>
            </a:r>
            <a:r>
              <a:rPr lang="en-GB" dirty="0" smtClean="0"/>
              <a:t>.</a:t>
            </a:r>
          </a:p>
          <a:p>
            <a:r>
              <a:rPr lang="en-GB" b="1" dirty="0"/>
              <a:t>Data analytics</a:t>
            </a:r>
            <a:r>
              <a:rPr lang="en-GB" dirty="0"/>
              <a:t> refers to qualitative and quantitative techniques and processes used to enhance productivity and business gain. </a:t>
            </a:r>
            <a:r>
              <a:rPr lang="en-GB" b="1" dirty="0"/>
              <a:t>Data</a:t>
            </a:r>
            <a:r>
              <a:rPr lang="en-GB" dirty="0"/>
              <a:t> is extracted and categorized to identify and </a:t>
            </a:r>
            <a:r>
              <a:rPr lang="en-GB" dirty="0" err="1"/>
              <a:t>analyze</a:t>
            </a:r>
            <a:r>
              <a:rPr lang="en-GB" dirty="0"/>
              <a:t> </a:t>
            </a:r>
            <a:r>
              <a:rPr lang="en-GB" dirty="0" err="1"/>
              <a:t>behavioral</a:t>
            </a:r>
            <a:r>
              <a:rPr lang="en-GB" dirty="0"/>
              <a:t> </a:t>
            </a:r>
            <a:r>
              <a:rPr lang="en-GB" b="1" dirty="0"/>
              <a:t>data</a:t>
            </a:r>
            <a:r>
              <a:rPr lang="en-GB" dirty="0"/>
              <a:t> and patterns, and techniques vary according to organizational requirements</a:t>
            </a:r>
            <a:r>
              <a:rPr lang="en-GB" dirty="0" smtClean="0"/>
              <a:t>.</a:t>
            </a:r>
          </a:p>
          <a:p>
            <a:r>
              <a:rPr lang="en-GB" dirty="0"/>
              <a:t>Data analytics (DA) is the process of examining </a:t>
            </a:r>
            <a:r>
              <a:rPr lang="en-GB" u="sng" dirty="0">
                <a:hlinkClick r:id="rId3"/>
              </a:rPr>
              <a:t>data</a:t>
            </a:r>
            <a:r>
              <a:rPr lang="en-GB" dirty="0"/>
              <a:t> sets in order to draw conclusions about the information they contain, increasingly with the aid of specialized systems and software. Data analytics technologies and techniques are widely used in commercial industries to enable organizations to make more-informed business decisions and by scientists and researchers to verify or disprove scientific models, theories and hypotheses.</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89784" y="145841"/>
            <a:ext cx="4587826" cy="1965220"/>
          </a:xfrm>
          <a:prstGeom prst="rect">
            <a:avLst/>
          </a:prstGeom>
        </p:spPr>
      </p:pic>
    </p:spTree>
    <p:extLst>
      <p:ext uri="{BB962C8B-B14F-4D97-AF65-F5344CB8AC3E}">
        <p14:creationId xmlns:p14="http://schemas.microsoft.com/office/powerpoint/2010/main" val="357467648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LIDE_TYPE_NAME" val="Basic Text"/>
  <p:tag name="MASTER_ITEM" val="MASTER_ITEM"/>
</p:tagLst>
</file>

<file path=ppt/tags/tag2.xml><?xml version="1.0" encoding="utf-8"?>
<p:tagLst xmlns:a="http://schemas.openxmlformats.org/drawingml/2006/main" xmlns:r="http://schemas.openxmlformats.org/officeDocument/2006/relationships" xmlns:p="http://schemas.openxmlformats.org/presentationml/2006/main">
  <p:tag name="SLIDE_TYPE_NAME" val="Basic Text"/>
  <p:tag name="MASTER_ITEM" val="MASTER_ITEM"/>
</p:tagLst>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1750</TotalTime>
  <Words>2230</Words>
  <Application>Microsoft Office PowerPoint</Application>
  <PresentationFormat>Widescreen</PresentationFormat>
  <Paragraphs>326</Paragraphs>
  <Slides>44</Slides>
  <Notes>15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44</vt:i4>
      </vt:variant>
    </vt:vector>
  </HeadingPairs>
  <TitlesOfParts>
    <vt:vector size="57" baseType="lpstr">
      <vt:lpstr>MS PGothic</vt:lpstr>
      <vt:lpstr>Arial</vt:lpstr>
      <vt:lpstr>Calibri</vt:lpstr>
      <vt:lpstr>Garamond</vt:lpstr>
      <vt:lpstr>Gill Sans MT</vt:lpstr>
      <vt:lpstr>Impact</vt:lpstr>
      <vt:lpstr>新細明體</vt:lpstr>
      <vt:lpstr>Tahoma</vt:lpstr>
      <vt:lpstr>Times</vt:lpstr>
      <vt:lpstr>Times New Roman</vt:lpstr>
      <vt:lpstr>Verdana</vt:lpstr>
      <vt:lpstr>Wingdings</vt:lpstr>
      <vt:lpstr>Badge</vt:lpstr>
      <vt:lpstr>DATA ANALYTICS  Sanela LAzarevski</vt:lpstr>
      <vt:lpstr>Learning Objectives</vt:lpstr>
      <vt:lpstr>Data &gt; Information &gt; Knowledge </vt:lpstr>
      <vt:lpstr>inTRODUCTION</vt:lpstr>
      <vt:lpstr>What is ‘Big Data’? </vt:lpstr>
      <vt:lpstr>Big Data</vt:lpstr>
      <vt:lpstr>What is Business Intelligence?</vt:lpstr>
      <vt:lpstr>Business Intelligence</vt:lpstr>
      <vt:lpstr>Definition </vt:lpstr>
      <vt:lpstr>Lifecycle of data analytics </vt:lpstr>
      <vt:lpstr>Some examples</vt:lpstr>
      <vt:lpstr>Data Analytics </vt:lpstr>
      <vt:lpstr>Types of analytics</vt:lpstr>
      <vt:lpstr>What is Data Visualisation </vt:lpstr>
      <vt:lpstr>When did it all start</vt:lpstr>
      <vt:lpstr>Why is Visualisation important </vt:lpstr>
      <vt:lpstr>Limitations</vt:lpstr>
      <vt:lpstr>Visualization Techniques </vt:lpstr>
      <vt:lpstr>Dashboards</vt:lpstr>
      <vt:lpstr>How to decide which visual is best?</vt:lpstr>
      <vt:lpstr>The Question is…</vt:lpstr>
      <vt:lpstr>Foundations of Data Mining</vt:lpstr>
      <vt:lpstr> Foundations of Data Mining – cont.</vt:lpstr>
      <vt:lpstr>Knowledge Discovery Process flow, according to CRISP-DM </vt:lpstr>
      <vt:lpstr>The Roots of Data Mining</vt:lpstr>
      <vt:lpstr>Data Mining Technologies</vt:lpstr>
      <vt:lpstr>Techniques Used to Mine the Data</vt:lpstr>
      <vt:lpstr>Machine Learning / Data Mining  Application areas</vt:lpstr>
      <vt:lpstr>PowerPoint Presentation</vt:lpstr>
      <vt:lpstr>PowerPoint Presentation</vt:lpstr>
      <vt:lpstr>Current Limitations and    Challenges to Data Mining</vt:lpstr>
      <vt:lpstr>Volumes of Data – The Biggest Challenge</vt:lpstr>
      <vt:lpstr>PowerPoint Presentation</vt:lpstr>
      <vt:lpstr>Example: student activity data</vt:lpstr>
      <vt:lpstr>Engagement Data for 25/10/17</vt:lpstr>
      <vt:lpstr>Engagement Data for 25/10/17</vt:lpstr>
      <vt:lpstr>Engagement Data for 25/10/17</vt:lpstr>
      <vt:lpstr>Demo sems - 33107621</vt:lpstr>
      <vt:lpstr>Education for Data Science Roles </vt:lpstr>
      <vt:lpstr>Summary</vt:lpstr>
      <vt:lpstr>The End  </vt:lpstr>
      <vt:lpstr>Watch </vt:lpstr>
      <vt:lpstr>Interesting websites </vt:lpstr>
      <vt:lpstr>References  </vt:lpstr>
    </vt:vector>
  </TitlesOfParts>
  <Company>Leeds Beckett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Lazarevski, Sanela</dc:creator>
  <cp:lastModifiedBy>Campbell, Jackie</cp:lastModifiedBy>
  <cp:revision>55</cp:revision>
  <dcterms:created xsi:type="dcterms:W3CDTF">2017-10-22T13:51:16Z</dcterms:created>
  <dcterms:modified xsi:type="dcterms:W3CDTF">2018-10-31T09:48:28Z</dcterms:modified>
</cp:coreProperties>
</file>