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19" r:id="rId3"/>
    <p:sldId id="260" r:id="rId4"/>
    <p:sldId id="261" r:id="rId5"/>
    <p:sldId id="329" r:id="rId6"/>
    <p:sldId id="269" r:id="rId7"/>
    <p:sldId id="270" r:id="rId8"/>
    <p:sldId id="271" r:id="rId9"/>
    <p:sldId id="272" r:id="rId10"/>
    <p:sldId id="273" r:id="rId11"/>
    <p:sldId id="274" r:id="rId12"/>
    <p:sldId id="275" r:id="rId13"/>
    <p:sldId id="276" r:id="rId14"/>
    <p:sldId id="278" r:id="rId15"/>
    <p:sldId id="280" r:id="rId16"/>
    <p:sldId id="281" r:id="rId17"/>
    <p:sldId id="282" r:id="rId18"/>
    <p:sldId id="283" r:id="rId19"/>
    <p:sldId id="284" r:id="rId20"/>
    <p:sldId id="285" r:id="rId21"/>
    <p:sldId id="287" r:id="rId22"/>
    <p:sldId id="315" r:id="rId23"/>
    <p:sldId id="286" r:id="rId24"/>
    <p:sldId id="316" r:id="rId25"/>
    <p:sldId id="324" r:id="rId26"/>
    <p:sldId id="325" r:id="rId27"/>
    <p:sldId id="289" r:id="rId28"/>
    <p:sldId id="290" r:id="rId29"/>
    <p:sldId id="294" r:id="rId30"/>
    <p:sldId id="291" r:id="rId31"/>
    <p:sldId id="292" r:id="rId32"/>
    <p:sldId id="293" r:id="rId33"/>
    <p:sldId id="318" r:id="rId34"/>
    <p:sldId id="295" r:id="rId35"/>
    <p:sldId id="314" r:id="rId36"/>
    <p:sldId id="296" r:id="rId37"/>
    <p:sldId id="297" r:id="rId38"/>
    <p:sldId id="326" r:id="rId39"/>
    <p:sldId id="298" r:id="rId40"/>
    <p:sldId id="327" r:id="rId41"/>
    <p:sldId id="299" r:id="rId42"/>
    <p:sldId id="300" r:id="rId43"/>
    <p:sldId id="328" r:id="rId44"/>
    <p:sldId id="320" r:id="rId45"/>
    <p:sldId id="321" r:id="rId46"/>
    <p:sldId id="322" r:id="rId47"/>
    <p:sldId id="323" r:id="rId48"/>
    <p:sldId id="310" r:id="rId49"/>
    <p:sldId id="311" r:id="rId50"/>
    <p:sldId id="312" r:id="rId51"/>
    <p:sldId id="31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58" d="100"/>
          <a:sy n="58" d="100"/>
        </p:scale>
        <p:origin x="84" y="402"/>
      </p:cViewPr>
      <p:guideLst>
        <p:guide orient="horz" pos="2160"/>
        <p:guide pos="2880"/>
      </p:guideLst>
    </p:cSldViewPr>
  </p:slideViewPr>
  <p:notesTextViewPr>
    <p:cViewPr>
      <p:scale>
        <a:sx n="1" d="1"/>
        <a:sy n="1" d="1"/>
      </p:scale>
      <p:origin x="0" y="0"/>
    </p:cViewPr>
  </p:notesTextViewPr>
  <p:sorterViewPr>
    <p:cViewPr>
      <p:scale>
        <a:sx n="160" d="100"/>
        <a:sy n="160" d="100"/>
      </p:scale>
      <p:origin x="0" y="-968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066DB9-82DA-4776-B25A-721CED362202}" type="datetimeFigureOut">
              <a:rPr lang="en-GB" smtClean="0"/>
              <a:t>30/10/2017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5276C-C82B-4C9C-9BA1-E04A36731B86}" type="slidenum">
              <a:rPr lang="en-GB" smtClean="0"/>
              <a:t>‹#›</a:t>
            </a:fld>
            <a:endParaRPr lang="en-GB"/>
          </a:p>
        </p:txBody>
      </p:sp>
    </p:spTree>
    <p:extLst>
      <p:ext uri="{BB962C8B-B14F-4D97-AF65-F5344CB8AC3E}">
        <p14:creationId xmlns:p14="http://schemas.microsoft.com/office/powerpoint/2010/main" val="268360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fld id="{8F13850F-FDD7-4E67-B38C-496DC5F049F5}" type="slidenum">
              <a:rPr lang="en-US" sz="1200" u="none" smtClean="0">
                <a:solidFill>
                  <a:schemeClr val="tx1"/>
                </a:solidFill>
              </a:rPr>
              <a:pPr/>
              <a:t>3</a:t>
            </a:fld>
            <a:endParaRPr lang="en-US" sz="1200" u="none" smtClean="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effectLst/>
              </a:rPr>
              <a:t>Notions of supervised and unsupervised learning are derived from the science of machine learning, which has been called a sub-area of artificial intelligence.</a:t>
            </a:r>
          </a:p>
          <a:p>
            <a:r>
              <a:rPr lang="en-GB" dirty="0" smtClean="0">
                <a:effectLst/>
              </a:rPr>
              <a:t>Artificial intelligence refers to the implementation and study of systems that exhibit autonomous intelligence or </a:t>
            </a:r>
            <a:r>
              <a:rPr lang="en-GB" dirty="0" err="1" smtClean="0">
                <a:effectLst/>
              </a:rPr>
              <a:t>behavior</a:t>
            </a:r>
            <a:r>
              <a:rPr lang="en-GB" dirty="0" smtClean="0">
                <a:effectLst/>
              </a:rPr>
              <a:t> of their own. Machine learning deals with techniques that enable devices to learn from their own performance and modify their own functioning. Data mining applies machine learning concepts to data.</a:t>
            </a:r>
          </a:p>
          <a:p>
            <a:r>
              <a:rPr lang="en-GB" dirty="0" smtClean="0">
                <a:effectLst/>
              </a:rPr>
              <a:t>Supervised learning is also known as directed learning</a:t>
            </a:r>
          </a:p>
          <a:p>
            <a:endParaRPr lang="en-GB" dirty="0"/>
          </a:p>
        </p:txBody>
      </p:sp>
      <p:sp>
        <p:nvSpPr>
          <p:cNvPr id="4" name="Slide Number Placeholder 3"/>
          <p:cNvSpPr>
            <a:spLocks noGrp="1"/>
          </p:cNvSpPr>
          <p:nvPr>
            <p:ph type="sldNum" sz="quarter" idx="10"/>
          </p:nvPr>
        </p:nvSpPr>
        <p:spPr/>
        <p:txBody>
          <a:bodyPr/>
          <a:lstStyle/>
          <a:p>
            <a:fld id="{E615276C-C82B-4C9C-9BA1-E04A36731B86}" type="slidenum">
              <a:rPr lang="en-GB" smtClean="0"/>
              <a:t>35</a:t>
            </a:fld>
            <a:endParaRPr lang="en-GB"/>
          </a:p>
        </p:txBody>
      </p:sp>
    </p:spTree>
    <p:extLst>
      <p:ext uri="{BB962C8B-B14F-4D97-AF65-F5344CB8AC3E}">
        <p14:creationId xmlns:p14="http://schemas.microsoft.com/office/powerpoint/2010/main" val="4180344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Classification routines in data mining also use a variety of algorithms -- and the particular algorithm used can affect the way records are classified. A common approach for classifiers is to use decision trees to partition and segment records. New records can be classified by traversing the tree from the root through branches and nodes, to a leaf representing a class. The path a record takes through a decision tree can then be represented as a rule. For example, "Income&lt;$30,000 and age&lt;25, and debt=High, then Default Class=Yes). But due to the sequential nature of the way a decision tree splits records (i.e. the most discriminative attribute-values [e.g. Income] appear early in the tree) can result in a decision tree being overly sensitive to initial splits. Therefore, in evaluating the goodness of fit of a tree, it is important to examine the error rate for each leaf node (proportion of records incorrectly classified). A nice property of decision tree classifiers is that because paths can be expressed as rules, then it becomes possible to use measures for evaluating the usefulness of rules such as Support, Confidence and Lift to also evaluate the usefulness of the tree.</a:t>
            </a:r>
            <a:endParaRPr lang="en-GB" dirty="0"/>
          </a:p>
        </p:txBody>
      </p:sp>
      <p:sp>
        <p:nvSpPr>
          <p:cNvPr id="4" name="Slide Number Placeholder 3"/>
          <p:cNvSpPr>
            <a:spLocks noGrp="1"/>
          </p:cNvSpPr>
          <p:nvPr>
            <p:ph type="sldNum" sz="quarter" idx="10"/>
          </p:nvPr>
        </p:nvSpPr>
        <p:spPr/>
        <p:txBody>
          <a:bodyPr/>
          <a:lstStyle/>
          <a:p>
            <a:fld id="{E615276C-C82B-4C9C-9BA1-E04A36731B86}" type="slidenum">
              <a:rPr lang="en-GB" smtClean="0"/>
              <a:t>37</a:t>
            </a:fld>
            <a:endParaRPr lang="en-GB"/>
          </a:p>
        </p:txBody>
      </p:sp>
    </p:spTree>
    <p:extLst>
      <p:ext uri="{BB962C8B-B14F-4D97-AF65-F5344CB8AC3E}">
        <p14:creationId xmlns:p14="http://schemas.microsoft.com/office/powerpoint/2010/main" val="1209702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9447C5-E246-495D-B3B6-D5521AEA5F8E}" type="slidenum">
              <a:rPr lang="en-US"/>
              <a:pPr/>
              <a:t>38</a:t>
            </a:fld>
            <a:endParaRPr lang="en-US"/>
          </a:p>
        </p:txBody>
      </p:sp>
      <p:sp>
        <p:nvSpPr>
          <p:cNvPr id="178178" name="Rectangle 2"/>
          <p:cNvSpPr>
            <a:spLocks noGrp="1" noRot="1" noChangeAspect="1" noChangeArrowheads="1" noTextEdit="1"/>
          </p:cNvSpPr>
          <p:nvPr>
            <p:ph type="sldImg"/>
          </p:nvPr>
        </p:nvSpPr>
        <p:spPr>
          <a:xfrm>
            <a:off x="1131888" y="676275"/>
            <a:ext cx="4594225" cy="3446463"/>
          </a:xfrm>
          <a:ln w="12700" cap="flat">
            <a:solidFill>
              <a:schemeClr val="tx1"/>
            </a:solidFill>
          </a:ln>
          <a:extLst>
            <a:ext uri="{909E8E84-426E-40DD-AFC4-6F175D3DCCD1}">
              <a14:hiddenFill xmlns:a14="http://schemas.microsoft.com/office/drawing/2010/main">
                <a:noFill/>
              </a14:hiddenFill>
            </a:ext>
          </a:extLst>
        </p:spPr>
      </p:sp>
      <p:sp>
        <p:nvSpPr>
          <p:cNvPr id="178179" name="Rectangle 3"/>
          <p:cNvSpPr>
            <a:spLocks noGrp="1" noChangeArrowheads="1"/>
          </p:cNvSpPr>
          <p:nvPr>
            <p:ph type="body" idx="1"/>
          </p:nvPr>
        </p:nvSpPr>
        <p:spPr>
          <a:xfrm>
            <a:off x="914400" y="4341813"/>
            <a:ext cx="5029200" cy="4138612"/>
          </a:xfrm>
          <a:ln/>
        </p:spPr>
        <p:txBody>
          <a:bodyPr lIns="92075" tIns="46038" rIns="92075" bIns="46038"/>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 known as link</a:t>
            </a:r>
            <a:r>
              <a:rPr lang="en-GB" baseline="0" dirty="0" smtClean="0"/>
              <a:t> analysis </a:t>
            </a:r>
            <a:endParaRPr lang="en-GB" dirty="0"/>
          </a:p>
        </p:txBody>
      </p:sp>
      <p:sp>
        <p:nvSpPr>
          <p:cNvPr id="4" name="Slide Number Placeholder 3"/>
          <p:cNvSpPr>
            <a:spLocks noGrp="1"/>
          </p:cNvSpPr>
          <p:nvPr>
            <p:ph type="sldNum" sz="quarter" idx="10"/>
          </p:nvPr>
        </p:nvSpPr>
        <p:spPr/>
        <p:txBody>
          <a:bodyPr/>
          <a:lstStyle/>
          <a:p>
            <a:fld id="{E615276C-C82B-4C9C-9BA1-E04A36731B86}" type="slidenum">
              <a:rPr lang="en-GB" smtClean="0"/>
              <a:t>39</a:t>
            </a:fld>
            <a:endParaRPr lang="en-GB"/>
          </a:p>
        </p:txBody>
      </p:sp>
    </p:spTree>
    <p:extLst>
      <p:ext uri="{BB962C8B-B14F-4D97-AF65-F5344CB8AC3E}">
        <p14:creationId xmlns:p14="http://schemas.microsoft.com/office/powerpoint/2010/main" val="2043484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Also known as link</a:t>
            </a:r>
            <a:r>
              <a:rPr lang="en-GB" baseline="0" dirty="0" smtClean="0"/>
              <a:t> analysis </a:t>
            </a:r>
            <a:endParaRPr lang="en-GB" dirty="0" smtClean="0"/>
          </a:p>
          <a:p>
            <a:endParaRPr lang="en-GB" dirty="0"/>
          </a:p>
        </p:txBody>
      </p:sp>
      <p:sp>
        <p:nvSpPr>
          <p:cNvPr id="4" name="Slide Number Placeholder 3"/>
          <p:cNvSpPr>
            <a:spLocks noGrp="1"/>
          </p:cNvSpPr>
          <p:nvPr>
            <p:ph type="sldNum" sz="quarter" idx="10"/>
          </p:nvPr>
        </p:nvSpPr>
        <p:spPr/>
        <p:txBody>
          <a:bodyPr/>
          <a:lstStyle/>
          <a:p>
            <a:fld id="{E615276C-C82B-4C9C-9BA1-E04A36731B86}" type="slidenum">
              <a:rPr lang="en-GB" smtClean="0"/>
              <a:t>41</a:t>
            </a:fld>
            <a:endParaRPr lang="en-GB"/>
          </a:p>
        </p:txBody>
      </p:sp>
    </p:spTree>
    <p:extLst>
      <p:ext uri="{BB962C8B-B14F-4D97-AF65-F5344CB8AC3E}">
        <p14:creationId xmlns:p14="http://schemas.microsoft.com/office/powerpoint/2010/main" val="4052939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Imaging a database of customer records, where each record represents a customer's attributes. These can include identifiers such as name and address, demographic information such as gender and age, and financial attributes such as income and revenue spent. Clustering is an automated process to group related records together. Related records are grouped together on the basis of having similar values for attributes. This approach of segmenting the database via clustering analysis is often used as an exploratory technique because it is not necessary for the end-user/analyst to specify ahead of time how records should be related together. In fact, the objective of the analysis is often to discover segments or clusters, and then examine the attributes and values that define the clusters or segments. As such, interesting and surprising ways of grouping customers together can become apparent, and this in turn can be used to drive marketing and promotion strategies to target specific types of customers.</a:t>
            </a:r>
            <a:endParaRPr lang="en-GB" dirty="0"/>
          </a:p>
        </p:txBody>
      </p:sp>
      <p:sp>
        <p:nvSpPr>
          <p:cNvPr id="4" name="Slide Number Placeholder 3"/>
          <p:cNvSpPr>
            <a:spLocks noGrp="1"/>
          </p:cNvSpPr>
          <p:nvPr>
            <p:ph type="sldNum" sz="quarter" idx="10"/>
          </p:nvPr>
        </p:nvSpPr>
        <p:spPr/>
        <p:txBody>
          <a:bodyPr/>
          <a:lstStyle/>
          <a:p>
            <a:fld id="{E615276C-C82B-4C9C-9BA1-E04A36731B86}" type="slidenum">
              <a:rPr lang="en-GB" smtClean="0"/>
              <a:t>42</a:t>
            </a:fld>
            <a:endParaRPr lang="en-GB"/>
          </a:p>
        </p:txBody>
      </p:sp>
    </p:spTree>
    <p:extLst>
      <p:ext uri="{BB962C8B-B14F-4D97-AF65-F5344CB8AC3E}">
        <p14:creationId xmlns:p14="http://schemas.microsoft.com/office/powerpoint/2010/main" val="133546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F042F-3D25-478D-8EE1-1EF9881BF424}" type="slidenum">
              <a:rPr lang="en-GB"/>
              <a:pPr/>
              <a:t>12</a:t>
            </a:fld>
            <a:endParaRPr lang="en-GB"/>
          </a:p>
        </p:txBody>
      </p:sp>
      <p:sp>
        <p:nvSpPr>
          <p:cNvPr id="8194" name="Rectangle 2"/>
          <p:cNvSpPr>
            <a:spLocks noGrp="1" noRot="1" noChangeAspect="1" noChangeArrowheads="1" noTextEdit="1"/>
          </p:cNvSpPr>
          <p:nvPr>
            <p:ph type="sldImg"/>
          </p:nvPr>
        </p:nvSpPr>
        <p:spPr>
          <a:xfrm>
            <a:off x="1143000" y="685800"/>
            <a:ext cx="4572000" cy="3429000"/>
          </a:xfrm>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3BB92-8FAC-40EE-BEF2-43DA0C346018}" type="slidenum">
              <a:rPr lang="en-GB"/>
              <a:pPr/>
              <a:t>13</a:t>
            </a:fld>
            <a:endParaRPr lang="en-GB"/>
          </a:p>
        </p:txBody>
      </p:sp>
      <p:sp>
        <p:nvSpPr>
          <p:cNvPr id="10242" name="Rectangle 2"/>
          <p:cNvSpPr>
            <a:spLocks noGrp="1" noRot="1" noChangeAspect="1" noChangeArrowheads="1" noTextEdit="1"/>
          </p:cNvSpPr>
          <p:nvPr>
            <p:ph type="sldImg"/>
          </p:nvPr>
        </p:nvSpPr>
        <p:spPr>
          <a:xfrm>
            <a:off x="1143000" y="685800"/>
            <a:ext cx="4572000" cy="3429000"/>
          </a:xfrm>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9434EF-D49A-4B58-9DBD-114D9BD7C109}" type="slidenum">
              <a:rPr lang="en-GB"/>
              <a:pPr/>
              <a:t>14</a:t>
            </a:fld>
            <a:endParaRPr lang="en-GB"/>
          </a:p>
        </p:txBody>
      </p:sp>
      <p:sp>
        <p:nvSpPr>
          <p:cNvPr id="14338" name="Rectangle 2"/>
          <p:cNvSpPr>
            <a:spLocks noGrp="1" noRot="1" noChangeAspect="1" noChangeArrowheads="1" noTextEdit="1"/>
          </p:cNvSpPr>
          <p:nvPr>
            <p:ph type="sldImg"/>
          </p:nvPr>
        </p:nvSpPr>
        <p:spPr>
          <a:xfrm>
            <a:off x="1143000" y="685800"/>
            <a:ext cx="4572000" cy="3429000"/>
          </a:xfrm>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097AD3-A594-4E37-829E-14ABA9663156}" type="slidenum">
              <a:rPr lang="en-GB"/>
              <a:pPr/>
              <a:t>15</a:t>
            </a:fld>
            <a:endParaRPr lang="en-GB"/>
          </a:p>
        </p:txBody>
      </p:sp>
      <p:sp>
        <p:nvSpPr>
          <p:cNvPr id="22530" name="Rectangle 2"/>
          <p:cNvSpPr>
            <a:spLocks noGrp="1" noRot="1" noChangeAspect="1" noChangeArrowheads="1" noTextEdit="1"/>
          </p:cNvSpPr>
          <p:nvPr>
            <p:ph type="sldImg"/>
          </p:nvPr>
        </p:nvSpPr>
        <p:spPr>
          <a:xfrm>
            <a:off x="1143000" y="685800"/>
            <a:ext cx="4572000" cy="342900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746730-5AED-4501-9835-DF24F7E5FD83}" type="slidenum">
              <a:rPr lang="en-GB"/>
              <a:pPr/>
              <a:t>16</a:t>
            </a:fld>
            <a:endParaRPr lang="en-GB"/>
          </a:p>
        </p:txBody>
      </p:sp>
      <p:sp>
        <p:nvSpPr>
          <p:cNvPr id="24578" name="Rectangle 2"/>
          <p:cNvSpPr>
            <a:spLocks noGrp="1" noRot="1" noChangeAspect="1" noChangeArrowheads="1" noTextEdit="1"/>
          </p:cNvSpPr>
          <p:nvPr>
            <p:ph type="sldImg"/>
          </p:nvPr>
        </p:nvSpPr>
        <p:spPr>
          <a:xfrm>
            <a:off x="1143000" y="685800"/>
            <a:ext cx="4572000" cy="3429000"/>
          </a:xfrm>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39774-0089-47B4-821E-597FAD24E89E}" type="slidenum">
              <a:rPr lang="en-GB"/>
              <a:pPr/>
              <a:t>17</a:t>
            </a:fld>
            <a:endParaRPr lang="en-GB"/>
          </a:p>
        </p:txBody>
      </p:sp>
      <p:sp>
        <p:nvSpPr>
          <p:cNvPr id="26626" name="Rectangle 2"/>
          <p:cNvSpPr>
            <a:spLocks noGrp="1" noRot="1" noChangeAspect="1" noChangeArrowheads="1" noTextEdit="1"/>
          </p:cNvSpPr>
          <p:nvPr>
            <p:ph type="sldImg"/>
          </p:nvPr>
        </p:nvSpPr>
        <p:spPr>
          <a:xfrm>
            <a:off x="1143000" y="685800"/>
            <a:ext cx="4572000" cy="3429000"/>
          </a:xfrm>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59151-7C96-4C2D-9AF1-6719716229A7}" type="slidenum">
              <a:rPr lang="en-GB"/>
              <a:pPr/>
              <a:t>18</a:t>
            </a:fld>
            <a:endParaRPr lang="en-GB"/>
          </a:p>
        </p:txBody>
      </p:sp>
      <p:sp>
        <p:nvSpPr>
          <p:cNvPr id="28674" name="Rectangle 2"/>
          <p:cNvSpPr>
            <a:spLocks noGrp="1" noRot="1" noChangeAspect="1" noChangeArrowheads="1" noTextEdit="1"/>
          </p:cNvSpPr>
          <p:nvPr>
            <p:ph type="sldImg"/>
          </p:nvPr>
        </p:nvSpPr>
        <p:spPr>
          <a:xfrm>
            <a:off x="1143000" y="685800"/>
            <a:ext cx="4572000" cy="3429000"/>
          </a:xfrm>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Other models SAS – SEMMA; 5 A’s processes; CRISP – </a:t>
            </a:r>
            <a:r>
              <a:rPr lang="en-GB" smtClean="0"/>
              <a:t>DM model</a:t>
            </a:r>
            <a:endParaRPr lang="en-GB"/>
          </a:p>
        </p:txBody>
      </p:sp>
      <p:sp>
        <p:nvSpPr>
          <p:cNvPr id="4" name="Slide Number Placeholder 3"/>
          <p:cNvSpPr>
            <a:spLocks noGrp="1"/>
          </p:cNvSpPr>
          <p:nvPr>
            <p:ph type="sldNum" sz="quarter" idx="10"/>
          </p:nvPr>
        </p:nvSpPr>
        <p:spPr/>
        <p:txBody>
          <a:bodyPr/>
          <a:lstStyle/>
          <a:p>
            <a:fld id="{E615276C-C82B-4C9C-9BA1-E04A36731B86}" type="slidenum">
              <a:rPr lang="en-GB" smtClean="0"/>
              <a:t>27</a:t>
            </a:fld>
            <a:endParaRPr lang="en-GB"/>
          </a:p>
        </p:txBody>
      </p:sp>
    </p:spTree>
    <p:extLst>
      <p:ext uri="{BB962C8B-B14F-4D97-AF65-F5344CB8AC3E}">
        <p14:creationId xmlns:p14="http://schemas.microsoft.com/office/powerpoint/2010/main" val="379413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5560CD3-DEFB-4375-A720-C76CF513DE5E}"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219579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560CD3-DEFB-4375-A720-C76CF513DE5E}"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128759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560CD3-DEFB-4375-A720-C76CF513DE5E}"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48768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560CD3-DEFB-4375-A720-C76CF513DE5E}"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60486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60CD3-DEFB-4375-A720-C76CF513DE5E}"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355140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5560CD3-DEFB-4375-A720-C76CF513DE5E}" type="datetimeFigureOut">
              <a:rPr lang="en-GB" smtClean="0"/>
              <a:t>30/10/2017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414519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5560CD3-DEFB-4375-A720-C76CF513DE5E}" type="datetimeFigureOut">
              <a:rPr lang="en-GB" smtClean="0"/>
              <a:t>30/10/2017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103354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5560CD3-DEFB-4375-A720-C76CF513DE5E}" type="datetimeFigureOut">
              <a:rPr lang="en-GB" smtClean="0"/>
              <a:t>30/10/2017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98115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60CD3-DEFB-4375-A720-C76CF513DE5E}" type="datetimeFigureOut">
              <a:rPr lang="en-GB" smtClean="0"/>
              <a:t>30/10/2017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368163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60CD3-DEFB-4375-A720-C76CF513DE5E}" type="datetimeFigureOut">
              <a:rPr lang="en-GB" smtClean="0"/>
              <a:t>30/10/2017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311724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60CD3-DEFB-4375-A720-C76CF513DE5E}" type="datetimeFigureOut">
              <a:rPr lang="en-GB" smtClean="0"/>
              <a:t>30/10/2017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40E27A-742F-419C-8303-72795A170369}" type="slidenum">
              <a:rPr lang="en-GB" smtClean="0"/>
              <a:t>‹#›</a:t>
            </a:fld>
            <a:endParaRPr lang="en-GB"/>
          </a:p>
        </p:txBody>
      </p:sp>
    </p:spTree>
    <p:extLst>
      <p:ext uri="{BB962C8B-B14F-4D97-AF65-F5344CB8AC3E}">
        <p14:creationId xmlns:p14="http://schemas.microsoft.com/office/powerpoint/2010/main" val="9266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60CD3-DEFB-4375-A720-C76CF513DE5E}" type="datetimeFigureOut">
              <a:rPr lang="en-GB" smtClean="0"/>
              <a:t>30/10/2017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0E27A-742F-419C-8303-72795A170369}" type="slidenum">
              <a:rPr lang="en-GB" smtClean="0"/>
              <a:t>‹#›</a:t>
            </a:fld>
            <a:endParaRPr lang="en-GB"/>
          </a:p>
        </p:txBody>
      </p:sp>
    </p:spTree>
    <p:extLst>
      <p:ext uri="{BB962C8B-B14F-4D97-AF65-F5344CB8AC3E}">
        <p14:creationId xmlns:p14="http://schemas.microsoft.com/office/powerpoint/2010/main" val="371440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risp-dm.or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6.xml"/><Relationship Id="rId5" Type="http://schemas.openxmlformats.org/officeDocument/2006/relationships/image" Target="../media/image11.wmf"/><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5.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youtube.com/watch?v=AfapbKKLRG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Statistics, Data Analysis and Data Mining</a:t>
            </a:r>
            <a:endParaRPr lang="en-GB" dirty="0"/>
          </a:p>
        </p:txBody>
      </p:sp>
      <p:sp>
        <p:nvSpPr>
          <p:cNvPr id="3" name="Subtitle 2"/>
          <p:cNvSpPr>
            <a:spLocks noGrp="1"/>
          </p:cNvSpPr>
          <p:nvPr>
            <p:ph type="subTitle" idx="1"/>
          </p:nvPr>
        </p:nvSpPr>
        <p:spPr/>
        <p:txBody>
          <a:bodyPr/>
          <a:lstStyle/>
          <a:p>
            <a:r>
              <a:rPr lang="en-GB" dirty="0" smtClean="0"/>
              <a:t>Week 10</a:t>
            </a:r>
          </a:p>
          <a:p>
            <a:r>
              <a:rPr lang="en-GB" dirty="0" smtClean="0"/>
              <a:t>Sanela Lazarevski</a:t>
            </a:r>
            <a:endParaRPr lang="en-GB" dirty="0"/>
          </a:p>
        </p:txBody>
      </p:sp>
    </p:spTree>
    <p:extLst>
      <p:ext uri="{BB962C8B-B14F-4D97-AF65-F5344CB8AC3E}">
        <p14:creationId xmlns:p14="http://schemas.microsoft.com/office/powerpoint/2010/main" val="407166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381000"/>
            <a:ext cx="7772400" cy="2209800"/>
          </a:xfrm>
        </p:spPr>
        <p:txBody>
          <a:bodyPr/>
          <a:lstStyle/>
          <a:p>
            <a:r>
              <a:rPr lang="en-GB"/>
              <a:t>Graphical methods</a:t>
            </a:r>
          </a:p>
        </p:txBody>
      </p:sp>
      <p:sp>
        <p:nvSpPr>
          <p:cNvPr id="7171" name="Rectangle 3"/>
          <p:cNvSpPr>
            <a:spLocks noGrp="1" noChangeArrowheads="1"/>
          </p:cNvSpPr>
          <p:nvPr>
            <p:ph type="subTitle" idx="1"/>
          </p:nvPr>
        </p:nvSpPr>
        <p:spPr>
          <a:xfrm>
            <a:off x="1371600" y="2590800"/>
            <a:ext cx="6400800" cy="3048000"/>
          </a:xfrm>
        </p:spPr>
        <p:txBody>
          <a:bodyPr/>
          <a:lstStyle/>
          <a:p>
            <a:pPr algn="l">
              <a:buFontTx/>
              <a:buChar char="•"/>
            </a:pPr>
            <a:r>
              <a:rPr lang="en-GB" dirty="0" err="1">
                <a:solidFill>
                  <a:schemeClr val="tx1"/>
                </a:solidFill>
              </a:rPr>
              <a:t>Piechart</a:t>
            </a:r>
            <a:endParaRPr lang="en-GB" dirty="0">
              <a:solidFill>
                <a:schemeClr val="tx1"/>
              </a:solidFill>
            </a:endParaRPr>
          </a:p>
          <a:p>
            <a:pPr algn="l">
              <a:buFontTx/>
              <a:buChar char="•"/>
            </a:pPr>
            <a:r>
              <a:rPr lang="en-GB" dirty="0" err="1">
                <a:solidFill>
                  <a:schemeClr val="tx1"/>
                </a:solidFill>
              </a:rPr>
              <a:t>Barchart</a:t>
            </a:r>
            <a:endParaRPr lang="en-GB" dirty="0">
              <a:solidFill>
                <a:schemeClr val="tx1"/>
              </a:solidFill>
            </a:endParaRPr>
          </a:p>
          <a:p>
            <a:pPr algn="l">
              <a:buFontTx/>
              <a:buChar char="•"/>
            </a:pPr>
            <a:r>
              <a:rPr lang="en-GB" dirty="0">
                <a:solidFill>
                  <a:schemeClr val="tx1"/>
                </a:solidFill>
              </a:rPr>
              <a:t>Histogram</a:t>
            </a:r>
          </a:p>
          <a:p>
            <a:pPr algn="l">
              <a:buFontTx/>
              <a:buChar char="•"/>
            </a:pPr>
            <a:r>
              <a:rPr lang="en-GB" dirty="0" err="1">
                <a:solidFill>
                  <a:schemeClr val="tx1"/>
                </a:solidFill>
              </a:rPr>
              <a:t>Scattergram</a:t>
            </a:r>
            <a:endParaRPr lang="en-GB" dirty="0">
              <a:solidFill>
                <a:schemeClr val="tx1"/>
              </a:solidFill>
            </a:endParaRPr>
          </a:p>
          <a:p>
            <a:pPr algn="l"/>
            <a:endParaRPr lang="en-GB"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4227051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541338"/>
            <a:ext cx="8229600" cy="609600"/>
          </a:xfrm>
        </p:spPr>
        <p:txBody>
          <a:bodyPr>
            <a:normAutofit fontScale="90000"/>
          </a:bodyPr>
          <a:lstStyle/>
          <a:p>
            <a:r>
              <a:rPr lang="en-GB" dirty="0"/>
              <a:t/>
            </a:r>
            <a:br>
              <a:rPr lang="en-GB" dirty="0"/>
            </a:br>
            <a:r>
              <a:rPr lang="en-GB" sz="3600" dirty="0"/>
              <a:t>Quantitative data</a:t>
            </a:r>
          </a:p>
        </p:txBody>
      </p:sp>
      <p:sp>
        <p:nvSpPr>
          <p:cNvPr id="18435" name="Rectangle 3"/>
          <p:cNvSpPr>
            <a:spLocks noGrp="1" noChangeArrowheads="1"/>
          </p:cNvSpPr>
          <p:nvPr>
            <p:ph type="body" idx="1"/>
          </p:nvPr>
        </p:nvSpPr>
        <p:spPr/>
        <p:txBody>
          <a:bodyPr/>
          <a:lstStyle/>
          <a:p>
            <a:r>
              <a:rPr lang="en-GB" sz="2800"/>
              <a:t>Non-normal</a:t>
            </a:r>
          </a:p>
          <a:p>
            <a:pPr>
              <a:buFontTx/>
              <a:buNone/>
            </a:pPr>
            <a:r>
              <a:rPr lang="en-GB" sz="2800"/>
              <a:t>                 median</a:t>
            </a:r>
          </a:p>
          <a:p>
            <a:pPr>
              <a:buFontTx/>
              <a:buNone/>
            </a:pPr>
            <a:r>
              <a:rPr lang="en-GB" sz="2800"/>
              <a:t>                 range</a:t>
            </a:r>
          </a:p>
          <a:p>
            <a:pPr>
              <a:buFontTx/>
              <a:buNone/>
            </a:pPr>
            <a:r>
              <a:rPr lang="en-GB" sz="2800"/>
              <a:t>                 inter-quartile range</a:t>
            </a:r>
          </a:p>
          <a:p>
            <a:r>
              <a:rPr lang="en-GB" sz="2800"/>
              <a:t>Normal</a:t>
            </a:r>
          </a:p>
          <a:p>
            <a:pPr>
              <a:buFontTx/>
              <a:buNone/>
            </a:pPr>
            <a:r>
              <a:rPr lang="en-GB" sz="2800"/>
              <a:t>                 mean</a:t>
            </a:r>
          </a:p>
          <a:p>
            <a:pPr>
              <a:buFontTx/>
              <a:buNone/>
            </a:pPr>
            <a:r>
              <a:rPr lang="en-GB" sz="2800"/>
              <a:t>                 standard deviation</a:t>
            </a:r>
          </a:p>
          <a:p>
            <a:pPr>
              <a:buFontTx/>
              <a:buNone/>
            </a:pPr>
            <a:r>
              <a:rPr lang="en-GB" sz="2800"/>
              <a:t>                 variance</a:t>
            </a:r>
          </a:p>
        </p:txBody>
      </p:sp>
    </p:spTree>
    <p:extLst>
      <p:ext uri="{BB962C8B-B14F-4D97-AF65-F5344CB8AC3E}">
        <p14:creationId xmlns:p14="http://schemas.microsoft.com/office/powerpoint/2010/main" val="2956764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populations vs. samples</a:t>
            </a:r>
          </a:p>
        </p:txBody>
      </p:sp>
      <p:sp>
        <p:nvSpPr>
          <p:cNvPr id="7171" name="Rectangle 3"/>
          <p:cNvSpPr>
            <a:spLocks noGrp="1" noChangeArrowheads="1"/>
          </p:cNvSpPr>
          <p:nvPr>
            <p:ph type="body" idx="1"/>
          </p:nvPr>
        </p:nvSpPr>
        <p:spPr/>
        <p:txBody>
          <a:bodyPr/>
          <a:lstStyle/>
          <a:p>
            <a:r>
              <a:rPr lang="en-US"/>
              <a:t>we want to describe both </a:t>
            </a:r>
            <a:r>
              <a:rPr lang="en-US" i="1"/>
              <a:t>samples</a:t>
            </a:r>
            <a:r>
              <a:rPr lang="en-US"/>
              <a:t> and </a:t>
            </a:r>
            <a:r>
              <a:rPr lang="en-US" i="1"/>
              <a:t>populations</a:t>
            </a:r>
          </a:p>
          <a:p>
            <a:r>
              <a:rPr lang="en-US"/>
              <a:t>the latter is a matter of inference…</a:t>
            </a:r>
          </a:p>
        </p:txBody>
      </p:sp>
    </p:spTree>
    <p:extLst>
      <p:ext uri="{BB962C8B-B14F-4D97-AF65-F5344CB8AC3E}">
        <p14:creationId xmlns:p14="http://schemas.microsoft.com/office/powerpoint/2010/main" val="148198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7772400" cy="1143000"/>
          </a:xfrm>
        </p:spPr>
        <p:txBody>
          <a:bodyPr/>
          <a:lstStyle/>
          <a:p>
            <a:r>
              <a:rPr lang="en-US"/>
              <a:t>“outliers”</a:t>
            </a:r>
          </a:p>
        </p:txBody>
      </p:sp>
      <p:sp>
        <p:nvSpPr>
          <p:cNvPr id="9219" name="Rectangle 3"/>
          <p:cNvSpPr>
            <a:spLocks noGrp="1" noChangeArrowheads="1"/>
          </p:cNvSpPr>
          <p:nvPr>
            <p:ph type="body" idx="1"/>
          </p:nvPr>
        </p:nvSpPr>
        <p:spPr>
          <a:xfrm>
            <a:off x="685800" y="1295400"/>
            <a:ext cx="8001000" cy="4800600"/>
          </a:xfrm>
        </p:spPr>
        <p:txBody>
          <a:bodyPr>
            <a:normAutofit/>
          </a:bodyPr>
          <a:lstStyle/>
          <a:p>
            <a:r>
              <a:rPr lang="en-US" sz="2400" dirty="0"/>
              <a:t>minority cases, so different from the majority that they merit separate consideration</a:t>
            </a:r>
          </a:p>
          <a:p>
            <a:pPr lvl="1"/>
            <a:r>
              <a:rPr lang="en-US" sz="2400" dirty="0"/>
              <a:t>are they errors?</a:t>
            </a:r>
          </a:p>
          <a:p>
            <a:pPr lvl="1"/>
            <a:r>
              <a:rPr lang="en-US" sz="2400" dirty="0"/>
              <a:t>are they indicative of a different pattern?</a:t>
            </a:r>
          </a:p>
          <a:p>
            <a:r>
              <a:rPr lang="en-US" sz="2400" dirty="0"/>
              <a:t>think about possible outliers with care, but beware of mechanical treatments…</a:t>
            </a:r>
          </a:p>
          <a:p>
            <a:r>
              <a:rPr lang="en-US" sz="2400" dirty="0"/>
              <a:t>significance of outliers depends on </a:t>
            </a:r>
            <a:r>
              <a:rPr lang="en-US" sz="2400" b="1" dirty="0"/>
              <a:t>your</a:t>
            </a:r>
            <a:r>
              <a:rPr lang="en-US" sz="2400" dirty="0"/>
              <a:t> research interests</a:t>
            </a:r>
          </a:p>
          <a:p>
            <a:pPr>
              <a:buFontTx/>
              <a:buNone/>
            </a:pPr>
            <a:endParaRPr lang="en-US" sz="2400" dirty="0"/>
          </a:p>
        </p:txBody>
      </p:sp>
      <p:sp>
        <p:nvSpPr>
          <p:cNvPr id="4" name="Rectangle 2"/>
          <p:cNvSpPr>
            <a:spLocks noChangeArrowheads="1"/>
          </p:cNvSpPr>
          <p:nvPr/>
        </p:nvSpPr>
        <p:spPr bwMode="auto">
          <a:xfrm>
            <a:off x="6040257" y="4329025"/>
            <a:ext cx="1988127" cy="21963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 name="Group 3"/>
          <p:cNvGrpSpPr>
            <a:grpSpLocks/>
          </p:cNvGrpSpPr>
          <p:nvPr/>
        </p:nvGrpSpPr>
        <p:grpSpPr bwMode="auto">
          <a:xfrm>
            <a:off x="6724483" y="4996890"/>
            <a:ext cx="826234" cy="1317791"/>
            <a:chOff x="1584" y="1488"/>
            <a:chExt cx="1536" cy="1872"/>
          </a:xfrm>
        </p:grpSpPr>
        <p:sp>
          <p:nvSpPr>
            <p:cNvPr id="6" name="Oval 4"/>
            <p:cNvSpPr>
              <a:spLocks noChangeArrowheads="1"/>
            </p:cNvSpPr>
            <p:nvPr/>
          </p:nvSpPr>
          <p:spPr bwMode="auto">
            <a:xfrm>
              <a:off x="1584" y="14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 name="Oval 5"/>
            <p:cNvSpPr>
              <a:spLocks noChangeArrowheads="1"/>
            </p:cNvSpPr>
            <p:nvPr/>
          </p:nvSpPr>
          <p:spPr bwMode="auto">
            <a:xfrm>
              <a:off x="1824" y="16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 name="Oval 6"/>
            <p:cNvSpPr>
              <a:spLocks noChangeArrowheads="1"/>
            </p:cNvSpPr>
            <p:nvPr/>
          </p:nvSpPr>
          <p:spPr bwMode="auto">
            <a:xfrm>
              <a:off x="1824"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 name="Oval 7"/>
            <p:cNvSpPr>
              <a:spLocks noChangeArrowheads="1"/>
            </p:cNvSpPr>
            <p:nvPr/>
          </p:nvSpPr>
          <p:spPr bwMode="auto">
            <a:xfrm>
              <a:off x="2112" y="22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 name="Oval 8"/>
            <p:cNvSpPr>
              <a:spLocks noChangeArrowheads="1"/>
            </p:cNvSpPr>
            <p:nvPr/>
          </p:nvSpPr>
          <p:spPr bwMode="auto">
            <a:xfrm>
              <a:off x="2304"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 name="Oval 9"/>
            <p:cNvSpPr>
              <a:spLocks noChangeArrowheads="1"/>
            </p:cNvSpPr>
            <p:nvPr/>
          </p:nvSpPr>
          <p:spPr bwMode="auto">
            <a:xfrm>
              <a:off x="1968"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 name="Oval 10"/>
            <p:cNvSpPr>
              <a:spLocks noChangeArrowheads="1"/>
            </p:cNvSpPr>
            <p:nvPr/>
          </p:nvSpPr>
          <p:spPr bwMode="auto">
            <a:xfrm>
              <a:off x="2400"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 name="Oval 11"/>
            <p:cNvSpPr>
              <a:spLocks noChangeArrowheads="1"/>
            </p:cNvSpPr>
            <p:nvPr/>
          </p:nvSpPr>
          <p:spPr bwMode="auto">
            <a:xfrm>
              <a:off x="1680"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Oval 12"/>
            <p:cNvSpPr>
              <a:spLocks noChangeArrowheads="1"/>
            </p:cNvSpPr>
            <p:nvPr/>
          </p:nvSpPr>
          <p:spPr bwMode="auto">
            <a:xfrm>
              <a:off x="2352" y="26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Oval 13"/>
            <p:cNvSpPr>
              <a:spLocks noChangeArrowheads="1"/>
            </p:cNvSpPr>
            <p:nvPr/>
          </p:nvSpPr>
          <p:spPr bwMode="auto">
            <a:xfrm>
              <a:off x="2448"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 name="Oval 14"/>
            <p:cNvSpPr>
              <a:spLocks noChangeArrowheads="1"/>
            </p:cNvSpPr>
            <p:nvPr/>
          </p:nvSpPr>
          <p:spPr bwMode="auto">
            <a:xfrm>
              <a:off x="2640" y="273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 name="Oval 15"/>
            <p:cNvSpPr>
              <a:spLocks noChangeArrowheads="1"/>
            </p:cNvSpPr>
            <p:nvPr/>
          </p:nvSpPr>
          <p:spPr bwMode="auto">
            <a:xfrm>
              <a:off x="2688" y="30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Oval 16"/>
            <p:cNvSpPr>
              <a:spLocks noChangeArrowheads="1"/>
            </p:cNvSpPr>
            <p:nvPr/>
          </p:nvSpPr>
          <p:spPr bwMode="auto">
            <a:xfrm>
              <a:off x="3072" y="331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9" name="Oval 17"/>
          <p:cNvSpPr>
            <a:spLocks noChangeArrowheads="1"/>
          </p:cNvSpPr>
          <p:nvPr/>
        </p:nvSpPr>
        <p:spPr bwMode="auto">
          <a:xfrm>
            <a:off x="7845778" y="5289066"/>
            <a:ext cx="45719" cy="4571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400" dirty="0"/>
          </a:p>
        </p:txBody>
      </p:sp>
      <p:sp>
        <p:nvSpPr>
          <p:cNvPr id="20" name="Line 18"/>
          <p:cNvSpPr>
            <a:spLocks noChangeShapeType="1"/>
          </p:cNvSpPr>
          <p:nvPr/>
        </p:nvSpPr>
        <p:spPr bwMode="auto">
          <a:xfrm>
            <a:off x="6343482" y="4539691"/>
            <a:ext cx="1006973" cy="168947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 name="Line 19"/>
          <p:cNvSpPr>
            <a:spLocks noChangeShapeType="1"/>
          </p:cNvSpPr>
          <p:nvPr/>
        </p:nvSpPr>
        <p:spPr bwMode="auto">
          <a:xfrm>
            <a:off x="6191082" y="4768290"/>
            <a:ext cx="1445911" cy="131779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195238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summaries of distributions</a:t>
            </a:r>
          </a:p>
        </p:txBody>
      </p:sp>
      <p:sp>
        <p:nvSpPr>
          <p:cNvPr id="13315" name="Rectangle 3"/>
          <p:cNvSpPr>
            <a:spLocks noGrp="1" noChangeArrowheads="1"/>
          </p:cNvSpPr>
          <p:nvPr>
            <p:ph type="body" idx="1"/>
          </p:nvPr>
        </p:nvSpPr>
        <p:spPr>
          <a:xfrm>
            <a:off x="685800" y="1981200"/>
            <a:ext cx="8001000" cy="4114800"/>
          </a:xfrm>
        </p:spPr>
        <p:txBody>
          <a:bodyPr/>
          <a:lstStyle/>
          <a:p>
            <a:r>
              <a:rPr lang="en-US"/>
              <a:t>graphic vs. numeric</a:t>
            </a:r>
          </a:p>
          <a:p>
            <a:pPr lvl="1"/>
            <a:r>
              <a:rPr lang="en-US"/>
              <a:t>graphic may be better for visualization</a:t>
            </a:r>
          </a:p>
          <a:p>
            <a:pPr lvl="1"/>
            <a:r>
              <a:rPr lang="en-US"/>
              <a:t>numeric are better for statistical/inferential purposes</a:t>
            </a:r>
          </a:p>
          <a:p>
            <a:r>
              <a:rPr lang="en-US"/>
              <a:t>resistance to outliers is usually an advantage in either case</a:t>
            </a:r>
          </a:p>
        </p:txBody>
      </p:sp>
    </p:spTree>
    <p:extLst>
      <p:ext uri="{BB962C8B-B14F-4D97-AF65-F5344CB8AC3E}">
        <p14:creationId xmlns:p14="http://schemas.microsoft.com/office/powerpoint/2010/main" val="2803640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1143000"/>
          </a:xfrm>
        </p:spPr>
        <p:txBody>
          <a:bodyPr/>
          <a:lstStyle/>
          <a:p>
            <a:r>
              <a:rPr lang="en-US"/>
              <a:t>central tendency</a:t>
            </a:r>
          </a:p>
        </p:txBody>
      </p:sp>
      <p:sp>
        <p:nvSpPr>
          <p:cNvPr id="21507" name="Rectangle 3"/>
          <p:cNvSpPr>
            <a:spLocks noGrp="1" noChangeArrowheads="1"/>
          </p:cNvSpPr>
          <p:nvPr>
            <p:ph type="body" idx="1"/>
          </p:nvPr>
        </p:nvSpPr>
        <p:spPr>
          <a:xfrm>
            <a:off x="685800" y="1524000"/>
            <a:ext cx="7772400" cy="4114800"/>
          </a:xfrm>
        </p:spPr>
        <p:txBody>
          <a:bodyPr/>
          <a:lstStyle/>
          <a:p>
            <a:r>
              <a:rPr lang="en-US"/>
              <a:t>measures of central tendency</a:t>
            </a:r>
          </a:p>
          <a:p>
            <a:pPr lvl="1"/>
            <a:r>
              <a:rPr lang="en-US"/>
              <a:t>provide a sense of the value expressed by multiple cases, </a:t>
            </a:r>
            <a:r>
              <a:rPr lang="en-US" u="sng"/>
              <a:t>over all</a:t>
            </a:r>
            <a:r>
              <a:rPr lang="en-US"/>
              <a:t>…</a:t>
            </a:r>
          </a:p>
          <a:p>
            <a:endParaRPr lang="en-US"/>
          </a:p>
          <a:p>
            <a:r>
              <a:rPr lang="en-US"/>
              <a:t>mean</a:t>
            </a:r>
          </a:p>
          <a:p>
            <a:r>
              <a:rPr lang="en-US"/>
              <a:t>median</a:t>
            </a:r>
          </a:p>
          <a:p>
            <a:r>
              <a:rPr lang="en-US"/>
              <a:t>mode</a:t>
            </a:r>
          </a:p>
        </p:txBody>
      </p:sp>
    </p:spTree>
    <p:extLst>
      <p:ext uri="{BB962C8B-B14F-4D97-AF65-F5344CB8AC3E}">
        <p14:creationId xmlns:p14="http://schemas.microsoft.com/office/powerpoint/2010/main" val="2342746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mean</a:t>
            </a:r>
          </a:p>
        </p:txBody>
      </p:sp>
      <p:sp>
        <p:nvSpPr>
          <p:cNvPr id="23555" name="Rectangle 3"/>
          <p:cNvSpPr>
            <a:spLocks noGrp="1" noChangeArrowheads="1"/>
          </p:cNvSpPr>
          <p:nvPr>
            <p:ph type="body" idx="1"/>
          </p:nvPr>
        </p:nvSpPr>
        <p:spPr/>
        <p:txBody>
          <a:bodyPr/>
          <a:lstStyle/>
          <a:p>
            <a:r>
              <a:rPr lang="en-US"/>
              <a:t>center of gravity</a:t>
            </a:r>
          </a:p>
          <a:p>
            <a:r>
              <a:rPr lang="en-US"/>
              <a:t>evenly partitions the sum of all measurement among all cases; </a:t>
            </a:r>
            <a:r>
              <a:rPr lang="en-US" i="1"/>
              <a:t>average</a:t>
            </a:r>
            <a:r>
              <a:rPr lang="en-US"/>
              <a:t> of all measures</a:t>
            </a:r>
          </a:p>
          <a:p>
            <a:endParaRPr lang="en-US"/>
          </a:p>
        </p:txBody>
      </p:sp>
      <p:sp>
        <p:nvSpPr>
          <p:cNvPr id="23556" name="Rectangle 4"/>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23557" name="Object 5"/>
          <p:cNvGraphicFramePr>
            <a:graphicFrameLocks noChangeAspect="1"/>
          </p:cNvGraphicFramePr>
          <p:nvPr/>
        </p:nvGraphicFramePr>
        <p:xfrm>
          <a:off x="3276600" y="4267200"/>
          <a:ext cx="2286000" cy="2184400"/>
        </p:xfrm>
        <a:graphic>
          <a:graphicData uri="http://schemas.openxmlformats.org/presentationml/2006/ole">
            <mc:AlternateContent xmlns:mc="http://schemas.openxmlformats.org/markup-compatibility/2006">
              <mc:Choice xmlns:v="urn:schemas-microsoft-com:vml" Requires="v">
                <p:oleObj spid="_x0000_s1053" name="Equation" r:id="rId4" imgW="634725" imgH="609336" progId="Equation.3">
                  <p:embed/>
                </p:oleObj>
              </mc:Choice>
              <mc:Fallback>
                <p:oleObj name="Equation" r:id="rId4" imgW="634725" imgH="60933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267200"/>
                        <a:ext cx="2286000" cy="218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Oval 6"/>
          <p:cNvSpPr>
            <a:spLocks noChangeArrowheads="1"/>
          </p:cNvSpPr>
          <p:nvPr/>
        </p:nvSpPr>
        <p:spPr bwMode="auto">
          <a:xfrm>
            <a:off x="3200400" y="5410200"/>
            <a:ext cx="609600" cy="6096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3042627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p:txBody>
          <a:bodyPr/>
          <a:lstStyle/>
          <a:p>
            <a:r>
              <a:rPr lang="en-US"/>
              <a:t>crucial for inferential statistics</a:t>
            </a:r>
          </a:p>
          <a:p>
            <a:endParaRPr lang="en-US"/>
          </a:p>
          <a:p>
            <a:r>
              <a:rPr lang="en-US"/>
              <a:t>mean is not very resistant to outliers</a:t>
            </a:r>
          </a:p>
          <a:p>
            <a:endParaRPr lang="en-US"/>
          </a:p>
          <a:p>
            <a:r>
              <a:rPr lang="en-US"/>
              <a:t>a “trimmed mean” may be better for descriptive purposes</a:t>
            </a:r>
          </a:p>
        </p:txBody>
      </p:sp>
      <p:sp>
        <p:nvSpPr>
          <p:cNvPr id="25603" name="Rectangle 3"/>
          <p:cNvSpPr>
            <a:spLocks noGrp="1" noChangeArrowheads="1"/>
          </p:cNvSpPr>
          <p:nvPr>
            <p:ph type="title"/>
          </p:nvPr>
        </p:nvSpPr>
        <p:spPr/>
        <p:txBody>
          <a:bodyPr/>
          <a:lstStyle/>
          <a:p>
            <a:r>
              <a:rPr lang="en-US"/>
              <a:t>mean – pro and con</a:t>
            </a:r>
          </a:p>
        </p:txBody>
      </p:sp>
    </p:spTree>
    <p:extLst>
      <p:ext uri="{BB962C8B-B14F-4D97-AF65-F5344CB8AC3E}">
        <p14:creationId xmlns:p14="http://schemas.microsoft.com/office/powerpoint/2010/main" val="4261254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0"/>
            <a:ext cx="7772400" cy="838200"/>
          </a:xfrm>
        </p:spPr>
        <p:txBody>
          <a:bodyPr/>
          <a:lstStyle/>
          <a:p>
            <a:r>
              <a:rPr lang="en-US"/>
              <a:t>mean</a:t>
            </a:r>
          </a:p>
        </p:txBody>
      </p:sp>
      <p:pic>
        <p:nvPicPr>
          <p:cNvPr id="27651"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249363" y="914400"/>
            <a:ext cx="1646237" cy="4114800"/>
          </a:xfrm>
          <a:noFill/>
          <a:ln/>
        </p:spPr>
      </p:pic>
      <p:pic>
        <p:nvPicPr>
          <p:cNvPr id="27652" name="Picture 4"/>
          <p:cNvPicPr>
            <a:picLocks noGrp="1" noChangeAspect="1" noChangeArrowheads="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a:xfrm>
            <a:off x="4705350" y="1066800"/>
            <a:ext cx="3295650" cy="4114800"/>
          </a:xfrm>
          <a:noFill/>
          <a:ln/>
        </p:spPr>
      </p:pic>
      <p:sp>
        <p:nvSpPr>
          <p:cNvPr id="27653" name="Rectangle 5"/>
          <p:cNvSpPr>
            <a:spLocks noChangeArrowheads="1"/>
          </p:cNvSpPr>
          <p:nvPr/>
        </p:nvSpPr>
        <p:spPr bwMode="auto">
          <a:xfrm>
            <a:off x="1724025" y="5791200"/>
            <a:ext cx="2924175" cy="7620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solidFill>
                  <a:schemeClr val="bg1"/>
                </a:solidFill>
              </a:rPr>
              <a:t>R: mean(x)</a:t>
            </a:r>
          </a:p>
        </p:txBody>
      </p:sp>
    </p:spTree>
    <p:extLst>
      <p:ext uri="{BB962C8B-B14F-4D97-AF65-F5344CB8AC3E}">
        <p14:creationId xmlns:p14="http://schemas.microsoft.com/office/powerpoint/2010/main" val="46512199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4638"/>
            <a:ext cx="8229600" cy="850900"/>
          </a:xfrm>
        </p:spPr>
        <p:txBody>
          <a:bodyPr/>
          <a:lstStyle/>
          <a:p>
            <a:r>
              <a:rPr lang="en-GB"/>
              <a:t>The t-test</a:t>
            </a:r>
          </a:p>
        </p:txBody>
      </p:sp>
      <p:sp>
        <p:nvSpPr>
          <p:cNvPr id="79875" name="Rectangle 3"/>
          <p:cNvSpPr>
            <a:spLocks noGrp="1" noChangeArrowheads="1"/>
          </p:cNvSpPr>
          <p:nvPr>
            <p:ph type="body" idx="1"/>
          </p:nvPr>
        </p:nvSpPr>
        <p:spPr>
          <a:xfrm>
            <a:off x="457200" y="1268413"/>
            <a:ext cx="8229600" cy="5184775"/>
          </a:xfrm>
        </p:spPr>
        <p:txBody>
          <a:bodyPr/>
          <a:lstStyle/>
          <a:p>
            <a:r>
              <a:rPr lang="en-GB" sz="2800" dirty="0"/>
              <a:t>A t-test is any statistical hypothesis test in which the test statistic follows a t distribution if the null hypothesis is supported. It’s used to determine if two sets of data are significantly different from each other, and is most commonly applied when the test statistic would follow a normal distribution.</a:t>
            </a:r>
          </a:p>
          <a:p>
            <a:r>
              <a:rPr lang="en-GB" sz="2800" dirty="0"/>
              <a:t>Value need not to be small, sometimes high</a:t>
            </a:r>
            <a:r>
              <a:rPr lang="en-GB" sz="2800" dirty="0" smtClean="0"/>
              <a:t>.</a:t>
            </a:r>
            <a:endParaRPr lang="en-GB" sz="2800" dirty="0"/>
          </a:p>
        </p:txBody>
      </p:sp>
    </p:spTree>
    <p:extLst>
      <p:ext uri="{BB962C8B-B14F-4D97-AF65-F5344CB8AC3E}">
        <p14:creationId xmlns:p14="http://schemas.microsoft.com/office/powerpoint/2010/main" val="68706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652F66A6-B997-440B-9A39-92B60922350C}" type="slidenum">
              <a:rPr lang="en-GB" sz="1000" u="none">
                <a:latin typeface="Verdana" pitchFamily="34" charset="0"/>
              </a:rPr>
              <a:pPr eaLnBrk="1" hangingPunct="1"/>
              <a:t>2</a:t>
            </a:fld>
            <a:endParaRPr lang="en-GB" sz="1000" u="none">
              <a:latin typeface="Verdana" pitchFamily="34" charset="0"/>
            </a:endParaRPr>
          </a:p>
        </p:txBody>
      </p:sp>
      <p:sp>
        <p:nvSpPr>
          <p:cNvPr id="220162" name="Rectangle 2"/>
          <p:cNvSpPr>
            <a:spLocks noGrp="1" noChangeArrowheads="1"/>
          </p:cNvSpPr>
          <p:nvPr>
            <p:ph type="title"/>
          </p:nvPr>
        </p:nvSpPr>
        <p:spPr/>
        <p:txBody>
          <a:bodyPr/>
          <a:lstStyle/>
          <a:p>
            <a:pPr eaLnBrk="1" hangingPunct="1">
              <a:defRPr/>
            </a:pPr>
            <a:r>
              <a:rPr lang="en-GB" smtClean="0"/>
              <a:t>Learning Objectives</a:t>
            </a:r>
          </a:p>
        </p:txBody>
      </p:sp>
      <p:sp>
        <p:nvSpPr>
          <p:cNvPr id="220164" name="Rectangle 4"/>
          <p:cNvSpPr>
            <a:spLocks noGrp="1" noChangeArrowheads="1"/>
          </p:cNvSpPr>
          <p:nvPr>
            <p:ph type="body" idx="1"/>
          </p:nvPr>
        </p:nvSpPr>
        <p:spPr/>
        <p:txBody>
          <a:bodyPr/>
          <a:lstStyle/>
          <a:p>
            <a:pPr eaLnBrk="1" hangingPunct="1"/>
            <a:r>
              <a:rPr lang="en-GB" altLang="zh-TW" smtClean="0">
                <a:ea typeface="新細明體" charset="-120"/>
              </a:rPr>
              <a:t>After studying this topic you should be able to: </a:t>
            </a:r>
          </a:p>
          <a:p>
            <a:pPr eaLnBrk="1" hangingPunct="1"/>
            <a:r>
              <a:rPr lang="en-GB" altLang="zh-TW" smtClean="0">
                <a:ea typeface="新細明體" charset="-120"/>
              </a:rPr>
              <a:t>Critique the development of data mining</a:t>
            </a:r>
          </a:p>
          <a:p>
            <a:pPr eaLnBrk="1" hangingPunct="1"/>
            <a:r>
              <a:rPr lang="en-GB" altLang="zh-TW" smtClean="0">
                <a:ea typeface="新細明體" charset="-120"/>
              </a:rPr>
              <a:t>Determine the advantages of Data Mining across a variety of applications</a:t>
            </a:r>
            <a:endParaRPr lang="en-US" altLang="zh-TW" smtClean="0">
              <a:ea typeface="新細明體" charset="-120"/>
            </a:endParaRPr>
          </a:p>
        </p:txBody>
      </p:sp>
    </p:spTree>
    <p:extLst>
      <p:ext uri="{BB962C8B-B14F-4D97-AF65-F5344CB8AC3E}">
        <p14:creationId xmlns:p14="http://schemas.microsoft.com/office/powerpoint/2010/main" val="3241977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P-value</a:t>
            </a:r>
          </a:p>
        </p:txBody>
      </p:sp>
      <p:sp>
        <p:nvSpPr>
          <p:cNvPr id="74755" name="Rectangle 3"/>
          <p:cNvSpPr>
            <a:spLocks noGrp="1" noChangeArrowheads="1"/>
          </p:cNvSpPr>
          <p:nvPr>
            <p:ph type="body" idx="1"/>
          </p:nvPr>
        </p:nvSpPr>
        <p:spPr>
          <a:xfrm>
            <a:off x="457200" y="3068638"/>
            <a:ext cx="8229600" cy="3057525"/>
          </a:xfrm>
        </p:spPr>
        <p:txBody>
          <a:bodyPr/>
          <a:lstStyle/>
          <a:p>
            <a:pPr>
              <a:buFontTx/>
              <a:buNone/>
            </a:pPr>
            <a:r>
              <a:rPr lang="en-GB">
                <a:solidFill>
                  <a:schemeClr val="tx2"/>
                </a:solidFill>
              </a:rPr>
              <a:t>P &lt;= 0.05</a:t>
            </a:r>
          </a:p>
          <a:p>
            <a:pPr>
              <a:buFontTx/>
              <a:buNone/>
            </a:pPr>
            <a:endParaRPr lang="en-GB">
              <a:solidFill>
                <a:schemeClr val="tx2"/>
              </a:solidFill>
            </a:endParaRPr>
          </a:p>
          <a:p>
            <a:r>
              <a:rPr lang="en-GB"/>
              <a:t>null hypothesis is not true</a:t>
            </a:r>
          </a:p>
          <a:p>
            <a:r>
              <a:rPr lang="en-GB"/>
              <a:t>there is a difference between X and Y</a:t>
            </a:r>
          </a:p>
          <a:p>
            <a:r>
              <a:rPr lang="en-GB"/>
              <a:t>result is statistically significant</a:t>
            </a:r>
          </a:p>
        </p:txBody>
      </p:sp>
      <p:sp>
        <p:nvSpPr>
          <p:cNvPr id="74756" name="Rectangle 4"/>
          <p:cNvSpPr>
            <a:spLocks noChangeArrowheads="1"/>
          </p:cNvSpPr>
          <p:nvPr/>
        </p:nvSpPr>
        <p:spPr bwMode="auto">
          <a:xfrm>
            <a:off x="539750" y="1557338"/>
            <a:ext cx="7119938" cy="139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pPr>
            <a:r>
              <a:rPr lang="en-GB" sz="3200"/>
              <a:t>P is the probability of how true is the null hypothesis</a:t>
            </a:r>
          </a:p>
          <a:p>
            <a:pPr marL="342900" indent="-342900" algn="ctr">
              <a:spcBef>
                <a:spcPct val="20000"/>
              </a:spcBef>
            </a:pPr>
            <a:endParaRPr lang="en-GB" sz="3200"/>
          </a:p>
        </p:txBody>
      </p:sp>
    </p:spTree>
    <p:extLst>
      <p:ext uri="{BB962C8B-B14F-4D97-AF65-F5344CB8AC3E}">
        <p14:creationId xmlns:p14="http://schemas.microsoft.com/office/powerpoint/2010/main" val="4027848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048EB82D-8F40-488F-A08B-9A69EA05A986}" type="slidenum">
              <a:rPr lang="en-GB" sz="1000" u="none">
                <a:latin typeface="Verdana" pitchFamily="34" charset="0"/>
              </a:rPr>
              <a:pPr eaLnBrk="1" hangingPunct="1"/>
              <a:t>21</a:t>
            </a:fld>
            <a:endParaRPr lang="en-GB" sz="1000" u="none">
              <a:latin typeface="Verdana" pitchFamily="34" charset="0"/>
            </a:endParaRPr>
          </a:p>
        </p:txBody>
      </p:sp>
      <p:sp>
        <p:nvSpPr>
          <p:cNvPr id="128002" name="Rectangle 2"/>
          <p:cNvSpPr>
            <a:spLocks noGrp="1" noChangeArrowheads="1"/>
          </p:cNvSpPr>
          <p:nvPr>
            <p:ph type="title"/>
          </p:nvPr>
        </p:nvSpPr>
        <p:spPr>
          <a:xfrm>
            <a:off x="304800" y="304800"/>
            <a:ext cx="8839200" cy="1431925"/>
          </a:xfrm>
        </p:spPr>
        <p:txBody>
          <a:bodyPr/>
          <a:lstStyle/>
          <a:p>
            <a:pPr eaLnBrk="1" hangingPunct="1">
              <a:defRPr/>
            </a:pPr>
            <a:r>
              <a:rPr lang="en-US" smtClean="0"/>
              <a:t>Foundations of Data Mining</a:t>
            </a:r>
          </a:p>
        </p:txBody>
      </p:sp>
      <p:sp>
        <p:nvSpPr>
          <p:cNvPr id="128003" name="Rectangle 3"/>
          <p:cNvSpPr>
            <a:spLocks noGrp="1" noChangeArrowheads="1"/>
          </p:cNvSpPr>
          <p:nvPr>
            <p:ph type="body" idx="1"/>
          </p:nvPr>
        </p:nvSpPr>
        <p:spPr>
          <a:xfrm>
            <a:off x="152400" y="1834480"/>
            <a:ext cx="8839200" cy="4114800"/>
          </a:xfrm>
        </p:spPr>
        <p:txBody>
          <a:bodyPr/>
          <a:lstStyle/>
          <a:p>
            <a:pPr eaLnBrk="1" hangingPunct="1">
              <a:defRPr/>
            </a:pPr>
            <a:r>
              <a:rPr lang="en-US" sz="2800" dirty="0" smtClean="0"/>
              <a:t>Data mining is the process of using raw data to infer important business relationships.</a:t>
            </a:r>
          </a:p>
          <a:p>
            <a:pPr eaLnBrk="1" hangingPunct="1">
              <a:defRPr/>
            </a:pPr>
            <a:r>
              <a:rPr lang="en-US" sz="2800" dirty="0" smtClean="0"/>
              <a:t>Despite a consensus on the value of data mining, a great deal of confusion exists about what it is.</a:t>
            </a:r>
          </a:p>
          <a:p>
            <a:pPr lvl="1" eaLnBrk="1" hangingPunct="1">
              <a:defRPr/>
            </a:pPr>
            <a:r>
              <a:rPr lang="en-US" sz="2400" dirty="0" smtClean="0"/>
              <a:t>DM is a collection of powerful techniques intended for analyzing large datasets.  </a:t>
            </a:r>
          </a:p>
          <a:p>
            <a:pPr lvl="1" eaLnBrk="1" hangingPunct="1">
              <a:defRPr/>
            </a:pPr>
            <a:r>
              <a:rPr lang="en-US" sz="2400" dirty="0" smtClean="0"/>
              <a:t>There is no single data mining approach, but rather a set of techniques that can be used in combination with each other.</a:t>
            </a:r>
          </a:p>
        </p:txBody>
      </p:sp>
    </p:spTree>
    <p:extLst>
      <p:ext uri="{BB962C8B-B14F-4D97-AF65-F5344CB8AC3E}">
        <p14:creationId xmlns:p14="http://schemas.microsoft.com/office/powerpoint/2010/main" val="1951971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17D7A3C4-B566-48C1-97D6-CE0140825350}" type="slidenum">
              <a:rPr lang="en-GB" sz="1000" u="none">
                <a:latin typeface="Verdana" pitchFamily="34" charset="0"/>
              </a:rPr>
              <a:pPr eaLnBrk="1" hangingPunct="1"/>
              <a:t>22</a:t>
            </a:fld>
            <a:endParaRPr lang="en-GB" sz="1000" u="none">
              <a:latin typeface="Verdana" pitchFamily="34" charset="0"/>
            </a:endParaRPr>
          </a:p>
        </p:txBody>
      </p:sp>
      <p:sp>
        <p:nvSpPr>
          <p:cNvPr id="206850" name="Rectangle 2"/>
          <p:cNvSpPr>
            <a:spLocks noGrp="1" noChangeArrowheads="1"/>
          </p:cNvSpPr>
          <p:nvPr>
            <p:ph type="title"/>
          </p:nvPr>
        </p:nvSpPr>
        <p:spPr/>
        <p:txBody>
          <a:bodyPr>
            <a:normAutofit fontScale="90000"/>
          </a:bodyPr>
          <a:lstStyle/>
          <a:p>
            <a:pPr eaLnBrk="1" hangingPunct="1"/>
            <a:r>
              <a:rPr lang="en-US" dirty="0" smtClean="0"/>
              <a:t> Foundations of Data Mining – cont.</a:t>
            </a:r>
            <a:endParaRPr lang="en-GB" dirty="0" smtClean="0"/>
          </a:p>
        </p:txBody>
      </p:sp>
      <p:sp>
        <p:nvSpPr>
          <p:cNvPr id="206851" name="Rectangle 3"/>
          <p:cNvSpPr>
            <a:spLocks noGrp="1" noChangeArrowheads="1"/>
          </p:cNvSpPr>
          <p:nvPr>
            <p:ph type="body" idx="1"/>
          </p:nvPr>
        </p:nvSpPr>
        <p:spPr/>
        <p:txBody>
          <a:bodyPr/>
          <a:lstStyle/>
          <a:p>
            <a:pPr eaLnBrk="1" hangingPunct="1"/>
            <a:r>
              <a:rPr lang="en-US" dirty="0" smtClean="0"/>
              <a:t>These techniques are often called knowledge data discovery (KDD), and include statistical analysis, neural or fuzzy logic,  intelligent agents or data visualization.</a:t>
            </a:r>
          </a:p>
          <a:p>
            <a:pPr eaLnBrk="1" hangingPunct="1"/>
            <a:r>
              <a:rPr lang="en-US" dirty="0" smtClean="0"/>
              <a:t>The KDD techniques not only discover useful patterns in the data, but also can be used to develop predictive models.</a:t>
            </a:r>
          </a:p>
          <a:p>
            <a:pPr eaLnBrk="1" hangingPunct="1"/>
            <a:endParaRPr lang="en-GB" dirty="0" smtClean="0"/>
          </a:p>
        </p:txBody>
      </p:sp>
    </p:spTree>
    <p:extLst>
      <p:ext uri="{BB962C8B-B14F-4D97-AF65-F5344CB8AC3E}">
        <p14:creationId xmlns:p14="http://schemas.microsoft.com/office/powerpoint/2010/main" val="3236518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99989285-2AF4-4494-9AC6-7D982F69C00F}" type="slidenum">
              <a:rPr lang="en-GB" sz="1000" u="none">
                <a:latin typeface="Verdana" pitchFamily="34" charset="0"/>
              </a:rPr>
              <a:pPr eaLnBrk="1" hangingPunct="1"/>
              <a:t>23</a:t>
            </a:fld>
            <a:endParaRPr lang="en-GB" sz="1000" u="none">
              <a:latin typeface="Verdana" pitchFamily="34" charset="0"/>
            </a:endParaRPr>
          </a:p>
        </p:txBody>
      </p:sp>
      <p:sp>
        <p:nvSpPr>
          <p:cNvPr id="129026" name="Rectangle 2"/>
          <p:cNvSpPr>
            <a:spLocks noGrp="1" noChangeArrowheads="1"/>
          </p:cNvSpPr>
          <p:nvPr>
            <p:ph type="title"/>
          </p:nvPr>
        </p:nvSpPr>
        <p:spPr/>
        <p:txBody>
          <a:bodyPr/>
          <a:lstStyle/>
          <a:p>
            <a:pPr eaLnBrk="1" hangingPunct="1">
              <a:defRPr/>
            </a:pPr>
            <a:r>
              <a:rPr lang="en-US" smtClean="0"/>
              <a:t>The Roots of Data Mining</a:t>
            </a:r>
          </a:p>
        </p:txBody>
      </p:sp>
      <p:sp>
        <p:nvSpPr>
          <p:cNvPr id="129027" name="Rectangle 3"/>
          <p:cNvSpPr>
            <a:spLocks noGrp="1" noChangeArrowheads="1"/>
          </p:cNvSpPr>
          <p:nvPr>
            <p:ph type="body" idx="1"/>
          </p:nvPr>
        </p:nvSpPr>
        <p:spPr>
          <a:xfrm>
            <a:off x="228600" y="1600200"/>
            <a:ext cx="8915400" cy="4114800"/>
          </a:xfrm>
        </p:spPr>
        <p:txBody>
          <a:bodyPr>
            <a:normAutofit fontScale="92500"/>
          </a:bodyPr>
          <a:lstStyle/>
          <a:p>
            <a:pPr eaLnBrk="1" hangingPunct="1">
              <a:defRPr/>
            </a:pPr>
            <a:r>
              <a:rPr lang="en-US" dirty="0" smtClean="0"/>
              <a:t>The approach has roots in practice dating back over 30 years.</a:t>
            </a:r>
          </a:p>
          <a:p>
            <a:pPr eaLnBrk="1" hangingPunct="1">
              <a:defRPr/>
            </a:pPr>
            <a:r>
              <a:rPr lang="en-US" dirty="0" smtClean="0"/>
              <a:t>In the early 1960s, data mining was called  statistical analysis, and the pioneers were statistical software companies such as SAS and SPSS.</a:t>
            </a:r>
          </a:p>
          <a:p>
            <a:pPr eaLnBrk="1" hangingPunct="1">
              <a:defRPr/>
            </a:pPr>
            <a:r>
              <a:rPr lang="en-US" dirty="0" smtClean="0"/>
              <a:t>By the 1980s, the traditional techniques had been augmented by new methods such as fuzzy logic, heuristics and neural networks.</a:t>
            </a:r>
          </a:p>
        </p:txBody>
      </p:sp>
    </p:spTree>
    <p:extLst>
      <p:ext uri="{BB962C8B-B14F-4D97-AF65-F5344CB8AC3E}">
        <p14:creationId xmlns:p14="http://schemas.microsoft.com/office/powerpoint/2010/main" val="3400806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charset="0"/>
              </a:defRPr>
            </a:lvl1pPr>
            <a:lvl2pPr marL="742950" indent="-285750" eaLnBrk="0" hangingPunct="0">
              <a:defRPr sz="2400" u="sng">
                <a:solidFill>
                  <a:schemeClr val="tx1"/>
                </a:solidFill>
                <a:latin typeface="Arial" charset="0"/>
              </a:defRPr>
            </a:lvl2pPr>
            <a:lvl3pPr marL="1143000" indent="-228600" eaLnBrk="0" hangingPunct="0">
              <a:defRPr sz="2400" u="sng">
                <a:solidFill>
                  <a:schemeClr val="tx1"/>
                </a:solidFill>
                <a:latin typeface="Arial" charset="0"/>
              </a:defRPr>
            </a:lvl3pPr>
            <a:lvl4pPr marL="1600200" indent="-228600" eaLnBrk="0" hangingPunct="0">
              <a:defRPr sz="2400" u="sng">
                <a:solidFill>
                  <a:schemeClr val="tx1"/>
                </a:solidFill>
                <a:latin typeface="Arial" charset="0"/>
              </a:defRPr>
            </a:lvl4pPr>
            <a:lvl5pPr marL="2057400" indent="-228600" eaLnBrk="0" hangingPunct="0">
              <a:defRPr sz="2400" u="sng">
                <a:solidFill>
                  <a:schemeClr val="tx1"/>
                </a:solidFill>
                <a:latin typeface="Arial" charset="0"/>
              </a:defRPr>
            </a:lvl5pPr>
            <a:lvl6pPr marL="2514600" indent="-228600" eaLnBrk="0" fontAlgn="base" hangingPunct="0">
              <a:spcBef>
                <a:spcPct val="0"/>
              </a:spcBef>
              <a:spcAft>
                <a:spcPct val="0"/>
              </a:spcAft>
              <a:defRPr sz="2400" u="sng">
                <a:solidFill>
                  <a:schemeClr val="tx1"/>
                </a:solidFill>
                <a:latin typeface="Arial" charset="0"/>
              </a:defRPr>
            </a:lvl6pPr>
            <a:lvl7pPr marL="2971800" indent="-228600" eaLnBrk="0" fontAlgn="base" hangingPunct="0">
              <a:spcBef>
                <a:spcPct val="0"/>
              </a:spcBef>
              <a:spcAft>
                <a:spcPct val="0"/>
              </a:spcAft>
              <a:defRPr sz="2400" u="sng">
                <a:solidFill>
                  <a:schemeClr val="tx1"/>
                </a:solidFill>
                <a:latin typeface="Arial" charset="0"/>
              </a:defRPr>
            </a:lvl7pPr>
            <a:lvl8pPr marL="3429000" indent="-228600" eaLnBrk="0" fontAlgn="base" hangingPunct="0">
              <a:spcBef>
                <a:spcPct val="0"/>
              </a:spcBef>
              <a:spcAft>
                <a:spcPct val="0"/>
              </a:spcAft>
              <a:defRPr sz="2400" u="sng">
                <a:solidFill>
                  <a:schemeClr val="tx1"/>
                </a:solidFill>
                <a:latin typeface="Arial" charset="0"/>
              </a:defRPr>
            </a:lvl8pPr>
            <a:lvl9pPr marL="3886200" indent="-228600" eaLnBrk="0" fontAlgn="base" hangingPunct="0">
              <a:spcBef>
                <a:spcPct val="0"/>
              </a:spcBef>
              <a:spcAft>
                <a:spcPct val="0"/>
              </a:spcAft>
              <a:defRPr sz="2400" u="sng">
                <a:solidFill>
                  <a:schemeClr val="tx1"/>
                </a:solidFill>
                <a:latin typeface="Arial" charset="0"/>
              </a:defRPr>
            </a:lvl9pPr>
          </a:lstStyle>
          <a:p>
            <a:pPr eaLnBrk="1" hangingPunct="1"/>
            <a:fld id="{DB875DC4-9BEB-40BC-B184-83CF392D8F27}" type="slidenum">
              <a:rPr lang="en-GB" sz="1000" u="none">
                <a:latin typeface="Verdana" pitchFamily="34" charset="0"/>
              </a:rPr>
              <a:pPr eaLnBrk="1" hangingPunct="1"/>
              <a:t>24</a:t>
            </a:fld>
            <a:endParaRPr lang="en-GB" sz="1000" u="none">
              <a:latin typeface="Verdana" pitchFamily="34" charset="0"/>
            </a:endParaRPr>
          </a:p>
        </p:txBody>
      </p:sp>
      <p:sp>
        <p:nvSpPr>
          <p:cNvPr id="169986" name="Rectangle 2"/>
          <p:cNvSpPr>
            <a:spLocks noGrp="1" noChangeArrowheads="1"/>
          </p:cNvSpPr>
          <p:nvPr>
            <p:ph type="title"/>
          </p:nvPr>
        </p:nvSpPr>
        <p:spPr/>
        <p:txBody>
          <a:bodyPr/>
          <a:lstStyle/>
          <a:p>
            <a:pPr eaLnBrk="1" hangingPunct="1">
              <a:defRPr/>
            </a:pPr>
            <a:r>
              <a:rPr lang="en-US" sz="4800" dirty="0" smtClean="0"/>
              <a:t>Data Mining Technologies</a:t>
            </a:r>
          </a:p>
        </p:txBody>
      </p:sp>
      <p:sp>
        <p:nvSpPr>
          <p:cNvPr id="169987" name="Rectangle 3"/>
          <p:cNvSpPr>
            <a:spLocks noGrp="1" noChangeArrowheads="1"/>
          </p:cNvSpPr>
          <p:nvPr>
            <p:ph type="body" idx="1"/>
          </p:nvPr>
        </p:nvSpPr>
        <p:spPr>
          <a:xfrm>
            <a:off x="228600" y="1600200"/>
            <a:ext cx="8382000" cy="4572000"/>
          </a:xfrm>
        </p:spPr>
        <p:txBody>
          <a:bodyPr>
            <a:normAutofit fontScale="85000" lnSpcReduction="20000"/>
          </a:bodyPr>
          <a:lstStyle/>
          <a:p>
            <a:pPr eaLnBrk="1" hangingPunct="1">
              <a:defRPr/>
            </a:pPr>
            <a:r>
              <a:rPr lang="en-US" sz="2800" b="1" i="1" dirty="0" smtClean="0"/>
              <a:t>Statistics</a:t>
            </a:r>
            <a:r>
              <a:rPr lang="en-US" sz="2800" dirty="0" smtClean="0"/>
              <a:t> – the most mature data mining technologies, but are often not applicable because they need clean data.  In addition, many statistical procedures assume linear relationships, which limits their use.</a:t>
            </a:r>
          </a:p>
          <a:p>
            <a:pPr eaLnBrk="1" hangingPunct="1">
              <a:defRPr/>
            </a:pPr>
            <a:r>
              <a:rPr lang="en-US" sz="2800" b="1" i="1" dirty="0" smtClean="0"/>
              <a:t>Neural networks, genetic algorithms, fuzzy logic</a:t>
            </a:r>
            <a:r>
              <a:rPr lang="en-US" sz="2800" b="1" dirty="0" smtClean="0"/>
              <a:t> </a:t>
            </a:r>
            <a:r>
              <a:rPr lang="en-US" sz="2800" dirty="0" smtClean="0"/>
              <a:t>– these technologies are able to work with complicated and imprecise data.  Their broad applicability has made them popular in the field.</a:t>
            </a:r>
          </a:p>
          <a:p>
            <a:pPr>
              <a:defRPr/>
            </a:pPr>
            <a:r>
              <a:rPr lang="en-US" sz="2800" b="1" i="1" dirty="0"/>
              <a:t>Decision trees</a:t>
            </a:r>
            <a:r>
              <a:rPr lang="en-US" sz="2800" dirty="0"/>
              <a:t> – these technologies are conceptually simple and have gained in popularity as better tree growing software was introduced.  Because of the way they are used, they are perhaps better called “classification” trees</a:t>
            </a:r>
            <a:r>
              <a:rPr lang="en-US" sz="2800" dirty="0" smtClean="0"/>
              <a:t>.</a:t>
            </a:r>
          </a:p>
          <a:p>
            <a:pPr>
              <a:defRPr/>
            </a:pPr>
            <a:r>
              <a:rPr lang="en-US" sz="2800" b="1" dirty="0" smtClean="0"/>
              <a:t>Machine learning </a:t>
            </a:r>
            <a:r>
              <a:rPr lang="en-US" sz="2800" dirty="0" smtClean="0"/>
              <a:t>– artificial intelligence</a:t>
            </a:r>
            <a:endParaRPr lang="en-US" sz="2800" dirty="0"/>
          </a:p>
          <a:p>
            <a:pPr eaLnBrk="1" hangingPunct="1">
              <a:defRPr/>
            </a:pPr>
            <a:endParaRPr lang="en-US" sz="2800" dirty="0" smtClean="0"/>
          </a:p>
        </p:txBody>
      </p:sp>
    </p:spTree>
    <p:extLst>
      <p:ext uri="{BB962C8B-B14F-4D97-AF65-F5344CB8AC3E}">
        <p14:creationId xmlns:p14="http://schemas.microsoft.com/office/powerpoint/2010/main" val="3138551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9672819-694D-4D7F-9D9E-6B7CDEC89C57}" type="slidenum">
              <a:rPr lang="en-US"/>
              <a:pPr/>
              <a:t>25</a:t>
            </a:fld>
            <a:endParaRPr lang="en-US"/>
          </a:p>
        </p:txBody>
      </p:sp>
      <p:sp>
        <p:nvSpPr>
          <p:cNvPr id="167938" name="Rectangle 2"/>
          <p:cNvSpPr>
            <a:spLocks noGrp="1" noChangeArrowheads="1"/>
          </p:cNvSpPr>
          <p:nvPr>
            <p:ph type="title"/>
          </p:nvPr>
        </p:nvSpPr>
        <p:spPr/>
        <p:txBody>
          <a:bodyPr>
            <a:normAutofit fontScale="90000"/>
          </a:bodyPr>
          <a:lstStyle/>
          <a:p>
            <a:r>
              <a:rPr lang="en-US" sz="3600"/>
              <a:t>Machine Learning / Data Mining </a:t>
            </a:r>
            <a:br>
              <a:rPr lang="en-US" sz="3600"/>
            </a:br>
            <a:r>
              <a:rPr lang="en-US" sz="3600"/>
              <a:t>Application areas</a:t>
            </a:r>
          </a:p>
        </p:txBody>
      </p:sp>
      <p:sp>
        <p:nvSpPr>
          <p:cNvPr id="167939" name="Rectangle 3"/>
          <p:cNvSpPr>
            <a:spLocks noGrp="1" noChangeArrowheads="1"/>
          </p:cNvSpPr>
          <p:nvPr>
            <p:ph type="body" idx="1"/>
          </p:nvPr>
        </p:nvSpPr>
        <p:spPr/>
        <p:txBody>
          <a:bodyPr/>
          <a:lstStyle/>
          <a:p>
            <a:r>
              <a:rPr lang="en-US" sz="2400"/>
              <a:t>Science</a:t>
            </a:r>
          </a:p>
          <a:p>
            <a:pPr lvl="1"/>
            <a:r>
              <a:rPr lang="en-US" sz="2000"/>
              <a:t>astronomy, bioinformatics, drug discovery, …</a:t>
            </a:r>
          </a:p>
          <a:p>
            <a:r>
              <a:rPr lang="en-US" sz="2400"/>
              <a:t>Business</a:t>
            </a:r>
          </a:p>
          <a:p>
            <a:pPr lvl="1"/>
            <a:r>
              <a:rPr lang="en-US" sz="2000"/>
              <a:t>advertising, CRM (Customer Relationship management), investments, manufacturing, sports/entertainment, telecom, e-Commerce, targeted marketing, health care, …</a:t>
            </a:r>
          </a:p>
          <a:p>
            <a:r>
              <a:rPr lang="en-US" sz="2400"/>
              <a:t>Web: </a:t>
            </a:r>
          </a:p>
          <a:p>
            <a:pPr lvl="1"/>
            <a:r>
              <a:rPr lang="en-US" sz="2000"/>
              <a:t>search engines, bots, …</a:t>
            </a:r>
          </a:p>
          <a:p>
            <a:r>
              <a:rPr lang="en-US" sz="2400"/>
              <a:t>Government</a:t>
            </a:r>
          </a:p>
          <a:p>
            <a:pPr lvl="1"/>
            <a:r>
              <a:rPr lang="en-US" sz="2000"/>
              <a:t>law enforcement, profiling tax cheaters, anti-terror(?)</a:t>
            </a:r>
          </a:p>
        </p:txBody>
      </p:sp>
    </p:spTree>
    <p:extLst>
      <p:ext uri="{BB962C8B-B14F-4D97-AF65-F5344CB8AC3E}">
        <p14:creationId xmlns:p14="http://schemas.microsoft.com/office/powerpoint/2010/main" val="711290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7D2CDA29-58B8-4033-B76F-3F57457F337D}" type="slidenum">
              <a:rPr lang="en-US"/>
              <a:pPr/>
              <a:t>26</a:t>
            </a:fld>
            <a:endParaRPr lang="en-US"/>
          </a:p>
        </p:txBody>
      </p:sp>
      <p:pic>
        <p:nvPicPr>
          <p:cNvPr id="174082" name="Picture 2" descr="Crisp-dmchartn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5867400" cy="5329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083" name="Rectangle 3"/>
          <p:cNvSpPr>
            <a:spLocks noGrp="1" noChangeArrowheads="1"/>
          </p:cNvSpPr>
          <p:nvPr>
            <p:ph type="title"/>
          </p:nvPr>
        </p:nvSpPr>
        <p:spPr>
          <a:xfrm>
            <a:off x="457200" y="116632"/>
            <a:ext cx="8229600" cy="1143000"/>
          </a:xfrm>
        </p:spPr>
        <p:txBody>
          <a:bodyPr>
            <a:normAutofit fontScale="90000"/>
          </a:bodyPr>
          <a:lstStyle/>
          <a:p>
            <a:r>
              <a:rPr lang="en-US" sz="3600" dirty="0"/>
              <a:t>Knowledge Discovery Process</a:t>
            </a:r>
            <a:br>
              <a:rPr lang="en-US" sz="3600" dirty="0"/>
            </a:br>
            <a:r>
              <a:rPr lang="en-US" sz="3600" dirty="0"/>
              <a:t>flow, according to CRISP-DM </a:t>
            </a:r>
          </a:p>
        </p:txBody>
      </p:sp>
      <p:grpSp>
        <p:nvGrpSpPr>
          <p:cNvPr id="174084" name="Group 4"/>
          <p:cNvGrpSpPr>
            <a:grpSpLocks/>
          </p:cNvGrpSpPr>
          <p:nvPr/>
        </p:nvGrpSpPr>
        <p:grpSpPr bwMode="auto">
          <a:xfrm>
            <a:off x="1371600" y="2590800"/>
            <a:ext cx="990600" cy="990600"/>
            <a:chOff x="336" y="720"/>
            <a:chExt cx="624" cy="624"/>
          </a:xfrm>
        </p:grpSpPr>
        <p:sp>
          <p:nvSpPr>
            <p:cNvPr id="174085" name="AutoShape 5"/>
            <p:cNvSpPr>
              <a:spLocks noChangeArrowheads="1"/>
            </p:cNvSpPr>
            <p:nvPr/>
          </p:nvSpPr>
          <p:spPr bwMode="auto">
            <a:xfrm>
              <a:off x="336" y="912"/>
              <a:ext cx="624" cy="240"/>
            </a:xfrm>
            <a:prstGeom prst="roundRect">
              <a:avLst>
                <a:gd name="adj" fmla="val 16667"/>
              </a:avLst>
            </a:prstGeom>
            <a:solidFill>
              <a:srgbClr val="00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Monitoring </a:t>
              </a:r>
              <a:endParaRPr lang="en-US" sz="1400">
                <a:latin typeface="Tahoma" pitchFamily="34" charset="0"/>
              </a:endParaRPr>
            </a:p>
          </p:txBody>
        </p:sp>
        <p:sp>
          <p:nvSpPr>
            <p:cNvPr id="174086" name="Line 6"/>
            <p:cNvSpPr>
              <a:spLocks noChangeShapeType="1"/>
            </p:cNvSpPr>
            <p:nvPr/>
          </p:nvSpPr>
          <p:spPr bwMode="auto">
            <a:xfrm flipV="1">
              <a:off x="528" y="1152"/>
              <a:ext cx="48"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087" name="Line 7"/>
            <p:cNvSpPr>
              <a:spLocks noChangeShapeType="1"/>
            </p:cNvSpPr>
            <p:nvPr/>
          </p:nvSpPr>
          <p:spPr bwMode="auto">
            <a:xfrm flipV="1">
              <a:off x="720" y="720"/>
              <a:ext cx="48" cy="192"/>
            </a:xfrm>
            <a:prstGeom prst="line">
              <a:avLst/>
            </a:prstGeom>
            <a:noFill/>
            <a:ln w="19050" cap="rnd">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74088" name="Text Box 8"/>
          <p:cNvSpPr txBox="1">
            <a:spLocks noChangeArrowheads="1"/>
          </p:cNvSpPr>
          <p:nvPr/>
        </p:nvSpPr>
        <p:spPr bwMode="auto">
          <a:xfrm>
            <a:off x="6477000" y="2514600"/>
            <a:ext cx="24876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685800" indent="-228600">
              <a:defRPr>
                <a:solidFill>
                  <a:schemeClr val="tx1"/>
                </a:solidFill>
                <a:latin typeface="Arial" charset="0"/>
              </a:defRPr>
            </a:lvl2pPr>
            <a:lvl3pPr marL="1143000" indent="-228600">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a:latin typeface="Times New Roman" pitchFamily="18" charset="0"/>
              </a:rPr>
              <a:t>see </a:t>
            </a:r>
          </a:p>
          <a:p>
            <a:r>
              <a:rPr lang="en-US">
                <a:latin typeface="Times New Roman" pitchFamily="18" charset="0"/>
                <a:hlinkClick r:id="rId3"/>
              </a:rPr>
              <a:t>www.crisp-dm.org</a:t>
            </a:r>
            <a:endParaRPr lang="en-US">
              <a:latin typeface="Times New Roman" pitchFamily="18" charset="0"/>
            </a:endParaRPr>
          </a:p>
          <a:p>
            <a:r>
              <a:rPr lang="en-US">
                <a:latin typeface="Times New Roman" pitchFamily="18" charset="0"/>
              </a:rPr>
              <a:t>for more </a:t>
            </a:r>
          </a:p>
          <a:p>
            <a:r>
              <a:rPr lang="en-US">
                <a:latin typeface="Times New Roman" pitchFamily="18" charset="0"/>
              </a:rPr>
              <a:t>information</a:t>
            </a:r>
          </a:p>
        </p:txBody>
      </p:sp>
    </p:spTree>
    <p:extLst>
      <p:ext uri="{BB962C8B-B14F-4D97-AF65-F5344CB8AC3E}">
        <p14:creationId xmlns:p14="http://schemas.microsoft.com/office/powerpoint/2010/main" val="816988017"/>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371565EC-11DE-4518-82CB-6FD256A7F96D}" type="slidenum">
              <a:rPr lang="en-GB" sz="1000" u="none">
                <a:latin typeface="Verdana" pitchFamily="34" charset="0"/>
              </a:rPr>
              <a:pPr eaLnBrk="1" hangingPunct="1"/>
              <a:t>27</a:t>
            </a:fld>
            <a:endParaRPr lang="en-GB" sz="1000" u="none">
              <a:latin typeface="Verdana" pitchFamily="34" charset="0"/>
            </a:endParaRPr>
          </a:p>
        </p:txBody>
      </p:sp>
      <p:sp>
        <p:nvSpPr>
          <p:cNvPr id="132098" name="Rectangle 2"/>
          <p:cNvSpPr>
            <a:spLocks noGrp="1" noChangeArrowheads="1"/>
          </p:cNvSpPr>
          <p:nvPr>
            <p:ph type="title"/>
          </p:nvPr>
        </p:nvSpPr>
        <p:spPr/>
        <p:txBody>
          <a:bodyPr/>
          <a:lstStyle/>
          <a:p>
            <a:pPr eaLnBrk="1" hangingPunct="1">
              <a:defRPr/>
            </a:pPr>
            <a:r>
              <a:rPr lang="en-US" dirty="0" smtClean="0"/>
              <a:t>DM - a General Approach</a:t>
            </a:r>
          </a:p>
        </p:txBody>
      </p:sp>
      <p:sp>
        <p:nvSpPr>
          <p:cNvPr id="132099" name="Rectangle 3"/>
          <p:cNvSpPr>
            <a:spLocks noGrp="1" noChangeArrowheads="1"/>
          </p:cNvSpPr>
          <p:nvPr>
            <p:ph type="body" idx="1"/>
          </p:nvPr>
        </p:nvSpPr>
        <p:spPr>
          <a:xfrm>
            <a:off x="381000" y="1447800"/>
            <a:ext cx="8610600" cy="4114800"/>
          </a:xfrm>
        </p:spPr>
        <p:txBody>
          <a:bodyPr>
            <a:normAutofit lnSpcReduction="10000"/>
          </a:bodyPr>
          <a:lstStyle/>
          <a:p>
            <a:pPr marL="533400" indent="-533400" eaLnBrk="1" hangingPunct="1">
              <a:buFont typeface="Wingdings" pitchFamily="2" charset="2"/>
              <a:buNone/>
              <a:defRPr/>
            </a:pPr>
            <a:r>
              <a:rPr lang="en-US" sz="2800" dirty="0" smtClean="0"/>
              <a:t>Although all data mining endeavors are unique, they possess a common set of process steps:</a:t>
            </a:r>
          </a:p>
          <a:p>
            <a:pPr marL="533400" indent="-533400" eaLnBrk="1" hangingPunct="1">
              <a:buFontTx/>
              <a:buAutoNum type="arabicPeriod"/>
              <a:defRPr/>
            </a:pPr>
            <a:r>
              <a:rPr lang="en-US" sz="2800" dirty="0" smtClean="0"/>
              <a:t>Infrastructure preparation – choice of hardware platform, the database system and one or more mining tools</a:t>
            </a:r>
          </a:p>
          <a:p>
            <a:pPr marL="533400" indent="-533400" eaLnBrk="1" hangingPunct="1">
              <a:buFontTx/>
              <a:buAutoNum type="arabicPeriod"/>
              <a:defRPr/>
            </a:pPr>
            <a:r>
              <a:rPr lang="en-US" sz="2800" dirty="0" smtClean="0"/>
              <a:t>Exploration – looking at summary data, sampling and applying intuition</a:t>
            </a:r>
          </a:p>
          <a:p>
            <a:pPr marL="533400" indent="-533400" eaLnBrk="1" hangingPunct="1">
              <a:buFontTx/>
              <a:buAutoNum type="arabicPeriod"/>
              <a:defRPr/>
            </a:pPr>
            <a:r>
              <a:rPr lang="en-US" sz="2800" dirty="0" smtClean="0"/>
              <a:t>Analysis – each discovered pattern is analyzed for significance and trends</a:t>
            </a:r>
          </a:p>
        </p:txBody>
      </p:sp>
    </p:spTree>
    <p:extLst>
      <p:ext uri="{BB962C8B-B14F-4D97-AF65-F5344CB8AC3E}">
        <p14:creationId xmlns:p14="http://schemas.microsoft.com/office/powerpoint/2010/main" val="10463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51382C4C-AA83-4EB2-A04E-CD527337F912}" type="slidenum">
              <a:rPr lang="en-GB" sz="1000" u="none">
                <a:latin typeface="Verdana" pitchFamily="34" charset="0"/>
              </a:rPr>
              <a:pPr eaLnBrk="1" hangingPunct="1"/>
              <a:t>28</a:t>
            </a:fld>
            <a:endParaRPr lang="en-GB" sz="1000" u="none">
              <a:latin typeface="Verdana" pitchFamily="34" charset="0"/>
            </a:endParaRPr>
          </a:p>
        </p:txBody>
      </p:sp>
      <p:sp>
        <p:nvSpPr>
          <p:cNvPr id="133122" name="Rectangle 2"/>
          <p:cNvSpPr>
            <a:spLocks noGrp="1" noChangeArrowheads="1"/>
          </p:cNvSpPr>
          <p:nvPr>
            <p:ph type="title"/>
          </p:nvPr>
        </p:nvSpPr>
        <p:spPr>
          <a:xfrm>
            <a:off x="457200" y="304800"/>
            <a:ext cx="8229600" cy="1139825"/>
          </a:xfrm>
        </p:spPr>
        <p:txBody>
          <a:bodyPr>
            <a:normAutofit fontScale="90000"/>
          </a:bodyPr>
          <a:lstStyle/>
          <a:p>
            <a:pPr eaLnBrk="1" hangingPunct="1">
              <a:defRPr/>
            </a:pPr>
            <a:r>
              <a:rPr lang="en-US" dirty="0" smtClean="0"/>
              <a:t>DM - a General Approach (continued)</a:t>
            </a:r>
          </a:p>
        </p:txBody>
      </p:sp>
      <p:sp>
        <p:nvSpPr>
          <p:cNvPr id="133123" name="Rectangle 3"/>
          <p:cNvSpPr>
            <a:spLocks noGrp="1" noChangeArrowheads="1"/>
          </p:cNvSpPr>
          <p:nvPr>
            <p:ph type="body" idx="1"/>
          </p:nvPr>
        </p:nvSpPr>
        <p:spPr>
          <a:xfrm>
            <a:off x="0" y="1676400"/>
            <a:ext cx="9372600" cy="4114800"/>
          </a:xfrm>
        </p:spPr>
        <p:txBody>
          <a:bodyPr/>
          <a:lstStyle/>
          <a:p>
            <a:pPr marL="533400" indent="-533400" eaLnBrk="1" hangingPunct="1">
              <a:buFontTx/>
              <a:buAutoNum type="arabicPeriod" startAt="4"/>
              <a:defRPr/>
            </a:pPr>
            <a:r>
              <a:rPr lang="en-US" sz="2400" dirty="0" smtClean="0"/>
              <a:t>Interpretation – Once patterns have been discovered and analyzed, the next step is to interpret them.  Considerations include business cycles, seasonality and the population the pattern applies to.</a:t>
            </a:r>
          </a:p>
          <a:p>
            <a:pPr marL="533400" indent="-533400" eaLnBrk="1" hangingPunct="1">
              <a:buFontTx/>
              <a:buAutoNum type="arabicPeriod" startAt="4"/>
              <a:defRPr/>
            </a:pPr>
            <a:r>
              <a:rPr lang="en-US" sz="2400" dirty="0" smtClean="0"/>
              <a:t>Exploitation – this is both a business and a technical activity.  One way to exploit a pattern is to use it for prediction.  Others are to package, price or advertise the product in a different way.</a:t>
            </a:r>
          </a:p>
        </p:txBody>
      </p:sp>
    </p:spTree>
    <p:extLst>
      <p:ext uri="{BB962C8B-B14F-4D97-AF65-F5344CB8AC3E}">
        <p14:creationId xmlns:p14="http://schemas.microsoft.com/office/powerpoint/2010/main" val="2602119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63FA59BC-913B-4551-BDF3-DA430E92DCF1}" type="slidenum">
              <a:rPr lang="en-GB" sz="1000" u="none">
                <a:latin typeface="Verdana" pitchFamily="34" charset="0"/>
              </a:rPr>
              <a:pPr eaLnBrk="1" hangingPunct="1"/>
              <a:t>29</a:t>
            </a:fld>
            <a:endParaRPr lang="en-GB" sz="1000" u="none">
              <a:latin typeface="Verdana" pitchFamily="34" charset="0"/>
            </a:endParaRPr>
          </a:p>
        </p:txBody>
      </p:sp>
      <p:sp>
        <p:nvSpPr>
          <p:cNvPr id="207874" name="Rectangle 2"/>
          <p:cNvSpPr>
            <a:spLocks noGrp="1" noChangeArrowheads="1"/>
          </p:cNvSpPr>
          <p:nvPr>
            <p:ph type="title"/>
          </p:nvPr>
        </p:nvSpPr>
        <p:spPr>
          <a:xfrm>
            <a:off x="1066800" y="304800"/>
            <a:ext cx="8077200" cy="1431925"/>
          </a:xfrm>
        </p:spPr>
        <p:txBody>
          <a:bodyPr/>
          <a:lstStyle/>
          <a:p>
            <a:pPr eaLnBrk="1" hangingPunct="1">
              <a:defRPr/>
            </a:pPr>
            <a:r>
              <a:rPr lang="en-US" sz="4800" b="1" smtClean="0"/>
              <a:t>Verification Versus Discovery</a:t>
            </a:r>
          </a:p>
        </p:txBody>
      </p:sp>
      <p:sp>
        <p:nvSpPr>
          <p:cNvPr id="207875" name="Rectangle 3"/>
          <p:cNvSpPr>
            <a:spLocks noGrp="1" noChangeArrowheads="1"/>
          </p:cNvSpPr>
          <p:nvPr>
            <p:ph type="body" idx="1"/>
          </p:nvPr>
        </p:nvSpPr>
        <p:spPr>
          <a:xfrm>
            <a:off x="304800" y="1981200"/>
            <a:ext cx="8686800" cy="4114800"/>
          </a:xfrm>
        </p:spPr>
        <p:txBody>
          <a:bodyPr/>
          <a:lstStyle/>
          <a:p>
            <a:pPr eaLnBrk="1" hangingPunct="1"/>
            <a:r>
              <a:rPr lang="en-US" sz="2800" dirty="0" smtClean="0"/>
              <a:t>In the past, decision support activities were primarily based on the concept of verification.</a:t>
            </a:r>
          </a:p>
          <a:p>
            <a:pPr eaLnBrk="1" hangingPunct="1"/>
            <a:r>
              <a:rPr lang="en-US" sz="2800" dirty="0" smtClean="0"/>
              <a:t>This required a great deal of prior knowledge on the decision-maker’s part in order to verify a suspected relationship.</a:t>
            </a:r>
          </a:p>
          <a:p>
            <a:pPr eaLnBrk="1" hangingPunct="1"/>
            <a:r>
              <a:rPr lang="en-US" sz="2800" dirty="0" smtClean="0"/>
              <a:t>With the advance of technology, the concept of verification began to turn into discovery.</a:t>
            </a:r>
          </a:p>
          <a:p>
            <a:pPr eaLnBrk="1" hangingPunct="1">
              <a:buFont typeface="Wingdings" pitchFamily="2" charset="2"/>
              <a:buNone/>
            </a:pPr>
            <a:endParaRPr lang="en-US" sz="2800" dirty="0" smtClean="0"/>
          </a:p>
        </p:txBody>
      </p:sp>
    </p:spTree>
    <p:extLst>
      <p:ext uri="{BB962C8B-B14F-4D97-AF65-F5344CB8AC3E}">
        <p14:creationId xmlns:p14="http://schemas.microsoft.com/office/powerpoint/2010/main" val="142483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90600" y="5486400"/>
            <a:ext cx="2151063" cy="533400"/>
            <a:chOff x="432" y="3456"/>
            <a:chExt cx="1355" cy="336"/>
          </a:xfrm>
        </p:grpSpPr>
        <p:sp>
          <p:nvSpPr>
            <p:cNvPr id="10292" name="AutoShape 3"/>
            <p:cNvSpPr>
              <a:spLocks noChangeArrowheads="1"/>
            </p:cNvSpPr>
            <p:nvPr/>
          </p:nvSpPr>
          <p:spPr bwMode="auto">
            <a:xfrm>
              <a:off x="432" y="3456"/>
              <a:ext cx="1344"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0293" name="Text Box 4"/>
            <p:cNvSpPr txBox="1">
              <a:spLocks noChangeArrowheads="1"/>
            </p:cNvSpPr>
            <p:nvPr/>
          </p:nvSpPr>
          <p:spPr bwMode="auto">
            <a:xfrm>
              <a:off x="432" y="3504"/>
              <a:ext cx="13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2000" u="none">
                  <a:solidFill>
                    <a:schemeClr val="tx1"/>
                  </a:solidFill>
                </a:rPr>
                <a:t>Hong Kong branch</a:t>
              </a:r>
            </a:p>
          </p:txBody>
        </p:sp>
      </p:grpSp>
      <p:grpSp>
        <p:nvGrpSpPr>
          <p:cNvPr id="10243" name="Group 5"/>
          <p:cNvGrpSpPr>
            <a:grpSpLocks/>
          </p:cNvGrpSpPr>
          <p:nvPr/>
        </p:nvGrpSpPr>
        <p:grpSpPr bwMode="auto">
          <a:xfrm>
            <a:off x="3200400" y="5486400"/>
            <a:ext cx="1744663" cy="533400"/>
            <a:chOff x="432" y="3456"/>
            <a:chExt cx="1398" cy="336"/>
          </a:xfrm>
        </p:grpSpPr>
        <p:sp>
          <p:nvSpPr>
            <p:cNvPr id="10290" name="AutoShape 6"/>
            <p:cNvSpPr>
              <a:spLocks noChangeArrowheads="1"/>
            </p:cNvSpPr>
            <p:nvPr/>
          </p:nvSpPr>
          <p:spPr bwMode="auto">
            <a:xfrm>
              <a:off x="432" y="3456"/>
              <a:ext cx="1344"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0291" name="Text Box 7"/>
            <p:cNvSpPr txBox="1">
              <a:spLocks noChangeArrowheads="1"/>
            </p:cNvSpPr>
            <p:nvPr/>
          </p:nvSpPr>
          <p:spPr bwMode="auto">
            <a:xfrm>
              <a:off x="432" y="3504"/>
              <a:ext cx="13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2000" u="none">
                  <a:solidFill>
                    <a:schemeClr val="tx1"/>
                  </a:solidFill>
                </a:rPr>
                <a:t>London branch</a:t>
              </a:r>
            </a:p>
          </p:txBody>
        </p:sp>
      </p:grpSp>
      <p:grpSp>
        <p:nvGrpSpPr>
          <p:cNvPr id="10244" name="Group 8"/>
          <p:cNvGrpSpPr>
            <a:grpSpLocks/>
          </p:cNvGrpSpPr>
          <p:nvPr/>
        </p:nvGrpSpPr>
        <p:grpSpPr bwMode="auto">
          <a:xfrm>
            <a:off x="5105400" y="5486400"/>
            <a:ext cx="2133600" cy="533400"/>
            <a:chOff x="432" y="3456"/>
            <a:chExt cx="1344" cy="336"/>
          </a:xfrm>
        </p:grpSpPr>
        <p:sp>
          <p:nvSpPr>
            <p:cNvPr id="10288" name="AutoShape 9"/>
            <p:cNvSpPr>
              <a:spLocks noChangeArrowheads="1"/>
            </p:cNvSpPr>
            <p:nvPr/>
          </p:nvSpPr>
          <p:spPr bwMode="auto">
            <a:xfrm>
              <a:off x="432" y="3456"/>
              <a:ext cx="1344"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0289" name="Text Box 10"/>
            <p:cNvSpPr txBox="1">
              <a:spLocks noChangeArrowheads="1"/>
            </p:cNvSpPr>
            <p:nvPr/>
          </p:nvSpPr>
          <p:spPr bwMode="auto">
            <a:xfrm>
              <a:off x="432" y="3504"/>
              <a:ext cx="1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GB" sz="2000" u="none">
                  <a:solidFill>
                    <a:schemeClr val="tx1"/>
                  </a:solidFill>
                </a:rPr>
                <a:t>Beijing </a:t>
              </a:r>
              <a:r>
                <a:rPr lang="en-US" sz="2000" u="none">
                  <a:solidFill>
                    <a:schemeClr val="tx1"/>
                  </a:solidFill>
                </a:rPr>
                <a:t>branch</a:t>
              </a:r>
            </a:p>
          </p:txBody>
        </p:sp>
      </p:grpSp>
      <p:grpSp>
        <p:nvGrpSpPr>
          <p:cNvPr id="5" name="Group 11"/>
          <p:cNvGrpSpPr>
            <a:grpSpLocks/>
          </p:cNvGrpSpPr>
          <p:nvPr/>
        </p:nvGrpSpPr>
        <p:grpSpPr bwMode="auto">
          <a:xfrm>
            <a:off x="7467600" y="5105400"/>
            <a:ext cx="1219200" cy="990600"/>
            <a:chOff x="4704" y="3216"/>
            <a:chExt cx="768" cy="624"/>
          </a:xfrm>
          <a:solidFill>
            <a:schemeClr val="accent2"/>
          </a:solidFill>
        </p:grpSpPr>
        <p:sp>
          <p:nvSpPr>
            <p:cNvPr id="5171" name="Rectangle 12"/>
            <p:cNvSpPr>
              <a:spLocks noChangeArrowheads="1"/>
            </p:cNvSpPr>
            <p:nvPr/>
          </p:nvSpPr>
          <p:spPr bwMode="auto">
            <a:xfrm>
              <a:off x="4704" y="3216"/>
              <a:ext cx="768" cy="624"/>
            </a:xfrm>
            <a:prstGeom prst="rect">
              <a:avLst/>
            </a:prstGeom>
            <a:grpFill/>
            <a:ln w="9525">
              <a:solidFill>
                <a:schemeClr val="tx1"/>
              </a:solidFill>
              <a:miter lim="800000"/>
              <a:headEnd/>
              <a:tailEnd/>
            </a:ln>
            <a:extLst/>
          </p:spPr>
          <p:txBody>
            <a:bodyPr wrap="none" anchor="ctr"/>
            <a:lstStyle/>
            <a:p>
              <a:pPr>
                <a:defRPr/>
              </a:pPr>
              <a:endParaRPr lang="en-GB"/>
            </a:p>
          </p:txBody>
        </p:sp>
        <p:sp>
          <p:nvSpPr>
            <p:cNvPr id="5172" name="Text Box 13"/>
            <p:cNvSpPr txBox="1">
              <a:spLocks noChangeArrowheads="1"/>
            </p:cNvSpPr>
            <p:nvPr/>
          </p:nvSpPr>
          <p:spPr bwMode="auto">
            <a:xfrm>
              <a:off x="4752" y="3264"/>
              <a:ext cx="671" cy="518"/>
            </a:xfrm>
            <a:prstGeom prst="rect">
              <a:avLst/>
            </a:prstGeom>
            <a:grpFill/>
            <a:ln>
              <a:noFill/>
            </a:ln>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defRPr/>
              </a:pPr>
              <a:r>
                <a:rPr lang="en-US" u="none" smtClean="0">
                  <a:solidFill>
                    <a:schemeClr val="tx1"/>
                  </a:solidFill>
                </a:rPr>
                <a:t>Census</a:t>
              </a:r>
            </a:p>
            <a:p>
              <a:pPr>
                <a:lnSpc>
                  <a:spcPct val="100000"/>
                </a:lnSpc>
                <a:spcBef>
                  <a:spcPct val="0"/>
                </a:spcBef>
                <a:buFontTx/>
                <a:buNone/>
                <a:defRPr/>
              </a:pPr>
              <a:r>
                <a:rPr lang="en-US" u="none" smtClean="0">
                  <a:solidFill>
                    <a:schemeClr val="tx1"/>
                  </a:solidFill>
                </a:rPr>
                <a:t>data</a:t>
              </a:r>
            </a:p>
          </p:txBody>
        </p:sp>
      </p:grpSp>
      <p:sp>
        <p:nvSpPr>
          <p:cNvPr id="10246" name="Line 14"/>
          <p:cNvSpPr>
            <a:spLocks noChangeShapeType="1"/>
          </p:cNvSpPr>
          <p:nvPr/>
        </p:nvSpPr>
        <p:spPr bwMode="auto">
          <a:xfrm>
            <a:off x="381000" y="4038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247" name="Text Box 15"/>
          <p:cNvSpPr txBox="1">
            <a:spLocks noChangeArrowheads="1"/>
          </p:cNvSpPr>
          <p:nvPr/>
        </p:nvSpPr>
        <p:spPr bwMode="auto">
          <a:xfrm>
            <a:off x="2438400" y="5949280"/>
            <a:ext cx="3810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gn="ctr">
              <a:lnSpc>
                <a:spcPct val="100000"/>
              </a:lnSpc>
              <a:spcBef>
                <a:spcPct val="0"/>
              </a:spcBef>
              <a:buFontTx/>
              <a:buNone/>
            </a:pPr>
            <a:r>
              <a:rPr lang="en-US" sz="2800" b="1" u="none" dirty="0">
                <a:solidFill>
                  <a:schemeClr val="tx1"/>
                </a:solidFill>
                <a:latin typeface="SimHei" pitchFamily="2" charset="-122"/>
                <a:ea typeface="SimHei" pitchFamily="2" charset="-122"/>
              </a:rPr>
              <a:t>Operational </a:t>
            </a:r>
            <a:r>
              <a:rPr lang="en-US" sz="2800" b="1" u="none" dirty="0" smtClean="0">
                <a:solidFill>
                  <a:schemeClr val="tx1"/>
                </a:solidFill>
                <a:latin typeface="SimHei" pitchFamily="2" charset="-122"/>
                <a:ea typeface="SimHei" pitchFamily="2" charset="-122"/>
              </a:rPr>
              <a:t>databases</a:t>
            </a:r>
            <a:endParaRPr lang="en-US" sz="2800" b="1" u="none" dirty="0">
              <a:solidFill>
                <a:schemeClr val="tx1"/>
              </a:solidFill>
              <a:latin typeface="SimHei" pitchFamily="2" charset="-122"/>
              <a:ea typeface="SimHei" pitchFamily="2" charset="-122"/>
            </a:endParaRPr>
          </a:p>
        </p:txBody>
      </p:sp>
      <p:sp>
        <p:nvSpPr>
          <p:cNvPr id="10248" name="Text Box 16"/>
          <p:cNvSpPr txBox="1">
            <a:spLocks noChangeArrowheads="1"/>
          </p:cNvSpPr>
          <p:nvPr/>
        </p:nvSpPr>
        <p:spPr bwMode="auto">
          <a:xfrm>
            <a:off x="358304" y="4077072"/>
            <a:ext cx="1549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2000" i="1" u="none" dirty="0">
                <a:solidFill>
                  <a:schemeClr val="tx1"/>
                </a:solidFill>
              </a:rPr>
              <a:t>Detailed </a:t>
            </a:r>
          </a:p>
          <a:p>
            <a:pPr>
              <a:lnSpc>
                <a:spcPct val="100000"/>
              </a:lnSpc>
              <a:spcBef>
                <a:spcPct val="0"/>
              </a:spcBef>
              <a:buFontTx/>
              <a:buNone/>
            </a:pPr>
            <a:r>
              <a:rPr lang="en-US" sz="2000" i="1" u="none" dirty="0">
                <a:solidFill>
                  <a:schemeClr val="tx1"/>
                </a:solidFill>
              </a:rPr>
              <a:t>transactional</a:t>
            </a:r>
          </a:p>
          <a:p>
            <a:pPr>
              <a:lnSpc>
                <a:spcPct val="100000"/>
              </a:lnSpc>
              <a:spcBef>
                <a:spcPct val="0"/>
              </a:spcBef>
              <a:buFontTx/>
              <a:buNone/>
            </a:pPr>
            <a:r>
              <a:rPr lang="en-US" sz="2000" i="1" u="none" dirty="0">
                <a:solidFill>
                  <a:schemeClr val="tx1"/>
                </a:solidFill>
              </a:rPr>
              <a:t>data</a:t>
            </a:r>
            <a:endParaRPr lang="en-US" sz="2000" u="none" dirty="0">
              <a:solidFill>
                <a:schemeClr val="tx1"/>
              </a:solidFill>
            </a:endParaRPr>
          </a:p>
        </p:txBody>
      </p:sp>
      <p:sp>
        <p:nvSpPr>
          <p:cNvPr id="10249" name="Rectangle 17"/>
          <p:cNvSpPr>
            <a:spLocks noChangeArrowheads="1"/>
          </p:cNvSpPr>
          <p:nvPr/>
        </p:nvSpPr>
        <p:spPr bwMode="auto">
          <a:xfrm>
            <a:off x="2057400" y="2971800"/>
            <a:ext cx="5257800" cy="685800"/>
          </a:xfrm>
          <a:prstGeom prst="rect">
            <a:avLst/>
          </a:prstGeom>
          <a:noFill/>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GB"/>
          </a:p>
        </p:txBody>
      </p:sp>
      <p:sp>
        <p:nvSpPr>
          <p:cNvPr id="10250" name="Text Box 18"/>
          <p:cNvSpPr txBox="1">
            <a:spLocks noChangeArrowheads="1"/>
          </p:cNvSpPr>
          <p:nvPr/>
        </p:nvSpPr>
        <p:spPr bwMode="auto">
          <a:xfrm>
            <a:off x="3124200" y="3048000"/>
            <a:ext cx="3063875" cy="51911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2800" b="1" u="none">
                <a:solidFill>
                  <a:schemeClr val="tx1"/>
                </a:solidFill>
              </a:rPr>
              <a:t>Data warehouse</a:t>
            </a:r>
          </a:p>
        </p:txBody>
      </p:sp>
      <p:sp>
        <p:nvSpPr>
          <p:cNvPr id="10251" name="Text Box 19"/>
          <p:cNvSpPr txBox="1">
            <a:spLocks noChangeArrowheads="1"/>
          </p:cNvSpPr>
          <p:nvPr/>
        </p:nvSpPr>
        <p:spPr bwMode="auto">
          <a:xfrm>
            <a:off x="288925" y="2708275"/>
            <a:ext cx="12112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1800" i="1" u="none" dirty="0">
                <a:solidFill>
                  <a:schemeClr val="tx1"/>
                </a:solidFill>
              </a:rPr>
              <a:t>Merge</a:t>
            </a:r>
          </a:p>
          <a:p>
            <a:pPr>
              <a:lnSpc>
                <a:spcPct val="100000"/>
              </a:lnSpc>
              <a:spcBef>
                <a:spcPct val="0"/>
              </a:spcBef>
              <a:buFontTx/>
              <a:buNone/>
            </a:pPr>
            <a:r>
              <a:rPr lang="en-US" sz="1800" i="1" u="none" dirty="0">
                <a:solidFill>
                  <a:schemeClr val="tx1"/>
                </a:solidFill>
              </a:rPr>
              <a:t>Clean</a:t>
            </a:r>
          </a:p>
          <a:p>
            <a:pPr>
              <a:lnSpc>
                <a:spcPct val="100000"/>
              </a:lnSpc>
              <a:spcBef>
                <a:spcPct val="0"/>
              </a:spcBef>
              <a:buFontTx/>
              <a:buNone/>
            </a:pPr>
            <a:r>
              <a:rPr lang="en-US" sz="1800" i="1" u="none" dirty="0">
                <a:solidFill>
                  <a:schemeClr val="tx1"/>
                </a:solidFill>
              </a:rPr>
              <a:t>Summarize</a:t>
            </a:r>
            <a:endParaRPr lang="en-US" sz="1800" u="none" dirty="0">
              <a:solidFill>
                <a:schemeClr val="tx1"/>
              </a:solidFill>
            </a:endParaRPr>
          </a:p>
        </p:txBody>
      </p:sp>
      <p:sp>
        <p:nvSpPr>
          <p:cNvPr id="10252" name="Line 20"/>
          <p:cNvSpPr>
            <a:spLocks noChangeShapeType="1"/>
          </p:cNvSpPr>
          <p:nvPr/>
        </p:nvSpPr>
        <p:spPr bwMode="auto">
          <a:xfrm flipV="1">
            <a:off x="2286000" y="3657600"/>
            <a:ext cx="12192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3" name="Line 21"/>
          <p:cNvSpPr>
            <a:spLocks noChangeShapeType="1"/>
          </p:cNvSpPr>
          <p:nvPr/>
        </p:nvSpPr>
        <p:spPr bwMode="auto">
          <a:xfrm flipV="1">
            <a:off x="3886200" y="3657600"/>
            <a:ext cx="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4" name="Line 22"/>
          <p:cNvSpPr>
            <a:spLocks noChangeShapeType="1"/>
          </p:cNvSpPr>
          <p:nvPr/>
        </p:nvSpPr>
        <p:spPr bwMode="auto">
          <a:xfrm flipH="1" flipV="1">
            <a:off x="4267200" y="3657600"/>
            <a:ext cx="18288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5" name="Line 23"/>
          <p:cNvSpPr>
            <a:spLocks noChangeShapeType="1"/>
          </p:cNvSpPr>
          <p:nvPr/>
        </p:nvSpPr>
        <p:spPr bwMode="auto">
          <a:xfrm flipH="1" flipV="1">
            <a:off x="7162800" y="3657600"/>
            <a:ext cx="8382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56" name="Text Box 24"/>
          <p:cNvSpPr txBox="1">
            <a:spLocks noChangeArrowheads="1"/>
          </p:cNvSpPr>
          <p:nvPr/>
        </p:nvSpPr>
        <p:spPr bwMode="auto">
          <a:xfrm>
            <a:off x="533400" y="1143000"/>
            <a:ext cx="946150" cy="822325"/>
          </a:xfrm>
          <a:prstGeom prst="rect">
            <a:avLst/>
          </a:prstGeom>
          <a:solidFill>
            <a:schemeClr val="bg2"/>
          </a:solid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u="none">
                <a:solidFill>
                  <a:schemeClr val="tx1"/>
                </a:solidFill>
              </a:rPr>
              <a:t>Direct</a:t>
            </a:r>
          </a:p>
          <a:p>
            <a:pPr>
              <a:lnSpc>
                <a:spcPct val="100000"/>
              </a:lnSpc>
              <a:spcBef>
                <a:spcPct val="0"/>
              </a:spcBef>
              <a:buFontTx/>
              <a:buNone/>
            </a:pPr>
            <a:r>
              <a:rPr lang="en-US" u="none">
                <a:solidFill>
                  <a:schemeClr val="tx1"/>
                </a:solidFill>
              </a:rPr>
              <a:t>Query</a:t>
            </a:r>
          </a:p>
        </p:txBody>
      </p:sp>
      <p:sp>
        <p:nvSpPr>
          <p:cNvPr id="10257" name="Text Box 25"/>
          <p:cNvSpPr txBox="1">
            <a:spLocks noChangeArrowheads="1"/>
          </p:cNvSpPr>
          <p:nvPr/>
        </p:nvSpPr>
        <p:spPr bwMode="auto">
          <a:xfrm>
            <a:off x="2514600" y="1143000"/>
            <a:ext cx="1401763" cy="822325"/>
          </a:xfrm>
          <a:prstGeom prst="rect">
            <a:avLst/>
          </a:prstGeom>
          <a:solidFill>
            <a:schemeClr val="bg2"/>
          </a:solid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u="none">
                <a:solidFill>
                  <a:schemeClr val="tx1"/>
                </a:solidFill>
              </a:rPr>
              <a:t>Reporting</a:t>
            </a:r>
          </a:p>
          <a:p>
            <a:pPr>
              <a:lnSpc>
                <a:spcPct val="100000"/>
              </a:lnSpc>
              <a:spcBef>
                <a:spcPct val="0"/>
              </a:spcBef>
              <a:buFontTx/>
              <a:buNone/>
            </a:pPr>
            <a:r>
              <a:rPr lang="en-US" u="none">
                <a:solidFill>
                  <a:schemeClr val="tx1"/>
                </a:solidFill>
              </a:rPr>
              <a:t>tools</a:t>
            </a:r>
          </a:p>
        </p:txBody>
      </p:sp>
      <p:sp>
        <p:nvSpPr>
          <p:cNvPr id="10258" name="Text Box 26"/>
          <p:cNvSpPr txBox="1">
            <a:spLocks noChangeArrowheads="1"/>
          </p:cNvSpPr>
          <p:nvPr/>
        </p:nvSpPr>
        <p:spPr bwMode="auto">
          <a:xfrm>
            <a:off x="6705600" y="990600"/>
            <a:ext cx="1081088" cy="822325"/>
          </a:xfrm>
          <a:prstGeom prst="rect">
            <a:avLst/>
          </a:prstGeom>
          <a:solidFill>
            <a:schemeClr val="bg2"/>
          </a:solid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u="none">
                <a:solidFill>
                  <a:schemeClr val="tx1"/>
                </a:solidFill>
              </a:rPr>
              <a:t>Data </a:t>
            </a:r>
          </a:p>
          <a:p>
            <a:pPr>
              <a:lnSpc>
                <a:spcPct val="100000"/>
              </a:lnSpc>
              <a:spcBef>
                <a:spcPct val="0"/>
              </a:spcBef>
              <a:buFontTx/>
              <a:buNone/>
            </a:pPr>
            <a:r>
              <a:rPr lang="en-US" u="none">
                <a:solidFill>
                  <a:schemeClr val="tx1"/>
                </a:solidFill>
              </a:rPr>
              <a:t>Mining</a:t>
            </a:r>
          </a:p>
        </p:txBody>
      </p:sp>
      <p:grpSp>
        <p:nvGrpSpPr>
          <p:cNvPr id="10259" name="Group 27"/>
          <p:cNvGrpSpPr>
            <a:grpSpLocks/>
          </p:cNvGrpSpPr>
          <p:nvPr/>
        </p:nvGrpSpPr>
        <p:grpSpPr bwMode="auto">
          <a:xfrm>
            <a:off x="4419600" y="914400"/>
            <a:ext cx="1905000" cy="990600"/>
            <a:chOff x="1680" y="1200"/>
            <a:chExt cx="1200" cy="624"/>
          </a:xfrm>
          <a:solidFill>
            <a:schemeClr val="bg2"/>
          </a:solidFill>
        </p:grpSpPr>
        <p:sp>
          <p:nvSpPr>
            <p:cNvPr id="10286" name="Text Box 28"/>
            <p:cNvSpPr txBox="1">
              <a:spLocks noChangeArrowheads="1"/>
            </p:cNvSpPr>
            <p:nvPr/>
          </p:nvSpPr>
          <p:spPr bwMode="auto">
            <a:xfrm>
              <a:off x="1776" y="1392"/>
              <a:ext cx="618" cy="288"/>
            </a:xfrm>
            <a:prstGeom prst="rect">
              <a:avLst/>
            </a:prstGeom>
            <a:grp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u="none">
                  <a:solidFill>
                    <a:schemeClr val="tx1"/>
                  </a:solidFill>
                </a:rPr>
                <a:t>OLAP</a:t>
              </a:r>
            </a:p>
          </p:txBody>
        </p:sp>
        <p:sp>
          <p:nvSpPr>
            <p:cNvPr id="10287" name="AutoShape 29"/>
            <p:cNvSpPr>
              <a:spLocks noChangeArrowheads="1"/>
            </p:cNvSpPr>
            <p:nvPr/>
          </p:nvSpPr>
          <p:spPr bwMode="auto">
            <a:xfrm>
              <a:off x="1680" y="1200"/>
              <a:ext cx="1200" cy="624"/>
            </a:xfrm>
            <a:prstGeom prst="flowChartMultidocument">
              <a:avLst/>
            </a:prstGeom>
            <a:grp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GB"/>
            </a:p>
          </p:txBody>
        </p:sp>
      </p:grpSp>
      <p:grpSp>
        <p:nvGrpSpPr>
          <p:cNvPr id="10260" name="Group 30"/>
          <p:cNvGrpSpPr>
            <a:grpSpLocks/>
          </p:cNvGrpSpPr>
          <p:nvPr/>
        </p:nvGrpSpPr>
        <p:grpSpPr bwMode="auto">
          <a:xfrm>
            <a:off x="381000" y="990600"/>
            <a:ext cx="1905000" cy="990600"/>
            <a:chOff x="1680" y="1200"/>
            <a:chExt cx="1200" cy="624"/>
          </a:xfrm>
          <a:solidFill>
            <a:schemeClr val="bg2"/>
          </a:solidFill>
        </p:grpSpPr>
        <p:sp>
          <p:nvSpPr>
            <p:cNvPr id="10284" name="Text Box 31"/>
            <p:cNvSpPr txBox="1">
              <a:spLocks noChangeArrowheads="1"/>
            </p:cNvSpPr>
            <p:nvPr/>
          </p:nvSpPr>
          <p:spPr bwMode="auto">
            <a:xfrm>
              <a:off x="1776" y="1392"/>
              <a:ext cx="116" cy="288"/>
            </a:xfrm>
            <a:prstGeom prst="rect">
              <a:avLst/>
            </a:prstGeom>
            <a:grp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endParaRPr lang="en-GB" u="none">
                <a:solidFill>
                  <a:schemeClr val="tx1"/>
                </a:solidFill>
              </a:endParaRPr>
            </a:p>
          </p:txBody>
        </p:sp>
        <p:sp>
          <p:nvSpPr>
            <p:cNvPr id="10285" name="AutoShape 32"/>
            <p:cNvSpPr>
              <a:spLocks noChangeArrowheads="1"/>
            </p:cNvSpPr>
            <p:nvPr/>
          </p:nvSpPr>
          <p:spPr bwMode="auto">
            <a:xfrm>
              <a:off x="1680" y="1200"/>
              <a:ext cx="1200" cy="624"/>
            </a:xfrm>
            <a:prstGeom prst="flowChartMultidocument">
              <a:avLst/>
            </a:prstGeom>
            <a:grp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GB"/>
            </a:p>
          </p:txBody>
        </p:sp>
      </p:grpSp>
      <p:grpSp>
        <p:nvGrpSpPr>
          <p:cNvPr id="10261" name="Group 33"/>
          <p:cNvGrpSpPr>
            <a:grpSpLocks/>
          </p:cNvGrpSpPr>
          <p:nvPr/>
        </p:nvGrpSpPr>
        <p:grpSpPr bwMode="auto">
          <a:xfrm>
            <a:off x="2362200" y="990600"/>
            <a:ext cx="1905000" cy="990600"/>
            <a:chOff x="1680" y="1200"/>
            <a:chExt cx="1200" cy="624"/>
          </a:xfrm>
          <a:solidFill>
            <a:schemeClr val="bg2"/>
          </a:solidFill>
        </p:grpSpPr>
        <p:sp>
          <p:nvSpPr>
            <p:cNvPr id="10282" name="Text Box 34"/>
            <p:cNvSpPr txBox="1">
              <a:spLocks noChangeArrowheads="1"/>
            </p:cNvSpPr>
            <p:nvPr/>
          </p:nvSpPr>
          <p:spPr bwMode="auto">
            <a:xfrm>
              <a:off x="1776" y="1392"/>
              <a:ext cx="116" cy="288"/>
            </a:xfrm>
            <a:prstGeom prst="rect">
              <a:avLst/>
            </a:prstGeom>
            <a:grp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endParaRPr lang="en-GB" u="none">
                <a:solidFill>
                  <a:schemeClr val="tx1"/>
                </a:solidFill>
              </a:endParaRPr>
            </a:p>
          </p:txBody>
        </p:sp>
        <p:sp>
          <p:nvSpPr>
            <p:cNvPr id="10283" name="AutoShape 35"/>
            <p:cNvSpPr>
              <a:spLocks noChangeArrowheads="1"/>
            </p:cNvSpPr>
            <p:nvPr/>
          </p:nvSpPr>
          <p:spPr bwMode="auto">
            <a:xfrm>
              <a:off x="1680" y="1200"/>
              <a:ext cx="1200" cy="624"/>
            </a:xfrm>
            <a:prstGeom prst="flowChartMultidocument">
              <a:avLst/>
            </a:prstGeom>
            <a:grp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GB"/>
            </a:p>
          </p:txBody>
        </p:sp>
      </p:grpSp>
      <p:grpSp>
        <p:nvGrpSpPr>
          <p:cNvPr id="10262" name="Group 36"/>
          <p:cNvGrpSpPr>
            <a:grpSpLocks/>
          </p:cNvGrpSpPr>
          <p:nvPr/>
        </p:nvGrpSpPr>
        <p:grpSpPr bwMode="auto">
          <a:xfrm>
            <a:off x="6553200" y="838200"/>
            <a:ext cx="1905000" cy="990600"/>
            <a:chOff x="1680" y="1200"/>
            <a:chExt cx="1200" cy="624"/>
          </a:xfrm>
          <a:solidFill>
            <a:schemeClr val="bg2"/>
          </a:solidFill>
        </p:grpSpPr>
        <p:sp>
          <p:nvSpPr>
            <p:cNvPr id="10280" name="Text Box 37"/>
            <p:cNvSpPr txBox="1">
              <a:spLocks noChangeArrowheads="1"/>
            </p:cNvSpPr>
            <p:nvPr/>
          </p:nvSpPr>
          <p:spPr bwMode="auto">
            <a:xfrm>
              <a:off x="1776" y="1392"/>
              <a:ext cx="116" cy="288"/>
            </a:xfrm>
            <a:prstGeom prst="rect">
              <a:avLst/>
            </a:prstGeom>
            <a:grp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endParaRPr lang="en-GB" u="none">
                <a:solidFill>
                  <a:schemeClr val="tx1"/>
                </a:solidFill>
              </a:endParaRPr>
            </a:p>
          </p:txBody>
        </p:sp>
        <p:sp>
          <p:nvSpPr>
            <p:cNvPr id="10281" name="AutoShape 38"/>
            <p:cNvSpPr>
              <a:spLocks noChangeArrowheads="1"/>
            </p:cNvSpPr>
            <p:nvPr/>
          </p:nvSpPr>
          <p:spPr bwMode="auto">
            <a:xfrm>
              <a:off x="1680" y="1200"/>
              <a:ext cx="1200" cy="624"/>
            </a:xfrm>
            <a:prstGeom prst="flowChartMultidocument">
              <a:avLst/>
            </a:prstGeom>
            <a:grp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GB"/>
            </a:p>
          </p:txBody>
        </p:sp>
      </p:grpSp>
      <p:sp>
        <p:nvSpPr>
          <p:cNvPr id="10263" name="Text Box 39"/>
          <p:cNvSpPr txBox="1">
            <a:spLocks noChangeArrowheads="1"/>
          </p:cNvSpPr>
          <p:nvPr/>
        </p:nvSpPr>
        <p:spPr bwMode="auto">
          <a:xfrm>
            <a:off x="1403350" y="122238"/>
            <a:ext cx="6134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gn="ctr">
              <a:lnSpc>
                <a:spcPct val="100000"/>
              </a:lnSpc>
              <a:spcBef>
                <a:spcPct val="0"/>
              </a:spcBef>
              <a:buFontTx/>
              <a:buNone/>
            </a:pPr>
            <a:r>
              <a:rPr lang="en-US" sz="3600" b="1" u="none" dirty="0" smtClean="0">
                <a:solidFill>
                  <a:srgbClr val="0066FF"/>
                </a:solidFill>
              </a:rPr>
              <a:t>Data Analysis Tools</a:t>
            </a:r>
            <a:endParaRPr lang="en-US" sz="3600" b="1" u="none" dirty="0">
              <a:solidFill>
                <a:srgbClr val="0066FF"/>
              </a:solidFill>
            </a:endParaRPr>
          </a:p>
        </p:txBody>
      </p:sp>
      <p:sp>
        <p:nvSpPr>
          <p:cNvPr id="10264" name="Line 40"/>
          <p:cNvSpPr>
            <a:spLocks noChangeShapeType="1"/>
          </p:cNvSpPr>
          <p:nvPr/>
        </p:nvSpPr>
        <p:spPr bwMode="auto">
          <a:xfrm flipH="1" flipV="1">
            <a:off x="1371600" y="1981200"/>
            <a:ext cx="1295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65" name="Line 41"/>
          <p:cNvSpPr>
            <a:spLocks noChangeShapeType="1"/>
          </p:cNvSpPr>
          <p:nvPr/>
        </p:nvSpPr>
        <p:spPr bwMode="auto">
          <a:xfrm flipV="1">
            <a:off x="32004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66" name="Line 42"/>
          <p:cNvSpPr>
            <a:spLocks noChangeShapeType="1"/>
          </p:cNvSpPr>
          <p:nvPr/>
        </p:nvSpPr>
        <p:spPr bwMode="auto">
          <a:xfrm flipV="1">
            <a:off x="4343400" y="2209800"/>
            <a:ext cx="685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67" name="Line 43"/>
          <p:cNvSpPr>
            <a:spLocks noChangeShapeType="1"/>
          </p:cNvSpPr>
          <p:nvPr/>
        </p:nvSpPr>
        <p:spPr bwMode="auto">
          <a:xfrm flipV="1">
            <a:off x="5943600" y="2209800"/>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68" name="Text Box 44"/>
          <p:cNvSpPr txBox="1">
            <a:spLocks noChangeArrowheads="1"/>
          </p:cNvSpPr>
          <p:nvPr/>
        </p:nvSpPr>
        <p:spPr bwMode="auto">
          <a:xfrm>
            <a:off x="1219200" y="6019800"/>
            <a:ext cx="99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u="none">
                <a:solidFill>
                  <a:srgbClr val="0066FF"/>
                </a:solidFill>
              </a:rPr>
              <a:t>Oracle</a:t>
            </a:r>
          </a:p>
        </p:txBody>
      </p:sp>
      <p:sp>
        <p:nvSpPr>
          <p:cNvPr id="10269" name="Text Box 45"/>
          <p:cNvSpPr txBox="1">
            <a:spLocks noChangeArrowheads="1"/>
          </p:cNvSpPr>
          <p:nvPr/>
        </p:nvSpPr>
        <p:spPr bwMode="auto">
          <a:xfrm>
            <a:off x="7620000" y="60198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u="none">
                <a:solidFill>
                  <a:srgbClr val="0066FF"/>
                </a:solidFill>
              </a:rPr>
              <a:t>SAS</a:t>
            </a:r>
          </a:p>
        </p:txBody>
      </p:sp>
      <p:sp>
        <p:nvSpPr>
          <p:cNvPr id="10270" name="Text Box 46"/>
          <p:cNvSpPr txBox="1">
            <a:spLocks noChangeArrowheads="1"/>
          </p:cNvSpPr>
          <p:nvPr/>
        </p:nvSpPr>
        <p:spPr bwMode="auto">
          <a:xfrm>
            <a:off x="7375525" y="2860675"/>
            <a:ext cx="14335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u="none">
                <a:solidFill>
                  <a:srgbClr val="0066FF"/>
                </a:solidFill>
              </a:rPr>
              <a:t>Relational</a:t>
            </a:r>
          </a:p>
          <a:p>
            <a:pPr>
              <a:lnSpc>
                <a:spcPct val="100000"/>
              </a:lnSpc>
              <a:spcBef>
                <a:spcPct val="0"/>
              </a:spcBef>
              <a:buFontTx/>
              <a:buNone/>
            </a:pPr>
            <a:r>
              <a:rPr lang="en-US" u="none">
                <a:solidFill>
                  <a:srgbClr val="0066FF"/>
                </a:solidFill>
              </a:rPr>
              <a:t>DBMS+</a:t>
            </a:r>
          </a:p>
          <a:p>
            <a:pPr>
              <a:lnSpc>
                <a:spcPct val="100000"/>
              </a:lnSpc>
              <a:spcBef>
                <a:spcPct val="0"/>
              </a:spcBef>
              <a:buFontTx/>
              <a:buNone/>
            </a:pPr>
            <a:endParaRPr lang="en-US" u="none">
              <a:solidFill>
                <a:srgbClr val="0066FF"/>
              </a:solidFill>
            </a:endParaRPr>
          </a:p>
        </p:txBody>
      </p:sp>
      <p:sp>
        <p:nvSpPr>
          <p:cNvPr id="10271" name="Text Box 47"/>
          <p:cNvSpPr txBox="1">
            <a:spLocks noChangeArrowheads="1"/>
          </p:cNvSpPr>
          <p:nvPr/>
        </p:nvSpPr>
        <p:spPr bwMode="auto">
          <a:xfrm>
            <a:off x="5902325" y="6003925"/>
            <a:ext cx="7665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u="none" dirty="0" smtClean="0">
                <a:solidFill>
                  <a:srgbClr val="0066FF"/>
                </a:solidFill>
              </a:rPr>
              <a:t>IBM</a:t>
            </a:r>
            <a:endParaRPr lang="en-US" u="none" dirty="0">
              <a:solidFill>
                <a:srgbClr val="0066FF"/>
              </a:solidFill>
            </a:endParaRPr>
          </a:p>
        </p:txBody>
      </p:sp>
      <p:sp>
        <p:nvSpPr>
          <p:cNvPr id="10272" name="Text Box 48"/>
          <p:cNvSpPr txBox="1">
            <a:spLocks noChangeArrowheads="1"/>
          </p:cNvSpPr>
          <p:nvPr/>
        </p:nvSpPr>
        <p:spPr bwMode="auto">
          <a:xfrm>
            <a:off x="2362200" y="1905000"/>
            <a:ext cx="1682750" cy="396875"/>
          </a:xfrm>
          <a:prstGeom prst="rect">
            <a:avLst/>
          </a:prstGeom>
          <a:solidFill>
            <a:schemeClr val="bg2"/>
          </a:solid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2000" u="none">
                <a:solidFill>
                  <a:srgbClr val="0066FF"/>
                </a:solidFill>
              </a:rPr>
              <a:t>Crystal reports</a:t>
            </a:r>
            <a:endParaRPr lang="en-US" u="none">
              <a:solidFill>
                <a:srgbClr val="0066FF"/>
              </a:solidFill>
            </a:endParaRPr>
          </a:p>
        </p:txBody>
      </p:sp>
      <p:sp>
        <p:nvSpPr>
          <p:cNvPr id="10273" name="Text Box 49"/>
          <p:cNvSpPr txBox="1">
            <a:spLocks noChangeArrowheads="1"/>
          </p:cNvSpPr>
          <p:nvPr/>
        </p:nvSpPr>
        <p:spPr bwMode="auto">
          <a:xfrm>
            <a:off x="4495800" y="1828800"/>
            <a:ext cx="987425" cy="396875"/>
          </a:xfrm>
          <a:prstGeom prst="rect">
            <a:avLst/>
          </a:prstGeom>
          <a:solidFill>
            <a:schemeClr val="bg2"/>
          </a:solid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2000" u="none">
                <a:solidFill>
                  <a:srgbClr val="0066FF"/>
                </a:solidFill>
              </a:rPr>
              <a:t>Essbase</a:t>
            </a:r>
            <a:endParaRPr lang="en-US" u="none">
              <a:solidFill>
                <a:srgbClr val="0066FF"/>
              </a:solidFill>
            </a:endParaRPr>
          </a:p>
        </p:txBody>
      </p:sp>
      <p:sp>
        <p:nvSpPr>
          <p:cNvPr id="10274" name="Text Box 50"/>
          <p:cNvSpPr txBox="1">
            <a:spLocks noChangeArrowheads="1"/>
          </p:cNvSpPr>
          <p:nvPr/>
        </p:nvSpPr>
        <p:spPr bwMode="auto">
          <a:xfrm>
            <a:off x="6553200" y="1752600"/>
            <a:ext cx="1906588" cy="396875"/>
          </a:xfrm>
          <a:prstGeom prst="rect">
            <a:avLst/>
          </a:prstGeom>
          <a:solidFill>
            <a:schemeClr val="bg2"/>
          </a:solid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2000" u="none">
                <a:solidFill>
                  <a:srgbClr val="0066FF"/>
                </a:solidFill>
              </a:rPr>
              <a:t>Intelligent Miner</a:t>
            </a:r>
            <a:endParaRPr lang="en-US" u="none">
              <a:solidFill>
                <a:srgbClr val="0066FF"/>
              </a:solidFill>
            </a:endParaRPr>
          </a:p>
        </p:txBody>
      </p:sp>
      <p:grpSp>
        <p:nvGrpSpPr>
          <p:cNvPr id="10" name="Group 51"/>
          <p:cNvGrpSpPr>
            <a:grpSpLocks/>
          </p:cNvGrpSpPr>
          <p:nvPr/>
        </p:nvGrpSpPr>
        <p:grpSpPr bwMode="auto">
          <a:xfrm>
            <a:off x="6172200" y="4267200"/>
            <a:ext cx="1219200" cy="990600"/>
            <a:chOff x="4704" y="3216"/>
            <a:chExt cx="768" cy="624"/>
          </a:xfrm>
          <a:solidFill>
            <a:schemeClr val="accent2"/>
          </a:solidFill>
        </p:grpSpPr>
        <p:sp>
          <p:nvSpPr>
            <p:cNvPr id="5161" name="Rectangle 52"/>
            <p:cNvSpPr>
              <a:spLocks noChangeArrowheads="1"/>
            </p:cNvSpPr>
            <p:nvPr/>
          </p:nvSpPr>
          <p:spPr bwMode="auto">
            <a:xfrm>
              <a:off x="4704" y="3216"/>
              <a:ext cx="768" cy="624"/>
            </a:xfrm>
            <a:prstGeom prst="rect">
              <a:avLst/>
            </a:prstGeom>
            <a:grpFill/>
            <a:ln w="9525">
              <a:solidFill>
                <a:schemeClr val="tx1"/>
              </a:solidFill>
              <a:miter lim="800000"/>
              <a:headEnd/>
              <a:tailEnd/>
            </a:ln>
            <a:extLst/>
          </p:spPr>
          <p:txBody>
            <a:bodyPr wrap="none" anchor="ctr"/>
            <a:lstStyle/>
            <a:p>
              <a:pPr>
                <a:defRPr/>
              </a:pPr>
              <a:endParaRPr lang="en-GB"/>
            </a:p>
          </p:txBody>
        </p:sp>
        <p:sp>
          <p:nvSpPr>
            <p:cNvPr id="5162" name="Text Box 53"/>
            <p:cNvSpPr txBox="1">
              <a:spLocks noChangeArrowheads="1"/>
            </p:cNvSpPr>
            <p:nvPr/>
          </p:nvSpPr>
          <p:spPr bwMode="auto">
            <a:xfrm>
              <a:off x="4752" y="3264"/>
              <a:ext cx="435" cy="518"/>
            </a:xfrm>
            <a:prstGeom prst="rect">
              <a:avLst/>
            </a:prstGeom>
            <a:grpFill/>
            <a:ln>
              <a:noFill/>
            </a:ln>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defRPr/>
              </a:pPr>
              <a:r>
                <a:rPr lang="en-US" u="none" smtClean="0">
                  <a:solidFill>
                    <a:schemeClr val="tx1"/>
                  </a:solidFill>
                </a:rPr>
                <a:t>GIS</a:t>
              </a:r>
            </a:p>
            <a:p>
              <a:pPr>
                <a:lnSpc>
                  <a:spcPct val="100000"/>
                </a:lnSpc>
                <a:spcBef>
                  <a:spcPct val="0"/>
                </a:spcBef>
                <a:buFontTx/>
                <a:buNone/>
                <a:defRPr/>
              </a:pPr>
              <a:r>
                <a:rPr lang="en-US" u="none" smtClean="0">
                  <a:solidFill>
                    <a:schemeClr val="tx1"/>
                  </a:solidFill>
                </a:rPr>
                <a:t>data</a:t>
              </a:r>
            </a:p>
          </p:txBody>
        </p:sp>
      </p:grpSp>
      <p:sp>
        <p:nvSpPr>
          <p:cNvPr id="10276" name="Line 54"/>
          <p:cNvSpPr>
            <a:spLocks noChangeShapeType="1"/>
          </p:cNvSpPr>
          <p:nvPr/>
        </p:nvSpPr>
        <p:spPr bwMode="auto">
          <a:xfrm flipH="1" flipV="1">
            <a:off x="6477000" y="36576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77" name="Text Box 55"/>
          <p:cNvSpPr txBox="1">
            <a:spLocks noChangeArrowheads="1"/>
          </p:cNvSpPr>
          <p:nvPr/>
        </p:nvSpPr>
        <p:spPr bwMode="auto">
          <a:xfrm>
            <a:off x="539750" y="1989138"/>
            <a:ext cx="665163" cy="396875"/>
          </a:xfrm>
          <a:prstGeom prst="rect">
            <a:avLst/>
          </a:prstGeom>
          <a:solidFill>
            <a:schemeClr val="bg2"/>
          </a:solidFill>
          <a:ln/>
        </p:spPr>
        <p:style>
          <a:lnRef idx="2">
            <a:schemeClr val="accent2"/>
          </a:lnRef>
          <a:fillRef idx="1">
            <a:schemeClr val="lt1"/>
          </a:fillRef>
          <a:effectRef idx="0">
            <a:schemeClr val="accent2"/>
          </a:effectRef>
          <a:fontRef idx="minor">
            <a:schemeClr val="dk1"/>
          </a:fontRef>
        </p:style>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lnSpc>
                <a:spcPct val="100000"/>
              </a:lnSpc>
              <a:spcBef>
                <a:spcPct val="0"/>
              </a:spcBef>
              <a:buFontTx/>
              <a:buNone/>
            </a:pPr>
            <a:r>
              <a:rPr lang="en-US" sz="2000" u="none">
                <a:solidFill>
                  <a:srgbClr val="0066FF"/>
                </a:solidFill>
              </a:rPr>
              <a:t>SQL</a:t>
            </a:r>
            <a:endParaRPr lang="en-US" u="none">
              <a:solidFill>
                <a:srgbClr val="0066FF"/>
              </a:solidFill>
            </a:endParaRPr>
          </a:p>
        </p:txBody>
      </p:sp>
      <p:sp>
        <p:nvSpPr>
          <p:cNvPr id="10278" name="Freeform 1"/>
          <p:cNvSpPr>
            <a:spLocks/>
          </p:cNvSpPr>
          <p:nvPr/>
        </p:nvSpPr>
        <p:spPr bwMode="auto">
          <a:xfrm>
            <a:off x="2206625" y="4659313"/>
            <a:ext cx="3830638" cy="198437"/>
          </a:xfrm>
          <a:custGeom>
            <a:avLst/>
            <a:gdLst>
              <a:gd name="T0" fmla="*/ 0 w 3831811"/>
              <a:gd name="T1" fmla="*/ 0 h 199120"/>
              <a:gd name="T2" fmla="*/ 202084 w 3831811"/>
              <a:gd name="T3" fmla="*/ 13644 h 199120"/>
              <a:gd name="T4" fmla="*/ 2511606 w 3831811"/>
              <a:gd name="T5" fmla="*/ 40933 h 199120"/>
              <a:gd name="T6" fmla="*/ 2598212 w 3831811"/>
              <a:gd name="T7" fmla="*/ 54577 h 199120"/>
              <a:gd name="T8" fmla="*/ 2655950 w 3831811"/>
              <a:gd name="T9" fmla="*/ 81856 h 199120"/>
              <a:gd name="T10" fmla="*/ 2699255 w 3831811"/>
              <a:gd name="T11" fmla="*/ 109150 h 199120"/>
              <a:gd name="T12" fmla="*/ 2829166 w 3831811"/>
              <a:gd name="T13" fmla="*/ 136439 h 199120"/>
              <a:gd name="T14" fmla="*/ 3045684 w 3831811"/>
              <a:gd name="T15" fmla="*/ 150081 h 199120"/>
              <a:gd name="T16" fmla="*/ 3507590 w 3831811"/>
              <a:gd name="T17" fmla="*/ 177369 h 199120"/>
              <a:gd name="T18" fmla="*/ 3796279 w 3831811"/>
              <a:gd name="T19" fmla="*/ 122795 h 199120"/>
              <a:gd name="T20" fmla="*/ 3810714 w 3831811"/>
              <a:gd name="T21" fmla="*/ 68218 h 1991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1811"/>
              <a:gd name="T34" fmla="*/ 0 h 199120"/>
              <a:gd name="T35" fmla="*/ 3831811 w 3831811"/>
              <a:gd name="T36" fmla="*/ 199120 h 1991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1811" h="199120">
                <a:moveTo>
                  <a:pt x="0" y="0"/>
                </a:moveTo>
                <a:cubicBezTo>
                  <a:pt x="67733" y="4838"/>
                  <a:pt x="135379" y="11123"/>
                  <a:pt x="203200" y="14514"/>
                </a:cubicBezTo>
                <a:cubicBezTo>
                  <a:pt x="950317" y="51869"/>
                  <a:pt x="1886949" y="38778"/>
                  <a:pt x="2525486" y="43543"/>
                </a:cubicBezTo>
                <a:cubicBezTo>
                  <a:pt x="2554515" y="48381"/>
                  <a:pt x="2584384" y="49601"/>
                  <a:pt x="2612572" y="58057"/>
                </a:cubicBezTo>
                <a:cubicBezTo>
                  <a:pt x="2633296" y="64274"/>
                  <a:pt x="2651843" y="76350"/>
                  <a:pt x="2670629" y="87085"/>
                </a:cubicBezTo>
                <a:cubicBezTo>
                  <a:pt x="2685775" y="95740"/>
                  <a:pt x="2697623" y="110598"/>
                  <a:pt x="2714172" y="116114"/>
                </a:cubicBezTo>
                <a:cubicBezTo>
                  <a:pt x="2756488" y="130220"/>
                  <a:pt x="2800540" y="139610"/>
                  <a:pt x="2844800" y="145143"/>
                </a:cubicBezTo>
                <a:cubicBezTo>
                  <a:pt x="2916971" y="154164"/>
                  <a:pt x="2989894" y="155623"/>
                  <a:pt x="3062515" y="159657"/>
                </a:cubicBezTo>
                <a:cubicBezTo>
                  <a:pt x="3501099" y="184022"/>
                  <a:pt x="3223774" y="161122"/>
                  <a:pt x="3526972" y="188685"/>
                </a:cubicBezTo>
                <a:cubicBezTo>
                  <a:pt x="3706116" y="178733"/>
                  <a:pt x="3759754" y="245636"/>
                  <a:pt x="3817258" y="130628"/>
                </a:cubicBezTo>
                <a:cubicBezTo>
                  <a:pt x="3833302" y="98540"/>
                  <a:pt x="3831772" y="97311"/>
                  <a:pt x="3831772" y="7257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075" tIns="46038" rIns="92075" bIns="46038"/>
          <a:lstStyle/>
          <a:p>
            <a:endParaRPr lang="en-GB"/>
          </a:p>
        </p:txBody>
      </p:sp>
      <p:sp>
        <p:nvSpPr>
          <p:cNvPr id="10279" name="TextBox 5"/>
          <p:cNvSpPr txBox="1">
            <a:spLocks noChangeArrowheads="1"/>
          </p:cNvSpPr>
          <p:nvPr/>
        </p:nvSpPr>
        <p:spPr bwMode="auto">
          <a:xfrm>
            <a:off x="3310116" y="4341167"/>
            <a:ext cx="1261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u="sng">
                <a:solidFill>
                  <a:schemeClr val="hlink"/>
                </a:solidFill>
                <a:latin typeface="Times New Roman" pitchFamily="18" charset="0"/>
              </a:defRPr>
            </a:lvl1pPr>
            <a:lvl2pPr marL="742950" indent="-285750">
              <a:defRPr sz="2400" u="sng">
                <a:solidFill>
                  <a:schemeClr val="hlink"/>
                </a:solidFill>
                <a:latin typeface="Times New Roman" pitchFamily="18" charset="0"/>
              </a:defRPr>
            </a:lvl2pPr>
            <a:lvl3pPr marL="1143000" indent="-228600">
              <a:defRPr sz="2400" u="sng">
                <a:solidFill>
                  <a:schemeClr val="hlink"/>
                </a:solidFill>
                <a:latin typeface="Times New Roman" pitchFamily="18" charset="0"/>
              </a:defRPr>
            </a:lvl3pPr>
            <a:lvl4pPr marL="1600200" indent="-228600">
              <a:defRPr sz="2400" u="sng">
                <a:solidFill>
                  <a:schemeClr val="hlink"/>
                </a:solidFill>
                <a:latin typeface="Times New Roman" pitchFamily="18" charset="0"/>
              </a:defRPr>
            </a:lvl4pPr>
            <a:lvl5pPr marL="2057400" indent="-228600">
              <a:defRPr sz="2400" u="sng">
                <a:solidFill>
                  <a:schemeClr val="hlink"/>
                </a:solidFill>
                <a:latin typeface="Times New Roman" pitchFamily="18" charset="0"/>
              </a:defRPr>
            </a:lvl5pPr>
            <a:lvl6pPr marL="25146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6pPr>
            <a:lvl7pPr marL="29718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7pPr>
            <a:lvl8pPr marL="34290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8pPr>
            <a:lvl9pPr marL="3886200" indent="-228600" eaLnBrk="0" fontAlgn="base" hangingPunct="0">
              <a:lnSpc>
                <a:spcPct val="130000"/>
              </a:lnSpc>
              <a:spcBef>
                <a:spcPct val="10000"/>
              </a:spcBef>
              <a:spcAft>
                <a:spcPct val="0"/>
              </a:spcAft>
              <a:buChar char="–"/>
              <a:defRPr sz="2400" u="sng">
                <a:solidFill>
                  <a:schemeClr val="hlink"/>
                </a:solidFill>
                <a:latin typeface="Times New Roman" pitchFamily="18" charset="0"/>
              </a:defRPr>
            </a:lvl9pPr>
          </a:lstStyle>
          <a:p>
            <a:pPr>
              <a:buFontTx/>
              <a:buNone/>
            </a:pPr>
            <a:r>
              <a:rPr lang="en-US" u="none" dirty="0" smtClean="0">
                <a:latin typeface="SimHei" pitchFamily="2" charset="-122"/>
                <a:ea typeface="SimHei" pitchFamily="2" charset="-122"/>
              </a:rPr>
              <a:t>E  T  L</a:t>
            </a:r>
            <a:endParaRPr lang="en-US" u="none" dirty="0">
              <a:latin typeface="SimHei" pitchFamily="2" charset="-122"/>
              <a:ea typeface="SimHei" pitchFamily="2" charset="-122"/>
            </a:endParaRPr>
          </a:p>
        </p:txBody>
      </p:sp>
    </p:spTree>
    <p:extLst>
      <p:ext uri="{BB962C8B-B14F-4D97-AF65-F5344CB8AC3E}">
        <p14:creationId xmlns:p14="http://schemas.microsoft.com/office/powerpoint/2010/main" val="1375160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5E248A04-B5A5-474D-B954-8B6AE8B911C5}" type="slidenum">
              <a:rPr lang="en-GB" sz="1000" u="none">
                <a:latin typeface="Verdana" pitchFamily="34" charset="0"/>
              </a:rPr>
              <a:pPr eaLnBrk="1" hangingPunct="1"/>
              <a:t>30</a:t>
            </a:fld>
            <a:endParaRPr lang="en-GB" sz="1000" u="none">
              <a:latin typeface="Verdana" pitchFamily="34" charset="0"/>
            </a:endParaRPr>
          </a:p>
        </p:txBody>
      </p:sp>
      <p:sp>
        <p:nvSpPr>
          <p:cNvPr id="134146" name="Rectangle 2"/>
          <p:cNvSpPr>
            <a:spLocks noGrp="1" noChangeArrowheads="1"/>
          </p:cNvSpPr>
          <p:nvPr>
            <p:ph type="title"/>
          </p:nvPr>
        </p:nvSpPr>
        <p:spPr>
          <a:xfrm>
            <a:off x="1066800" y="0"/>
            <a:ext cx="7543800" cy="1431925"/>
          </a:xfrm>
        </p:spPr>
        <p:txBody>
          <a:bodyPr/>
          <a:lstStyle/>
          <a:p>
            <a:pPr eaLnBrk="1" hangingPunct="1">
              <a:defRPr/>
            </a:pPr>
            <a:r>
              <a:rPr lang="en-US" sz="3600" smtClean="0"/>
              <a:t>The Approach to Data Exploration and Data Mining </a:t>
            </a:r>
          </a:p>
        </p:txBody>
      </p:sp>
      <p:grpSp>
        <p:nvGrpSpPr>
          <p:cNvPr id="17412" name="Group 4"/>
          <p:cNvGrpSpPr>
            <a:grpSpLocks/>
          </p:cNvGrpSpPr>
          <p:nvPr/>
        </p:nvGrpSpPr>
        <p:grpSpPr bwMode="auto">
          <a:xfrm>
            <a:off x="2743200" y="1295400"/>
            <a:ext cx="5838825" cy="4953000"/>
            <a:chOff x="1816" y="1678"/>
            <a:chExt cx="8715" cy="5497"/>
          </a:xfrm>
        </p:grpSpPr>
        <p:sp>
          <p:nvSpPr>
            <p:cNvPr id="17414" name="Rectangle 5"/>
            <p:cNvSpPr>
              <a:spLocks noChangeArrowheads="1"/>
            </p:cNvSpPr>
            <p:nvPr/>
          </p:nvSpPr>
          <p:spPr bwMode="auto">
            <a:xfrm>
              <a:off x="1816" y="1678"/>
              <a:ext cx="8715" cy="5497"/>
            </a:xfrm>
            <a:prstGeom prst="rect">
              <a:avLst/>
            </a:prstGeom>
            <a:solidFill>
              <a:srgbClr val="FFCC99"/>
            </a:solidFill>
            <a:ln w="9525">
              <a:solidFill>
                <a:srgbClr val="000000"/>
              </a:solidFill>
              <a:miter lim="800000"/>
              <a:headEnd/>
              <a:tailEnd/>
            </a:ln>
          </p:spPr>
          <p:txBody>
            <a:bodyPr/>
            <a:lstStyle/>
            <a:p>
              <a:endParaRPr lang="en-GB"/>
            </a:p>
          </p:txBody>
        </p:sp>
        <p:sp>
          <p:nvSpPr>
            <p:cNvPr id="17415" name="AutoShape 6"/>
            <p:cNvSpPr>
              <a:spLocks noChangeArrowheads="1"/>
            </p:cNvSpPr>
            <p:nvPr/>
          </p:nvSpPr>
          <p:spPr bwMode="auto">
            <a:xfrm>
              <a:off x="2454"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16" name="AutoShape 7"/>
            <p:cNvSpPr>
              <a:spLocks noChangeArrowheads="1"/>
            </p:cNvSpPr>
            <p:nvPr/>
          </p:nvSpPr>
          <p:spPr bwMode="auto">
            <a:xfrm>
              <a:off x="2921"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17" name="AutoShape 8"/>
            <p:cNvSpPr>
              <a:spLocks noChangeArrowheads="1"/>
            </p:cNvSpPr>
            <p:nvPr/>
          </p:nvSpPr>
          <p:spPr bwMode="auto">
            <a:xfrm>
              <a:off x="3389"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18" name="AutoShape 9"/>
            <p:cNvSpPr>
              <a:spLocks noChangeArrowheads="1"/>
            </p:cNvSpPr>
            <p:nvPr/>
          </p:nvSpPr>
          <p:spPr bwMode="auto">
            <a:xfrm>
              <a:off x="3857"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19" name="AutoShape 10"/>
            <p:cNvSpPr>
              <a:spLocks noChangeArrowheads="1"/>
            </p:cNvSpPr>
            <p:nvPr/>
          </p:nvSpPr>
          <p:spPr bwMode="auto">
            <a:xfrm>
              <a:off x="4325"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0" name="AutoShape 11"/>
            <p:cNvSpPr>
              <a:spLocks noChangeArrowheads="1"/>
            </p:cNvSpPr>
            <p:nvPr/>
          </p:nvSpPr>
          <p:spPr bwMode="auto">
            <a:xfrm>
              <a:off x="4793"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1" name="AutoShape 12"/>
            <p:cNvSpPr>
              <a:spLocks noChangeArrowheads="1"/>
            </p:cNvSpPr>
            <p:nvPr/>
          </p:nvSpPr>
          <p:spPr bwMode="auto">
            <a:xfrm>
              <a:off x="5261"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2" name="AutoShape 13"/>
            <p:cNvSpPr>
              <a:spLocks noChangeArrowheads="1"/>
            </p:cNvSpPr>
            <p:nvPr/>
          </p:nvSpPr>
          <p:spPr bwMode="auto">
            <a:xfrm>
              <a:off x="5729"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3" name="AutoShape 14"/>
            <p:cNvSpPr>
              <a:spLocks noChangeArrowheads="1"/>
            </p:cNvSpPr>
            <p:nvPr/>
          </p:nvSpPr>
          <p:spPr bwMode="auto">
            <a:xfrm>
              <a:off x="6196"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4" name="AutoShape 15"/>
            <p:cNvSpPr>
              <a:spLocks noChangeArrowheads="1"/>
            </p:cNvSpPr>
            <p:nvPr/>
          </p:nvSpPr>
          <p:spPr bwMode="auto">
            <a:xfrm>
              <a:off x="6664"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5" name="AutoShape 16"/>
            <p:cNvSpPr>
              <a:spLocks noChangeArrowheads="1"/>
            </p:cNvSpPr>
            <p:nvPr/>
          </p:nvSpPr>
          <p:spPr bwMode="auto">
            <a:xfrm>
              <a:off x="7132"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6" name="AutoShape 17"/>
            <p:cNvSpPr>
              <a:spLocks noChangeArrowheads="1"/>
            </p:cNvSpPr>
            <p:nvPr/>
          </p:nvSpPr>
          <p:spPr bwMode="auto">
            <a:xfrm>
              <a:off x="7600"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7" name="AutoShape 18"/>
            <p:cNvSpPr>
              <a:spLocks noChangeArrowheads="1"/>
            </p:cNvSpPr>
            <p:nvPr/>
          </p:nvSpPr>
          <p:spPr bwMode="auto">
            <a:xfrm>
              <a:off x="8068"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8" name="AutoShape 19"/>
            <p:cNvSpPr>
              <a:spLocks noChangeArrowheads="1"/>
            </p:cNvSpPr>
            <p:nvPr/>
          </p:nvSpPr>
          <p:spPr bwMode="auto">
            <a:xfrm>
              <a:off x="8536"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29" name="AutoShape 20"/>
            <p:cNvSpPr>
              <a:spLocks noChangeArrowheads="1"/>
            </p:cNvSpPr>
            <p:nvPr/>
          </p:nvSpPr>
          <p:spPr bwMode="auto">
            <a:xfrm>
              <a:off x="9004"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30" name="AutoShape 21"/>
            <p:cNvSpPr>
              <a:spLocks noChangeArrowheads="1"/>
            </p:cNvSpPr>
            <p:nvPr/>
          </p:nvSpPr>
          <p:spPr bwMode="auto">
            <a:xfrm>
              <a:off x="9472" y="2159"/>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31" name="AutoShape 22"/>
            <p:cNvSpPr>
              <a:spLocks noChangeArrowheads="1"/>
            </p:cNvSpPr>
            <p:nvPr/>
          </p:nvSpPr>
          <p:spPr bwMode="auto">
            <a:xfrm>
              <a:off x="2469"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32" name="AutoShape 23"/>
            <p:cNvSpPr>
              <a:spLocks noChangeArrowheads="1"/>
            </p:cNvSpPr>
            <p:nvPr/>
          </p:nvSpPr>
          <p:spPr bwMode="auto">
            <a:xfrm>
              <a:off x="2936"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33" name="AutoShape 24"/>
            <p:cNvSpPr>
              <a:spLocks noChangeArrowheads="1"/>
            </p:cNvSpPr>
            <p:nvPr/>
          </p:nvSpPr>
          <p:spPr bwMode="auto">
            <a:xfrm>
              <a:off x="3404"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34" name="AutoShape 25"/>
            <p:cNvSpPr>
              <a:spLocks noChangeArrowheads="1"/>
            </p:cNvSpPr>
            <p:nvPr/>
          </p:nvSpPr>
          <p:spPr bwMode="auto">
            <a:xfrm>
              <a:off x="3872"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35" name="AutoShape 26"/>
            <p:cNvSpPr>
              <a:spLocks noChangeArrowheads="1"/>
            </p:cNvSpPr>
            <p:nvPr/>
          </p:nvSpPr>
          <p:spPr bwMode="auto">
            <a:xfrm>
              <a:off x="4340"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36" name="AutoShape 27"/>
            <p:cNvSpPr>
              <a:spLocks noChangeArrowheads="1"/>
            </p:cNvSpPr>
            <p:nvPr/>
          </p:nvSpPr>
          <p:spPr bwMode="auto">
            <a:xfrm>
              <a:off x="4808"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37" name="AutoShape 28"/>
            <p:cNvSpPr>
              <a:spLocks noChangeArrowheads="1"/>
            </p:cNvSpPr>
            <p:nvPr/>
          </p:nvSpPr>
          <p:spPr bwMode="auto">
            <a:xfrm>
              <a:off x="5276"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38" name="AutoShape 29"/>
            <p:cNvSpPr>
              <a:spLocks noChangeArrowheads="1"/>
            </p:cNvSpPr>
            <p:nvPr/>
          </p:nvSpPr>
          <p:spPr bwMode="auto">
            <a:xfrm>
              <a:off x="5744"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39" name="AutoShape 30"/>
            <p:cNvSpPr>
              <a:spLocks noChangeArrowheads="1"/>
            </p:cNvSpPr>
            <p:nvPr/>
          </p:nvSpPr>
          <p:spPr bwMode="auto">
            <a:xfrm>
              <a:off x="6211"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40" name="AutoShape 31"/>
            <p:cNvSpPr>
              <a:spLocks noChangeArrowheads="1"/>
            </p:cNvSpPr>
            <p:nvPr/>
          </p:nvSpPr>
          <p:spPr bwMode="auto">
            <a:xfrm>
              <a:off x="6679"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41" name="AutoShape 32"/>
            <p:cNvSpPr>
              <a:spLocks noChangeArrowheads="1"/>
            </p:cNvSpPr>
            <p:nvPr/>
          </p:nvSpPr>
          <p:spPr bwMode="auto">
            <a:xfrm>
              <a:off x="7147"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42" name="AutoShape 33"/>
            <p:cNvSpPr>
              <a:spLocks noChangeArrowheads="1"/>
            </p:cNvSpPr>
            <p:nvPr/>
          </p:nvSpPr>
          <p:spPr bwMode="auto">
            <a:xfrm>
              <a:off x="7615"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43" name="AutoShape 34"/>
            <p:cNvSpPr>
              <a:spLocks noChangeArrowheads="1"/>
            </p:cNvSpPr>
            <p:nvPr/>
          </p:nvSpPr>
          <p:spPr bwMode="auto">
            <a:xfrm>
              <a:off x="8083"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44" name="AutoShape 35"/>
            <p:cNvSpPr>
              <a:spLocks noChangeArrowheads="1"/>
            </p:cNvSpPr>
            <p:nvPr/>
          </p:nvSpPr>
          <p:spPr bwMode="auto">
            <a:xfrm>
              <a:off x="8551"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45" name="AutoShape 36"/>
            <p:cNvSpPr>
              <a:spLocks noChangeArrowheads="1"/>
            </p:cNvSpPr>
            <p:nvPr/>
          </p:nvSpPr>
          <p:spPr bwMode="auto">
            <a:xfrm>
              <a:off x="9019"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46" name="AutoShape 37"/>
            <p:cNvSpPr>
              <a:spLocks noChangeArrowheads="1"/>
            </p:cNvSpPr>
            <p:nvPr/>
          </p:nvSpPr>
          <p:spPr bwMode="auto">
            <a:xfrm>
              <a:off x="9487" y="2599"/>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47" name="Text Box 38"/>
            <p:cNvSpPr txBox="1">
              <a:spLocks noChangeArrowheads="1"/>
            </p:cNvSpPr>
            <p:nvPr/>
          </p:nvSpPr>
          <p:spPr bwMode="auto">
            <a:xfrm>
              <a:off x="4683" y="3154"/>
              <a:ext cx="2931" cy="426"/>
            </a:xfrm>
            <a:prstGeom prst="rect">
              <a:avLst/>
            </a:prstGeom>
            <a:solidFill>
              <a:srgbClr val="FFCC99"/>
            </a:solidFill>
            <a:ln w="9525">
              <a:solidFill>
                <a:srgbClr val="000000"/>
              </a:solidFill>
              <a:miter lim="800000"/>
              <a:headEnd/>
              <a:tailEnd/>
            </a:ln>
            <a:effectLst>
              <a:outerShdw dist="35921" dir="2700000" algn="ctr" rotWithShape="0">
                <a:srgbClr val="808080"/>
              </a:outerShdw>
            </a:effec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u="none">
                  <a:solidFill>
                    <a:srgbClr val="140207"/>
                  </a:solidFill>
                </a:rPr>
                <a:t>A Perfect Correlation</a:t>
              </a:r>
            </a:p>
          </p:txBody>
        </p:sp>
        <p:sp>
          <p:nvSpPr>
            <p:cNvPr id="17448" name="AutoShape 39"/>
            <p:cNvSpPr>
              <a:spLocks noChangeArrowheads="1"/>
            </p:cNvSpPr>
            <p:nvPr/>
          </p:nvSpPr>
          <p:spPr bwMode="auto">
            <a:xfrm>
              <a:off x="2494"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49" name="AutoShape 40"/>
            <p:cNvSpPr>
              <a:spLocks noChangeArrowheads="1"/>
            </p:cNvSpPr>
            <p:nvPr/>
          </p:nvSpPr>
          <p:spPr bwMode="auto">
            <a:xfrm>
              <a:off x="3429"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0" name="AutoShape 41"/>
            <p:cNvSpPr>
              <a:spLocks noChangeArrowheads="1"/>
            </p:cNvSpPr>
            <p:nvPr/>
          </p:nvSpPr>
          <p:spPr bwMode="auto">
            <a:xfrm>
              <a:off x="3897"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1" name="AutoShape 42"/>
            <p:cNvSpPr>
              <a:spLocks noChangeArrowheads="1"/>
            </p:cNvSpPr>
            <p:nvPr/>
          </p:nvSpPr>
          <p:spPr bwMode="auto">
            <a:xfrm>
              <a:off x="4365"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2" name="AutoShape 43"/>
            <p:cNvSpPr>
              <a:spLocks noChangeArrowheads="1"/>
            </p:cNvSpPr>
            <p:nvPr/>
          </p:nvSpPr>
          <p:spPr bwMode="auto">
            <a:xfrm>
              <a:off x="4833"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3" name="AutoShape 44"/>
            <p:cNvSpPr>
              <a:spLocks noChangeArrowheads="1"/>
            </p:cNvSpPr>
            <p:nvPr/>
          </p:nvSpPr>
          <p:spPr bwMode="auto">
            <a:xfrm>
              <a:off x="5301"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4" name="AutoShape 45"/>
            <p:cNvSpPr>
              <a:spLocks noChangeArrowheads="1"/>
            </p:cNvSpPr>
            <p:nvPr/>
          </p:nvSpPr>
          <p:spPr bwMode="auto">
            <a:xfrm>
              <a:off x="5769"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5" name="AutoShape 46"/>
            <p:cNvSpPr>
              <a:spLocks noChangeArrowheads="1"/>
            </p:cNvSpPr>
            <p:nvPr/>
          </p:nvSpPr>
          <p:spPr bwMode="auto">
            <a:xfrm>
              <a:off x="6236"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6" name="AutoShape 47"/>
            <p:cNvSpPr>
              <a:spLocks noChangeArrowheads="1"/>
            </p:cNvSpPr>
            <p:nvPr/>
          </p:nvSpPr>
          <p:spPr bwMode="auto">
            <a:xfrm>
              <a:off x="6704"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7" name="AutoShape 48"/>
            <p:cNvSpPr>
              <a:spLocks noChangeArrowheads="1"/>
            </p:cNvSpPr>
            <p:nvPr/>
          </p:nvSpPr>
          <p:spPr bwMode="auto">
            <a:xfrm>
              <a:off x="7172"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8" name="AutoShape 49"/>
            <p:cNvSpPr>
              <a:spLocks noChangeArrowheads="1"/>
            </p:cNvSpPr>
            <p:nvPr/>
          </p:nvSpPr>
          <p:spPr bwMode="auto">
            <a:xfrm>
              <a:off x="7640"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59" name="AutoShape 50"/>
            <p:cNvSpPr>
              <a:spLocks noChangeArrowheads="1"/>
            </p:cNvSpPr>
            <p:nvPr/>
          </p:nvSpPr>
          <p:spPr bwMode="auto">
            <a:xfrm>
              <a:off x="8576"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60" name="AutoShape 51"/>
            <p:cNvSpPr>
              <a:spLocks noChangeArrowheads="1"/>
            </p:cNvSpPr>
            <p:nvPr/>
          </p:nvSpPr>
          <p:spPr bwMode="auto">
            <a:xfrm>
              <a:off x="9044"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61" name="AutoShape 52"/>
            <p:cNvSpPr>
              <a:spLocks noChangeArrowheads="1"/>
            </p:cNvSpPr>
            <p:nvPr/>
          </p:nvSpPr>
          <p:spPr bwMode="auto">
            <a:xfrm>
              <a:off x="9512" y="381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62" name="AutoShape 53"/>
            <p:cNvSpPr>
              <a:spLocks noChangeArrowheads="1"/>
            </p:cNvSpPr>
            <p:nvPr/>
          </p:nvSpPr>
          <p:spPr bwMode="auto">
            <a:xfrm>
              <a:off x="2509"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63" name="AutoShape 54"/>
            <p:cNvSpPr>
              <a:spLocks noChangeArrowheads="1"/>
            </p:cNvSpPr>
            <p:nvPr/>
          </p:nvSpPr>
          <p:spPr bwMode="auto">
            <a:xfrm>
              <a:off x="2976"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64" name="AutoShape 55"/>
            <p:cNvSpPr>
              <a:spLocks noChangeArrowheads="1"/>
            </p:cNvSpPr>
            <p:nvPr/>
          </p:nvSpPr>
          <p:spPr bwMode="auto">
            <a:xfrm>
              <a:off x="3444"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65" name="AutoShape 56"/>
            <p:cNvSpPr>
              <a:spLocks noChangeArrowheads="1"/>
            </p:cNvSpPr>
            <p:nvPr/>
          </p:nvSpPr>
          <p:spPr bwMode="auto">
            <a:xfrm>
              <a:off x="3912"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66" name="AutoShape 57"/>
            <p:cNvSpPr>
              <a:spLocks noChangeArrowheads="1"/>
            </p:cNvSpPr>
            <p:nvPr/>
          </p:nvSpPr>
          <p:spPr bwMode="auto">
            <a:xfrm>
              <a:off x="4380"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67" name="AutoShape 58"/>
            <p:cNvSpPr>
              <a:spLocks noChangeArrowheads="1"/>
            </p:cNvSpPr>
            <p:nvPr/>
          </p:nvSpPr>
          <p:spPr bwMode="auto">
            <a:xfrm>
              <a:off x="5316"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68" name="AutoShape 59"/>
            <p:cNvSpPr>
              <a:spLocks noChangeArrowheads="1"/>
            </p:cNvSpPr>
            <p:nvPr/>
          </p:nvSpPr>
          <p:spPr bwMode="auto">
            <a:xfrm>
              <a:off x="5784"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69" name="AutoShape 60"/>
            <p:cNvSpPr>
              <a:spLocks noChangeArrowheads="1"/>
            </p:cNvSpPr>
            <p:nvPr/>
          </p:nvSpPr>
          <p:spPr bwMode="auto">
            <a:xfrm>
              <a:off x="6251"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70" name="AutoShape 61"/>
            <p:cNvSpPr>
              <a:spLocks noChangeArrowheads="1"/>
            </p:cNvSpPr>
            <p:nvPr/>
          </p:nvSpPr>
          <p:spPr bwMode="auto">
            <a:xfrm>
              <a:off x="6719"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71" name="AutoShape 62"/>
            <p:cNvSpPr>
              <a:spLocks noChangeArrowheads="1"/>
            </p:cNvSpPr>
            <p:nvPr/>
          </p:nvSpPr>
          <p:spPr bwMode="auto">
            <a:xfrm>
              <a:off x="7655"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72" name="AutoShape 63"/>
            <p:cNvSpPr>
              <a:spLocks noChangeArrowheads="1"/>
            </p:cNvSpPr>
            <p:nvPr/>
          </p:nvSpPr>
          <p:spPr bwMode="auto">
            <a:xfrm>
              <a:off x="8123"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73" name="AutoShape 64"/>
            <p:cNvSpPr>
              <a:spLocks noChangeArrowheads="1"/>
            </p:cNvSpPr>
            <p:nvPr/>
          </p:nvSpPr>
          <p:spPr bwMode="auto">
            <a:xfrm>
              <a:off x="8591"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74" name="AutoShape 65"/>
            <p:cNvSpPr>
              <a:spLocks noChangeArrowheads="1"/>
            </p:cNvSpPr>
            <p:nvPr/>
          </p:nvSpPr>
          <p:spPr bwMode="auto">
            <a:xfrm>
              <a:off x="9059"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75" name="AutoShape 66"/>
            <p:cNvSpPr>
              <a:spLocks noChangeArrowheads="1"/>
            </p:cNvSpPr>
            <p:nvPr/>
          </p:nvSpPr>
          <p:spPr bwMode="auto">
            <a:xfrm>
              <a:off x="9527" y="425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76" name="Text Box 67"/>
            <p:cNvSpPr txBox="1">
              <a:spLocks noChangeArrowheads="1"/>
            </p:cNvSpPr>
            <p:nvPr/>
          </p:nvSpPr>
          <p:spPr bwMode="auto">
            <a:xfrm>
              <a:off x="4723" y="4811"/>
              <a:ext cx="2931" cy="425"/>
            </a:xfrm>
            <a:prstGeom prst="rect">
              <a:avLst/>
            </a:prstGeom>
            <a:solidFill>
              <a:srgbClr val="FFCC99"/>
            </a:solidFill>
            <a:ln w="9525">
              <a:solidFill>
                <a:srgbClr val="000000"/>
              </a:solidFill>
              <a:miter lim="800000"/>
              <a:headEnd/>
              <a:tailEnd/>
            </a:ln>
            <a:effectLst>
              <a:outerShdw dist="35921" dir="2700000" algn="ctr" rotWithShape="0">
                <a:srgbClr val="808080"/>
              </a:outerShdw>
            </a:effec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u="none">
                  <a:solidFill>
                    <a:srgbClr val="140207"/>
                  </a:solidFill>
                </a:rPr>
                <a:t>A Strong Correlation</a:t>
              </a:r>
            </a:p>
          </p:txBody>
        </p:sp>
        <p:sp>
          <p:nvSpPr>
            <p:cNvPr id="17477" name="AutoShape 68"/>
            <p:cNvSpPr>
              <a:spLocks noChangeArrowheads="1"/>
            </p:cNvSpPr>
            <p:nvPr/>
          </p:nvSpPr>
          <p:spPr bwMode="auto">
            <a:xfrm>
              <a:off x="2506"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78" name="AutoShape 69"/>
            <p:cNvSpPr>
              <a:spLocks noChangeArrowheads="1"/>
            </p:cNvSpPr>
            <p:nvPr/>
          </p:nvSpPr>
          <p:spPr bwMode="auto">
            <a:xfrm>
              <a:off x="2973"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79" name="AutoShape 70"/>
            <p:cNvSpPr>
              <a:spLocks noChangeArrowheads="1"/>
            </p:cNvSpPr>
            <p:nvPr/>
          </p:nvSpPr>
          <p:spPr bwMode="auto">
            <a:xfrm>
              <a:off x="3441"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0" name="AutoShape 71"/>
            <p:cNvSpPr>
              <a:spLocks noChangeArrowheads="1"/>
            </p:cNvSpPr>
            <p:nvPr/>
          </p:nvSpPr>
          <p:spPr bwMode="auto">
            <a:xfrm>
              <a:off x="3909"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1" name="AutoShape 72"/>
            <p:cNvSpPr>
              <a:spLocks noChangeArrowheads="1"/>
            </p:cNvSpPr>
            <p:nvPr/>
          </p:nvSpPr>
          <p:spPr bwMode="auto">
            <a:xfrm>
              <a:off x="4377"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2" name="AutoShape 73"/>
            <p:cNvSpPr>
              <a:spLocks noChangeArrowheads="1"/>
            </p:cNvSpPr>
            <p:nvPr/>
          </p:nvSpPr>
          <p:spPr bwMode="auto">
            <a:xfrm>
              <a:off x="4845"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3" name="AutoShape 74"/>
            <p:cNvSpPr>
              <a:spLocks noChangeArrowheads="1"/>
            </p:cNvSpPr>
            <p:nvPr/>
          </p:nvSpPr>
          <p:spPr bwMode="auto">
            <a:xfrm>
              <a:off x="6248"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4" name="AutoShape 75"/>
            <p:cNvSpPr>
              <a:spLocks noChangeArrowheads="1"/>
            </p:cNvSpPr>
            <p:nvPr/>
          </p:nvSpPr>
          <p:spPr bwMode="auto">
            <a:xfrm>
              <a:off x="6716"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5" name="AutoShape 76"/>
            <p:cNvSpPr>
              <a:spLocks noChangeArrowheads="1"/>
            </p:cNvSpPr>
            <p:nvPr/>
          </p:nvSpPr>
          <p:spPr bwMode="auto">
            <a:xfrm>
              <a:off x="7184"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6" name="AutoShape 77"/>
            <p:cNvSpPr>
              <a:spLocks noChangeArrowheads="1"/>
            </p:cNvSpPr>
            <p:nvPr/>
          </p:nvSpPr>
          <p:spPr bwMode="auto">
            <a:xfrm>
              <a:off x="8588"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7" name="AutoShape 78"/>
            <p:cNvSpPr>
              <a:spLocks noChangeArrowheads="1"/>
            </p:cNvSpPr>
            <p:nvPr/>
          </p:nvSpPr>
          <p:spPr bwMode="auto">
            <a:xfrm>
              <a:off x="9056"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8" name="AutoShape 79"/>
            <p:cNvSpPr>
              <a:spLocks noChangeArrowheads="1"/>
            </p:cNvSpPr>
            <p:nvPr/>
          </p:nvSpPr>
          <p:spPr bwMode="auto">
            <a:xfrm>
              <a:off x="9524" y="5404"/>
              <a:ext cx="376" cy="414"/>
            </a:xfrm>
            <a:prstGeom prst="smileyFace">
              <a:avLst>
                <a:gd name="adj" fmla="val 4653"/>
              </a:avLst>
            </a:prstGeom>
            <a:solidFill>
              <a:srgbClr val="FFCC99"/>
            </a:solidFill>
            <a:ln w="9525">
              <a:solidFill>
                <a:srgbClr val="000000"/>
              </a:solidFill>
              <a:round/>
              <a:headEnd/>
              <a:tailEnd/>
            </a:ln>
          </p:spPr>
          <p:txBody>
            <a:bodyPr/>
            <a:lstStyle/>
            <a:p>
              <a:endParaRPr lang="en-GB"/>
            </a:p>
          </p:txBody>
        </p:sp>
        <p:sp>
          <p:nvSpPr>
            <p:cNvPr id="17489" name="AutoShape 80"/>
            <p:cNvSpPr>
              <a:spLocks noChangeArrowheads="1"/>
            </p:cNvSpPr>
            <p:nvPr/>
          </p:nvSpPr>
          <p:spPr bwMode="auto">
            <a:xfrm>
              <a:off x="2521"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0" name="AutoShape 81"/>
            <p:cNvSpPr>
              <a:spLocks noChangeArrowheads="1"/>
            </p:cNvSpPr>
            <p:nvPr/>
          </p:nvSpPr>
          <p:spPr bwMode="auto">
            <a:xfrm>
              <a:off x="4860"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1" name="AutoShape 82"/>
            <p:cNvSpPr>
              <a:spLocks noChangeArrowheads="1"/>
            </p:cNvSpPr>
            <p:nvPr/>
          </p:nvSpPr>
          <p:spPr bwMode="auto">
            <a:xfrm>
              <a:off x="5328"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2" name="AutoShape 83"/>
            <p:cNvSpPr>
              <a:spLocks noChangeArrowheads="1"/>
            </p:cNvSpPr>
            <p:nvPr/>
          </p:nvSpPr>
          <p:spPr bwMode="auto">
            <a:xfrm>
              <a:off x="5796"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3" name="AutoShape 84"/>
            <p:cNvSpPr>
              <a:spLocks noChangeArrowheads="1"/>
            </p:cNvSpPr>
            <p:nvPr/>
          </p:nvSpPr>
          <p:spPr bwMode="auto">
            <a:xfrm>
              <a:off x="6263"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4" name="AutoShape 85"/>
            <p:cNvSpPr>
              <a:spLocks noChangeArrowheads="1"/>
            </p:cNvSpPr>
            <p:nvPr/>
          </p:nvSpPr>
          <p:spPr bwMode="auto">
            <a:xfrm>
              <a:off x="6731"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5" name="AutoShape 86"/>
            <p:cNvSpPr>
              <a:spLocks noChangeArrowheads="1"/>
            </p:cNvSpPr>
            <p:nvPr/>
          </p:nvSpPr>
          <p:spPr bwMode="auto">
            <a:xfrm>
              <a:off x="7667"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6" name="AutoShape 87"/>
            <p:cNvSpPr>
              <a:spLocks noChangeArrowheads="1"/>
            </p:cNvSpPr>
            <p:nvPr/>
          </p:nvSpPr>
          <p:spPr bwMode="auto">
            <a:xfrm>
              <a:off x="8135"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7" name="AutoShape 88"/>
            <p:cNvSpPr>
              <a:spLocks noChangeArrowheads="1"/>
            </p:cNvSpPr>
            <p:nvPr/>
          </p:nvSpPr>
          <p:spPr bwMode="auto">
            <a:xfrm>
              <a:off x="9539" y="5844"/>
              <a:ext cx="376" cy="414"/>
            </a:xfrm>
            <a:custGeom>
              <a:avLst/>
              <a:gdLst>
                <a:gd name="T0" fmla="*/ 3 w 21600"/>
                <a:gd name="T1" fmla="*/ 1 h 21600"/>
                <a:gd name="T2" fmla="*/ 1 w 21600"/>
                <a:gd name="T3" fmla="*/ 4 h 21600"/>
                <a:gd name="T4" fmla="*/ 3 w 21600"/>
                <a:gd name="T5" fmla="*/ 8 h 21600"/>
                <a:gd name="T6" fmla="*/ 6 w 21600"/>
                <a:gd name="T7" fmla="*/ 4 h 21600"/>
                <a:gd name="T8" fmla="*/ 17694720 60000 65536"/>
                <a:gd name="T9" fmla="*/ 11796480 60000 65536"/>
                <a:gd name="T10" fmla="*/ 5898240 60000 65536"/>
                <a:gd name="T11" fmla="*/ 0 60000 65536"/>
                <a:gd name="T12" fmla="*/ 5055 w 21600"/>
                <a:gd name="T13" fmla="*/ 2296 h 21600"/>
                <a:gd name="T14" fmla="*/ 16545 w 21600"/>
                <a:gd name="T15" fmla="*/ 1367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99"/>
            </a:solidFill>
            <a:ln w="9525">
              <a:solidFill>
                <a:srgbClr val="000000"/>
              </a:solidFill>
              <a:miter lim="800000"/>
              <a:headEnd/>
              <a:tailEnd/>
            </a:ln>
          </p:spPr>
          <p:txBody>
            <a:bodyPr/>
            <a:lstStyle/>
            <a:p>
              <a:endParaRPr lang="en-GB"/>
            </a:p>
          </p:txBody>
        </p:sp>
        <p:sp>
          <p:nvSpPr>
            <p:cNvPr id="17498" name="Text Box 89"/>
            <p:cNvSpPr txBox="1">
              <a:spLocks noChangeArrowheads="1"/>
            </p:cNvSpPr>
            <p:nvPr/>
          </p:nvSpPr>
          <p:spPr bwMode="auto">
            <a:xfrm>
              <a:off x="4735" y="6400"/>
              <a:ext cx="2931" cy="426"/>
            </a:xfrm>
            <a:prstGeom prst="rect">
              <a:avLst/>
            </a:prstGeom>
            <a:solidFill>
              <a:srgbClr val="FFCC99"/>
            </a:solidFill>
            <a:ln w="9525">
              <a:solidFill>
                <a:srgbClr val="000000"/>
              </a:solidFill>
              <a:miter lim="800000"/>
              <a:headEnd/>
              <a:tailEnd/>
            </a:ln>
            <a:effectLst>
              <a:outerShdw dist="35921" dir="2700000" algn="ctr" rotWithShape="0">
                <a:srgbClr val="808080"/>
              </a:outerShdw>
            </a:effec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u="none">
                  <a:solidFill>
                    <a:srgbClr val="140207"/>
                  </a:solidFill>
                </a:rPr>
                <a:t>A Weak Correlation</a:t>
              </a:r>
            </a:p>
          </p:txBody>
        </p:sp>
        <p:sp>
          <p:nvSpPr>
            <p:cNvPr id="17499" name="Text Box 90"/>
            <p:cNvSpPr txBox="1">
              <a:spLocks noChangeArrowheads="1"/>
            </p:cNvSpPr>
            <p:nvPr/>
          </p:nvSpPr>
          <p:spPr bwMode="auto">
            <a:xfrm>
              <a:off x="1995" y="2129"/>
              <a:ext cx="526" cy="5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7500" name="Text Box 91"/>
            <p:cNvSpPr txBox="1">
              <a:spLocks noChangeArrowheads="1"/>
            </p:cNvSpPr>
            <p:nvPr/>
          </p:nvSpPr>
          <p:spPr bwMode="auto">
            <a:xfrm>
              <a:off x="1995" y="2570"/>
              <a:ext cx="526" cy="5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b="1" u="none">
                  <a:solidFill>
                    <a:srgbClr val="140207"/>
                  </a:solidFill>
                  <a:latin typeface="Times New Roman" pitchFamily="18" charset="0"/>
                </a:rPr>
                <a:t>B</a:t>
              </a:r>
              <a:endParaRPr lang="en-US" u="none">
                <a:solidFill>
                  <a:srgbClr val="140207"/>
                </a:solidFill>
                <a:latin typeface="Times New Roman" pitchFamily="18" charset="0"/>
              </a:endParaRPr>
            </a:p>
          </p:txBody>
        </p:sp>
        <p:sp>
          <p:nvSpPr>
            <p:cNvPr id="17501" name="Text Box 92"/>
            <p:cNvSpPr txBox="1">
              <a:spLocks noChangeArrowheads="1"/>
            </p:cNvSpPr>
            <p:nvPr/>
          </p:nvSpPr>
          <p:spPr bwMode="auto">
            <a:xfrm>
              <a:off x="1995" y="3723"/>
              <a:ext cx="526" cy="5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7502" name="Text Box 93"/>
            <p:cNvSpPr txBox="1">
              <a:spLocks noChangeArrowheads="1"/>
            </p:cNvSpPr>
            <p:nvPr/>
          </p:nvSpPr>
          <p:spPr bwMode="auto">
            <a:xfrm>
              <a:off x="1995" y="4175"/>
              <a:ext cx="526" cy="5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b="1" u="none">
                  <a:solidFill>
                    <a:srgbClr val="140207"/>
                  </a:solidFill>
                  <a:latin typeface="Times New Roman" pitchFamily="18" charset="0"/>
                </a:rPr>
                <a:t>B</a:t>
              </a:r>
              <a:endParaRPr lang="en-US" u="none">
                <a:solidFill>
                  <a:srgbClr val="140207"/>
                </a:solidFill>
                <a:latin typeface="Times New Roman" pitchFamily="18" charset="0"/>
              </a:endParaRPr>
            </a:p>
          </p:txBody>
        </p:sp>
        <p:sp>
          <p:nvSpPr>
            <p:cNvPr id="17503" name="Text Box 94"/>
            <p:cNvSpPr txBox="1">
              <a:spLocks noChangeArrowheads="1"/>
            </p:cNvSpPr>
            <p:nvPr/>
          </p:nvSpPr>
          <p:spPr bwMode="auto">
            <a:xfrm>
              <a:off x="1995" y="5306"/>
              <a:ext cx="526" cy="5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7504" name="Text Box 95"/>
            <p:cNvSpPr txBox="1">
              <a:spLocks noChangeArrowheads="1"/>
            </p:cNvSpPr>
            <p:nvPr/>
          </p:nvSpPr>
          <p:spPr bwMode="auto">
            <a:xfrm>
              <a:off x="1995" y="5745"/>
              <a:ext cx="526" cy="5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400" b="1" u="none">
                  <a:solidFill>
                    <a:srgbClr val="140207"/>
                  </a:solidFill>
                  <a:latin typeface="Times New Roman" pitchFamily="18" charset="0"/>
                </a:rPr>
                <a:t>B</a:t>
              </a:r>
              <a:endParaRPr lang="en-US" u="none">
                <a:solidFill>
                  <a:srgbClr val="140207"/>
                </a:solidFill>
                <a:latin typeface="Times New Roman" pitchFamily="18" charset="0"/>
              </a:endParaRPr>
            </a:p>
          </p:txBody>
        </p:sp>
      </p:grpSp>
      <p:sp>
        <p:nvSpPr>
          <p:cNvPr id="17413" name="Text Box 97"/>
          <p:cNvSpPr txBox="1">
            <a:spLocks noChangeArrowheads="1"/>
          </p:cNvSpPr>
          <p:nvPr/>
        </p:nvSpPr>
        <p:spPr bwMode="auto">
          <a:xfrm>
            <a:off x="762000" y="2209800"/>
            <a:ext cx="1905000"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spcBef>
                <a:spcPct val="20000"/>
              </a:spcBef>
              <a:buSzPct val="80000"/>
            </a:pPr>
            <a:r>
              <a:rPr lang="en-US" sz="2800" u="none">
                <a:latin typeface="Times New Roman" pitchFamily="18" charset="0"/>
              </a:rPr>
              <a:t>The basis </a:t>
            </a:r>
          </a:p>
          <a:p>
            <a:pPr algn="ctr" eaLnBrk="1" hangingPunct="1">
              <a:spcBef>
                <a:spcPct val="20000"/>
              </a:spcBef>
              <a:buSzPct val="80000"/>
            </a:pPr>
            <a:r>
              <a:rPr lang="en-US" sz="2800" u="none">
                <a:latin typeface="Times New Roman" pitchFamily="18" charset="0"/>
              </a:rPr>
              <a:t>for all </a:t>
            </a:r>
          </a:p>
          <a:p>
            <a:pPr algn="ctr" eaLnBrk="1" hangingPunct="1">
              <a:spcBef>
                <a:spcPct val="20000"/>
              </a:spcBef>
              <a:buSzPct val="80000"/>
            </a:pPr>
            <a:r>
              <a:rPr lang="en-US" sz="2800" u="none">
                <a:latin typeface="Times New Roman" pitchFamily="18" charset="0"/>
              </a:rPr>
              <a:t>data mining activities is correlation.</a:t>
            </a:r>
          </a:p>
          <a:p>
            <a:pPr algn="ctr" eaLnBrk="1" hangingPunct="1">
              <a:spcBef>
                <a:spcPct val="50000"/>
              </a:spcBef>
            </a:pPr>
            <a:endParaRPr lang="en-US" sz="2800" i="1" u="none">
              <a:latin typeface="Times New Roman" pitchFamily="18" charset="0"/>
            </a:endParaRPr>
          </a:p>
        </p:txBody>
      </p:sp>
    </p:spTree>
    <p:extLst>
      <p:ext uri="{BB962C8B-B14F-4D97-AF65-F5344CB8AC3E}">
        <p14:creationId xmlns:p14="http://schemas.microsoft.com/office/powerpoint/2010/main" val="1608540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848F0E98-4CE8-4A56-B771-E9A20B62B373}" type="slidenum">
              <a:rPr lang="en-GB" sz="1000" u="none">
                <a:latin typeface="Verdana" pitchFamily="34" charset="0"/>
              </a:rPr>
              <a:pPr eaLnBrk="1" hangingPunct="1"/>
              <a:t>31</a:t>
            </a:fld>
            <a:endParaRPr lang="en-GB" sz="1000" u="none">
              <a:latin typeface="Verdana" pitchFamily="34" charset="0"/>
            </a:endParaRPr>
          </a:p>
        </p:txBody>
      </p:sp>
      <p:sp>
        <p:nvSpPr>
          <p:cNvPr id="135170" name="Rectangle 2"/>
          <p:cNvSpPr>
            <a:spLocks noGrp="1" noChangeArrowheads="1"/>
          </p:cNvSpPr>
          <p:nvPr>
            <p:ph type="title"/>
          </p:nvPr>
        </p:nvSpPr>
        <p:spPr>
          <a:xfrm>
            <a:off x="228600" y="304800"/>
            <a:ext cx="8763000" cy="1431925"/>
          </a:xfrm>
        </p:spPr>
        <p:txBody>
          <a:bodyPr/>
          <a:lstStyle/>
          <a:p>
            <a:pPr eaLnBrk="1" hangingPunct="1">
              <a:defRPr/>
            </a:pPr>
            <a:r>
              <a:rPr lang="en-US" smtClean="0"/>
              <a:t>The Spectrum of Correlation</a:t>
            </a:r>
          </a:p>
        </p:txBody>
      </p:sp>
      <p:sp>
        <p:nvSpPr>
          <p:cNvPr id="135171" name="Rectangle 3"/>
          <p:cNvSpPr>
            <a:spLocks noGrp="1" noChangeArrowheads="1"/>
          </p:cNvSpPr>
          <p:nvPr>
            <p:ph type="body" idx="1"/>
          </p:nvPr>
        </p:nvSpPr>
        <p:spPr>
          <a:xfrm>
            <a:off x="0" y="2819400"/>
            <a:ext cx="9144000" cy="2854325"/>
          </a:xfrm>
        </p:spPr>
        <p:txBody>
          <a:bodyPr/>
          <a:lstStyle/>
          <a:p>
            <a:pPr eaLnBrk="1" hangingPunct="1">
              <a:defRPr/>
            </a:pPr>
            <a:r>
              <a:rPr lang="en-US" sz="2800" dirty="0" smtClean="0"/>
              <a:t>In general, a correlation coefficient is a number between 0 and 1 that shows strength of a relationship.</a:t>
            </a:r>
          </a:p>
          <a:p>
            <a:pPr eaLnBrk="1" hangingPunct="1">
              <a:defRPr/>
            </a:pPr>
            <a:r>
              <a:rPr lang="en-US" sz="2800" dirty="0" smtClean="0"/>
              <a:t>Some types of correlation are signed (</a:t>
            </a:r>
            <a:r>
              <a:rPr lang="en-US" sz="2800" dirty="0" smtClean="0">
                <a:cs typeface="Arial" charset="0"/>
              </a:rPr>
              <a:t>±) </a:t>
            </a:r>
            <a:r>
              <a:rPr lang="en-US" sz="2800" dirty="0" smtClean="0"/>
              <a:t>to also show the direction of the relationship.</a:t>
            </a:r>
          </a:p>
          <a:p>
            <a:pPr eaLnBrk="1" hangingPunct="1">
              <a:defRPr/>
            </a:pPr>
            <a:r>
              <a:rPr lang="en-US" sz="2800" dirty="0" smtClean="0">
                <a:solidFill>
                  <a:schemeClr val="tx2"/>
                </a:solidFill>
              </a:rPr>
              <a:t>Even a weak correlation can be interesting, however, if it shows a trend over time. </a:t>
            </a:r>
          </a:p>
        </p:txBody>
      </p:sp>
      <p:sp>
        <p:nvSpPr>
          <p:cNvPr id="18437" name="Line 4"/>
          <p:cNvSpPr>
            <a:spLocks noChangeShapeType="1"/>
          </p:cNvSpPr>
          <p:nvPr/>
        </p:nvSpPr>
        <p:spPr bwMode="auto">
          <a:xfrm>
            <a:off x="914400" y="1371600"/>
            <a:ext cx="7239000" cy="0"/>
          </a:xfrm>
          <a:prstGeom prst="line">
            <a:avLst/>
          </a:prstGeom>
          <a:noFill/>
          <a:ln w="38100">
            <a:solidFill>
              <a:srgbClr val="140207"/>
            </a:solidFill>
            <a:round/>
            <a:headEnd type="diamond" w="lg" len="sm"/>
            <a:tailEnd type="diamond" w="lg" len="sm"/>
          </a:ln>
          <a:extLst>
            <a:ext uri="{909E8E84-426E-40DD-AFC4-6F175D3DCCD1}">
              <a14:hiddenFill xmlns:a14="http://schemas.microsoft.com/office/drawing/2010/main">
                <a:noFill/>
              </a14:hiddenFill>
            </a:ext>
          </a:extLst>
        </p:spPr>
        <p:txBody>
          <a:bodyPr wrap="none"/>
          <a:lstStyle/>
          <a:p>
            <a:endParaRPr lang="en-GB"/>
          </a:p>
        </p:txBody>
      </p:sp>
      <p:sp>
        <p:nvSpPr>
          <p:cNvPr id="18438" name="Line 5"/>
          <p:cNvSpPr>
            <a:spLocks noChangeShapeType="1"/>
          </p:cNvSpPr>
          <p:nvPr/>
        </p:nvSpPr>
        <p:spPr bwMode="auto">
          <a:xfrm>
            <a:off x="4572000" y="1295400"/>
            <a:ext cx="0" cy="152400"/>
          </a:xfrm>
          <a:prstGeom prst="line">
            <a:avLst/>
          </a:prstGeom>
          <a:noFill/>
          <a:ln w="38100">
            <a:solidFill>
              <a:srgbClr val="140207"/>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18439" name="Text Box 6"/>
          <p:cNvSpPr txBox="1">
            <a:spLocks noChangeArrowheads="1"/>
          </p:cNvSpPr>
          <p:nvPr/>
        </p:nvSpPr>
        <p:spPr bwMode="auto">
          <a:xfrm>
            <a:off x="762000" y="1524000"/>
            <a:ext cx="7543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spcBef>
                <a:spcPct val="50000"/>
              </a:spcBef>
            </a:pPr>
            <a:r>
              <a:rPr lang="en-US" u="none">
                <a:latin typeface="Times New Roman" pitchFamily="18" charset="0"/>
              </a:rPr>
              <a:t>1   </a:t>
            </a:r>
            <a:r>
              <a:rPr lang="en-US" u="none">
                <a:solidFill>
                  <a:srgbClr val="140207"/>
                </a:solidFill>
                <a:latin typeface="Times New Roman" pitchFamily="18" charset="0"/>
              </a:rPr>
              <a:t>                                          </a:t>
            </a:r>
            <a:r>
              <a:rPr lang="en-US" u="none">
                <a:latin typeface="Times New Roman" pitchFamily="18" charset="0"/>
              </a:rPr>
              <a:t>.5</a:t>
            </a:r>
            <a:r>
              <a:rPr lang="en-US" u="none">
                <a:solidFill>
                  <a:srgbClr val="140207"/>
                </a:solidFill>
                <a:latin typeface="Times New Roman" pitchFamily="18" charset="0"/>
              </a:rPr>
              <a:t>                                            </a:t>
            </a:r>
            <a:r>
              <a:rPr lang="en-US" u="none">
                <a:latin typeface="Times New Roman" pitchFamily="18" charset="0"/>
              </a:rPr>
              <a:t>0</a:t>
            </a:r>
          </a:p>
          <a:p>
            <a:pPr eaLnBrk="1" hangingPunct="1">
              <a:lnSpc>
                <a:spcPct val="35000"/>
              </a:lnSpc>
              <a:spcBef>
                <a:spcPct val="50000"/>
              </a:spcBef>
            </a:pPr>
            <a:r>
              <a:rPr lang="en-US" u="none">
                <a:latin typeface="Times New Roman" pitchFamily="18" charset="0"/>
              </a:rPr>
              <a:t>Perfect                               Moderate                                 No</a:t>
            </a:r>
          </a:p>
          <a:p>
            <a:pPr eaLnBrk="1" hangingPunct="1">
              <a:lnSpc>
                <a:spcPct val="35000"/>
              </a:lnSpc>
              <a:spcBef>
                <a:spcPct val="50000"/>
              </a:spcBef>
            </a:pPr>
            <a:r>
              <a:rPr lang="en-US" u="none">
                <a:latin typeface="Times New Roman" pitchFamily="18" charset="0"/>
              </a:rPr>
              <a:t>Correlation                       Correlation                  Correlation</a:t>
            </a:r>
          </a:p>
        </p:txBody>
      </p:sp>
    </p:spTree>
    <p:extLst>
      <p:ext uri="{BB962C8B-B14F-4D97-AF65-F5344CB8AC3E}">
        <p14:creationId xmlns:p14="http://schemas.microsoft.com/office/powerpoint/2010/main" val="40197011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EF6B3EB5-B4F7-4080-8011-FC730C13F1F4}" type="slidenum">
              <a:rPr lang="en-GB" sz="1000" u="none">
                <a:latin typeface="Verdana" pitchFamily="34" charset="0"/>
              </a:rPr>
              <a:pPr eaLnBrk="1" hangingPunct="1"/>
              <a:t>32</a:t>
            </a:fld>
            <a:endParaRPr lang="en-GB" sz="1000" u="none">
              <a:latin typeface="Verdana" pitchFamily="34" charset="0"/>
            </a:endParaRPr>
          </a:p>
        </p:txBody>
      </p:sp>
      <p:sp>
        <p:nvSpPr>
          <p:cNvPr id="108546" name="Rectangle 2"/>
          <p:cNvSpPr>
            <a:spLocks noGrp="1" noChangeArrowheads="1"/>
          </p:cNvSpPr>
          <p:nvPr>
            <p:ph type="title"/>
          </p:nvPr>
        </p:nvSpPr>
        <p:spPr>
          <a:xfrm>
            <a:off x="152400" y="304800"/>
            <a:ext cx="8991600" cy="1431925"/>
          </a:xfrm>
        </p:spPr>
        <p:txBody>
          <a:bodyPr/>
          <a:lstStyle/>
          <a:p>
            <a:pPr eaLnBrk="1" hangingPunct="1">
              <a:defRPr/>
            </a:pPr>
            <a:r>
              <a:rPr lang="en-US" smtClean="0"/>
              <a:t>Methods to Determine Correlation</a:t>
            </a:r>
          </a:p>
        </p:txBody>
      </p:sp>
      <p:grpSp>
        <p:nvGrpSpPr>
          <p:cNvPr id="19460" name="Group 3"/>
          <p:cNvGrpSpPr>
            <a:grpSpLocks/>
          </p:cNvGrpSpPr>
          <p:nvPr/>
        </p:nvGrpSpPr>
        <p:grpSpPr bwMode="auto">
          <a:xfrm>
            <a:off x="2057400" y="1371600"/>
            <a:ext cx="6781800" cy="5486400"/>
            <a:chOff x="1750" y="1456"/>
            <a:chExt cx="8740" cy="7113"/>
          </a:xfrm>
        </p:grpSpPr>
        <p:sp>
          <p:nvSpPr>
            <p:cNvPr id="19463" name="Rectangle 4"/>
            <p:cNvSpPr>
              <a:spLocks noChangeArrowheads="1"/>
            </p:cNvSpPr>
            <p:nvPr/>
          </p:nvSpPr>
          <p:spPr bwMode="auto">
            <a:xfrm>
              <a:off x="1750" y="1456"/>
              <a:ext cx="8740" cy="7113"/>
            </a:xfrm>
            <a:prstGeom prst="rect">
              <a:avLst/>
            </a:prstGeom>
            <a:solidFill>
              <a:srgbClr val="FFCC99"/>
            </a:solidFill>
            <a:ln w="9525">
              <a:solidFill>
                <a:srgbClr val="000000"/>
              </a:solidFill>
              <a:miter lim="800000"/>
              <a:headEnd/>
              <a:tailEnd/>
            </a:ln>
          </p:spPr>
          <p:txBody>
            <a:bodyPr/>
            <a:lstStyle/>
            <a:p>
              <a:endParaRPr lang="en-GB"/>
            </a:p>
          </p:txBody>
        </p:sp>
        <p:sp>
          <p:nvSpPr>
            <p:cNvPr id="19464" name="Text Box 5"/>
            <p:cNvSpPr txBox="1">
              <a:spLocks noChangeArrowheads="1"/>
            </p:cNvSpPr>
            <p:nvPr/>
          </p:nvSpPr>
          <p:spPr bwMode="auto">
            <a:xfrm>
              <a:off x="2465" y="1967"/>
              <a:ext cx="990" cy="9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9465" name="Text Box 6"/>
            <p:cNvSpPr txBox="1">
              <a:spLocks noChangeArrowheads="1"/>
            </p:cNvSpPr>
            <p:nvPr/>
          </p:nvSpPr>
          <p:spPr bwMode="auto">
            <a:xfrm>
              <a:off x="4259" y="1949"/>
              <a:ext cx="1102" cy="10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B</a:t>
              </a:r>
              <a:endParaRPr lang="en-US" u="none">
                <a:solidFill>
                  <a:srgbClr val="140207"/>
                </a:solidFill>
                <a:latin typeface="Times New Roman" pitchFamily="18" charset="0"/>
              </a:endParaRPr>
            </a:p>
          </p:txBody>
        </p:sp>
        <p:pic>
          <p:nvPicPr>
            <p:cNvPr id="19466" name="Picture 7" descr="j0215707"/>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4393" y="2966"/>
              <a:ext cx="955" cy="107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67" name="Picture 8" descr="mp00436_%5b1%5d"/>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368" y="5139"/>
              <a:ext cx="1389" cy="10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68" name="Picture 9" descr="BS01990_%5b1%5d"/>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4436" y="6301"/>
              <a:ext cx="1014" cy="99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469" name="Picture 10" descr="PE03616_%5b1%5d"/>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4497" y="7450"/>
              <a:ext cx="976" cy="9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9470" name="Text Box 11"/>
            <p:cNvSpPr txBox="1">
              <a:spLocks noChangeArrowheads="1"/>
            </p:cNvSpPr>
            <p:nvPr/>
          </p:nvSpPr>
          <p:spPr bwMode="auto">
            <a:xfrm>
              <a:off x="3218" y="1948"/>
              <a:ext cx="1215" cy="10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endParaRPr lang="en-GB" u="none">
                <a:latin typeface="Times New Roman" pitchFamily="18" charset="0"/>
              </a:endParaRPr>
            </a:p>
          </p:txBody>
        </p:sp>
        <p:sp>
          <p:nvSpPr>
            <p:cNvPr id="19471" name="Text Box 12"/>
            <p:cNvSpPr txBox="1">
              <a:spLocks noChangeArrowheads="1"/>
            </p:cNvSpPr>
            <p:nvPr/>
          </p:nvSpPr>
          <p:spPr bwMode="auto">
            <a:xfrm>
              <a:off x="3217" y="5110"/>
              <a:ext cx="1215" cy="10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vs.</a:t>
              </a:r>
              <a:endParaRPr lang="en-US" u="none">
                <a:solidFill>
                  <a:srgbClr val="140207"/>
                </a:solidFill>
                <a:latin typeface="Times New Roman" pitchFamily="18" charset="0"/>
              </a:endParaRPr>
            </a:p>
          </p:txBody>
        </p:sp>
        <p:sp>
          <p:nvSpPr>
            <p:cNvPr id="19472" name="Text Box 13"/>
            <p:cNvSpPr txBox="1">
              <a:spLocks noChangeArrowheads="1"/>
            </p:cNvSpPr>
            <p:nvPr/>
          </p:nvSpPr>
          <p:spPr bwMode="auto">
            <a:xfrm>
              <a:off x="3217" y="6249"/>
              <a:ext cx="1215" cy="10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vs.</a:t>
              </a:r>
              <a:endParaRPr lang="en-US" u="none">
                <a:solidFill>
                  <a:srgbClr val="140207"/>
                </a:solidFill>
                <a:latin typeface="Times New Roman" pitchFamily="18" charset="0"/>
              </a:endParaRPr>
            </a:p>
          </p:txBody>
        </p:sp>
        <p:sp>
          <p:nvSpPr>
            <p:cNvPr id="19473" name="Text Box 14"/>
            <p:cNvSpPr txBox="1">
              <a:spLocks noChangeArrowheads="1"/>
            </p:cNvSpPr>
            <p:nvPr/>
          </p:nvSpPr>
          <p:spPr bwMode="auto">
            <a:xfrm>
              <a:off x="3218" y="2981"/>
              <a:ext cx="1215" cy="10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vs.</a:t>
              </a:r>
              <a:endParaRPr lang="en-US" u="none">
                <a:solidFill>
                  <a:srgbClr val="140207"/>
                </a:solidFill>
                <a:latin typeface="Times New Roman" pitchFamily="18" charset="0"/>
              </a:endParaRPr>
            </a:p>
          </p:txBody>
        </p:sp>
        <p:sp>
          <p:nvSpPr>
            <p:cNvPr id="19474" name="Text Box 15"/>
            <p:cNvSpPr txBox="1">
              <a:spLocks noChangeArrowheads="1"/>
            </p:cNvSpPr>
            <p:nvPr/>
          </p:nvSpPr>
          <p:spPr bwMode="auto">
            <a:xfrm>
              <a:off x="3217" y="4075"/>
              <a:ext cx="1215" cy="10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vs.</a:t>
              </a:r>
              <a:endParaRPr lang="en-US" u="none">
                <a:solidFill>
                  <a:srgbClr val="140207"/>
                </a:solidFill>
                <a:latin typeface="Times New Roman" pitchFamily="18" charset="0"/>
              </a:endParaRPr>
            </a:p>
          </p:txBody>
        </p:sp>
        <p:sp>
          <p:nvSpPr>
            <p:cNvPr id="19475" name="Text Box 16"/>
            <p:cNvSpPr txBox="1">
              <a:spLocks noChangeArrowheads="1"/>
            </p:cNvSpPr>
            <p:nvPr/>
          </p:nvSpPr>
          <p:spPr bwMode="auto">
            <a:xfrm>
              <a:off x="3217" y="7422"/>
              <a:ext cx="1215" cy="101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vs.</a:t>
              </a:r>
              <a:endParaRPr lang="en-US" u="none">
                <a:solidFill>
                  <a:srgbClr val="140207"/>
                </a:solidFill>
                <a:latin typeface="Times New Roman" pitchFamily="18" charset="0"/>
              </a:endParaRPr>
            </a:p>
          </p:txBody>
        </p:sp>
        <p:sp>
          <p:nvSpPr>
            <p:cNvPr id="19476" name="Text Box 17"/>
            <p:cNvSpPr txBox="1">
              <a:spLocks noChangeArrowheads="1"/>
            </p:cNvSpPr>
            <p:nvPr/>
          </p:nvSpPr>
          <p:spPr bwMode="auto">
            <a:xfrm>
              <a:off x="2465" y="4132"/>
              <a:ext cx="990" cy="9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9477" name="Text Box 18"/>
            <p:cNvSpPr txBox="1">
              <a:spLocks noChangeArrowheads="1"/>
            </p:cNvSpPr>
            <p:nvPr/>
          </p:nvSpPr>
          <p:spPr bwMode="auto">
            <a:xfrm>
              <a:off x="2465" y="3000"/>
              <a:ext cx="990" cy="9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9478" name="Text Box 19"/>
            <p:cNvSpPr txBox="1">
              <a:spLocks noChangeArrowheads="1"/>
            </p:cNvSpPr>
            <p:nvPr/>
          </p:nvSpPr>
          <p:spPr bwMode="auto">
            <a:xfrm>
              <a:off x="2465" y="5128"/>
              <a:ext cx="990" cy="9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9479" name="Text Box 20"/>
            <p:cNvSpPr txBox="1">
              <a:spLocks noChangeArrowheads="1"/>
            </p:cNvSpPr>
            <p:nvPr/>
          </p:nvSpPr>
          <p:spPr bwMode="auto">
            <a:xfrm>
              <a:off x="2465" y="6268"/>
              <a:ext cx="990" cy="9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9480" name="Text Box 21"/>
            <p:cNvSpPr txBox="1">
              <a:spLocks noChangeArrowheads="1"/>
            </p:cNvSpPr>
            <p:nvPr/>
          </p:nvSpPr>
          <p:spPr bwMode="auto">
            <a:xfrm>
              <a:off x="2465" y="7441"/>
              <a:ext cx="990" cy="9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A</a:t>
              </a:r>
              <a:endParaRPr lang="en-US" u="none">
                <a:solidFill>
                  <a:srgbClr val="140207"/>
                </a:solidFill>
                <a:latin typeface="Times New Roman" pitchFamily="18" charset="0"/>
              </a:endParaRPr>
            </a:p>
          </p:txBody>
        </p:sp>
        <p:sp>
          <p:nvSpPr>
            <p:cNvPr id="19481" name="Text Box 22"/>
            <p:cNvSpPr txBox="1">
              <a:spLocks noChangeArrowheads="1"/>
            </p:cNvSpPr>
            <p:nvPr/>
          </p:nvSpPr>
          <p:spPr bwMode="auto">
            <a:xfrm>
              <a:off x="4384" y="4095"/>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latin typeface="Times New Roman" pitchFamily="18" charset="0"/>
                </a:rPr>
                <a:t>B</a:t>
              </a:r>
              <a:endParaRPr lang="en-US" u="none">
                <a:latin typeface="Times New Roman" pitchFamily="18" charset="0"/>
              </a:endParaRPr>
            </a:p>
          </p:txBody>
        </p:sp>
        <p:sp>
          <p:nvSpPr>
            <p:cNvPr id="19482" name="Text Box 23"/>
            <p:cNvSpPr txBox="1">
              <a:spLocks noChangeArrowheads="1"/>
            </p:cNvSpPr>
            <p:nvPr/>
          </p:nvSpPr>
          <p:spPr bwMode="auto">
            <a:xfrm>
              <a:off x="4573" y="4260"/>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latin typeface="Times New Roman" pitchFamily="18" charset="0"/>
                </a:rPr>
                <a:t>B</a:t>
              </a:r>
              <a:endParaRPr lang="en-US" u="none">
                <a:latin typeface="Times New Roman" pitchFamily="18" charset="0"/>
              </a:endParaRPr>
            </a:p>
          </p:txBody>
        </p:sp>
        <p:sp>
          <p:nvSpPr>
            <p:cNvPr id="19483" name="Text Box 24"/>
            <p:cNvSpPr txBox="1">
              <a:spLocks noChangeArrowheads="1"/>
            </p:cNvSpPr>
            <p:nvPr/>
          </p:nvSpPr>
          <p:spPr bwMode="auto">
            <a:xfrm>
              <a:off x="4376" y="4337"/>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solidFill>
                    <a:srgbClr val="140207"/>
                  </a:solidFill>
                  <a:latin typeface="Times New Roman" pitchFamily="18" charset="0"/>
                </a:rPr>
                <a:t>B   B</a:t>
              </a:r>
              <a:endParaRPr lang="en-US" u="none">
                <a:solidFill>
                  <a:srgbClr val="140207"/>
                </a:solidFill>
                <a:latin typeface="Times New Roman" pitchFamily="18" charset="0"/>
              </a:endParaRPr>
            </a:p>
          </p:txBody>
        </p:sp>
        <p:sp>
          <p:nvSpPr>
            <p:cNvPr id="19484" name="Text Box 25"/>
            <p:cNvSpPr txBox="1">
              <a:spLocks noChangeArrowheads="1"/>
            </p:cNvSpPr>
            <p:nvPr/>
          </p:nvSpPr>
          <p:spPr bwMode="auto">
            <a:xfrm>
              <a:off x="4603" y="4490"/>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latin typeface="Times New Roman" pitchFamily="18" charset="0"/>
                </a:rPr>
                <a:t>B</a:t>
              </a:r>
              <a:endParaRPr lang="en-US" u="none">
                <a:latin typeface="Times New Roman" pitchFamily="18" charset="0"/>
              </a:endParaRPr>
            </a:p>
          </p:txBody>
        </p:sp>
        <p:sp>
          <p:nvSpPr>
            <p:cNvPr id="19485" name="Text Box 26"/>
            <p:cNvSpPr txBox="1">
              <a:spLocks noChangeArrowheads="1"/>
            </p:cNvSpPr>
            <p:nvPr/>
          </p:nvSpPr>
          <p:spPr bwMode="auto">
            <a:xfrm>
              <a:off x="4718" y="4166"/>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latin typeface="Times New Roman" pitchFamily="18" charset="0"/>
                </a:rPr>
                <a:t>B</a:t>
              </a:r>
              <a:endParaRPr lang="en-US" u="none">
                <a:latin typeface="Times New Roman" pitchFamily="18" charset="0"/>
              </a:endParaRPr>
            </a:p>
          </p:txBody>
        </p:sp>
        <p:sp>
          <p:nvSpPr>
            <p:cNvPr id="19486" name="Text Box 27"/>
            <p:cNvSpPr txBox="1">
              <a:spLocks noChangeArrowheads="1"/>
            </p:cNvSpPr>
            <p:nvPr/>
          </p:nvSpPr>
          <p:spPr bwMode="auto">
            <a:xfrm>
              <a:off x="4732" y="4406"/>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latin typeface="Times New Roman" pitchFamily="18" charset="0"/>
                </a:rPr>
                <a:t>B</a:t>
              </a:r>
              <a:endParaRPr lang="en-US" u="none">
                <a:latin typeface="Times New Roman" pitchFamily="18" charset="0"/>
              </a:endParaRPr>
            </a:p>
          </p:txBody>
        </p:sp>
        <p:sp>
          <p:nvSpPr>
            <p:cNvPr id="19487" name="Text Box 28"/>
            <p:cNvSpPr txBox="1">
              <a:spLocks noChangeArrowheads="1"/>
            </p:cNvSpPr>
            <p:nvPr/>
          </p:nvSpPr>
          <p:spPr bwMode="auto">
            <a:xfrm>
              <a:off x="4922" y="4282"/>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latin typeface="Times New Roman" pitchFamily="18" charset="0"/>
                </a:rPr>
                <a:t>B</a:t>
              </a:r>
              <a:endParaRPr lang="en-US" u="none">
                <a:latin typeface="Times New Roman" pitchFamily="18" charset="0"/>
              </a:endParaRPr>
            </a:p>
          </p:txBody>
        </p:sp>
        <p:sp>
          <p:nvSpPr>
            <p:cNvPr id="19488" name="Text Box 29"/>
            <p:cNvSpPr txBox="1">
              <a:spLocks noChangeArrowheads="1"/>
            </p:cNvSpPr>
            <p:nvPr/>
          </p:nvSpPr>
          <p:spPr bwMode="auto">
            <a:xfrm>
              <a:off x="4949" y="4573"/>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solidFill>
                    <a:srgbClr val="140207"/>
                  </a:solidFill>
                  <a:latin typeface="Times New Roman" pitchFamily="18" charset="0"/>
                </a:rPr>
                <a:t>B</a:t>
              </a:r>
              <a:endParaRPr lang="en-US" u="none">
                <a:solidFill>
                  <a:srgbClr val="140207"/>
                </a:solidFill>
                <a:latin typeface="Times New Roman" pitchFamily="18" charset="0"/>
              </a:endParaRPr>
            </a:p>
          </p:txBody>
        </p:sp>
        <p:sp>
          <p:nvSpPr>
            <p:cNvPr id="19489" name="Text Box 30"/>
            <p:cNvSpPr txBox="1">
              <a:spLocks noChangeArrowheads="1"/>
            </p:cNvSpPr>
            <p:nvPr/>
          </p:nvSpPr>
          <p:spPr bwMode="auto">
            <a:xfrm>
              <a:off x="5051" y="4400"/>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solidFill>
                    <a:srgbClr val="140207"/>
                  </a:solidFill>
                  <a:latin typeface="Times New Roman" pitchFamily="18" charset="0"/>
                </a:rPr>
                <a:t>B</a:t>
              </a:r>
              <a:endParaRPr lang="en-US" u="none">
                <a:solidFill>
                  <a:srgbClr val="140207"/>
                </a:solidFill>
                <a:latin typeface="Times New Roman" pitchFamily="18" charset="0"/>
              </a:endParaRPr>
            </a:p>
          </p:txBody>
        </p:sp>
        <p:sp>
          <p:nvSpPr>
            <p:cNvPr id="19490" name="Text Box 31"/>
            <p:cNvSpPr txBox="1">
              <a:spLocks noChangeArrowheads="1"/>
            </p:cNvSpPr>
            <p:nvPr/>
          </p:nvSpPr>
          <p:spPr bwMode="auto">
            <a:xfrm>
              <a:off x="4878" y="4101"/>
              <a:ext cx="477" cy="3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1000" b="1" u="none">
                  <a:solidFill>
                    <a:srgbClr val="140207"/>
                  </a:solidFill>
                  <a:latin typeface="Times New Roman" pitchFamily="18" charset="0"/>
                </a:rPr>
                <a:t>B   B</a:t>
              </a:r>
              <a:endParaRPr lang="en-US" u="none">
                <a:solidFill>
                  <a:srgbClr val="140207"/>
                </a:solidFill>
                <a:latin typeface="Times New Roman" pitchFamily="18" charset="0"/>
              </a:endParaRPr>
            </a:p>
          </p:txBody>
        </p:sp>
        <p:sp>
          <p:nvSpPr>
            <p:cNvPr id="19491" name="Text Box 32"/>
            <p:cNvSpPr txBox="1">
              <a:spLocks noChangeArrowheads="1"/>
            </p:cNvSpPr>
            <p:nvPr/>
          </p:nvSpPr>
          <p:spPr bwMode="auto">
            <a:xfrm>
              <a:off x="5990" y="2241"/>
              <a:ext cx="3970" cy="46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r>
                <a:rPr lang="en-US" sz="1200" b="1" u="none">
                  <a:solidFill>
                    <a:srgbClr val="140207"/>
                  </a:solidFill>
                  <a:latin typeface="Times New Roman" pitchFamily="18" charset="0"/>
                </a:rPr>
                <a:t>Data element vs. data element</a:t>
              </a:r>
              <a:endParaRPr lang="en-US" u="none">
                <a:solidFill>
                  <a:srgbClr val="140207"/>
                </a:solidFill>
                <a:latin typeface="Times New Roman" pitchFamily="18" charset="0"/>
              </a:endParaRPr>
            </a:p>
          </p:txBody>
        </p:sp>
        <p:sp>
          <p:nvSpPr>
            <p:cNvPr id="19492" name="Text Box 33"/>
            <p:cNvSpPr txBox="1">
              <a:spLocks noChangeArrowheads="1"/>
            </p:cNvSpPr>
            <p:nvPr/>
          </p:nvSpPr>
          <p:spPr bwMode="auto">
            <a:xfrm>
              <a:off x="5990" y="3317"/>
              <a:ext cx="3970" cy="46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r>
                <a:rPr lang="en-US" sz="1200" b="1" u="none">
                  <a:solidFill>
                    <a:srgbClr val="140207"/>
                  </a:solidFill>
                  <a:latin typeface="Times New Roman" pitchFamily="18" charset="0"/>
                </a:rPr>
                <a:t>Data element vs. unit of time</a:t>
              </a:r>
              <a:endParaRPr lang="en-US" u="none">
                <a:solidFill>
                  <a:srgbClr val="140207"/>
                </a:solidFill>
                <a:latin typeface="Times New Roman" pitchFamily="18" charset="0"/>
              </a:endParaRPr>
            </a:p>
          </p:txBody>
        </p:sp>
        <p:sp>
          <p:nvSpPr>
            <p:cNvPr id="19493" name="Text Box 34"/>
            <p:cNvSpPr txBox="1">
              <a:spLocks noChangeArrowheads="1"/>
            </p:cNvSpPr>
            <p:nvPr/>
          </p:nvSpPr>
          <p:spPr bwMode="auto">
            <a:xfrm>
              <a:off x="5990" y="4393"/>
              <a:ext cx="4345" cy="46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r>
                <a:rPr lang="en-US" sz="1200" b="1" u="none">
                  <a:solidFill>
                    <a:srgbClr val="140207"/>
                  </a:solidFill>
                  <a:latin typeface="Times New Roman" pitchFamily="18" charset="0"/>
                </a:rPr>
                <a:t>Data element vs. data element groups</a:t>
              </a:r>
              <a:endParaRPr lang="en-US" u="none">
                <a:solidFill>
                  <a:srgbClr val="140207"/>
                </a:solidFill>
                <a:latin typeface="Times New Roman" pitchFamily="18" charset="0"/>
              </a:endParaRPr>
            </a:p>
          </p:txBody>
        </p:sp>
        <p:sp>
          <p:nvSpPr>
            <p:cNvPr id="19494" name="Text Box 35"/>
            <p:cNvSpPr txBox="1">
              <a:spLocks noChangeArrowheads="1"/>
            </p:cNvSpPr>
            <p:nvPr/>
          </p:nvSpPr>
          <p:spPr bwMode="auto">
            <a:xfrm>
              <a:off x="5990" y="5470"/>
              <a:ext cx="3970" cy="46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r>
                <a:rPr lang="en-US" sz="1200" b="1" u="none">
                  <a:solidFill>
                    <a:srgbClr val="140207"/>
                  </a:solidFill>
                  <a:latin typeface="Times New Roman" pitchFamily="18" charset="0"/>
                </a:rPr>
                <a:t>Data element vs. geography</a:t>
              </a:r>
              <a:endParaRPr lang="en-US" u="none">
                <a:solidFill>
                  <a:srgbClr val="140207"/>
                </a:solidFill>
                <a:latin typeface="Times New Roman" pitchFamily="18" charset="0"/>
              </a:endParaRPr>
            </a:p>
          </p:txBody>
        </p:sp>
        <p:sp>
          <p:nvSpPr>
            <p:cNvPr id="19495" name="Text Box 36"/>
            <p:cNvSpPr txBox="1">
              <a:spLocks noChangeArrowheads="1"/>
            </p:cNvSpPr>
            <p:nvPr/>
          </p:nvSpPr>
          <p:spPr bwMode="auto">
            <a:xfrm>
              <a:off x="5990" y="6546"/>
              <a:ext cx="3970" cy="46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r>
                <a:rPr lang="en-US" sz="1200" b="1" u="none">
                  <a:solidFill>
                    <a:srgbClr val="140207"/>
                  </a:solidFill>
                  <a:latin typeface="Times New Roman" pitchFamily="18" charset="0"/>
                </a:rPr>
                <a:t>Data element vs. external trends</a:t>
              </a:r>
              <a:endParaRPr lang="en-US" u="none">
                <a:solidFill>
                  <a:srgbClr val="140207"/>
                </a:solidFill>
                <a:latin typeface="Times New Roman" pitchFamily="18" charset="0"/>
              </a:endParaRPr>
            </a:p>
          </p:txBody>
        </p:sp>
        <p:sp>
          <p:nvSpPr>
            <p:cNvPr id="19496" name="Text Box 37"/>
            <p:cNvSpPr txBox="1">
              <a:spLocks noChangeArrowheads="1"/>
            </p:cNvSpPr>
            <p:nvPr/>
          </p:nvSpPr>
          <p:spPr bwMode="auto">
            <a:xfrm>
              <a:off x="5990" y="7623"/>
              <a:ext cx="3970" cy="46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r>
                <a:rPr lang="en-US" sz="1200" b="1" u="none">
                  <a:solidFill>
                    <a:srgbClr val="140207"/>
                  </a:solidFill>
                  <a:latin typeface="Times New Roman" pitchFamily="18" charset="0"/>
                </a:rPr>
                <a:t>Data element vs. demographics</a:t>
              </a:r>
              <a:endParaRPr lang="en-US" u="none">
                <a:solidFill>
                  <a:srgbClr val="140207"/>
                </a:solidFill>
                <a:latin typeface="Times New Roman" pitchFamily="18" charset="0"/>
              </a:endParaRPr>
            </a:p>
          </p:txBody>
        </p:sp>
      </p:grpSp>
      <p:sp>
        <p:nvSpPr>
          <p:cNvPr id="19461" name="Text Box 38"/>
          <p:cNvSpPr txBox="1">
            <a:spLocks noChangeArrowheads="1"/>
          </p:cNvSpPr>
          <p:nvPr/>
        </p:nvSpPr>
        <p:spPr bwMode="auto">
          <a:xfrm>
            <a:off x="3733800" y="1676400"/>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r>
              <a:rPr lang="en-US" sz="3600" b="1" u="none">
                <a:solidFill>
                  <a:srgbClr val="140207"/>
                </a:solidFill>
                <a:latin typeface="Times New Roman" pitchFamily="18" charset="0"/>
              </a:rPr>
              <a:t>vs.</a:t>
            </a:r>
            <a:endParaRPr lang="en-US" sz="3600" i="1" u="none">
              <a:latin typeface="Times New Roman" pitchFamily="18" charset="0"/>
            </a:endParaRPr>
          </a:p>
        </p:txBody>
      </p:sp>
      <p:sp>
        <p:nvSpPr>
          <p:cNvPr id="19462" name="Text Box 39"/>
          <p:cNvSpPr txBox="1">
            <a:spLocks noChangeArrowheads="1"/>
          </p:cNvSpPr>
          <p:nvPr/>
        </p:nvSpPr>
        <p:spPr bwMode="auto">
          <a:xfrm>
            <a:off x="228600" y="2328863"/>
            <a:ext cx="190500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algn="ctr" eaLnBrk="1" hangingPunct="1">
              <a:spcBef>
                <a:spcPct val="50000"/>
              </a:spcBef>
            </a:pPr>
            <a:r>
              <a:rPr lang="en-US" sz="2800" u="none">
                <a:latin typeface="Times New Roman" pitchFamily="18" charset="0"/>
              </a:rPr>
              <a:t>The method used depends on the type of elements being correlated.</a:t>
            </a:r>
          </a:p>
        </p:txBody>
      </p:sp>
    </p:spTree>
    <p:extLst>
      <p:ext uri="{BB962C8B-B14F-4D97-AF65-F5344CB8AC3E}">
        <p14:creationId xmlns:p14="http://schemas.microsoft.com/office/powerpoint/2010/main" val="23859781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84257C62-E3F3-446C-8011-C193933C61A0}" type="slidenum">
              <a:rPr lang="en-GB" sz="1000" u="none">
                <a:latin typeface="Verdana" pitchFamily="34" charset="0"/>
              </a:rPr>
              <a:pPr eaLnBrk="1" hangingPunct="1"/>
              <a:t>33</a:t>
            </a:fld>
            <a:endParaRPr lang="en-GB" sz="1000" u="none">
              <a:latin typeface="Verdana" pitchFamily="34" charset="0"/>
            </a:endParaRPr>
          </a:p>
        </p:txBody>
      </p:sp>
      <p:sp>
        <p:nvSpPr>
          <p:cNvPr id="223236" name="Rectangle 4"/>
          <p:cNvSpPr>
            <a:spLocks noChangeArrowheads="1"/>
          </p:cNvSpPr>
          <p:nvPr/>
        </p:nvSpPr>
        <p:spPr bwMode="auto">
          <a:xfrm>
            <a:off x="0" y="228600"/>
            <a:ext cx="9144000" cy="1425575"/>
          </a:xfrm>
          <a:prstGeom prst="rect">
            <a:avLst/>
          </a:prstGeom>
          <a:noFill/>
          <a:ln w="9525">
            <a:noFill/>
            <a:miter lim="800000"/>
            <a:headEnd/>
            <a:tailEnd/>
          </a:ln>
          <a:effectLst/>
        </p:spPr>
        <p:txBody>
          <a:bodyPr anchor="ctr"/>
          <a:lstStyle/>
          <a:p>
            <a:pPr algn="ctr"/>
            <a:r>
              <a:rPr lang="en-GB" altLang="zh-TW" sz="4400" b="1" u="none" dirty="0">
                <a:solidFill>
                  <a:schemeClr val="tx2"/>
                </a:solidFill>
                <a:ea typeface="PMingLiU" pitchFamily="18" charset="-120"/>
              </a:rPr>
              <a:t>From SQL to Data Mining</a:t>
            </a:r>
            <a:r>
              <a:rPr lang="en-GB" altLang="zh-TW" sz="4400" b="1" i="1" u="none" dirty="0">
                <a:solidFill>
                  <a:schemeClr val="tx2"/>
                </a:solidFill>
                <a:ea typeface="PMingLiU" pitchFamily="18" charset="-120"/>
              </a:rPr>
              <a:t/>
            </a:r>
            <a:br>
              <a:rPr lang="en-GB" altLang="zh-TW" sz="4400" b="1" i="1" u="none" dirty="0">
                <a:solidFill>
                  <a:schemeClr val="tx2"/>
                </a:solidFill>
                <a:ea typeface="PMingLiU" pitchFamily="18" charset="-120"/>
              </a:rPr>
            </a:br>
            <a:endParaRPr lang="en-US" altLang="zh-TW" sz="4400" b="1" i="1" u="none" dirty="0">
              <a:solidFill>
                <a:schemeClr val="tx2"/>
              </a:solidFill>
              <a:ea typeface="PMingLiU" pitchFamily="18" charset="-120"/>
            </a:endParaRPr>
          </a:p>
        </p:txBody>
      </p:sp>
      <p:sp>
        <p:nvSpPr>
          <p:cNvPr id="223237" name="Rectangle 5"/>
          <p:cNvSpPr>
            <a:spLocks noChangeArrowheads="1"/>
          </p:cNvSpPr>
          <p:nvPr/>
        </p:nvSpPr>
        <p:spPr bwMode="auto">
          <a:xfrm>
            <a:off x="179512" y="1371600"/>
            <a:ext cx="8964488" cy="5257800"/>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60000"/>
              <a:buFont typeface="Wingdings" pitchFamily="2" charset="2"/>
              <a:buNone/>
            </a:pPr>
            <a:r>
              <a:rPr lang="en-US" altLang="zh-TW" sz="2000" b="1" u="none" dirty="0">
                <a:ea typeface="PMingLiU" pitchFamily="18" charset="-120"/>
              </a:rPr>
              <a:t>Data mining</a:t>
            </a:r>
            <a:endParaRPr lang="en-US" altLang="zh-TW" sz="2000" u="none" dirty="0">
              <a:ea typeface="PMingLiU" pitchFamily="18" charset="-120"/>
            </a:endParaRPr>
          </a:p>
          <a:p>
            <a:pPr marL="342900" indent="-342900">
              <a:lnSpc>
                <a:spcPct val="80000"/>
              </a:lnSpc>
              <a:spcBef>
                <a:spcPct val="20000"/>
              </a:spcBef>
              <a:buClr>
                <a:schemeClr val="hlink"/>
              </a:buClr>
              <a:buSzPct val="60000"/>
              <a:buFont typeface="Wingdings" pitchFamily="2" charset="2"/>
              <a:buChar char="n"/>
            </a:pPr>
            <a:r>
              <a:rPr lang="en-US" altLang="zh-TW" sz="2000" b="1" u="none" dirty="0">
                <a:ea typeface="PMingLiU" pitchFamily="18" charset="-120"/>
              </a:rPr>
              <a:t>Data mining</a:t>
            </a:r>
            <a:r>
              <a:rPr lang="en-US" altLang="zh-TW" sz="2000" u="none" dirty="0">
                <a:ea typeface="PMingLiU" pitchFamily="18" charset="-120"/>
              </a:rPr>
              <a:t>: the process of efficient discovery of previously unknown patterns, relationships, rules in large databases and data warehouses </a:t>
            </a:r>
            <a:endParaRPr lang="en-GB" altLang="zh-TW" sz="2000" u="none" dirty="0">
              <a:ea typeface="PMingLiU" pitchFamily="18" charset="-120"/>
            </a:endParaRPr>
          </a:p>
          <a:p>
            <a:pPr marL="342900" indent="-342900">
              <a:lnSpc>
                <a:spcPct val="80000"/>
              </a:lnSpc>
              <a:spcBef>
                <a:spcPct val="20000"/>
              </a:spcBef>
              <a:buClr>
                <a:schemeClr val="hlink"/>
              </a:buClr>
              <a:buSzPct val="60000"/>
              <a:buFont typeface="Wingdings" pitchFamily="2" charset="2"/>
              <a:buChar char="n"/>
            </a:pPr>
            <a:r>
              <a:rPr lang="en-US" altLang="zh-TW" sz="2000" b="1" u="none" dirty="0">
                <a:ea typeface="PMingLiU" pitchFamily="18" charset="-120"/>
              </a:rPr>
              <a:t>Goal</a:t>
            </a:r>
            <a:r>
              <a:rPr lang="en-US" altLang="zh-TW" sz="2000" u="none" dirty="0">
                <a:ea typeface="PMingLiU" pitchFamily="18" charset="-120"/>
              </a:rPr>
              <a:t>: help the human analyst to understand the data </a:t>
            </a:r>
            <a:endParaRPr lang="en-GB" altLang="zh-TW" sz="2000" u="none" dirty="0">
              <a:ea typeface="PMingLiU" pitchFamily="18" charset="-120"/>
            </a:endParaRPr>
          </a:p>
          <a:p>
            <a:pPr marL="342900" indent="-342900">
              <a:lnSpc>
                <a:spcPct val="80000"/>
              </a:lnSpc>
              <a:spcBef>
                <a:spcPct val="20000"/>
              </a:spcBef>
              <a:buClr>
                <a:schemeClr val="hlink"/>
              </a:buClr>
              <a:buSzPct val="60000"/>
              <a:buFont typeface="Wingdings" pitchFamily="2" charset="2"/>
              <a:buNone/>
            </a:pPr>
            <a:endParaRPr lang="en-US" altLang="zh-TW" sz="2000" b="1" u="none" dirty="0" smtClean="0">
              <a:ea typeface="PMingLiU" pitchFamily="18" charset="-120"/>
            </a:endParaRPr>
          </a:p>
          <a:p>
            <a:pPr marL="342900" indent="-342900">
              <a:lnSpc>
                <a:spcPct val="80000"/>
              </a:lnSpc>
              <a:spcBef>
                <a:spcPct val="20000"/>
              </a:spcBef>
              <a:buClr>
                <a:schemeClr val="hlink"/>
              </a:buClr>
              <a:buSzPct val="60000"/>
              <a:buFont typeface="Wingdings" pitchFamily="2" charset="2"/>
              <a:buNone/>
            </a:pPr>
            <a:endParaRPr lang="en-US" altLang="zh-TW" sz="2000" b="1" dirty="0">
              <a:ea typeface="PMingLiU" pitchFamily="18" charset="-120"/>
            </a:endParaRPr>
          </a:p>
          <a:p>
            <a:pPr marL="342900" indent="-342900">
              <a:lnSpc>
                <a:spcPct val="80000"/>
              </a:lnSpc>
              <a:spcBef>
                <a:spcPct val="20000"/>
              </a:spcBef>
              <a:buClr>
                <a:schemeClr val="hlink"/>
              </a:buClr>
              <a:buSzPct val="60000"/>
              <a:buFont typeface="Wingdings" pitchFamily="2" charset="2"/>
              <a:buNone/>
            </a:pPr>
            <a:r>
              <a:rPr lang="en-US" altLang="zh-TW" sz="2000" b="1" u="none" dirty="0" smtClean="0">
                <a:ea typeface="PMingLiU" pitchFamily="18" charset="-120"/>
              </a:rPr>
              <a:t>SQL </a:t>
            </a:r>
            <a:r>
              <a:rPr lang="en-US" altLang="zh-TW" sz="2000" b="1" dirty="0" smtClean="0">
                <a:ea typeface="PMingLiU" pitchFamily="18" charset="-120"/>
              </a:rPr>
              <a:t>Q</a:t>
            </a:r>
            <a:r>
              <a:rPr lang="en-US" altLang="zh-TW" sz="2000" b="1" u="none" dirty="0" smtClean="0">
                <a:ea typeface="PMingLiU" pitchFamily="18" charset="-120"/>
              </a:rPr>
              <a:t>uery</a:t>
            </a:r>
            <a:r>
              <a:rPr lang="en-US" altLang="zh-TW" sz="2000" b="1" u="none" dirty="0">
                <a:ea typeface="PMingLiU" pitchFamily="18" charset="-120"/>
              </a:rPr>
              <a:t>: </a:t>
            </a:r>
            <a:endParaRPr lang="en-US" altLang="zh-TW" sz="2000" u="none" dirty="0">
              <a:ea typeface="PMingLiU" pitchFamily="18" charset="-120"/>
            </a:endParaRPr>
          </a:p>
          <a:p>
            <a:pPr marL="742950" lvl="1" indent="-285750">
              <a:lnSpc>
                <a:spcPct val="80000"/>
              </a:lnSpc>
              <a:spcBef>
                <a:spcPct val="20000"/>
              </a:spcBef>
              <a:buClr>
                <a:schemeClr val="tx1"/>
              </a:buClr>
              <a:buFontTx/>
              <a:buChar char="•"/>
            </a:pPr>
            <a:r>
              <a:rPr lang="en-US" altLang="zh-TW" sz="2000" u="none" dirty="0">
                <a:ea typeface="PMingLiU" pitchFamily="18" charset="-120"/>
              </a:rPr>
              <a:t>How many bottles of beer were sold in 1st </a:t>
            </a:r>
            <a:r>
              <a:rPr lang="en-US" altLang="zh-TW" sz="2000" u="none" dirty="0" err="1">
                <a:ea typeface="PMingLiU" pitchFamily="18" charset="-120"/>
              </a:rPr>
              <a:t>Qtr</a:t>
            </a:r>
            <a:r>
              <a:rPr lang="en-US" altLang="zh-TW" sz="2000" u="none" dirty="0">
                <a:ea typeface="PMingLiU" pitchFamily="18" charset="-120"/>
              </a:rPr>
              <a:t> of 2004 in Germany </a:t>
            </a:r>
            <a:r>
              <a:rPr lang="en-US" altLang="zh-TW" sz="2000" u="none" dirty="0" err="1">
                <a:ea typeface="PMingLiU" pitchFamily="18" charset="-120"/>
              </a:rPr>
              <a:t>vs</a:t>
            </a:r>
            <a:r>
              <a:rPr lang="en-US" altLang="zh-TW" sz="2000" u="none" dirty="0">
                <a:ea typeface="PMingLiU" pitchFamily="18" charset="-120"/>
              </a:rPr>
              <a:t> Austria? </a:t>
            </a:r>
          </a:p>
          <a:p>
            <a:pPr marL="342900" indent="-342900">
              <a:lnSpc>
                <a:spcPct val="80000"/>
              </a:lnSpc>
              <a:spcBef>
                <a:spcPct val="20000"/>
              </a:spcBef>
              <a:buClr>
                <a:schemeClr val="hlink"/>
              </a:buClr>
              <a:buSzPct val="60000"/>
              <a:buFont typeface="Wingdings" pitchFamily="2" charset="2"/>
              <a:buNone/>
            </a:pPr>
            <a:r>
              <a:rPr lang="en-US" altLang="zh-TW" sz="2000" b="1" u="none" dirty="0">
                <a:ea typeface="PMingLiU" pitchFamily="18" charset="-120"/>
              </a:rPr>
              <a:t>Data mining </a:t>
            </a:r>
            <a:r>
              <a:rPr lang="en-US" altLang="zh-TW" sz="2000" b="1" u="none" dirty="0" smtClean="0">
                <a:ea typeface="PMingLiU" pitchFamily="18" charset="-120"/>
              </a:rPr>
              <a:t>Query</a:t>
            </a:r>
            <a:r>
              <a:rPr lang="en-US" altLang="zh-TW" sz="2000" b="1" u="none" dirty="0">
                <a:ea typeface="PMingLiU" pitchFamily="18" charset="-120"/>
              </a:rPr>
              <a:t>: </a:t>
            </a:r>
            <a:endParaRPr lang="en-US" altLang="zh-TW" sz="2000" u="none" dirty="0">
              <a:ea typeface="PMingLiU" pitchFamily="18" charset="-120"/>
            </a:endParaRPr>
          </a:p>
          <a:p>
            <a:pPr marL="742950" lvl="1" indent="-285750">
              <a:lnSpc>
                <a:spcPct val="80000"/>
              </a:lnSpc>
              <a:spcBef>
                <a:spcPct val="20000"/>
              </a:spcBef>
              <a:buClr>
                <a:schemeClr val="tx1"/>
              </a:buClr>
              <a:buFontTx/>
              <a:buChar char="•"/>
            </a:pPr>
            <a:r>
              <a:rPr lang="en-US" altLang="zh-TW" sz="2000" u="none" dirty="0">
                <a:ea typeface="PMingLiU" pitchFamily="18" charset="-120"/>
              </a:rPr>
              <a:t>How do the buyers of wine in Germany and Austria differ? </a:t>
            </a:r>
            <a:endParaRPr lang="en-GB" altLang="zh-TW" sz="2000" u="none" dirty="0">
              <a:ea typeface="PMingLiU" pitchFamily="18" charset="-120"/>
            </a:endParaRPr>
          </a:p>
          <a:p>
            <a:pPr marL="742950" lvl="1" indent="-285750">
              <a:lnSpc>
                <a:spcPct val="80000"/>
              </a:lnSpc>
              <a:spcBef>
                <a:spcPct val="20000"/>
              </a:spcBef>
              <a:buClr>
                <a:schemeClr val="tx1"/>
              </a:buClr>
              <a:buFontTx/>
              <a:buChar char="•"/>
            </a:pPr>
            <a:r>
              <a:rPr lang="en-US" altLang="zh-TW" sz="2000" u="none" dirty="0">
                <a:ea typeface="PMingLiU" pitchFamily="18" charset="-120"/>
              </a:rPr>
              <a:t>What else do the buyers of wine in Austria buy along with wine? </a:t>
            </a:r>
            <a:endParaRPr lang="en-GB" altLang="zh-TW" sz="2000" u="none" dirty="0">
              <a:ea typeface="PMingLiU" pitchFamily="18" charset="-120"/>
            </a:endParaRPr>
          </a:p>
          <a:p>
            <a:pPr marL="742950" lvl="1" indent="-285750">
              <a:lnSpc>
                <a:spcPct val="80000"/>
              </a:lnSpc>
              <a:spcBef>
                <a:spcPct val="20000"/>
              </a:spcBef>
              <a:buClr>
                <a:schemeClr val="tx1"/>
              </a:buClr>
              <a:buFontTx/>
              <a:buChar char="•"/>
            </a:pPr>
            <a:r>
              <a:rPr lang="en-US" altLang="zh-TW" sz="2000" u="none" dirty="0">
                <a:ea typeface="PMingLiU" pitchFamily="18" charset="-120"/>
              </a:rPr>
              <a:t>How the buyers of wine can be characterized? </a:t>
            </a:r>
          </a:p>
          <a:p>
            <a:pPr marL="742950" lvl="1" indent="-285750">
              <a:lnSpc>
                <a:spcPct val="80000"/>
              </a:lnSpc>
              <a:spcBef>
                <a:spcPct val="20000"/>
              </a:spcBef>
              <a:buClr>
                <a:schemeClr val="tx1"/>
              </a:buClr>
              <a:buFontTx/>
              <a:buChar char="•"/>
            </a:pPr>
            <a:endParaRPr lang="en-US" altLang="zh-TW" sz="2000" u="none" dirty="0">
              <a:ea typeface="PMingLiU" pitchFamily="18" charset="-120"/>
            </a:endParaRPr>
          </a:p>
          <a:p>
            <a:pPr marL="742950" lvl="1" indent="-285750">
              <a:lnSpc>
                <a:spcPct val="80000"/>
              </a:lnSpc>
              <a:spcBef>
                <a:spcPct val="20000"/>
              </a:spcBef>
              <a:buClr>
                <a:schemeClr val="tx1"/>
              </a:buClr>
              <a:buFontTx/>
              <a:buChar char="•"/>
            </a:pPr>
            <a:endParaRPr lang="en-US" altLang="zh-TW" sz="2000" u="none" dirty="0">
              <a:ea typeface="PMingLiU" pitchFamily="18" charset="-120"/>
            </a:endParaRPr>
          </a:p>
          <a:p>
            <a:pPr marL="342900" indent="-342900">
              <a:lnSpc>
                <a:spcPct val="80000"/>
              </a:lnSpc>
              <a:spcBef>
                <a:spcPct val="20000"/>
              </a:spcBef>
              <a:buClr>
                <a:schemeClr val="hlink"/>
              </a:buClr>
              <a:buSzPct val="60000"/>
              <a:buFont typeface="Wingdings" pitchFamily="2" charset="2"/>
              <a:buChar char="n"/>
            </a:pPr>
            <a:r>
              <a:rPr lang="en-GB" altLang="zh-TW" sz="2000" u="none" dirty="0">
                <a:ea typeface="PMingLiU" pitchFamily="18" charset="-120"/>
              </a:rPr>
              <a:t>Therefore, net result of data produce transformed into knowledge about real world situations.</a:t>
            </a:r>
            <a:endParaRPr lang="en-US" altLang="zh-TW" sz="2000" u="none" dirty="0">
              <a:ea typeface="PMingLiU" pitchFamily="18" charset="-120"/>
            </a:endParaRPr>
          </a:p>
        </p:txBody>
      </p:sp>
    </p:spTree>
    <p:extLst>
      <p:ext uri="{BB962C8B-B14F-4D97-AF65-F5344CB8AC3E}">
        <p14:creationId xmlns:p14="http://schemas.microsoft.com/office/powerpoint/2010/main" val="865124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812F6D5B-401F-4FE0-AFF3-6C57AF54D498}" type="slidenum">
              <a:rPr lang="en-GB" sz="1000" u="none">
                <a:latin typeface="Verdana" pitchFamily="34" charset="0"/>
              </a:rPr>
              <a:pPr eaLnBrk="1" hangingPunct="1"/>
              <a:t>34</a:t>
            </a:fld>
            <a:endParaRPr lang="en-GB" sz="1000" u="none">
              <a:latin typeface="Verdana" pitchFamily="34" charset="0"/>
            </a:endParaRPr>
          </a:p>
        </p:txBody>
      </p:sp>
      <p:sp>
        <p:nvSpPr>
          <p:cNvPr id="212994" name="Rectangle 2"/>
          <p:cNvSpPr>
            <a:spLocks noGrp="1" noChangeArrowheads="1"/>
          </p:cNvSpPr>
          <p:nvPr>
            <p:ph type="title"/>
          </p:nvPr>
        </p:nvSpPr>
        <p:spPr/>
        <p:txBody>
          <a:bodyPr/>
          <a:lstStyle/>
          <a:p>
            <a:pPr eaLnBrk="1" hangingPunct="1">
              <a:defRPr/>
            </a:pPr>
            <a:r>
              <a:rPr lang="en-US" b="1" dirty="0" smtClean="0"/>
              <a:t>Farmers and Explorers</a:t>
            </a:r>
          </a:p>
        </p:txBody>
      </p:sp>
      <p:sp>
        <p:nvSpPr>
          <p:cNvPr id="212995" name="Rectangle 3"/>
          <p:cNvSpPr>
            <a:spLocks noGrp="1" noChangeArrowheads="1"/>
          </p:cNvSpPr>
          <p:nvPr>
            <p:ph type="body" idx="1"/>
          </p:nvPr>
        </p:nvSpPr>
        <p:spPr>
          <a:xfrm>
            <a:off x="457200" y="1981200"/>
            <a:ext cx="8435280" cy="4530725"/>
          </a:xfrm>
        </p:spPr>
        <p:txBody>
          <a:bodyPr>
            <a:normAutofit/>
          </a:bodyPr>
          <a:lstStyle/>
          <a:p>
            <a:pPr eaLnBrk="1" hangingPunct="1">
              <a:lnSpc>
                <a:spcPct val="90000"/>
              </a:lnSpc>
              <a:defRPr/>
            </a:pPr>
            <a:r>
              <a:rPr lang="en-US" sz="2400" dirty="0" smtClean="0"/>
              <a:t>Every corporation has two types of Data Warehouse(DW) users.</a:t>
            </a:r>
          </a:p>
          <a:p>
            <a:pPr eaLnBrk="1" hangingPunct="1">
              <a:lnSpc>
                <a:spcPct val="90000"/>
              </a:lnSpc>
              <a:defRPr/>
            </a:pPr>
            <a:endParaRPr lang="en-US" sz="2400" dirty="0" smtClean="0"/>
          </a:p>
          <a:p>
            <a:pPr eaLnBrk="1" hangingPunct="1">
              <a:lnSpc>
                <a:spcPct val="90000"/>
              </a:lnSpc>
              <a:defRPr/>
            </a:pPr>
            <a:r>
              <a:rPr lang="en-US" sz="2400" dirty="0" smtClean="0">
                <a:solidFill>
                  <a:srgbClr val="C41241"/>
                </a:solidFill>
              </a:rPr>
              <a:t>Farmers</a:t>
            </a:r>
            <a:r>
              <a:rPr lang="en-US" sz="2400" dirty="0" smtClean="0"/>
              <a:t> know what they want before they set out to find it.  They submit small queries and retrieve small nuggets of information.</a:t>
            </a:r>
          </a:p>
          <a:p>
            <a:pPr eaLnBrk="1" hangingPunct="1">
              <a:lnSpc>
                <a:spcPct val="90000"/>
              </a:lnSpc>
              <a:defRPr/>
            </a:pPr>
            <a:r>
              <a:rPr lang="en-US" sz="2400" dirty="0" smtClean="0">
                <a:solidFill>
                  <a:srgbClr val="C41241"/>
                </a:solidFill>
              </a:rPr>
              <a:t>Explorers</a:t>
            </a:r>
            <a:r>
              <a:rPr lang="en-US" sz="2400" dirty="0" smtClean="0"/>
              <a:t> are quite unpredictable.  They often submit large queries.  Sometimes they find nothing, sometimes they find priceless nuggets.</a:t>
            </a:r>
          </a:p>
          <a:p>
            <a:pPr eaLnBrk="1" hangingPunct="1">
              <a:lnSpc>
                <a:spcPct val="90000"/>
              </a:lnSpc>
              <a:defRPr/>
            </a:pPr>
            <a:endParaRPr lang="en-US" sz="2400" dirty="0" smtClean="0"/>
          </a:p>
          <a:p>
            <a:pPr eaLnBrk="1" hangingPunct="1">
              <a:lnSpc>
                <a:spcPct val="90000"/>
              </a:lnSpc>
              <a:defRPr/>
            </a:pPr>
            <a:r>
              <a:rPr lang="en-US" sz="2400" dirty="0" smtClean="0"/>
              <a:t>Cost justification for the DW is usually done on the basis of the results obtained by farmers since explorers are unpredictable.</a:t>
            </a:r>
          </a:p>
        </p:txBody>
      </p:sp>
    </p:spTree>
    <p:extLst>
      <p:ext uri="{BB962C8B-B14F-4D97-AF65-F5344CB8AC3E}">
        <p14:creationId xmlns:p14="http://schemas.microsoft.com/office/powerpoint/2010/main" val="3330567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 Functions</a:t>
            </a:r>
            <a:endParaRPr lang="en-GB" dirty="0"/>
          </a:p>
        </p:txBody>
      </p:sp>
      <p:sp>
        <p:nvSpPr>
          <p:cNvPr id="3" name="Content Placeholder 2"/>
          <p:cNvSpPr>
            <a:spLocks noGrp="1"/>
          </p:cNvSpPr>
          <p:nvPr>
            <p:ph idx="1"/>
          </p:nvPr>
        </p:nvSpPr>
        <p:spPr/>
        <p:txBody>
          <a:bodyPr>
            <a:normAutofit lnSpcReduction="10000"/>
          </a:bodyPr>
          <a:lstStyle/>
          <a:p>
            <a:r>
              <a:rPr lang="en-GB" dirty="0" smtClean="0"/>
              <a:t>Data </a:t>
            </a:r>
            <a:r>
              <a:rPr lang="en-GB" dirty="0"/>
              <a:t>mining functions fall generally into two categories: supervised and </a:t>
            </a:r>
            <a:r>
              <a:rPr lang="en-GB" dirty="0" smtClean="0"/>
              <a:t>unsupervised</a:t>
            </a:r>
          </a:p>
          <a:p>
            <a:r>
              <a:rPr lang="en-GB" dirty="0"/>
              <a:t>two types of data mining approaches differ in whether they seek to </a:t>
            </a:r>
            <a:r>
              <a:rPr lang="en-GB" dirty="0" smtClean="0"/>
              <a:t>build models </a:t>
            </a:r>
            <a:r>
              <a:rPr lang="en-GB" dirty="0"/>
              <a:t>or to find patterns</a:t>
            </a:r>
            <a:r>
              <a:rPr lang="en-GB" dirty="0" smtClean="0"/>
              <a:t>.</a:t>
            </a:r>
          </a:p>
          <a:p>
            <a:r>
              <a:rPr lang="en-GB" dirty="0" smtClean="0"/>
              <a:t>Supervised learning</a:t>
            </a:r>
          </a:p>
          <a:p>
            <a:pPr lvl="1"/>
            <a:r>
              <a:rPr lang="en-GB" dirty="0" smtClean="0"/>
              <a:t>Predictive methods</a:t>
            </a:r>
          </a:p>
          <a:p>
            <a:r>
              <a:rPr lang="en-GB" dirty="0" smtClean="0"/>
              <a:t>Un-supervised learning </a:t>
            </a:r>
          </a:p>
          <a:p>
            <a:pPr lvl="1"/>
            <a:r>
              <a:rPr lang="en-GB" dirty="0" smtClean="0"/>
              <a:t>Descriptive methods</a:t>
            </a:r>
            <a:endParaRPr lang="en-GB" dirty="0"/>
          </a:p>
        </p:txBody>
      </p:sp>
    </p:spTree>
    <p:extLst>
      <p:ext uri="{BB962C8B-B14F-4D97-AF65-F5344CB8AC3E}">
        <p14:creationId xmlns:p14="http://schemas.microsoft.com/office/powerpoint/2010/main" val="148482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1F62E548-6408-4636-8C6E-19792BFFD964}" type="slidenum">
              <a:rPr lang="en-GB" sz="1000" u="none">
                <a:latin typeface="Verdana" pitchFamily="34" charset="0"/>
              </a:rPr>
              <a:pPr eaLnBrk="1" hangingPunct="1"/>
              <a:t>36</a:t>
            </a:fld>
            <a:endParaRPr lang="en-GB" sz="1000" u="none">
              <a:latin typeface="Verdana" pitchFamily="34" charset="0"/>
            </a:endParaRPr>
          </a:p>
        </p:txBody>
      </p:sp>
      <p:sp>
        <p:nvSpPr>
          <p:cNvPr id="164866" name="Rectangle 2"/>
          <p:cNvSpPr>
            <a:spLocks noGrp="1" noChangeArrowheads="1"/>
          </p:cNvSpPr>
          <p:nvPr>
            <p:ph type="title"/>
          </p:nvPr>
        </p:nvSpPr>
        <p:spPr>
          <a:xfrm>
            <a:off x="381000" y="609600"/>
            <a:ext cx="8077200" cy="762000"/>
          </a:xfrm>
        </p:spPr>
        <p:txBody>
          <a:bodyPr>
            <a:normAutofit fontScale="90000"/>
          </a:bodyPr>
          <a:lstStyle/>
          <a:p>
            <a:pPr eaLnBrk="1" hangingPunct="1">
              <a:defRPr/>
            </a:pPr>
            <a:r>
              <a:rPr lang="en-US" sz="4800" b="1" smtClean="0"/>
              <a:t>Techniques Used to Mine the Data</a:t>
            </a:r>
          </a:p>
        </p:txBody>
      </p:sp>
      <p:sp>
        <p:nvSpPr>
          <p:cNvPr id="164867" name="Rectangle 3"/>
          <p:cNvSpPr>
            <a:spLocks noGrp="1" noChangeArrowheads="1"/>
          </p:cNvSpPr>
          <p:nvPr>
            <p:ph type="body" sz="half" idx="1"/>
          </p:nvPr>
        </p:nvSpPr>
        <p:spPr>
          <a:xfrm>
            <a:off x="0" y="1752600"/>
            <a:ext cx="9144000" cy="4419600"/>
          </a:xfrm>
        </p:spPr>
        <p:txBody>
          <a:bodyPr>
            <a:normAutofit lnSpcReduction="10000"/>
          </a:bodyPr>
          <a:lstStyle/>
          <a:p>
            <a:pPr eaLnBrk="1" hangingPunct="1">
              <a:lnSpc>
                <a:spcPct val="90000"/>
              </a:lnSpc>
              <a:defRPr/>
            </a:pPr>
            <a:r>
              <a:rPr lang="en-US" sz="3200" dirty="0" smtClean="0"/>
              <a:t>Paralleling the popularity of data mining itself, the development of new techniques is exploding as well.</a:t>
            </a:r>
          </a:p>
          <a:p>
            <a:pPr eaLnBrk="1" hangingPunct="1">
              <a:lnSpc>
                <a:spcPct val="90000"/>
              </a:lnSpc>
              <a:defRPr/>
            </a:pPr>
            <a:r>
              <a:rPr lang="en-US" sz="3200" dirty="0" smtClean="0"/>
              <a:t>Many innovations are vendor-specific, which sometimes does little to advance the state of the art.</a:t>
            </a:r>
          </a:p>
          <a:p>
            <a:pPr eaLnBrk="1" hangingPunct="1">
              <a:lnSpc>
                <a:spcPct val="90000"/>
              </a:lnSpc>
              <a:defRPr/>
            </a:pPr>
            <a:r>
              <a:rPr lang="en-US" sz="3200" dirty="0" smtClean="0"/>
              <a:t>Regardless, data-mining techniques tend to fall into four major categories:</a:t>
            </a:r>
          </a:p>
          <a:p>
            <a:pPr eaLnBrk="1" hangingPunct="1">
              <a:lnSpc>
                <a:spcPct val="90000"/>
              </a:lnSpc>
              <a:buFont typeface="Wingdings" pitchFamily="2" charset="2"/>
              <a:buNone/>
              <a:defRPr/>
            </a:pPr>
            <a:r>
              <a:rPr lang="en-US" sz="3200" dirty="0" smtClean="0"/>
              <a:t>	</a:t>
            </a:r>
            <a:r>
              <a:rPr lang="en-US" sz="3200" dirty="0" smtClean="0">
                <a:solidFill>
                  <a:schemeClr val="tx2"/>
                </a:solidFill>
              </a:rPr>
              <a:t>	1. classification		2. association</a:t>
            </a:r>
          </a:p>
          <a:p>
            <a:pPr eaLnBrk="1" hangingPunct="1">
              <a:lnSpc>
                <a:spcPct val="90000"/>
              </a:lnSpc>
              <a:buFont typeface="Wingdings" pitchFamily="2" charset="2"/>
              <a:buNone/>
              <a:defRPr/>
            </a:pPr>
            <a:r>
              <a:rPr lang="en-US" sz="3200" dirty="0" smtClean="0">
                <a:solidFill>
                  <a:schemeClr val="tx2"/>
                </a:solidFill>
              </a:rPr>
              <a:t>		3. sequencing		4. clustering</a:t>
            </a:r>
          </a:p>
        </p:txBody>
      </p:sp>
    </p:spTree>
    <p:extLst>
      <p:ext uri="{BB962C8B-B14F-4D97-AF65-F5344CB8AC3E}">
        <p14:creationId xmlns:p14="http://schemas.microsoft.com/office/powerpoint/2010/main" val="7414551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F1285790-A4DE-47ED-A929-BCE5C6D5F664}" type="slidenum">
              <a:rPr lang="en-GB" sz="1000" u="none">
                <a:latin typeface="Verdana" pitchFamily="34" charset="0"/>
              </a:rPr>
              <a:pPr eaLnBrk="1" hangingPunct="1"/>
              <a:t>37</a:t>
            </a:fld>
            <a:endParaRPr lang="en-GB" sz="1000" u="none">
              <a:latin typeface="Verdana" pitchFamily="34" charset="0"/>
            </a:endParaRPr>
          </a:p>
        </p:txBody>
      </p:sp>
      <p:sp>
        <p:nvSpPr>
          <p:cNvPr id="165890" name="Rectangle 2"/>
          <p:cNvSpPr>
            <a:spLocks noGrp="1" noChangeArrowheads="1"/>
          </p:cNvSpPr>
          <p:nvPr>
            <p:ph type="title"/>
          </p:nvPr>
        </p:nvSpPr>
        <p:spPr/>
        <p:txBody>
          <a:bodyPr>
            <a:normAutofit fontScale="90000"/>
          </a:bodyPr>
          <a:lstStyle/>
          <a:p>
            <a:pPr eaLnBrk="1" hangingPunct="1">
              <a:defRPr/>
            </a:pPr>
            <a:r>
              <a:rPr lang="en-US" sz="4800" b="1" dirty="0" smtClean="0"/>
              <a:t>Classification methods (predictive)</a:t>
            </a:r>
          </a:p>
        </p:txBody>
      </p:sp>
      <p:sp>
        <p:nvSpPr>
          <p:cNvPr id="165891" name="Rectangle 3"/>
          <p:cNvSpPr>
            <a:spLocks noGrp="1" noChangeArrowheads="1"/>
          </p:cNvSpPr>
          <p:nvPr>
            <p:ph type="body" idx="1"/>
          </p:nvPr>
        </p:nvSpPr>
        <p:spPr>
          <a:xfrm>
            <a:off x="304800" y="1981200"/>
            <a:ext cx="8839200" cy="4114800"/>
          </a:xfrm>
        </p:spPr>
        <p:txBody>
          <a:bodyPr/>
          <a:lstStyle/>
          <a:p>
            <a:pPr eaLnBrk="1" hangingPunct="1"/>
            <a:r>
              <a:rPr lang="en-US" sz="2800" dirty="0" smtClean="0"/>
              <a:t>The goal is to discover rules that define whether an item belongs to a particular subset or class of data.</a:t>
            </a:r>
          </a:p>
          <a:p>
            <a:pPr eaLnBrk="1" hangingPunct="1"/>
            <a:r>
              <a:rPr lang="en-US" sz="2800" dirty="0" smtClean="0"/>
              <a:t>For example, if we are trying to determine which households will respond to a direct mail campaign, we will want rules that separate the “</a:t>
            </a:r>
            <a:r>
              <a:rPr lang="en-US" sz="2800" dirty="0" err="1" smtClean="0"/>
              <a:t>probables</a:t>
            </a:r>
            <a:r>
              <a:rPr lang="en-US" sz="2800" dirty="0" smtClean="0"/>
              <a:t>” from the “not </a:t>
            </a:r>
            <a:r>
              <a:rPr lang="en-US" sz="2800" dirty="0" err="1" smtClean="0"/>
              <a:t>probables</a:t>
            </a:r>
            <a:r>
              <a:rPr lang="en-US" sz="2800" dirty="0" smtClean="0"/>
              <a:t>”.</a:t>
            </a:r>
          </a:p>
          <a:p>
            <a:pPr eaLnBrk="1" hangingPunct="1"/>
            <a:r>
              <a:rPr lang="en-US" sz="2800" dirty="0" smtClean="0"/>
              <a:t>These IF-THEN rules often are portrayed in a tree-like structure.</a:t>
            </a:r>
          </a:p>
        </p:txBody>
      </p:sp>
    </p:spTree>
    <p:extLst>
      <p:ext uri="{BB962C8B-B14F-4D97-AF65-F5344CB8AC3E}">
        <p14:creationId xmlns:p14="http://schemas.microsoft.com/office/powerpoint/2010/main" val="1681593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2"/>
          <p:cNvSpPr>
            <a:spLocks noGrp="1"/>
          </p:cNvSpPr>
          <p:nvPr>
            <p:ph type="sldNum" sz="quarter" idx="10"/>
          </p:nvPr>
        </p:nvSpPr>
        <p:spPr/>
        <p:txBody>
          <a:bodyPr/>
          <a:lstStyle/>
          <a:p>
            <a:fld id="{C27B098A-41E6-4B1E-AD9D-C0CC6A62F2CA}" type="slidenum">
              <a:rPr lang="en-US"/>
              <a:pPr/>
              <a:t>38</a:t>
            </a:fld>
            <a:endParaRPr lang="en-US"/>
          </a:p>
        </p:txBody>
      </p:sp>
      <p:sp>
        <p:nvSpPr>
          <p:cNvPr id="177154" name="Rectangle 2"/>
          <p:cNvSpPr>
            <a:spLocks noGrp="1" noChangeArrowheads="1"/>
          </p:cNvSpPr>
          <p:nvPr>
            <p:ph type="title"/>
          </p:nvPr>
        </p:nvSpPr>
        <p:spPr>
          <a:noFill/>
          <a:ln/>
        </p:spPr>
        <p:txBody>
          <a:bodyPr lIns="92075" tIns="46038" rIns="92075" bIns="46038" anchor="b"/>
          <a:lstStyle/>
          <a:p>
            <a:r>
              <a:rPr lang="en-US" dirty="0" smtClean="0"/>
              <a:t>Classification</a:t>
            </a:r>
            <a:endParaRPr lang="en-US" dirty="0"/>
          </a:p>
        </p:txBody>
      </p:sp>
      <p:sp>
        <p:nvSpPr>
          <p:cNvPr id="177155" name="Line 3"/>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56" name="Line 4"/>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57" name="Oval 5"/>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58" name="Oval 6"/>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59" name="Oval 7"/>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0" name="Oval 8"/>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1" name="Oval 9"/>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2" name="Oval 10"/>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3" name="Oval 11"/>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4" name="Oval 12"/>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5" name="Oval 13"/>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6" name="Oval 14"/>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7" name="Oval 15"/>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8" name="Oval 16"/>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69" name="Oval 17"/>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70" name="Oval 18"/>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71" name="Oval 19"/>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72" name="Oval 20"/>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73" name="Oval 21"/>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74" name="Oval 22"/>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75" name="Oval 23"/>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76" name="Rectangle 24"/>
          <p:cNvSpPr>
            <a:spLocks noChangeArrowheads="1"/>
          </p:cNvSpPr>
          <p:nvPr/>
        </p:nvSpPr>
        <p:spPr bwMode="auto">
          <a:xfrm>
            <a:off x="762000" y="1295400"/>
            <a:ext cx="71628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85750" indent="-285750">
              <a:lnSpc>
                <a:spcPct val="90000"/>
              </a:lnSpc>
              <a:spcBef>
                <a:spcPct val="30000"/>
              </a:spcBef>
              <a:buClr>
                <a:schemeClr val="tx2"/>
              </a:buClr>
              <a:buFont typeface="Monotype Sorts" pitchFamily="2" charset="2"/>
              <a:buNone/>
            </a:pPr>
            <a:r>
              <a:rPr lang="en-US" b="1"/>
              <a:t>Learn a method for predicting the instance class from pre-labeled (classified)  instances</a:t>
            </a:r>
          </a:p>
        </p:txBody>
      </p:sp>
      <p:sp>
        <p:nvSpPr>
          <p:cNvPr id="177177" name="Rectangle 25"/>
          <p:cNvSpPr>
            <a:spLocks noChangeArrowheads="1"/>
          </p:cNvSpPr>
          <p:nvPr/>
        </p:nvSpPr>
        <p:spPr bwMode="auto">
          <a:xfrm>
            <a:off x="5638800" y="2514600"/>
            <a:ext cx="289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Many approaches: Statistics, </a:t>
            </a:r>
          </a:p>
          <a:p>
            <a:r>
              <a:rPr lang="en-US" dirty="0"/>
              <a:t>Decision Trees, Neural Networks, </a:t>
            </a:r>
          </a:p>
          <a:p>
            <a:r>
              <a:rPr lang="en-US" dirty="0"/>
              <a:t>... </a:t>
            </a:r>
          </a:p>
        </p:txBody>
      </p:sp>
      <p:sp>
        <p:nvSpPr>
          <p:cNvPr id="177178" name="Oval 26"/>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79" name="Oval 27"/>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80" name="Oval 28"/>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81" name="Oval 29"/>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82" name="Oval 30"/>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83" name="Oval 31"/>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84" name="Oval 32"/>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85" name="Oval 33"/>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7186" name="Oval 34"/>
          <p:cNvSpPr>
            <a:spLocks noChangeArrowheads="1"/>
          </p:cNvSpPr>
          <p:nvPr/>
        </p:nvSpPr>
        <p:spPr bwMode="auto">
          <a:xfrm>
            <a:off x="3505200" y="4114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3536921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grpId="1" nodeType="clickEffect">
                                  <p:stCondLst>
                                    <p:cond delay="0"/>
                                  </p:stCondLst>
                                  <p:childTnLst>
                                    <p:animScale>
                                      <p:cBhvr>
                                        <p:cTn id="10" dur="2000" fill="hold"/>
                                        <p:tgtEl>
                                          <p:spTgt spid="17718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6" grpId="0" animBg="1"/>
      <p:bldP spid="177186"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A302B1CD-F4AD-49BA-A98E-8E1D7CB2BC65}" type="slidenum">
              <a:rPr lang="en-GB" sz="1000" u="none">
                <a:latin typeface="Verdana" pitchFamily="34" charset="0"/>
              </a:rPr>
              <a:pPr eaLnBrk="1" hangingPunct="1"/>
              <a:t>39</a:t>
            </a:fld>
            <a:endParaRPr lang="en-GB" sz="1000" u="none">
              <a:latin typeface="Verdana" pitchFamily="34" charset="0"/>
            </a:endParaRPr>
          </a:p>
        </p:txBody>
      </p:sp>
      <p:sp>
        <p:nvSpPr>
          <p:cNvPr id="166914" name="Rectangle 2"/>
          <p:cNvSpPr>
            <a:spLocks noGrp="1" noChangeArrowheads="1"/>
          </p:cNvSpPr>
          <p:nvPr>
            <p:ph type="title"/>
          </p:nvPr>
        </p:nvSpPr>
        <p:spPr/>
        <p:txBody>
          <a:bodyPr>
            <a:normAutofit fontScale="90000"/>
          </a:bodyPr>
          <a:lstStyle/>
          <a:p>
            <a:pPr eaLnBrk="1" hangingPunct="1">
              <a:defRPr/>
            </a:pPr>
            <a:r>
              <a:rPr lang="en-US" sz="4800" b="1" dirty="0" smtClean="0"/>
              <a:t>Association Methods (descriptive)</a:t>
            </a:r>
          </a:p>
        </p:txBody>
      </p:sp>
      <p:sp>
        <p:nvSpPr>
          <p:cNvPr id="166915" name="Rectangle 3"/>
          <p:cNvSpPr>
            <a:spLocks noGrp="1" noChangeArrowheads="1"/>
          </p:cNvSpPr>
          <p:nvPr>
            <p:ph type="body" idx="1"/>
          </p:nvPr>
        </p:nvSpPr>
        <p:spPr>
          <a:xfrm>
            <a:off x="228600" y="1981200"/>
            <a:ext cx="8915400" cy="4114800"/>
          </a:xfrm>
        </p:spPr>
        <p:txBody>
          <a:bodyPr/>
          <a:lstStyle/>
          <a:p>
            <a:pPr eaLnBrk="1" hangingPunct="1"/>
            <a:r>
              <a:rPr lang="en-US" sz="2800" dirty="0" smtClean="0"/>
              <a:t>These techniques search all transactions from a system for patterns of occurrence.</a:t>
            </a:r>
          </a:p>
          <a:p>
            <a:pPr eaLnBrk="1" hangingPunct="1"/>
            <a:r>
              <a:rPr lang="en-US" sz="2800" dirty="0" smtClean="0"/>
              <a:t>A common method is market basket analysis, in which the set of products purchased by thousands of consumers are examined.</a:t>
            </a:r>
          </a:p>
          <a:p>
            <a:pPr eaLnBrk="1" hangingPunct="1"/>
            <a:r>
              <a:rPr lang="en-US" sz="2800" dirty="0" smtClean="0"/>
              <a:t>Results are then portrayed as percentages; for example, “30% of the people that buy steaks also buy charcoal”.</a:t>
            </a:r>
          </a:p>
        </p:txBody>
      </p:sp>
    </p:spTree>
    <p:extLst>
      <p:ext uri="{BB962C8B-B14F-4D97-AF65-F5344CB8AC3E}">
        <p14:creationId xmlns:p14="http://schemas.microsoft.com/office/powerpoint/2010/main" val="14984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16596" y="332656"/>
            <a:ext cx="7772400" cy="1143000"/>
          </a:xfrm>
        </p:spPr>
        <p:txBody>
          <a:bodyPr/>
          <a:lstStyle/>
          <a:p>
            <a:pPr eaLnBrk="1" hangingPunct="1"/>
            <a:r>
              <a:rPr lang="en-US" altLang="en-US" dirty="0" smtClean="0"/>
              <a:t>What is Business Intelligence?</a:t>
            </a:r>
          </a:p>
        </p:txBody>
      </p:sp>
      <p:sp>
        <p:nvSpPr>
          <p:cNvPr id="3075" name="Content Placeholder 2"/>
          <p:cNvSpPr>
            <a:spLocks noGrp="1"/>
          </p:cNvSpPr>
          <p:nvPr>
            <p:ph idx="1"/>
          </p:nvPr>
        </p:nvSpPr>
        <p:spPr>
          <a:xfrm>
            <a:off x="685800" y="1981200"/>
            <a:ext cx="7772400" cy="1600200"/>
          </a:xfrm>
        </p:spPr>
        <p:txBody>
          <a:bodyPr/>
          <a:lstStyle/>
          <a:p>
            <a:pPr marL="0" indent="0" eaLnBrk="1" hangingPunct="1">
              <a:buFontTx/>
              <a:buNone/>
            </a:pPr>
            <a:r>
              <a:rPr lang="en-US" altLang="en-US" smtClean="0"/>
              <a:t>Business Intelligence enables the business to make intelligent, fact-based decisions</a:t>
            </a:r>
            <a:br>
              <a:rPr lang="en-US" altLang="en-US" smtClean="0"/>
            </a:br>
            <a:endParaRPr lang="en-US" altLang="en-US" smtClean="0"/>
          </a:p>
        </p:txBody>
      </p:sp>
      <p:sp>
        <p:nvSpPr>
          <p:cNvPr id="3076" name="TextBox 3"/>
          <p:cNvSpPr txBox="1">
            <a:spLocks noChangeArrowheads="1"/>
          </p:cNvSpPr>
          <p:nvPr/>
        </p:nvSpPr>
        <p:spPr bwMode="auto">
          <a:xfrm>
            <a:off x="228600" y="40386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Aggregate Data</a:t>
            </a:r>
          </a:p>
        </p:txBody>
      </p:sp>
      <p:sp>
        <p:nvSpPr>
          <p:cNvPr id="3077" name="Can 4"/>
          <p:cNvSpPr>
            <a:spLocks noChangeArrowheads="1"/>
          </p:cNvSpPr>
          <p:nvPr/>
        </p:nvSpPr>
        <p:spPr bwMode="auto">
          <a:xfrm>
            <a:off x="533400" y="4800600"/>
            <a:ext cx="1143000" cy="1066800"/>
          </a:xfrm>
          <a:prstGeom prst="can">
            <a:avLst>
              <a:gd name="adj" fmla="val 25000"/>
            </a:avLst>
          </a:prstGeom>
          <a:solidFill>
            <a:schemeClr val="accent1"/>
          </a:solidFill>
          <a:ln w="9525" algn="ctr">
            <a:solidFill>
              <a:schemeClr val="tx1"/>
            </a:solidFill>
            <a:round/>
            <a:headEnd/>
            <a:tailEnd/>
          </a:ln>
        </p:spPr>
        <p:txBody>
          <a:bodyPr/>
          <a:lstStyle/>
          <a:p>
            <a:endParaRPr lang="en-US" altLang="en-US"/>
          </a:p>
        </p:txBody>
      </p:sp>
      <p:sp>
        <p:nvSpPr>
          <p:cNvPr id="3078" name="TextBox 5"/>
          <p:cNvSpPr txBox="1">
            <a:spLocks noChangeArrowheads="1"/>
          </p:cNvSpPr>
          <p:nvPr/>
        </p:nvSpPr>
        <p:spPr bwMode="auto">
          <a:xfrm>
            <a:off x="304800" y="5983288"/>
            <a:ext cx="1752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Database, Data Mart, Data Warehouse, ETL Tools, Integration Tools</a:t>
            </a:r>
          </a:p>
        </p:txBody>
      </p:sp>
      <p:sp>
        <p:nvSpPr>
          <p:cNvPr id="3079" name="TextBox 6"/>
          <p:cNvSpPr txBox="1">
            <a:spLocks noChangeArrowheads="1"/>
          </p:cNvSpPr>
          <p:nvPr/>
        </p:nvSpPr>
        <p:spPr bwMode="auto">
          <a:xfrm>
            <a:off x="2514600" y="40386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Present</a:t>
            </a:r>
          </a:p>
          <a:p>
            <a:pPr algn="ctr"/>
            <a:r>
              <a:rPr lang="en-US" altLang="en-US" sz="1800"/>
              <a:t> Data</a:t>
            </a:r>
          </a:p>
        </p:txBody>
      </p:sp>
      <p:sp>
        <p:nvSpPr>
          <p:cNvPr id="3080" name="TextBox 7"/>
          <p:cNvSpPr txBox="1">
            <a:spLocks noChangeArrowheads="1"/>
          </p:cNvSpPr>
          <p:nvPr/>
        </p:nvSpPr>
        <p:spPr bwMode="auto">
          <a:xfrm>
            <a:off x="4572000" y="40386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Enrich</a:t>
            </a:r>
          </a:p>
          <a:p>
            <a:pPr algn="ctr"/>
            <a:r>
              <a:rPr lang="en-US" altLang="en-US" sz="1800"/>
              <a:t>Data</a:t>
            </a:r>
          </a:p>
        </p:txBody>
      </p:sp>
      <p:sp>
        <p:nvSpPr>
          <p:cNvPr id="3081" name="TextBox 8"/>
          <p:cNvSpPr txBox="1">
            <a:spLocks noChangeArrowheads="1"/>
          </p:cNvSpPr>
          <p:nvPr/>
        </p:nvSpPr>
        <p:spPr bwMode="auto">
          <a:xfrm>
            <a:off x="6705600" y="40386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800"/>
              <a:t>Inform a Decision</a:t>
            </a:r>
          </a:p>
        </p:txBody>
      </p:sp>
      <p:sp>
        <p:nvSpPr>
          <p:cNvPr id="3082" name="TextBox 9"/>
          <p:cNvSpPr txBox="1">
            <a:spLocks noChangeArrowheads="1"/>
          </p:cNvSpPr>
          <p:nvPr/>
        </p:nvSpPr>
        <p:spPr bwMode="auto">
          <a:xfrm>
            <a:off x="2514600" y="5999163"/>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Reporting Tools, Dashboards, Static Reports, Mobile Reporting, OLAP Cubes</a:t>
            </a:r>
          </a:p>
        </p:txBody>
      </p:sp>
      <p:sp>
        <p:nvSpPr>
          <p:cNvPr id="3083" name="TextBox 10"/>
          <p:cNvSpPr txBox="1">
            <a:spLocks noChangeArrowheads="1"/>
          </p:cNvSpPr>
          <p:nvPr/>
        </p:nvSpPr>
        <p:spPr bwMode="auto">
          <a:xfrm>
            <a:off x="4648200" y="5999163"/>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Add Context to Create Information, Descriptive Statistics, Benchmarks, Variance to Plan or LY</a:t>
            </a:r>
          </a:p>
        </p:txBody>
      </p:sp>
      <p:sp>
        <p:nvSpPr>
          <p:cNvPr id="3084" name="TextBox 11"/>
          <p:cNvSpPr txBox="1">
            <a:spLocks noChangeArrowheads="1"/>
          </p:cNvSpPr>
          <p:nvPr/>
        </p:nvSpPr>
        <p:spPr bwMode="auto">
          <a:xfrm>
            <a:off x="6781800" y="5999163"/>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000"/>
              <a:t>Decisions are Fact-based and Data-driven</a:t>
            </a:r>
          </a:p>
        </p:txBody>
      </p:sp>
      <p:pic>
        <p:nvPicPr>
          <p:cNvPr id="3085" name="Picture 12" descr="kpidashboar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724400"/>
            <a:ext cx="114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3" descr="statistic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8850" y="4824413"/>
            <a:ext cx="14795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4" descr="decision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00875" y="4800600"/>
            <a:ext cx="11525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88" name="Straight Arrow Connector 16"/>
          <p:cNvCxnSpPr>
            <a:cxnSpLocks noChangeShapeType="1"/>
          </p:cNvCxnSpPr>
          <p:nvPr/>
        </p:nvCxnSpPr>
        <p:spPr bwMode="auto">
          <a:xfrm>
            <a:off x="1905000" y="5334000"/>
            <a:ext cx="639763"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89" name="Straight Arrow Connector 21"/>
          <p:cNvCxnSpPr>
            <a:cxnSpLocks noChangeShapeType="1"/>
          </p:cNvCxnSpPr>
          <p:nvPr/>
        </p:nvCxnSpPr>
        <p:spPr bwMode="auto">
          <a:xfrm>
            <a:off x="4084638" y="5334000"/>
            <a:ext cx="639762"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90" name="Straight Arrow Connector 22"/>
          <p:cNvCxnSpPr>
            <a:cxnSpLocks noChangeShapeType="1"/>
          </p:cNvCxnSpPr>
          <p:nvPr/>
        </p:nvCxnSpPr>
        <p:spPr bwMode="auto">
          <a:xfrm>
            <a:off x="6324600" y="5334000"/>
            <a:ext cx="639763"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69814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681E0A1F-3B0A-4951-B92C-B3832E27EF88}" type="slidenum">
              <a:rPr lang="en-GB" sz="1000" u="none">
                <a:latin typeface="Verdana" pitchFamily="34" charset="0"/>
              </a:rPr>
              <a:pPr eaLnBrk="1" hangingPunct="1"/>
              <a:t>40</a:t>
            </a:fld>
            <a:endParaRPr lang="en-GB" sz="1000" u="none">
              <a:latin typeface="Verdana" pitchFamily="34" charset="0"/>
            </a:endParaRPr>
          </a:p>
        </p:txBody>
      </p:sp>
      <p:sp>
        <p:nvSpPr>
          <p:cNvPr id="183299" name="Rectangle 3"/>
          <p:cNvSpPr>
            <a:spLocks noGrp="1" noChangeArrowheads="1"/>
          </p:cNvSpPr>
          <p:nvPr>
            <p:ph type="body" idx="1"/>
          </p:nvPr>
        </p:nvSpPr>
        <p:spPr>
          <a:xfrm>
            <a:off x="457200" y="1484784"/>
            <a:ext cx="8229600" cy="4530725"/>
          </a:xfrm>
        </p:spPr>
        <p:txBody>
          <a:bodyPr/>
          <a:lstStyle/>
          <a:p>
            <a:pPr eaLnBrk="1" hangingPunct="1">
              <a:lnSpc>
                <a:spcPct val="90000"/>
              </a:lnSpc>
              <a:buFont typeface="Wingdings" pitchFamily="2" charset="2"/>
              <a:buNone/>
            </a:pPr>
            <a:r>
              <a:rPr lang="en-US" sz="2400" dirty="0" smtClean="0"/>
              <a:t>Consider the following simple example about five transactions at a convenience store:</a:t>
            </a:r>
          </a:p>
          <a:p>
            <a:pPr lvl="2" eaLnBrk="1" hangingPunct="1">
              <a:lnSpc>
                <a:spcPct val="90000"/>
              </a:lnSpc>
              <a:buFont typeface="Wingdings" pitchFamily="2" charset="2"/>
              <a:buNone/>
            </a:pPr>
            <a:r>
              <a:rPr lang="en-US" b="1" dirty="0" smtClean="0"/>
              <a:t>Transaction 1:  Frozen pizza, cola, milk</a:t>
            </a:r>
          </a:p>
          <a:p>
            <a:pPr lvl="2" eaLnBrk="1" hangingPunct="1">
              <a:lnSpc>
                <a:spcPct val="90000"/>
              </a:lnSpc>
              <a:buFont typeface="Wingdings" pitchFamily="2" charset="2"/>
              <a:buNone/>
            </a:pPr>
            <a:r>
              <a:rPr lang="en-US" b="1" dirty="0" smtClean="0"/>
              <a:t>Transaction 2:  Milk, potato chips</a:t>
            </a:r>
          </a:p>
          <a:p>
            <a:pPr lvl="2" eaLnBrk="1" hangingPunct="1">
              <a:lnSpc>
                <a:spcPct val="90000"/>
              </a:lnSpc>
              <a:buFont typeface="Wingdings" pitchFamily="2" charset="2"/>
              <a:buNone/>
            </a:pPr>
            <a:r>
              <a:rPr lang="en-US" b="1" dirty="0" smtClean="0"/>
              <a:t>Transaction 3:  Cola, frozen pizza</a:t>
            </a:r>
          </a:p>
          <a:p>
            <a:pPr lvl="2" eaLnBrk="1" hangingPunct="1">
              <a:lnSpc>
                <a:spcPct val="90000"/>
              </a:lnSpc>
              <a:buFont typeface="Wingdings" pitchFamily="2" charset="2"/>
              <a:buNone/>
            </a:pPr>
            <a:r>
              <a:rPr lang="en-US" b="1" dirty="0" smtClean="0"/>
              <a:t>Transaction 4:  Milk, pretzels</a:t>
            </a:r>
          </a:p>
          <a:p>
            <a:pPr lvl="2" eaLnBrk="1" hangingPunct="1">
              <a:lnSpc>
                <a:spcPct val="90000"/>
              </a:lnSpc>
              <a:buFont typeface="Wingdings" pitchFamily="2" charset="2"/>
              <a:buNone/>
            </a:pPr>
            <a:r>
              <a:rPr lang="en-US" b="1" dirty="0" smtClean="0"/>
              <a:t>Transaction 5:  Cola, pretzels</a:t>
            </a:r>
          </a:p>
          <a:p>
            <a:pPr lvl="2" eaLnBrk="1" hangingPunct="1">
              <a:lnSpc>
                <a:spcPct val="90000"/>
              </a:lnSpc>
              <a:buFont typeface="Wingdings" pitchFamily="2" charset="2"/>
              <a:buNone/>
            </a:pPr>
            <a:endParaRPr lang="en-US" b="1" dirty="0" smtClean="0"/>
          </a:p>
        </p:txBody>
      </p:sp>
      <p:sp>
        <p:nvSpPr>
          <p:cNvPr id="6"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smtClean="0"/>
              <a:t>Association Method</a:t>
            </a:r>
          </a:p>
        </p:txBody>
      </p:sp>
      <p:graphicFrame>
        <p:nvGraphicFramePr>
          <p:cNvPr id="7" name="Group 55"/>
          <p:cNvGraphicFramePr>
            <a:graphicFrameLocks/>
          </p:cNvGraphicFramePr>
          <p:nvPr>
            <p:extLst>
              <p:ext uri="{D42A27DB-BD31-4B8C-83A1-F6EECF244321}">
                <p14:modId xmlns:p14="http://schemas.microsoft.com/office/powerpoint/2010/main" val="3439334053"/>
              </p:ext>
            </p:extLst>
          </p:nvPr>
        </p:nvGraphicFramePr>
        <p:xfrm>
          <a:off x="648074" y="4421089"/>
          <a:ext cx="6156174" cy="2176263"/>
        </p:xfrm>
        <a:graphic>
          <a:graphicData uri="http://schemas.openxmlformats.org/drawingml/2006/table">
            <a:tbl>
              <a:tblPr/>
              <a:tblGrid>
                <a:gridCol w="1026029">
                  <a:extLst>
                    <a:ext uri="{9D8B030D-6E8A-4147-A177-3AD203B41FA5}">
                      <a16:colId xmlns:a16="http://schemas.microsoft.com/office/drawing/2014/main" val="20000"/>
                    </a:ext>
                  </a:extLst>
                </a:gridCol>
                <a:gridCol w="1026029">
                  <a:extLst>
                    <a:ext uri="{9D8B030D-6E8A-4147-A177-3AD203B41FA5}">
                      <a16:colId xmlns:a16="http://schemas.microsoft.com/office/drawing/2014/main" val="20001"/>
                    </a:ext>
                  </a:extLst>
                </a:gridCol>
                <a:gridCol w="1026029">
                  <a:extLst>
                    <a:ext uri="{9D8B030D-6E8A-4147-A177-3AD203B41FA5}">
                      <a16:colId xmlns:a16="http://schemas.microsoft.com/office/drawing/2014/main" val="20002"/>
                    </a:ext>
                  </a:extLst>
                </a:gridCol>
                <a:gridCol w="1026029">
                  <a:extLst>
                    <a:ext uri="{9D8B030D-6E8A-4147-A177-3AD203B41FA5}">
                      <a16:colId xmlns:a16="http://schemas.microsoft.com/office/drawing/2014/main" val="20003"/>
                    </a:ext>
                  </a:extLst>
                </a:gridCol>
                <a:gridCol w="1026029">
                  <a:extLst>
                    <a:ext uri="{9D8B030D-6E8A-4147-A177-3AD203B41FA5}">
                      <a16:colId xmlns:a16="http://schemas.microsoft.com/office/drawing/2014/main" val="20004"/>
                    </a:ext>
                  </a:extLst>
                </a:gridCol>
                <a:gridCol w="1026029">
                  <a:extLst>
                    <a:ext uri="{9D8B030D-6E8A-4147-A177-3AD203B41FA5}">
                      <a16:colId xmlns:a16="http://schemas.microsoft.com/office/drawing/2014/main" val="20005"/>
                    </a:ext>
                  </a:extLst>
                </a:gridCol>
              </a:tblGrid>
              <a:tr h="60451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dirty="0" smtClean="0">
                          <a:ln>
                            <a:noFill/>
                          </a:ln>
                          <a:solidFill>
                            <a:srgbClr val="FF0000"/>
                          </a:solidFill>
                          <a:effectLst/>
                          <a:latin typeface="Verdana" pitchFamily="34" charset="0"/>
                        </a:rPr>
                        <a:t>Product Bought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smtClean="0">
                          <a:ln>
                            <a:noFill/>
                          </a:ln>
                          <a:solidFill>
                            <a:schemeClr val="tx1"/>
                          </a:solidFill>
                          <a:effectLst/>
                          <a:latin typeface="Verdana" pitchFamily="34" charset="0"/>
                        </a:rPr>
                        <a:t>Pizza also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smtClean="0">
                          <a:ln>
                            <a:noFill/>
                          </a:ln>
                          <a:solidFill>
                            <a:schemeClr val="tx1"/>
                          </a:solidFill>
                          <a:effectLst/>
                          <a:latin typeface="Verdana" pitchFamily="34" charset="0"/>
                        </a:rPr>
                        <a:t>Milk</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smtClean="0">
                          <a:ln>
                            <a:noFill/>
                          </a:ln>
                          <a:solidFill>
                            <a:schemeClr val="tx1"/>
                          </a:solidFill>
                          <a:effectLst/>
                          <a:latin typeface="Verdana" pitchFamily="34" charset="0"/>
                        </a:rPr>
                        <a:t>also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smtClean="0">
                          <a:ln>
                            <a:noFill/>
                          </a:ln>
                          <a:solidFill>
                            <a:schemeClr val="tx1"/>
                          </a:solidFill>
                          <a:effectLst/>
                          <a:latin typeface="Verdana" pitchFamily="34" charset="0"/>
                        </a:rPr>
                        <a:t>Cola </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smtClean="0">
                          <a:ln>
                            <a:noFill/>
                          </a:ln>
                          <a:solidFill>
                            <a:schemeClr val="tx1"/>
                          </a:solidFill>
                          <a:effectLst/>
                          <a:latin typeface="Verdana" pitchFamily="34" charset="0"/>
                        </a:rPr>
                        <a:t>also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smtClean="0">
                          <a:ln>
                            <a:noFill/>
                          </a:ln>
                          <a:solidFill>
                            <a:schemeClr val="tx1"/>
                          </a:solidFill>
                          <a:effectLst/>
                          <a:latin typeface="Verdana" pitchFamily="34" charset="0"/>
                        </a:rPr>
                        <a:t>Chips also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smtClean="0">
                          <a:ln>
                            <a:noFill/>
                          </a:ln>
                          <a:solidFill>
                            <a:schemeClr val="tx1"/>
                          </a:solidFill>
                          <a:effectLst/>
                          <a:latin typeface="Verdana" pitchFamily="34" charset="0"/>
                        </a:rPr>
                        <a:t>Pretzels</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smtClean="0">
                          <a:ln>
                            <a:noFill/>
                          </a:ln>
                          <a:solidFill>
                            <a:schemeClr val="tx1"/>
                          </a:solidFill>
                          <a:effectLst/>
                          <a:latin typeface="Verdana" pitchFamily="34" charset="0"/>
                        </a:rPr>
                        <a:t>also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dirty="0" smtClean="0">
                          <a:ln>
                            <a:noFill/>
                          </a:ln>
                          <a:solidFill>
                            <a:srgbClr val="FF0000"/>
                          </a:solidFill>
                          <a:effectLst/>
                          <a:latin typeface="Verdana" pitchFamily="34" charset="0"/>
                        </a:rPr>
                        <a:t>Pizza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dirty="0" smtClean="0">
                          <a:ln>
                            <a:noFill/>
                          </a:ln>
                          <a:solidFill>
                            <a:srgbClr val="FF0000"/>
                          </a:solidFill>
                          <a:effectLst/>
                          <a:latin typeface="Verdana" pitchFamily="34" charset="0"/>
                        </a:rPr>
                        <a:t>Milk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dirty="0" smtClean="0">
                          <a:ln>
                            <a:noFill/>
                          </a:ln>
                          <a:solidFill>
                            <a:srgbClr val="FF0000"/>
                          </a:solidFill>
                          <a:effectLst/>
                          <a:latin typeface="Verdana" pitchFamily="34" charset="0"/>
                        </a:rPr>
                        <a:t>Coke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3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dirty="0" smtClean="0">
                          <a:ln>
                            <a:noFill/>
                          </a:ln>
                          <a:solidFill>
                            <a:srgbClr val="FF0000"/>
                          </a:solidFill>
                          <a:effectLst/>
                          <a:latin typeface="Verdana" pitchFamily="34" charset="0"/>
                        </a:rPr>
                        <a:t>Chips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43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1" i="0" u="none" strike="noStrike" cap="none" normalizeH="0" baseline="0" dirty="0" smtClean="0">
                          <a:ln>
                            <a:noFill/>
                          </a:ln>
                          <a:solidFill>
                            <a:srgbClr val="FF0000"/>
                          </a:solidFill>
                          <a:effectLst/>
                          <a:latin typeface="Verdana" pitchFamily="34" charset="0"/>
                        </a:rPr>
                        <a:t>Peanuts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smtClean="0">
                          <a:ln>
                            <a:noFill/>
                          </a:ln>
                          <a:solidFill>
                            <a:schemeClr val="tx1"/>
                          </a:solidFill>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050" b="0" i="0" u="none" strike="noStrike" cap="none" normalizeH="0" baseline="0" dirty="0" smtClean="0">
                          <a:ln>
                            <a:noFill/>
                          </a:ln>
                          <a:solidFill>
                            <a:schemeClr val="tx1"/>
                          </a:solidFill>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Rectangle 3"/>
          <p:cNvSpPr txBox="1">
            <a:spLocks noChangeArrowheads="1"/>
          </p:cNvSpPr>
          <p:nvPr/>
        </p:nvSpPr>
        <p:spPr>
          <a:xfrm>
            <a:off x="6876256" y="4365104"/>
            <a:ext cx="2376264" cy="17605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US" sz="1400" dirty="0" smtClean="0">
              <a:solidFill>
                <a:srgbClr val="FF0000"/>
              </a:solidFill>
            </a:endParaRPr>
          </a:p>
          <a:p>
            <a:pPr>
              <a:lnSpc>
                <a:spcPct val="90000"/>
              </a:lnSpc>
            </a:pPr>
            <a:r>
              <a:rPr lang="en-US" sz="1400" dirty="0" smtClean="0">
                <a:solidFill>
                  <a:srgbClr val="FF0000"/>
                </a:solidFill>
              </a:rPr>
              <a:t>Pizza and Coke sell together more often than any other combo; a cross-marketing opportunity?</a:t>
            </a:r>
          </a:p>
          <a:p>
            <a:pPr>
              <a:lnSpc>
                <a:spcPct val="90000"/>
              </a:lnSpc>
            </a:pPr>
            <a:r>
              <a:rPr lang="en-US" sz="1400" dirty="0" smtClean="0">
                <a:solidFill>
                  <a:srgbClr val="FF0000"/>
                </a:solidFill>
              </a:rPr>
              <a:t>Milk sells well with everything – people probably come here specifically to buy it.</a:t>
            </a:r>
          </a:p>
        </p:txBody>
      </p:sp>
    </p:spTree>
    <p:extLst>
      <p:ext uri="{BB962C8B-B14F-4D97-AF65-F5344CB8AC3E}">
        <p14:creationId xmlns:p14="http://schemas.microsoft.com/office/powerpoint/2010/main" val="3385813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5998D50F-6B0F-4F25-A5B0-A21585C83C2A}" type="slidenum">
              <a:rPr lang="en-GB" sz="1000" u="none">
                <a:latin typeface="Verdana" pitchFamily="34" charset="0"/>
              </a:rPr>
              <a:pPr eaLnBrk="1" hangingPunct="1"/>
              <a:t>41</a:t>
            </a:fld>
            <a:endParaRPr lang="en-GB" sz="1000" u="none">
              <a:latin typeface="Verdana" pitchFamily="34" charset="0"/>
            </a:endParaRPr>
          </a:p>
        </p:txBody>
      </p:sp>
      <p:sp>
        <p:nvSpPr>
          <p:cNvPr id="167938" name="Rectangle 2"/>
          <p:cNvSpPr>
            <a:spLocks noGrp="1" noChangeArrowheads="1"/>
          </p:cNvSpPr>
          <p:nvPr>
            <p:ph type="title"/>
          </p:nvPr>
        </p:nvSpPr>
        <p:spPr/>
        <p:txBody>
          <a:bodyPr>
            <a:normAutofit fontScale="90000"/>
          </a:bodyPr>
          <a:lstStyle/>
          <a:p>
            <a:pPr eaLnBrk="1" hangingPunct="1">
              <a:defRPr/>
            </a:pPr>
            <a:r>
              <a:rPr lang="en-US" sz="4800" b="1" dirty="0" smtClean="0"/>
              <a:t>Sequencing Methods (descriptive)</a:t>
            </a:r>
          </a:p>
        </p:txBody>
      </p:sp>
      <p:sp>
        <p:nvSpPr>
          <p:cNvPr id="167939" name="Rectangle 3"/>
          <p:cNvSpPr>
            <a:spLocks noGrp="1" noChangeArrowheads="1"/>
          </p:cNvSpPr>
          <p:nvPr>
            <p:ph type="body" idx="1"/>
          </p:nvPr>
        </p:nvSpPr>
        <p:spPr>
          <a:xfrm>
            <a:off x="304800" y="1524000"/>
            <a:ext cx="8305800" cy="4114800"/>
          </a:xfrm>
        </p:spPr>
        <p:txBody>
          <a:bodyPr>
            <a:normAutofit lnSpcReduction="10000"/>
          </a:bodyPr>
          <a:lstStyle/>
          <a:p>
            <a:pPr eaLnBrk="1" hangingPunct="1">
              <a:defRPr/>
            </a:pPr>
            <a:r>
              <a:rPr lang="en-US" dirty="0" smtClean="0"/>
              <a:t>These methods are applied to time series data in an attempt to find hidden trends.</a:t>
            </a:r>
          </a:p>
          <a:p>
            <a:pPr eaLnBrk="1" hangingPunct="1">
              <a:defRPr/>
            </a:pPr>
            <a:r>
              <a:rPr lang="en-US" dirty="0" smtClean="0"/>
              <a:t>If found, these can be useful predictors of future events.</a:t>
            </a:r>
          </a:p>
          <a:p>
            <a:pPr eaLnBrk="1" hangingPunct="1">
              <a:defRPr/>
            </a:pPr>
            <a:r>
              <a:rPr lang="en-US" dirty="0" smtClean="0"/>
              <a:t>For example, customer groups that tend to purchase products tied-in with hit movies would be targeted with promotional campaigns timed to release dates.</a:t>
            </a:r>
          </a:p>
        </p:txBody>
      </p:sp>
    </p:spTree>
    <p:extLst>
      <p:ext uri="{BB962C8B-B14F-4D97-AF65-F5344CB8AC3E}">
        <p14:creationId xmlns:p14="http://schemas.microsoft.com/office/powerpoint/2010/main" val="2333775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C728323D-C0B3-4D7F-8BBA-45641D3F9901}" type="slidenum">
              <a:rPr lang="en-GB" sz="1000" u="none">
                <a:latin typeface="Verdana" pitchFamily="34" charset="0"/>
              </a:rPr>
              <a:pPr eaLnBrk="1" hangingPunct="1"/>
              <a:t>42</a:t>
            </a:fld>
            <a:endParaRPr lang="en-GB" sz="1000" u="none">
              <a:latin typeface="Verdana" pitchFamily="34" charset="0"/>
            </a:endParaRPr>
          </a:p>
        </p:txBody>
      </p:sp>
      <p:sp>
        <p:nvSpPr>
          <p:cNvPr id="168962" name="Rectangle 2"/>
          <p:cNvSpPr>
            <a:spLocks noGrp="1" noChangeArrowheads="1"/>
          </p:cNvSpPr>
          <p:nvPr>
            <p:ph type="title"/>
          </p:nvPr>
        </p:nvSpPr>
        <p:spPr/>
        <p:txBody>
          <a:bodyPr>
            <a:normAutofit fontScale="90000"/>
          </a:bodyPr>
          <a:lstStyle/>
          <a:p>
            <a:pPr eaLnBrk="1" hangingPunct="1">
              <a:defRPr/>
            </a:pPr>
            <a:r>
              <a:rPr lang="en-US" sz="4800" b="1" dirty="0" smtClean="0"/>
              <a:t>Clustering Techniques (descriptive) </a:t>
            </a:r>
          </a:p>
        </p:txBody>
      </p:sp>
      <p:sp>
        <p:nvSpPr>
          <p:cNvPr id="168963" name="Rectangle 3"/>
          <p:cNvSpPr>
            <a:spLocks noGrp="1" noChangeArrowheads="1"/>
          </p:cNvSpPr>
          <p:nvPr>
            <p:ph type="body" idx="1"/>
          </p:nvPr>
        </p:nvSpPr>
        <p:spPr>
          <a:xfrm>
            <a:off x="533400" y="1752600"/>
            <a:ext cx="8077200" cy="4119563"/>
          </a:xfrm>
        </p:spPr>
        <p:txBody>
          <a:bodyPr>
            <a:normAutofit fontScale="92500"/>
          </a:bodyPr>
          <a:lstStyle/>
          <a:p>
            <a:pPr eaLnBrk="1" hangingPunct="1">
              <a:defRPr/>
            </a:pPr>
            <a:r>
              <a:rPr lang="en-US" dirty="0" smtClean="0"/>
              <a:t>Clustering techniques attempt to create partitions in the data according to some distance metric.</a:t>
            </a:r>
          </a:p>
          <a:p>
            <a:pPr eaLnBrk="1" hangingPunct="1">
              <a:defRPr/>
            </a:pPr>
            <a:r>
              <a:rPr lang="en-US" dirty="0" smtClean="0"/>
              <a:t>The clusters formed are data grouped together simply by their similarity to their neighbors.  </a:t>
            </a:r>
          </a:p>
          <a:p>
            <a:pPr eaLnBrk="1" hangingPunct="1">
              <a:defRPr/>
            </a:pPr>
            <a:r>
              <a:rPr lang="en-US" dirty="0" smtClean="0"/>
              <a:t>By examining the characteristics of each cluster, it may be possible to establish rules for classification.</a:t>
            </a:r>
          </a:p>
        </p:txBody>
      </p:sp>
    </p:spTree>
    <p:extLst>
      <p:ext uri="{BB962C8B-B14F-4D97-AF65-F5344CB8AC3E}">
        <p14:creationId xmlns:p14="http://schemas.microsoft.com/office/powerpoint/2010/main" val="3930463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772816"/>
            <a:ext cx="6255965" cy="4336522"/>
          </a:xfrm>
        </p:spPr>
      </p:pic>
      <p:sp>
        <p:nvSpPr>
          <p:cNvPr id="5"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smtClean="0"/>
              <a:t>Clustering Techniques (descriptive) </a:t>
            </a:r>
            <a:endParaRPr lang="en-US" sz="4800" b="1" dirty="0" smtClean="0"/>
          </a:p>
        </p:txBody>
      </p:sp>
      <p:sp>
        <p:nvSpPr>
          <p:cNvPr id="6" name="TextBox 5"/>
          <p:cNvSpPr txBox="1"/>
          <p:nvPr/>
        </p:nvSpPr>
        <p:spPr>
          <a:xfrm>
            <a:off x="1043608" y="6237312"/>
            <a:ext cx="7937366" cy="369332"/>
          </a:xfrm>
          <a:prstGeom prst="rect">
            <a:avLst/>
          </a:prstGeom>
          <a:noFill/>
        </p:spPr>
        <p:txBody>
          <a:bodyPr wrap="none" rtlCol="0">
            <a:spAutoFit/>
          </a:bodyPr>
          <a:lstStyle/>
          <a:p>
            <a:r>
              <a:rPr lang="en-GB" dirty="0" smtClean="0"/>
              <a:t>Source [http</a:t>
            </a:r>
            <a:r>
              <a:rPr lang="en-GB" dirty="0"/>
              <a:t>://www.ibm.com/developerworks/library/ba-data-mining-techniques</a:t>
            </a:r>
            <a:r>
              <a:rPr lang="en-GB" dirty="0" smtClean="0"/>
              <a:t>/]</a:t>
            </a:r>
            <a:endParaRPr lang="en-GB" dirty="0"/>
          </a:p>
        </p:txBody>
      </p:sp>
    </p:spTree>
    <p:extLst>
      <p:ext uri="{BB962C8B-B14F-4D97-AF65-F5344CB8AC3E}">
        <p14:creationId xmlns:p14="http://schemas.microsoft.com/office/powerpoint/2010/main" val="2994267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Retail Analytics</a:t>
            </a:r>
          </a:p>
        </p:txBody>
      </p:sp>
      <p:sp>
        <p:nvSpPr>
          <p:cNvPr id="13315" name="Content Placeholder 2"/>
          <p:cNvSpPr>
            <a:spLocks noGrp="1"/>
          </p:cNvSpPr>
          <p:nvPr>
            <p:ph idx="1"/>
          </p:nvPr>
        </p:nvSpPr>
        <p:spPr>
          <a:xfrm>
            <a:off x="685800" y="2209800"/>
            <a:ext cx="7772400" cy="4114800"/>
          </a:xfrm>
        </p:spPr>
        <p:txBody>
          <a:bodyPr/>
          <a:lstStyle/>
          <a:p>
            <a:pPr eaLnBrk="1" hangingPunct="1"/>
            <a:r>
              <a:rPr lang="en-US" altLang="en-US" smtClean="0"/>
              <a:t>Market Basket Analytics</a:t>
            </a:r>
          </a:p>
          <a:p>
            <a:pPr eaLnBrk="1" hangingPunct="1"/>
            <a:r>
              <a:rPr lang="en-US" altLang="en-US" smtClean="0"/>
              <a:t>Text Analytics</a:t>
            </a:r>
          </a:p>
          <a:p>
            <a:pPr eaLnBrk="1" hangingPunct="1"/>
            <a:r>
              <a:rPr lang="en-US" altLang="en-US" smtClean="0"/>
              <a:t>Customer Segmentation/Clustering</a:t>
            </a:r>
          </a:p>
          <a:p>
            <a:pPr eaLnBrk="1" hangingPunct="1"/>
            <a:r>
              <a:rPr lang="en-US" altLang="en-US" smtClean="0"/>
              <a:t>Tailored Product Assortments</a:t>
            </a:r>
          </a:p>
          <a:p>
            <a:pPr eaLnBrk="1" hangingPunct="1"/>
            <a:r>
              <a:rPr lang="en-US" altLang="en-US" smtClean="0"/>
              <a:t>Inventory Forecasting</a:t>
            </a:r>
          </a:p>
        </p:txBody>
      </p:sp>
    </p:spTree>
    <p:extLst>
      <p:ext uri="{BB962C8B-B14F-4D97-AF65-F5344CB8AC3E}">
        <p14:creationId xmlns:p14="http://schemas.microsoft.com/office/powerpoint/2010/main" val="523513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fld id="{E0E947DD-4742-408F-A00B-BB2D90DBF3E6}" type="slidenum">
              <a:rPr lang="en-US" altLang="en-US" sz="1400" smtClean="0"/>
              <a:pPr/>
              <a:t>45</a:t>
            </a:fld>
            <a:endParaRPr lang="en-US" altLang="en-US" sz="1400" smtClean="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3581400"/>
            <a:ext cx="91487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4"/>
          <p:cNvSpPr txBox="1">
            <a:spLocks noChangeArrowheads="1"/>
          </p:cNvSpPr>
          <p:nvPr/>
        </p:nvSpPr>
        <p:spPr bwMode="auto">
          <a:xfrm>
            <a:off x="381000" y="304800"/>
            <a:ext cx="830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a:t>Amazon.com and NetFlix</a:t>
            </a:r>
          </a:p>
        </p:txBody>
      </p:sp>
      <p:sp>
        <p:nvSpPr>
          <p:cNvPr id="14341" name="TextBox 6"/>
          <p:cNvSpPr txBox="1">
            <a:spLocks noChangeArrowheads="1"/>
          </p:cNvSpPr>
          <p:nvPr/>
        </p:nvSpPr>
        <p:spPr bwMode="auto">
          <a:xfrm>
            <a:off x="533400" y="1295400"/>
            <a:ext cx="800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2400" b="1">
                <a:solidFill>
                  <a:schemeClr val="accent2"/>
                </a:solidFill>
              </a:rPr>
              <a:t>Collaborative Filtering </a:t>
            </a:r>
            <a:r>
              <a:rPr lang="en-US" altLang="en-US" sz="2400"/>
              <a:t>tries to predict other items a customer may want to purchase based on what’s in their shopping cart and the purchasing behaviors of other customers </a:t>
            </a:r>
          </a:p>
        </p:txBody>
      </p:sp>
    </p:spTree>
    <p:extLst>
      <p:ext uri="{BB962C8B-B14F-4D97-AF65-F5344CB8AC3E}">
        <p14:creationId xmlns:p14="http://schemas.microsoft.com/office/powerpoint/2010/main" val="5571699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a:xfrm>
            <a:off x="685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l"/>
            <a:fld id="{6071D072-0EF2-4A01-9A7E-F5C7C4B1D1BD}" type="slidenum">
              <a:rPr lang="en-US" altLang="en-US" sz="1400" smtClean="0"/>
              <a:pPr algn="l"/>
              <a:t>46</a:t>
            </a:fld>
            <a:endParaRPr lang="en-US" altLang="en-US" sz="1400" smtClean="0">
              <a:latin typeface="Times" pitchFamily="18" charset="0"/>
            </a:endParaRPr>
          </a:p>
        </p:txBody>
      </p:sp>
      <p:sp>
        <p:nvSpPr>
          <p:cNvPr id="15363" name="MASTER_ITEMTitle"/>
          <p:cNvSpPr>
            <a:spLocks noChangeArrowheads="1"/>
          </p:cNvSpPr>
          <p:nvPr>
            <p:custDataLst>
              <p:tags r:id="rId1"/>
            </p:custDataLst>
          </p:nvPr>
        </p:nvSpPr>
        <p:spPr bwMode="auto">
          <a:xfrm>
            <a:off x="152400" y="304800"/>
            <a:ext cx="7620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solidFill>
                  <a:srgbClr val="CC0000"/>
                </a:solidFill>
              </a:rPr>
              <a:t>What  Is Text Analytics?</a:t>
            </a:r>
          </a:p>
        </p:txBody>
      </p:sp>
      <p:sp>
        <p:nvSpPr>
          <p:cNvPr id="15364" name="Rectangle 3"/>
          <p:cNvSpPr>
            <a:spLocks noChangeArrowheads="1"/>
          </p:cNvSpPr>
          <p:nvPr/>
        </p:nvSpPr>
        <p:spPr bwMode="auto">
          <a:xfrm>
            <a:off x="1143000" y="1295400"/>
            <a:ext cx="6781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a:cs typeface="Arial" pitchFamily="34" charset="0"/>
              </a:rPr>
              <a:t>…turning unstructured customer comments into actionable insights</a:t>
            </a:r>
          </a:p>
          <a:p>
            <a:pPr algn="ctr"/>
            <a:endParaRPr lang="en-US" altLang="en-US">
              <a:cs typeface="Arial" pitchFamily="34" charset="0"/>
            </a:endParaRPr>
          </a:p>
          <a:p>
            <a:pPr algn="ctr"/>
            <a:r>
              <a:rPr lang="en-US" altLang="en-US">
                <a:cs typeface="Arial" pitchFamily="34" charset="0"/>
              </a:rPr>
              <a:t>…finding nuggets of insight in text data that will improve our business</a:t>
            </a:r>
          </a:p>
          <a:p>
            <a:endParaRPr lang="en-US" altLang="en-US" sz="2000" i="1">
              <a:cs typeface="Arial" pitchFamily="34" charset="0"/>
            </a:endParaRPr>
          </a:p>
          <a:p>
            <a:endParaRPr lang="en-US" altLang="en-US" sz="2000" i="1">
              <a:cs typeface="Arial" pitchFamily="34" charset="0"/>
            </a:endParaRPr>
          </a:p>
          <a:p>
            <a:r>
              <a:rPr lang="en-US" altLang="en-US" sz="2000" i="1">
                <a:cs typeface="Arial" pitchFamily="34" charset="0"/>
              </a:rPr>
              <a:t>From Wikipedia:</a:t>
            </a:r>
          </a:p>
          <a:p>
            <a:pPr algn="ctr"/>
            <a:r>
              <a:rPr lang="en-US" altLang="en-US" sz="2000">
                <a:cs typeface="Arial" pitchFamily="34" charset="0"/>
              </a:rPr>
              <a:t>… a set of linguistic, statistical, and machine learning techniques that model and structure the information content of textual sources for business intelligence, exploratory data analysis, research, or investigation</a:t>
            </a:r>
          </a:p>
          <a:p>
            <a:pPr algn="ctr"/>
            <a:endParaRPr lang="en-US" altLang="en-US">
              <a:cs typeface="Arial" pitchFamily="34" charset="0"/>
            </a:endParaRPr>
          </a:p>
          <a:p>
            <a:pPr algn="ctr"/>
            <a:endParaRPr lang="en-US" altLang="en-US" u="sng">
              <a:cs typeface="Arial" pitchFamily="34" charset="0"/>
            </a:endParaRPr>
          </a:p>
        </p:txBody>
      </p:sp>
    </p:spTree>
    <p:extLst>
      <p:ext uri="{BB962C8B-B14F-4D97-AF65-F5344CB8AC3E}">
        <p14:creationId xmlns:p14="http://schemas.microsoft.com/office/powerpoint/2010/main" val="3517387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2"/>
          </p:nvPr>
        </p:nvSpPr>
        <p:spPr>
          <a:xfrm>
            <a:off x="685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l"/>
            <a:fld id="{AD6A4C19-584E-4886-93A9-7364E8CF196F}" type="slidenum">
              <a:rPr lang="en-US" altLang="en-US" sz="1400" smtClean="0"/>
              <a:pPr algn="l"/>
              <a:t>47</a:t>
            </a:fld>
            <a:endParaRPr lang="en-US" altLang="en-US" sz="1400" smtClean="0">
              <a:latin typeface="Times" pitchFamily="18" charset="0"/>
            </a:endParaRPr>
          </a:p>
        </p:txBody>
      </p:sp>
      <p:pic>
        <p:nvPicPr>
          <p:cNvPr id="16387" name="Picture 4" descr="Clarabridge%20Professional_text%20analytic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2590800"/>
            <a:ext cx="7112000" cy="1371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8" name="TextBox 5"/>
          <p:cNvSpPr txBox="1">
            <a:spLocks noChangeArrowheads="1"/>
          </p:cNvSpPr>
          <p:nvPr/>
        </p:nvSpPr>
        <p:spPr bwMode="auto">
          <a:xfrm>
            <a:off x="2743200" y="16764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Customer Sat Survey Comments</a:t>
            </a:r>
          </a:p>
        </p:txBody>
      </p:sp>
      <p:sp>
        <p:nvSpPr>
          <p:cNvPr id="16389" name="MASTER_ITEMTitle"/>
          <p:cNvSpPr>
            <a:spLocks noChangeArrowheads="1"/>
          </p:cNvSpPr>
          <p:nvPr>
            <p:custDataLst>
              <p:tags r:id="rId1"/>
            </p:custDataLst>
          </p:nvPr>
        </p:nvSpPr>
        <p:spPr bwMode="auto">
          <a:xfrm>
            <a:off x="152400" y="304800"/>
            <a:ext cx="8229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solidFill>
                  <a:srgbClr val="CC0000"/>
                </a:solidFill>
              </a:rPr>
              <a:t>Unstructured Text Processing</a:t>
            </a:r>
          </a:p>
        </p:txBody>
      </p:sp>
      <p:cxnSp>
        <p:nvCxnSpPr>
          <p:cNvPr id="16390" name="Straight Arrow Connector 9"/>
          <p:cNvCxnSpPr>
            <a:cxnSpLocks noChangeShapeType="1"/>
            <a:stCxn id="16391" idx="2"/>
          </p:cNvCxnSpPr>
          <p:nvPr/>
        </p:nvCxnSpPr>
        <p:spPr bwMode="auto">
          <a:xfrm rot="5400000">
            <a:off x="1589088" y="2044700"/>
            <a:ext cx="1090612"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1" name="TextBox 13"/>
          <p:cNvSpPr txBox="1">
            <a:spLocks noChangeArrowheads="1"/>
          </p:cNvSpPr>
          <p:nvPr/>
        </p:nvSpPr>
        <p:spPr bwMode="auto">
          <a:xfrm>
            <a:off x="1371600" y="914400"/>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Facebook Page</a:t>
            </a:r>
          </a:p>
        </p:txBody>
      </p:sp>
      <p:sp>
        <p:nvSpPr>
          <p:cNvPr id="16392" name="TextBox 14"/>
          <p:cNvSpPr txBox="1">
            <a:spLocks noChangeArrowheads="1"/>
          </p:cNvSpPr>
          <p:nvPr/>
        </p:nvSpPr>
        <p:spPr bwMode="auto">
          <a:xfrm>
            <a:off x="304800" y="50292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Blogs</a:t>
            </a:r>
          </a:p>
        </p:txBody>
      </p:sp>
      <p:cxnSp>
        <p:nvCxnSpPr>
          <p:cNvPr id="16393" name="Straight Arrow Connector 16"/>
          <p:cNvCxnSpPr>
            <a:cxnSpLocks noChangeShapeType="1"/>
          </p:cNvCxnSpPr>
          <p:nvPr/>
        </p:nvCxnSpPr>
        <p:spPr bwMode="auto">
          <a:xfrm rot="16200000" flipH="1">
            <a:off x="1257300" y="2171700"/>
            <a:ext cx="4572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4" name="TextBox 17"/>
          <p:cNvSpPr txBox="1">
            <a:spLocks noChangeArrowheads="1"/>
          </p:cNvSpPr>
          <p:nvPr/>
        </p:nvSpPr>
        <p:spPr bwMode="auto">
          <a:xfrm>
            <a:off x="0" y="38862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Competitors’ Facebook </a:t>
            </a:r>
          </a:p>
          <a:p>
            <a:pPr algn="ctr"/>
            <a:r>
              <a:rPr lang="en-US" altLang="en-US" sz="1600">
                <a:solidFill>
                  <a:srgbClr val="C00000"/>
                </a:solidFill>
                <a:cs typeface="Arial" pitchFamily="34" charset="0"/>
              </a:rPr>
              <a:t>Pages</a:t>
            </a:r>
          </a:p>
        </p:txBody>
      </p:sp>
      <p:cxnSp>
        <p:nvCxnSpPr>
          <p:cNvPr id="16395" name="Straight Arrow Connector 20"/>
          <p:cNvCxnSpPr>
            <a:cxnSpLocks noChangeShapeType="1"/>
          </p:cNvCxnSpPr>
          <p:nvPr/>
        </p:nvCxnSpPr>
        <p:spPr bwMode="auto">
          <a:xfrm flipV="1">
            <a:off x="1143000" y="3505200"/>
            <a:ext cx="4572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396" name="Straight Arrow Connector 22"/>
          <p:cNvCxnSpPr>
            <a:cxnSpLocks noChangeShapeType="1"/>
            <a:stCxn id="16392" idx="0"/>
          </p:cNvCxnSpPr>
          <p:nvPr/>
        </p:nvCxnSpPr>
        <p:spPr bwMode="auto">
          <a:xfrm rot="5400000" flipH="1" flipV="1">
            <a:off x="876300" y="4305300"/>
            <a:ext cx="10668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397" name="TextBox 26"/>
          <p:cNvSpPr txBox="1">
            <a:spLocks noChangeArrowheads="1"/>
          </p:cNvSpPr>
          <p:nvPr/>
        </p:nvSpPr>
        <p:spPr bwMode="auto">
          <a:xfrm>
            <a:off x="2895600" y="4267200"/>
            <a:ext cx="1981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Public Web Sites, </a:t>
            </a:r>
          </a:p>
          <a:p>
            <a:pPr algn="ctr"/>
            <a:r>
              <a:rPr lang="en-US" altLang="en-US" sz="1600">
                <a:solidFill>
                  <a:srgbClr val="C00000"/>
                </a:solidFill>
                <a:cs typeface="Arial" pitchFamily="34" charset="0"/>
              </a:rPr>
              <a:t>Discussion Boards, Product Reviews</a:t>
            </a:r>
          </a:p>
        </p:txBody>
      </p:sp>
      <p:cxnSp>
        <p:nvCxnSpPr>
          <p:cNvPr id="16398" name="Straight Arrow Connector 27"/>
          <p:cNvCxnSpPr>
            <a:cxnSpLocks noChangeShapeType="1"/>
          </p:cNvCxnSpPr>
          <p:nvPr/>
        </p:nvCxnSpPr>
        <p:spPr bwMode="auto">
          <a:xfrm rot="16200000" flipV="1">
            <a:off x="2514600" y="4038600"/>
            <a:ext cx="5334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399" name="Straight Arrow Connector 31"/>
          <p:cNvCxnSpPr>
            <a:cxnSpLocks noChangeShapeType="1"/>
          </p:cNvCxnSpPr>
          <p:nvPr/>
        </p:nvCxnSpPr>
        <p:spPr bwMode="auto">
          <a:xfrm rot="5400000">
            <a:off x="7620001" y="4495800"/>
            <a:ext cx="1066800" cy="3175"/>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00" name="TextBox 33"/>
          <p:cNvSpPr txBox="1">
            <a:spLocks noChangeArrowheads="1"/>
          </p:cNvSpPr>
          <p:nvPr/>
        </p:nvSpPr>
        <p:spPr bwMode="auto">
          <a:xfrm>
            <a:off x="7391400" y="5029200"/>
            <a:ext cx="152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Alerts, </a:t>
            </a:r>
          </a:p>
          <a:p>
            <a:pPr algn="ctr"/>
            <a:r>
              <a:rPr lang="en-US" altLang="en-US" sz="1600">
                <a:solidFill>
                  <a:srgbClr val="C00000"/>
                </a:solidFill>
                <a:cs typeface="Arial" pitchFamily="34" charset="0"/>
              </a:rPr>
              <a:t>Real-time Action</a:t>
            </a:r>
          </a:p>
        </p:txBody>
      </p:sp>
      <p:sp>
        <p:nvSpPr>
          <p:cNvPr id="16401" name="TextBox 37"/>
          <p:cNvSpPr txBox="1">
            <a:spLocks noChangeArrowheads="1"/>
          </p:cNvSpPr>
          <p:nvPr/>
        </p:nvSpPr>
        <p:spPr bwMode="auto">
          <a:xfrm>
            <a:off x="381000" y="15240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Twitter</a:t>
            </a:r>
          </a:p>
          <a:p>
            <a:pPr algn="ctr"/>
            <a:r>
              <a:rPr lang="en-US" altLang="en-US" sz="1600">
                <a:solidFill>
                  <a:srgbClr val="C00000"/>
                </a:solidFill>
                <a:cs typeface="Arial" pitchFamily="34" charset="0"/>
              </a:rPr>
              <a:t>Page</a:t>
            </a:r>
          </a:p>
        </p:txBody>
      </p:sp>
      <p:cxnSp>
        <p:nvCxnSpPr>
          <p:cNvPr id="16402" name="Straight Arrow Connector 38"/>
          <p:cNvCxnSpPr>
            <a:cxnSpLocks noChangeShapeType="1"/>
          </p:cNvCxnSpPr>
          <p:nvPr/>
        </p:nvCxnSpPr>
        <p:spPr bwMode="auto">
          <a:xfrm>
            <a:off x="1066800" y="3048000"/>
            <a:ext cx="533400"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03" name="TextBox 40"/>
          <p:cNvSpPr txBox="1">
            <a:spLocks noChangeArrowheads="1"/>
          </p:cNvSpPr>
          <p:nvPr/>
        </p:nvSpPr>
        <p:spPr bwMode="auto">
          <a:xfrm>
            <a:off x="3657600" y="2667000"/>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Services</a:t>
            </a:r>
          </a:p>
        </p:txBody>
      </p:sp>
      <p:sp>
        <p:nvSpPr>
          <p:cNvPr id="16404" name="TextBox 41"/>
          <p:cNvSpPr txBox="1">
            <a:spLocks noChangeArrowheads="1"/>
          </p:cNvSpPr>
          <p:nvPr/>
        </p:nvSpPr>
        <p:spPr bwMode="auto">
          <a:xfrm>
            <a:off x="3200400" y="3124200"/>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Quality</a:t>
            </a:r>
          </a:p>
        </p:txBody>
      </p:sp>
      <p:sp>
        <p:nvSpPr>
          <p:cNvPr id="16405" name="TextBox 42"/>
          <p:cNvSpPr txBox="1">
            <a:spLocks noChangeArrowheads="1"/>
          </p:cNvSpPr>
          <p:nvPr/>
        </p:nvSpPr>
        <p:spPr bwMode="auto">
          <a:xfrm>
            <a:off x="3886200" y="3124200"/>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Cost</a:t>
            </a:r>
          </a:p>
        </p:txBody>
      </p:sp>
      <p:sp>
        <p:nvSpPr>
          <p:cNvPr id="16406" name="TextBox 43"/>
          <p:cNvSpPr txBox="1">
            <a:spLocks noChangeArrowheads="1"/>
          </p:cNvSpPr>
          <p:nvPr/>
        </p:nvSpPr>
        <p:spPr bwMode="auto">
          <a:xfrm>
            <a:off x="4343400" y="3124200"/>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r>
              <a:rPr lang="en-US" altLang="en-US" sz="1200" b="1">
                <a:solidFill>
                  <a:srgbClr val="C00000"/>
                </a:solidFill>
                <a:cs typeface="Arial" pitchFamily="34" charset="0"/>
              </a:rPr>
              <a:t>Friendliness</a:t>
            </a:r>
          </a:p>
        </p:txBody>
      </p:sp>
      <p:pic>
        <p:nvPicPr>
          <p:cNvPr id="16407" name="Picture 45" descr="person_working_on_a_pda_ipad_or_smartphon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953000"/>
            <a:ext cx="5873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8" name="TextBox 46"/>
          <p:cNvSpPr txBox="1">
            <a:spLocks noChangeArrowheads="1"/>
          </p:cNvSpPr>
          <p:nvPr/>
        </p:nvSpPr>
        <p:spPr bwMode="auto">
          <a:xfrm>
            <a:off x="1219200" y="4648200"/>
            <a:ext cx="152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Email</a:t>
            </a:r>
          </a:p>
        </p:txBody>
      </p:sp>
      <p:cxnSp>
        <p:nvCxnSpPr>
          <p:cNvPr id="16409" name="Straight Arrow Connector 48"/>
          <p:cNvCxnSpPr>
            <a:cxnSpLocks noChangeShapeType="1"/>
            <a:stCxn id="16408" idx="0"/>
          </p:cNvCxnSpPr>
          <p:nvPr/>
        </p:nvCxnSpPr>
        <p:spPr bwMode="auto">
          <a:xfrm rot="5400000" flipH="1" flipV="1">
            <a:off x="1639888" y="4305300"/>
            <a:ext cx="684212" cy="1588"/>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6410" name="Straight Arrow Connector 55"/>
          <p:cNvCxnSpPr>
            <a:cxnSpLocks noChangeShapeType="1"/>
          </p:cNvCxnSpPr>
          <p:nvPr/>
        </p:nvCxnSpPr>
        <p:spPr bwMode="auto">
          <a:xfrm rot="16200000" flipV="1">
            <a:off x="1866900" y="4381500"/>
            <a:ext cx="1295400" cy="4572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6411" name="TextBox 57"/>
          <p:cNvSpPr txBox="1">
            <a:spLocks noChangeArrowheads="1"/>
          </p:cNvSpPr>
          <p:nvPr/>
        </p:nvSpPr>
        <p:spPr bwMode="auto">
          <a:xfrm>
            <a:off x="2133600" y="5181600"/>
            <a:ext cx="152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Adhoc Feedback</a:t>
            </a:r>
          </a:p>
        </p:txBody>
      </p:sp>
      <p:sp>
        <p:nvSpPr>
          <p:cNvPr id="16412" name="TextBox 61"/>
          <p:cNvSpPr txBox="1">
            <a:spLocks noChangeArrowheads="1"/>
          </p:cNvSpPr>
          <p:nvPr/>
        </p:nvSpPr>
        <p:spPr bwMode="auto">
          <a:xfrm>
            <a:off x="0" y="2438400"/>
            <a:ext cx="1371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MS PGothic" pitchFamily="34" charset="-128"/>
              </a:defRPr>
            </a:lvl1pPr>
            <a:lvl2pPr>
              <a:defRPr sz="2800">
                <a:solidFill>
                  <a:schemeClr val="tx1"/>
                </a:solidFill>
                <a:latin typeface="Arial" pitchFamily="34" charset="0"/>
                <a:ea typeface="MS PGothic" pitchFamily="34" charset="-128"/>
              </a:defRPr>
            </a:lvl2pPr>
            <a:lvl3pPr>
              <a:defRPr sz="2400">
                <a:solidFill>
                  <a:schemeClr val="tx1"/>
                </a:solidFill>
                <a:latin typeface="Arial" pitchFamily="34" charset="0"/>
                <a:ea typeface="MS PGothic" pitchFamily="34" charset="-128"/>
              </a:defRPr>
            </a:lvl3pPr>
            <a:lvl4pPr>
              <a:defRPr sz="2000">
                <a:solidFill>
                  <a:schemeClr val="tx1"/>
                </a:solidFill>
                <a:latin typeface="Arial" pitchFamily="34" charset="0"/>
                <a:ea typeface="MS PGothic" pitchFamily="34" charset="-128"/>
              </a:defRPr>
            </a:lvl4pPr>
            <a:lvl5pPr>
              <a:defRPr sz="2000">
                <a:solidFill>
                  <a:schemeClr val="tx1"/>
                </a:solidFill>
                <a:latin typeface="Arial" pitchFamily="34" charset="0"/>
                <a:ea typeface="MS PGothic" pitchFamily="34" charset="-128"/>
              </a:defRPr>
            </a:lvl5pPr>
            <a:lvl6pPr eaLnBrk="0" hangingPunct="0">
              <a:defRPr sz="2000">
                <a:solidFill>
                  <a:schemeClr val="tx1"/>
                </a:solidFill>
                <a:latin typeface="Arial" pitchFamily="34" charset="0"/>
                <a:ea typeface="MS PGothic" pitchFamily="34" charset="-128"/>
              </a:defRPr>
            </a:lvl6pPr>
            <a:lvl7pPr eaLnBrk="0" hangingPunct="0">
              <a:defRPr sz="2000">
                <a:solidFill>
                  <a:schemeClr val="tx1"/>
                </a:solidFill>
                <a:latin typeface="Arial" pitchFamily="34" charset="0"/>
                <a:ea typeface="MS PGothic" pitchFamily="34" charset="-128"/>
              </a:defRPr>
            </a:lvl7pPr>
            <a:lvl8pPr eaLnBrk="0" hangingPunct="0">
              <a:defRPr sz="2000">
                <a:solidFill>
                  <a:schemeClr val="tx1"/>
                </a:solidFill>
                <a:latin typeface="Arial" pitchFamily="34" charset="0"/>
                <a:ea typeface="MS PGothic" pitchFamily="34" charset="-128"/>
              </a:defRPr>
            </a:lvl8pPr>
            <a:lvl9pPr eaLnBrk="0" hangingPunct="0">
              <a:defRPr sz="2000">
                <a:solidFill>
                  <a:schemeClr val="tx1"/>
                </a:solidFill>
                <a:latin typeface="Arial" pitchFamily="34" charset="0"/>
                <a:ea typeface="MS PGothic" pitchFamily="34" charset="-128"/>
              </a:defRPr>
            </a:lvl9pPr>
          </a:lstStyle>
          <a:p>
            <a:pPr algn="ctr"/>
            <a:r>
              <a:rPr lang="en-US" altLang="en-US" sz="1600">
                <a:solidFill>
                  <a:srgbClr val="C00000"/>
                </a:solidFill>
                <a:cs typeface="Arial" pitchFamily="34" charset="0"/>
              </a:rPr>
              <a:t>Call </a:t>
            </a:r>
          </a:p>
          <a:p>
            <a:pPr algn="ctr"/>
            <a:r>
              <a:rPr lang="en-US" altLang="en-US" sz="1600">
                <a:solidFill>
                  <a:srgbClr val="C00000"/>
                </a:solidFill>
                <a:cs typeface="Arial" pitchFamily="34" charset="0"/>
              </a:rPr>
              <a:t>Center </a:t>
            </a:r>
          </a:p>
          <a:p>
            <a:pPr algn="ctr"/>
            <a:r>
              <a:rPr lang="en-US" altLang="en-US" sz="1600">
                <a:solidFill>
                  <a:srgbClr val="C00000"/>
                </a:solidFill>
                <a:cs typeface="Arial" pitchFamily="34" charset="0"/>
              </a:rPr>
              <a:t>Notes, </a:t>
            </a:r>
          </a:p>
          <a:p>
            <a:pPr algn="ctr"/>
            <a:r>
              <a:rPr lang="en-US" altLang="en-US" sz="1600">
                <a:solidFill>
                  <a:srgbClr val="C00000"/>
                </a:solidFill>
                <a:cs typeface="Arial" pitchFamily="34" charset="0"/>
              </a:rPr>
              <a:t>Voice</a:t>
            </a:r>
          </a:p>
        </p:txBody>
      </p:sp>
      <p:cxnSp>
        <p:nvCxnSpPr>
          <p:cNvPr id="16413" name="Straight Arrow Connector 62"/>
          <p:cNvCxnSpPr>
            <a:cxnSpLocks noChangeShapeType="1"/>
          </p:cNvCxnSpPr>
          <p:nvPr/>
        </p:nvCxnSpPr>
        <p:spPr bwMode="auto">
          <a:xfrm rot="10800000" flipV="1">
            <a:off x="2514600" y="2209800"/>
            <a:ext cx="533400" cy="381000"/>
          </a:xfrm>
          <a:prstGeom prst="straightConnector1">
            <a:avLst/>
          </a:prstGeom>
          <a:noFill/>
          <a:ln w="50800" algn="ctr">
            <a:solidFill>
              <a:srgbClr val="C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070774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287D2CE2-B8F0-4AD3-A64F-A11029D9D5F5}" type="slidenum">
              <a:rPr lang="en-GB" sz="1000" u="none">
                <a:latin typeface="Verdana" pitchFamily="34" charset="0"/>
              </a:rPr>
              <a:pPr eaLnBrk="1" hangingPunct="1"/>
              <a:t>48</a:t>
            </a:fld>
            <a:endParaRPr lang="en-GB" sz="1000" u="none">
              <a:latin typeface="Verdana" pitchFamily="34" charset="0"/>
            </a:endParaRPr>
          </a:p>
        </p:txBody>
      </p:sp>
      <p:sp>
        <p:nvSpPr>
          <p:cNvPr id="190466" name="Rectangle 2"/>
          <p:cNvSpPr>
            <a:spLocks noGrp="1" noChangeArrowheads="1"/>
          </p:cNvSpPr>
          <p:nvPr>
            <p:ph type="title"/>
          </p:nvPr>
        </p:nvSpPr>
        <p:spPr>
          <a:xfrm>
            <a:off x="381000" y="609600"/>
            <a:ext cx="8458200" cy="609600"/>
          </a:xfrm>
        </p:spPr>
        <p:txBody>
          <a:bodyPr>
            <a:normAutofit fontScale="90000"/>
          </a:bodyPr>
          <a:lstStyle/>
          <a:p>
            <a:pPr eaLnBrk="1" hangingPunct="1">
              <a:defRPr/>
            </a:pPr>
            <a:r>
              <a:rPr lang="en-US" b="1" dirty="0" smtClean="0"/>
              <a:t>Current Limitations and 			Challenges to Data Mining</a:t>
            </a:r>
          </a:p>
        </p:txBody>
      </p:sp>
      <p:sp>
        <p:nvSpPr>
          <p:cNvPr id="190467" name="Rectangle 3"/>
          <p:cNvSpPr>
            <a:spLocks noGrp="1" noChangeArrowheads="1"/>
          </p:cNvSpPr>
          <p:nvPr>
            <p:ph type="body" idx="1"/>
          </p:nvPr>
        </p:nvSpPr>
        <p:spPr>
          <a:xfrm>
            <a:off x="228600" y="1981200"/>
            <a:ext cx="8915400" cy="4114800"/>
          </a:xfrm>
        </p:spPr>
        <p:txBody>
          <a:bodyPr>
            <a:normAutofit lnSpcReduction="10000"/>
          </a:bodyPr>
          <a:lstStyle/>
          <a:p>
            <a:pPr eaLnBrk="1" hangingPunct="1">
              <a:lnSpc>
                <a:spcPct val="90000"/>
              </a:lnSpc>
              <a:buFont typeface="Wingdings" pitchFamily="2" charset="2"/>
              <a:buNone/>
              <a:defRPr/>
            </a:pPr>
            <a:r>
              <a:rPr lang="en-US" dirty="0" smtClean="0"/>
              <a:t>Despite the potential power and value, data mining is still a new field.  Some things that that thus far have limited advancement are:</a:t>
            </a:r>
          </a:p>
          <a:p>
            <a:pPr lvl="1" eaLnBrk="1" hangingPunct="1">
              <a:lnSpc>
                <a:spcPct val="90000"/>
              </a:lnSpc>
              <a:defRPr/>
            </a:pPr>
            <a:r>
              <a:rPr lang="en-US" i="1" dirty="0" smtClean="0"/>
              <a:t>Identification of missing information</a:t>
            </a:r>
            <a:r>
              <a:rPr lang="en-US" dirty="0" smtClean="0"/>
              <a:t> – not all knowledge gets stored in a database</a:t>
            </a:r>
          </a:p>
          <a:p>
            <a:pPr lvl="1" eaLnBrk="1" hangingPunct="1">
              <a:lnSpc>
                <a:spcPct val="90000"/>
              </a:lnSpc>
              <a:defRPr/>
            </a:pPr>
            <a:r>
              <a:rPr lang="en-US" i="1" dirty="0" smtClean="0"/>
              <a:t>Data noise and missing values</a:t>
            </a:r>
            <a:r>
              <a:rPr lang="en-US" dirty="0" smtClean="0"/>
              <a:t> – future systems need better ways to handle this</a:t>
            </a:r>
          </a:p>
          <a:p>
            <a:pPr lvl="1" eaLnBrk="1" hangingPunct="1">
              <a:lnSpc>
                <a:spcPct val="90000"/>
              </a:lnSpc>
              <a:defRPr/>
            </a:pPr>
            <a:r>
              <a:rPr lang="en-US" i="1" dirty="0" smtClean="0"/>
              <a:t>Large databases and high dimensionality</a:t>
            </a:r>
            <a:r>
              <a:rPr lang="en-US" dirty="0" smtClean="0"/>
              <a:t> – future applications need ways to partition data into more manageable chunks</a:t>
            </a:r>
          </a:p>
        </p:txBody>
      </p:sp>
    </p:spTree>
    <p:extLst>
      <p:ext uri="{BB962C8B-B14F-4D97-AF65-F5344CB8AC3E}">
        <p14:creationId xmlns:p14="http://schemas.microsoft.com/office/powerpoint/2010/main" val="2025428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400" u="sng">
                <a:solidFill>
                  <a:schemeClr val="tx1"/>
                </a:solidFill>
                <a:latin typeface="Arial" pitchFamily="34" charset="0"/>
              </a:defRPr>
            </a:lvl1pPr>
            <a:lvl2pPr marL="742950" indent="-285750" eaLnBrk="0" hangingPunct="0">
              <a:defRPr sz="2400" u="sng">
                <a:solidFill>
                  <a:schemeClr val="tx1"/>
                </a:solidFill>
                <a:latin typeface="Arial" pitchFamily="34" charset="0"/>
              </a:defRPr>
            </a:lvl2pPr>
            <a:lvl3pPr marL="1143000" indent="-228600" eaLnBrk="0" hangingPunct="0">
              <a:defRPr sz="2400" u="sng">
                <a:solidFill>
                  <a:schemeClr val="tx1"/>
                </a:solidFill>
                <a:latin typeface="Arial" pitchFamily="34" charset="0"/>
              </a:defRPr>
            </a:lvl3pPr>
            <a:lvl4pPr marL="1600200" indent="-228600" eaLnBrk="0" hangingPunct="0">
              <a:defRPr sz="2400" u="sng">
                <a:solidFill>
                  <a:schemeClr val="tx1"/>
                </a:solidFill>
                <a:latin typeface="Arial" pitchFamily="34" charset="0"/>
              </a:defRPr>
            </a:lvl4pPr>
            <a:lvl5pPr marL="2057400" indent="-228600" eaLnBrk="0" hangingPunct="0">
              <a:defRPr sz="2400" u="sng">
                <a:solidFill>
                  <a:schemeClr val="tx1"/>
                </a:solidFill>
                <a:latin typeface="Arial" pitchFamily="34" charset="0"/>
              </a:defRPr>
            </a:lvl5pPr>
            <a:lvl6pPr marL="2514600" indent="-228600" eaLnBrk="0" fontAlgn="base" hangingPunct="0">
              <a:spcBef>
                <a:spcPct val="0"/>
              </a:spcBef>
              <a:spcAft>
                <a:spcPct val="0"/>
              </a:spcAft>
              <a:defRPr sz="2400" u="sng">
                <a:solidFill>
                  <a:schemeClr val="tx1"/>
                </a:solidFill>
                <a:latin typeface="Arial" pitchFamily="34" charset="0"/>
              </a:defRPr>
            </a:lvl6pPr>
            <a:lvl7pPr marL="2971800" indent="-228600" eaLnBrk="0" fontAlgn="base" hangingPunct="0">
              <a:spcBef>
                <a:spcPct val="0"/>
              </a:spcBef>
              <a:spcAft>
                <a:spcPct val="0"/>
              </a:spcAft>
              <a:defRPr sz="2400" u="sng">
                <a:solidFill>
                  <a:schemeClr val="tx1"/>
                </a:solidFill>
                <a:latin typeface="Arial" pitchFamily="34" charset="0"/>
              </a:defRPr>
            </a:lvl7pPr>
            <a:lvl8pPr marL="3429000" indent="-228600" eaLnBrk="0" fontAlgn="base" hangingPunct="0">
              <a:spcBef>
                <a:spcPct val="0"/>
              </a:spcBef>
              <a:spcAft>
                <a:spcPct val="0"/>
              </a:spcAft>
              <a:defRPr sz="2400" u="sng">
                <a:solidFill>
                  <a:schemeClr val="tx1"/>
                </a:solidFill>
                <a:latin typeface="Arial" pitchFamily="34" charset="0"/>
              </a:defRPr>
            </a:lvl8pPr>
            <a:lvl9pPr marL="3886200" indent="-228600" eaLnBrk="0" fontAlgn="base" hangingPunct="0">
              <a:spcBef>
                <a:spcPct val="0"/>
              </a:spcBef>
              <a:spcAft>
                <a:spcPct val="0"/>
              </a:spcAft>
              <a:defRPr sz="2400" u="sng">
                <a:solidFill>
                  <a:schemeClr val="tx1"/>
                </a:solidFill>
                <a:latin typeface="Arial" pitchFamily="34" charset="0"/>
              </a:defRPr>
            </a:lvl9pPr>
          </a:lstStyle>
          <a:p>
            <a:pPr eaLnBrk="1" hangingPunct="1"/>
            <a:fld id="{43F07AB4-A9B8-4F5B-A6C5-865A575D4927}" type="slidenum">
              <a:rPr lang="en-GB" sz="1000" u="none">
                <a:latin typeface="Verdana" pitchFamily="34" charset="0"/>
              </a:rPr>
              <a:pPr eaLnBrk="1" hangingPunct="1"/>
              <a:t>49</a:t>
            </a:fld>
            <a:endParaRPr lang="en-GB" sz="1000" u="none">
              <a:latin typeface="Verdana" pitchFamily="34" charset="0"/>
            </a:endParaRPr>
          </a:p>
        </p:txBody>
      </p:sp>
      <p:sp>
        <p:nvSpPr>
          <p:cNvPr id="214018" name="Rectangle 2"/>
          <p:cNvSpPr>
            <a:spLocks noGrp="1" noChangeArrowheads="1"/>
          </p:cNvSpPr>
          <p:nvPr>
            <p:ph type="title"/>
          </p:nvPr>
        </p:nvSpPr>
        <p:spPr/>
        <p:txBody>
          <a:bodyPr>
            <a:normAutofit fontScale="90000"/>
          </a:bodyPr>
          <a:lstStyle/>
          <a:p>
            <a:pPr eaLnBrk="1" hangingPunct="1">
              <a:defRPr/>
            </a:pPr>
            <a:r>
              <a:rPr lang="en-US" b="1" dirty="0" smtClean="0"/>
              <a:t>Volumes of Data – The Biggest Challenge</a:t>
            </a:r>
          </a:p>
        </p:txBody>
      </p:sp>
      <p:sp>
        <p:nvSpPr>
          <p:cNvPr id="214019" name="Rectangle 3"/>
          <p:cNvSpPr>
            <a:spLocks noGrp="1" noChangeArrowheads="1"/>
          </p:cNvSpPr>
          <p:nvPr>
            <p:ph type="body" idx="1"/>
          </p:nvPr>
        </p:nvSpPr>
        <p:spPr>
          <a:xfrm>
            <a:off x="395536" y="1981200"/>
            <a:ext cx="8748464" cy="4114800"/>
          </a:xfrm>
        </p:spPr>
        <p:txBody>
          <a:bodyPr/>
          <a:lstStyle/>
          <a:p>
            <a:pPr eaLnBrk="1" hangingPunct="1"/>
            <a:r>
              <a:rPr lang="en-US" sz="2800" dirty="0" smtClean="0"/>
              <a:t>The largest challenge a data miner may face is the sheer volume of data in the warehouse.</a:t>
            </a:r>
          </a:p>
          <a:p>
            <a:pPr eaLnBrk="1" hangingPunct="1"/>
            <a:r>
              <a:rPr lang="en-US" sz="2800" dirty="0" smtClean="0"/>
              <a:t>It is quite important, then, that summary data also be available to get the analysis started.</a:t>
            </a:r>
          </a:p>
          <a:p>
            <a:pPr eaLnBrk="1" hangingPunct="1"/>
            <a:r>
              <a:rPr lang="en-US" sz="2800" dirty="0" smtClean="0"/>
              <a:t>A major problem is that this sheer volume may mask the important relationships the analyst is interested in.</a:t>
            </a:r>
          </a:p>
          <a:p>
            <a:pPr eaLnBrk="1" hangingPunct="1"/>
            <a:r>
              <a:rPr lang="en-US" sz="2800" dirty="0" smtClean="0"/>
              <a:t>The ability to overcome the volume and visualize the data becomes quite important.</a:t>
            </a:r>
          </a:p>
          <a:p>
            <a:pPr eaLnBrk="1" hangingPunct="1"/>
            <a:endParaRPr lang="en-US" sz="2800" dirty="0" smtClean="0"/>
          </a:p>
        </p:txBody>
      </p:sp>
    </p:spTree>
    <p:extLst>
      <p:ext uri="{BB962C8B-B14F-4D97-AF65-F5344CB8AC3E}">
        <p14:creationId xmlns:p14="http://schemas.microsoft.com/office/powerpoint/2010/main" val="224262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Mining vs. Statistics</a:t>
            </a:r>
            <a:endParaRPr lang="en-GB" dirty="0"/>
          </a:p>
        </p:txBody>
      </p:sp>
      <p:sp>
        <p:nvSpPr>
          <p:cNvPr id="3" name="Content Placeholder 2"/>
          <p:cNvSpPr>
            <a:spLocks noGrp="1"/>
          </p:cNvSpPr>
          <p:nvPr>
            <p:ph idx="1"/>
          </p:nvPr>
        </p:nvSpPr>
        <p:spPr/>
        <p:txBody>
          <a:bodyPr>
            <a:normAutofit lnSpcReduction="10000"/>
          </a:bodyPr>
          <a:lstStyle/>
          <a:p>
            <a:r>
              <a:rPr lang="en-GB" dirty="0"/>
              <a:t>Statistics is at the core of data mining - helping to distinguish between random noise and significant findings, and providing a theory for estimating probabilities of predictions, etc.</a:t>
            </a:r>
          </a:p>
          <a:p>
            <a:r>
              <a:rPr lang="en-GB" dirty="0" smtClean="0"/>
              <a:t>Data </a:t>
            </a:r>
            <a:r>
              <a:rPr lang="en-GB" dirty="0"/>
              <a:t>Mining is more than Statistics. DM covers the entire process of data analysis, including data cleaning and preparation and visualization of the results, and how to produce predictions in real-time, etc.</a:t>
            </a:r>
          </a:p>
          <a:p>
            <a:endParaRPr lang="en-GB" dirty="0"/>
          </a:p>
        </p:txBody>
      </p:sp>
    </p:spTree>
    <p:extLst>
      <p:ext uri="{BB962C8B-B14F-4D97-AF65-F5344CB8AC3E}">
        <p14:creationId xmlns:p14="http://schemas.microsoft.com/office/powerpoint/2010/main" val="3566732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Watch – </a:t>
            </a:r>
            <a:r>
              <a:rPr lang="en-GB" smtClean="0"/>
              <a:t>DM application </a:t>
            </a:r>
            <a:endParaRPr lang="en-GB"/>
          </a:p>
        </p:txBody>
      </p:sp>
      <p:sp>
        <p:nvSpPr>
          <p:cNvPr id="3" name="Content Placeholder 2"/>
          <p:cNvSpPr>
            <a:spLocks noGrp="1"/>
          </p:cNvSpPr>
          <p:nvPr>
            <p:ph idx="1"/>
          </p:nvPr>
        </p:nvSpPr>
        <p:spPr/>
        <p:txBody>
          <a:bodyPr/>
          <a:lstStyle/>
          <a:p>
            <a:pPr lvl="1"/>
            <a:r>
              <a:rPr lang="en-GB" dirty="0" smtClean="0"/>
              <a:t>Google Big Brother</a:t>
            </a:r>
          </a:p>
          <a:p>
            <a:r>
              <a:rPr lang="en-GB" sz="2800" dirty="0" smtClean="0">
                <a:hlinkClick r:id="rId2"/>
              </a:rPr>
              <a:t>http://www.youtube.com/watch?v=AfapbKKLRGg</a:t>
            </a:r>
            <a:endParaRPr lang="en-GB" sz="2800" dirty="0" smtClean="0"/>
          </a:p>
          <a:p>
            <a:endParaRPr lang="en-GB" dirty="0"/>
          </a:p>
        </p:txBody>
      </p:sp>
    </p:spTree>
    <p:extLst>
      <p:ext uri="{BB962C8B-B14F-4D97-AF65-F5344CB8AC3E}">
        <p14:creationId xmlns:p14="http://schemas.microsoft.com/office/powerpoint/2010/main" val="1195515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3864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normAutofit fontScale="90000"/>
          </a:bodyPr>
          <a:lstStyle/>
          <a:p>
            <a:r>
              <a:rPr lang="en-GB" dirty="0"/>
              <a:t>“Data! Data! Data!”</a:t>
            </a:r>
            <a:br>
              <a:rPr lang="en-GB" dirty="0"/>
            </a:br>
            <a:r>
              <a:rPr lang="en-GB" dirty="0"/>
              <a:t>he cried impatiently.</a:t>
            </a:r>
            <a:br>
              <a:rPr lang="en-GB" dirty="0"/>
            </a:br>
            <a:r>
              <a:rPr lang="en-GB" dirty="0"/>
              <a:t/>
            </a:r>
            <a:br>
              <a:rPr lang="en-GB" dirty="0"/>
            </a:br>
            <a:r>
              <a:rPr lang="en-GB" dirty="0"/>
              <a:t>“I can’t make bricks </a:t>
            </a:r>
            <a:br>
              <a:rPr lang="en-GB" dirty="0"/>
            </a:br>
            <a:r>
              <a:rPr lang="en-GB" dirty="0"/>
              <a:t>without clay”</a:t>
            </a:r>
          </a:p>
        </p:txBody>
      </p:sp>
      <p:sp>
        <p:nvSpPr>
          <p:cNvPr id="3075" name="Rectangle 3"/>
          <p:cNvSpPr>
            <a:spLocks noGrp="1" noChangeArrowheads="1"/>
          </p:cNvSpPr>
          <p:nvPr>
            <p:ph type="subTitle" idx="1"/>
          </p:nvPr>
        </p:nvSpPr>
        <p:spPr>
          <a:xfrm>
            <a:off x="1371600" y="4800600"/>
            <a:ext cx="6400800" cy="1752600"/>
          </a:xfrm>
        </p:spPr>
        <p:txBody>
          <a:bodyPr/>
          <a:lstStyle/>
          <a:p>
            <a:pPr algn="r"/>
            <a:r>
              <a:rPr lang="en-GB"/>
              <a:t>[Sherlock Holmes]</a:t>
            </a:r>
          </a:p>
          <a:p>
            <a:pPr algn="r"/>
            <a:endParaRPr lang="en-GB"/>
          </a:p>
        </p:txBody>
      </p:sp>
    </p:spTree>
    <p:extLst>
      <p:ext uri="{BB962C8B-B14F-4D97-AF65-F5344CB8AC3E}">
        <p14:creationId xmlns:p14="http://schemas.microsoft.com/office/powerpoint/2010/main" val="1040472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371600"/>
            <a:ext cx="7772400" cy="1143000"/>
          </a:xfrm>
        </p:spPr>
        <p:txBody>
          <a:bodyPr/>
          <a:lstStyle/>
          <a:p>
            <a:r>
              <a:rPr lang="en-GB"/>
              <a:t>Qualitative</a:t>
            </a:r>
          </a:p>
        </p:txBody>
      </p:sp>
      <p:sp>
        <p:nvSpPr>
          <p:cNvPr id="4099" name="Rectangle 3"/>
          <p:cNvSpPr>
            <a:spLocks noGrp="1" noChangeArrowheads="1"/>
          </p:cNvSpPr>
          <p:nvPr>
            <p:ph type="subTitle" idx="1"/>
          </p:nvPr>
        </p:nvSpPr>
        <p:spPr>
          <a:xfrm>
            <a:off x="609600" y="2895600"/>
            <a:ext cx="6477000" cy="2286000"/>
          </a:xfrm>
        </p:spPr>
        <p:txBody>
          <a:bodyPr>
            <a:normAutofit fontScale="92500" lnSpcReduction="10000"/>
          </a:bodyPr>
          <a:lstStyle/>
          <a:p>
            <a:pPr marL="609600" indent="-609600" algn="l"/>
            <a:r>
              <a:rPr lang="en-GB" sz="2800" dirty="0">
                <a:solidFill>
                  <a:schemeClr val="tx1"/>
                </a:solidFill>
              </a:rPr>
              <a:t>a)  Nominal data</a:t>
            </a:r>
          </a:p>
          <a:p>
            <a:pPr marL="609600" indent="-609600"/>
            <a:r>
              <a:rPr lang="en-GB" sz="2800" dirty="0">
                <a:solidFill>
                  <a:schemeClr val="tx1"/>
                </a:solidFill>
              </a:rPr>
              <a:t>(dead/alive, blood group O,A,B,AB)</a:t>
            </a:r>
          </a:p>
          <a:p>
            <a:pPr marL="609600" indent="-609600"/>
            <a:endParaRPr lang="en-GB" sz="2800" dirty="0">
              <a:solidFill>
                <a:schemeClr val="tx1"/>
              </a:solidFill>
            </a:endParaRPr>
          </a:p>
          <a:p>
            <a:pPr marL="609600" indent="-609600" algn="l"/>
            <a:r>
              <a:rPr lang="en-GB" sz="2800" dirty="0">
                <a:solidFill>
                  <a:schemeClr val="tx1"/>
                </a:solidFill>
              </a:rPr>
              <a:t>b)   Ordered categorical/ranked data</a:t>
            </a:r>
          </a:p>
          <a:p>
            <a:pPr marL="609600" indent="-609600" algn="l"/>
            <a:r>
              <a:rPr lang="en-GB" sz="2800" dirty="0">
                <a:solidFill>
                  <a:schemeClr val="tx1"/>
                </a:solidFill>
              </a:rPr>
              <a:t>      (mild/moderate/severe)</a:t>
            </a:r>
          </a:p>
          <a:p>
            <a:pPr marL="609600" indent="-609600" algn="l"/>
            <a:endParaRPr lang="en-GB" sz="2800" dirty="0">
              <a:solidFill>
                <a:schemeClr val="tx1"/>
              </a:solidFill>
            </a:endParaRPr>
          </a:p>
          <a:p>
            <a:pPr marL="609600" indent="-609600" algn="l"/>
            <a:endParaRPr lang="en-GB" sz="2800" dirty="0">
              <a:solidFill>
                <a:schemeClr val="tx1"/>
              </a:solidFill>
            </a:endParaRPr>
          </a:p>
        </p:txBody>
      </p:sp>
    </p:spTree>
    <p:extLst>
      <p:ext uri="{BB962C8B-B14F-4D97-AF65-F5344CB8AC3E}">
        <p14:creationId xmlns:p14="http://schemas.microsoft.com/office/powerpoint/2010/main" val="147243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143000"/>
            <a:ext cx="7772400" cy="1143000"/>
          </a:xfrm>
        </p:spPr>
        <p:txBody>
          <a:bodyPr/>
          <a:lstStyle/>
          <a:p>
            <a:r>
              <a:rPr lang="en-GB"/>
              <a:t>Quantitative</a:t>
            </a:r>
          </a:p>
        </p:txBody>
      </p:sp>
      <p:sp>
        <p:nvSpPr>
          <p:cNvPr id="5123" name="Rectangle 3"/>
          <p:cNvSpPr>
            <a:spLocks noGrp="1" noChangeArrowheads="1"/>
          </p:cNvSpPr>
          <p:nvPr>
            <p:ph type="subTitle" idx="1"/>
          </p:nvPr>
        </p:nvSpPr>
        <p:spPr>
          <a:xfrm>
            <a:off x="1447800" y="2780928"/>
            <a:ext cx="6400800" cy="2095872"/>
          </a:xfrm>
        </p:spPr>
        <p:txBody>
          <a:bodyPr>
            <a:normAutofit fontScale="92500" lnSpcReduction="20000"/>
          </a:bodyPr>
          <a:lstStyle/>
          <a:p>
            <a:pPr marL="609600" indent="-609600" algn="l"/>
            <a:r>
              <a:rPr lang="en-GB" sz="2800" dirty="0">
                <a:solidFill>
                  <a:schemeClr val="tx1"/>
                </a:solidFill>
              </a:rPr>
              <a:t>a) Numerical discrete</a:t>
            </a:r>
          </a:p>
          <a:p>
            <a:pPr marL="609600" indent="-609600" algn="l"/>
            <a:r>
              <a:rPr lang="en-GB" sz="2800" dirty="0">
                <a:solidFill>
                  <a:schemeClr val="tx1"/>
                </a:solidFill>
              </a:rPr>
              <a:t>       (no. of deaths in a hospital per year)</a:t>
            </a:r>
          </a:p>
          <a:p>
            <a:pPr marL="609600" indent="-609600" algn="l"/>
            <a:endParaRPr lang="en-GB" sz="2800" dirty="0">
              <a:solidFill>
                <a:schemeClr val="tx1"/>
              </a:solidFill>
            </a:endParaRPr>
          </a:p>
          <a:p>
            <a:pPr marL="609600" indent="-609600" algn="l"/>
            <a:r>
              <a:rPr lang="en-GB" sz="2800" dirty="0">
                <a:solidFill>
                  <a:schemeClr val="tx1"/>
                </a:solidFill>
              </a:rPr>
              <a:t>b) Numerical continuous</a:t>
            </a:r>
          </a:p>
          <a:p>
            <a:pPr marL="609600" indent="-609600" algn="l"/>
            <a:r>
              <a:rPr lang="en-GB" sz="2800" dirty="0">
                <a:solidFill>
                  <a:schemeClr val="tx1"/>
                </a:solidFill>
              </a:rPr>
              <a:t>       (age, weight, blood pressure)</a:t>
            </a:r>
          </a:p>
          <a:p>
            <a:pPr marL="609600" indent="-609600" algn="l"/>
            <a:endParaRPr lang="en-GB" sz="2800" dirty="0">
              <a:solidFill>
                <a:schemeClr val="tx1"/>
              </a:solidFill>
            </a:endParaRPr>
          </a:p>
        </p:txBody>
      </p:sp>
    </p:spTree>
    <p:extLst>
      <p:ext uri="{BB962C8B-B14F-4D97-AF65-F5344CB8AC3E}">
        <p14:creationId xmlns:p14="http://schemas.microsoft.com/office/powerpoint/2010/main" val="1763336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41338"/>
            <a:ext cx="8229600" cy="609600"/>
          </a:xfrm>
        </p:spPr>
        <p:txBody>
          <a:bodyPr>
            <a:normAutofit fontScale="90000"/>
          </a:bodyPr>
          <a:lstStyle/>
          <a:p>
            <a:r>
              <a:rPr lang="en-GB"/>
              <a:t>Presenting data</a:t>
            </a:r>
          </a:p>
        </p:txBody>
      </p:sp>
      <p:sp>
        <p:nvSpPr>
          <p:cNvPr id="6147" name="Rectangle 3"/>
          <p:cNvSpPr>
            <a:spLocks noGrp="1" noChangeArrowheads="1"/>
          </p:cNvSpPr>
          <p:nvPr>
            <p:ph type="body" idx="1"/>
          </p:nvPr>
        </p:nvSpPr>
        <p:spPr/>
        <p:txBody>
          <a:bodyPr/>
          <a:lstStyle/>
          <a:p>
            <a:endParaRPr lang="en-GB"/>
          </a:p>
          <a:p>
            <a:r>
              <a:rPr lang="en-GB"/>
              <a:t>Graphs</a:t>
            </a:r>
          </a:p>
          <a:p>
            <a:r>
              <a:rPr lang="en-GB"/>
              <a:t>Summary statistics</a:t>
            </a:r>
          </a:p>
          <a:p>
            <a:r>
              <a:rPr lang="en-GB"/>
              <a:t>Tables</a:t>
            </a:r>
          </a:p>
          <a:p>
            <a:endParaRPr lang="en-GB"/>
          </a:p>
          <a:p>
            <a:endParaRPr lang="en-GB"/>
          </a:p>
        </p:txBody>
      </p:sp>
    </p:spTree>
    <p:extLst>
      <p:ext uri="{BB962C8B-B14F-4D97-AF65-F5344CB8AC3E}">
        <p14:creationId xmlns:p14="http://schemas.microsoft.com/office/powerpoint/2010/main" val="12647364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_TYPE_NAME" val="Basic Text"/>
  <p:tag name="MASTER_ITEM" val="MASTER_ITEM"/>
</p:tagLst>
</file>

<file path=ppt/tags/tag2.xml><?xml version="1.0" encoding="utf-8"?>
<p:tagLst xmlns:a="http://schemas.openxmlformats.org/drawingml/2006/main" xmlns:r="http://schemas.openxmlformats.org/officeDocument/2006/relationships" xmlns:p="http://schemas.openxmlformats.org/presentationml/2006/main">
  <p:tag name="SLIDE_TYPE_NAME" val="Basic Text"/>
  <p:tag name="MASTER_ITEM" val="MASTER_ITEM"/>
</p:tagLst>
</file>

<file path=ppt/theme/theme1.xml><?xml version="1.0" encoding="utf-8"?>
<a:theme xmlns:a="http://schemas.openxmlformats.org/drawingml/2006/main" name="Office Theme">
  <a:themeElements>
    <a:clrScheme name="Custom 2">
      <a:dk1>
        <a:srgbClr val="1F497D"/>
      </a:dk1>
      <a:lt1>
        <a:srgbClr val="FFFE9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2896</Words>
  <Application>Microsoft Office PowerPoint</Application>
  <PresentationFormat>On-screen Show (4:3)</PresentationFormat>
  <Paragraphs>433</Paragraphs>
  <Slides>51</Slides>
  <Notes>15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5" baseType="lpstr">
      <vt:lpstr>MS PGothic</vt:lpstr>
      <vt:lpstr>Arial</vt:lpstr>
      <vt:lpstr>Calibri</vt:lpstr>
      <vt:lpstr>Monotype Sorts</vt:lpstr>
      <vt:lpstr>PMingLiU</vt:lpstr>
      <vt:lpstr>PMingLiU</vt:lpstr>
      <vt:lpstr>SimHei</vt:lpstr>
      <vt:lpstr>Tahoma</vt:lpstr>
      <vt:lpstr>Times</vt:lpstr>
      <vt:lpstr>Times New Roman</vt:lpstr>
      <vt:lpstr>Verdana</vt:lpstr>
      <vt:lpstr>Wingdings</vt:lpstr>
      <vt:lpstr>Office Theme</vt:lpstr>
      <vt:lpstr>Equation</vt:lpstr>
      <vt:lpstr>Statistics, Data Analysis and Data Mining</vt:lpstr>
      <vt:lpstr>Learning Objectives</vt:lpstr>
      <vt:lpstr>PowerPoint Presentation</vt:lpstr>
      <vt:lpstr>What is Business Intelligence?</vt:lpstr>
      <vt:lpstr>Data Mining vs. Statistics</vt:lpstr>
      <vt:lpstr>“Data! Data! Data!” he cried impatiently.  “I can’t make bricks  without clay”</vt:lpstr>
      <vt:lpstr>Qualitative</vt:lpstr>
      <vt:lpstr>Quantitative</vt:lpstr>
      <vt:lpstr>Presenting data</vt:lpstr>
      <vt:lpstr>Graphical methods</vt:lpstr>
      <vt:lpstr> Quantitative data</vt:lpstr>
      <vt:lpstr>populations vs. samples</vt:lpstr>
      <vt:lpstr>“outliers”</vt:lpstr>
      <vt:lpstr>summaries of distributions</vt:lpstr>
      <vt:lpstr>central tendency</vt:lpstr>
      <vt:lpstr>mean</vt:lpstr>
      <vt:lpstr>mean – pro and con</vt:lpstr>
      <vt:lpstr>mean</vt:lpstr>
      <vt:lpstr>The t-test</vt:lpstr>
      <vt:lpstr>P-value</vt:lpstr>
      <vt:lpstr>Foundations of Data Mining</vt:lpstr>
      <vt:lpstr> Foundations of Data Mining – cont.</vt:lpstr>
      <vt:lpstr>The Roots of Data Mining</vt:lpstr>
      <vt:lpstr>Data Mining Technologies</vt:lpstr>
      <vt:lpstr>Machine Learning / Data Mining  Application areas</vt:lpstr>
      <vt:lpstr>Knowledge Discovery Process flow, according to CRISP-DM </vt:lpstr>
      <vt:lpstr>DM - a General Approach</vt:lpstr>
      <vt:lpstr>DM - a General Approach (continued)</vt:lpstr>
      <vt:lpstr>Verification Versus Discovery</vt:lpstr>
      <vt:lpstr>The Approach to Data Exploration and Data Mining </vt:lpstr>
      <vt:lpstr>The Spectrum of Correlation</vt:lpstr>
      <vt:lpstr>Methods to Determine Correlation</vt:lpstr>
      <vt:lpstr>PowerPoint Presentation</vt:lpstr>
      <vt:lpstr>Farmers and Explorers</vt:lpstr>
      <vt:lpstr>Data Mining Functions</vt:lpstr>
      <vt:lpstr>Techniques Used to Mine the Data</vt:lpstr>
      <vt:lpstr>Classification methods (predictive)</vt:lpstr>
      <vt:lpstr>Classification</vt:lpstr>
      <vt:lpstr>Association Methods (descriptive)</vt:lpstr>
      <vt:lpstr>PowerPoint Presentation</vt:lpstr>
      <vt:lpstr>Sequencing Methods (descriptive)</vt:lpstr>
      <vt:lpstr>Clustering Techniques (descriptive) </vt:lpstr>
      <vt:lpstr>PowerPoint Presentation</vt:lpstr>
      <vt:lpstr>Retail Analytics</vt:lpstr>
      <vt:lpstr>PowerPoint Presentation</vt:lpstr>
      <vt:lpstr>PowerPoint Presentation</vt:lpstr>
      <vt:lpstr>PowerPoint Presentation</vt:lpstr>
      <vt:lpstr>Current Limitations and    Challenges to Data Mining</vt:lpstr>
      <vt:lpstr>Volumes of Data – The Biggest Challenge</vt:lpstr>
      <vt:lpstr>Watch – DM application </vt:lpstr>
      <vt:lpstr>PowerPoint Presentation</vt:lpstr>
    </vt:vector>
  </TitlesOfParts>
  <Company>Leeds Metropolitan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 of Arts, Environment &amp; Technology</dc:creator>
  <cp:lastModifiedBy>Lazarevski, Sanela</cp:lastModifiedBy>
  <cp:revision>30</cp:revision>
  <dcterms:created xsi:type="dcterms:W3CDTF">2014-12-08T13:20:43Z</dcterms:created>
  <dcterms:modified xsi:type="dcterms:W3CDTF">2017-10-30T15:21:21Z</dcterms:modified>
</cp:coreProperties>
</file>