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76" r:id="rId3"/>
    <p:sldId id="277" r:id="rId4"/>
    <p:sldId id="278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6" r:id="rId16"/>
    <p:sldId id="289" r:id="rId17"/>
    <p:sldId id="29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4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Oracle PL/SQL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DDL Events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Changes to the definition of objects</a:t>
            </a:r>
          </a:p>
          <a:p>
            <a:pPr lvl="1" eaLnBrk="1" hangingPunct="1">
              <a:defRPr/>
            </a:pPr>
            <a:r>
              <a:rPr lang="en-US" altLang="en-US" smtClean="0"/>
              <a:t>Tables</a:t>
            </a:r>
          </a:p>
          <a:p>
            <a:pPr lvl="1" eaLnBrk="1" hangingPunct="1">
              <a:defRPr/>
            </a:pPr>
            <a:r>
              <a:rPr lang="en-US" altLang="en-US" smtClean="0"/>
              <a:t>Indexes</a:t>
            </a:r>
          </a:p>
          <a:p>
            <a:pPr lvl="1" eaLnBrk="1" hangingPunct="1">
              <a:defRPr/>
            </a:pPr>
            <a:r>
              <a:rPr lang="en-US" altLang="en-US" smtClean="0"/>
              <a:t>Procedures</a:t>
            </a:r>
          </a:p>
          <a:p>
            <a:pPr lvl="1" eaLnBrk="1" hangingPunct="1">
              <a:defRPr/>
            </a:pPr>
            <a:r>
              <a:rPr lang="en-US" altLang="en-US" smtClean="0"/>
              <a:t>Functions</a:t>
            </a:r>
          </a:p>
          <a:p>
            <a:pPr lvl="1" eaLnBrk="1" hangingPunct="1">
              <a:defRPr/>
            </a:pPr>
            <a:r>
              <a:rPr lang="en-US" altLang="en-US" smtClean="0"/>
              <a:t>Others</a:t>
            </a:r>
          </a:p>
          <a:p>
            <a:pPr lvl="2" eaLnBrk="1" hangingPunct="1">
              <a:defRPr/>
            </a:pPr>
            <a:r>
              <a:rPr lang="en-US" altLang="en-US" smtClean="0"/>
              <a:t>Include CREATE, ALTER and DROP statements on these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Database Events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Server Errors</a:t>
            </a:r>
          </a:p>
          <a:p>
            <a:pPr eaLnBrk="1" hangingPunct="1">
              <a:defRPr/>
            </a:pPr>
            <a:r>
              <a:rPr lang="en-US" altLang="en-US" smtClean="0"/>
              <a:t>Users Log On or Off</a:t>
            </a:r>
          </a:p>
          <a:p>
            <a:pPr eaLnBrk="1" hangingPunct="1">
              <a:defRPr/>
            </a:pPr>
            <a:r>
              <a:rPr lang="en-US" altLang="en-US" smtClean="0"/>
              <a:t>Database Started or Stopped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DML Events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 specify one or more events in the specification</a:t>
            </a:r>
          </a:p>
          <a:p>
            <a:pPr lvl="1" eaLnBrk="1" hangingPunct="1">
              <a:defRPr/>
            </a:pPr>
            <a:r>
              <a:rPr lang="en-US" altLang="en-US" smtClean="0"/>
              <a:t>i.e. INSERT OR UPDATE OR DELETE</a:t>
            </a:r>
          </a:p>
          <a:p>
            <a:pPr eaLnBrk="1" hangingPunct="1">
              <a:defRPr/>
            </a:pPr>
            <a:r>
              <a:rPr lang="en-US" altLang="en-US" smtClean="0"/>
              <a:t>Can specify one or more columns to be associated with a type of event</a:t>
            </a:r>
          </a:p>
          <a:p>
            <a:pPr lvl="1" eaLnBrk="1" hangingPunct="1">
              <a:defRPr/>
            </a:pPr>
            <a:r>
              <a:rPr lang="en-US" altLang="en-US" smtClean="0"/>
              <a:t>i.e. BEFORE UPDATE OF SID OR SNAME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Table 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next item in the trigger is the name of the table to be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Level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Two levels for Triggers</a:t>
            </a:r>
          </a:p>
          <a:p>
            <a:pPr lvl="1" eaLnBrk="1" hangingPunct="1">
              <a:defRPr/>
            </a:pPr>
            <a:r>
              <a:rPr lang="en-US" altLang="en-US" smtClean="0"/>
              <a:t>Row-level trigger</a:t>
            </a:r>
          </a:p>
          <a:p>
            <a:pPr lvl="2" eaLnBrk="1" hangingPunct="1">
              <a:defRPr/>
            </a:pPr>
            <a:r>
              <a:rPr lang="en-US" altLang="en-US" smtClean="0"/>
              <a:t>Requires FOR EACH ROW clause</a:t>
            </a:r>
          </a:p>
          <a:p>
            <a:pPr lvl="3" eaLnBrk="1" hangingPunct="1">
              <a:defRPr/>
            </a:pPr>
            <a:r>
              <a:rPr lang="en-US" altLang="en-US" smtClean="0"/>
              <a:t>If operation affects multiple rows, trigger fires once for each row affected</a:t>
            </a:r>
          </a:p>
          <a:p>
            <a:pPr lvl="1" eaLnBrk="1" hangingPunct="1">
              <a:defRPr/>
            </a:pPr>
            <a:r>
              <a:rPr lang="en-US" altLang="en-US" smtClean="0"/>
              <a:t>Statement-level trigger</a:t>
            </a:r>
          </a:p>
          <a:p>
            <a:pPr lvl="1" eaLnBrk="1" hangingPunct="1">
              <a:defRPr/>
            </a:pPr>
            <a:r>
              <a:rPr lang="en-US" altLang="en-US" smtClean="0"/>
              <a:t>DML triggers should be row-level</a:t>
            </a:r>
          </a:p>
          <a:p>
            <a:pPr lvl="1" eaLnBrk="1" hangingPunct="1">
              <a:defRPr/>
            </a:pPr>
            <a:r>
              <a:rPr lang="en-US" altLang="en-US" smtClean="0"/>
              <a:t>DDL and Database triggers should not be row-level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Event Examples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76200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Conditions Available So Multiple Operations Can Be Dealt With In Same Trigger</a:t>
            </a:r>
          </a:p>
          <a:p>
            <a:pPr lvl="1" eaLnBrk="1" hangingPunct="1">
              <a:defRPr/>
            </a:pPr>
            <a:r>
              <a:rPr lang="en-US" altLang="en-US" smtClean="0"/>
              <a:t>Inserting, Updating, Deleting</a:t>
            </a:r>
          </a:p>
          <a:p>
            <a:pPr eaLnBrk="1" hangingPunct="1">
              <a:defRPr/>
            </a:pPr>
            <a:r>
              <a:rPr lang="en-US" altLang="en-US" smtClean="0"/>
              <a:t>Column Prefixes Allow Identification Of Value Changes</a:t>
            </a:r>
          </a:p>
          <a:p>
            <a:pPr lvl="1" eaLnBrk="1" hangingPunct="1">
              <a:defRPr/>
            </a:pPr>
            <a:r>
              <a:rPr lang="en-US" altLang="en-US" smtClean="0"/>
              <a:t>New, 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Exceptions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EXCEPTION Data Type Allows Custom Exceptions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RAISE Allows An Exception To Be Manually Occur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RAISE_APPLICATION_ERROR Allows Termination Using A Custom Error Message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Must Be Between -20000 and -20999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Message Can Be Up to 512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Associated with a particular table</a:t>
            </a:r>
          </a:p>
          <a:p>
            <a:pPr eaLnBrk="1" hangingPunct="1">
              <a:defRPr/>
            </a:pPr>
            <a:r>
              <a:rPr lang="en-US" altLang="en-US" smtClean="0"/>
              <a:t>Automatically executed when a particular event occurs</a:t>
            </a:r>
          </a:p>
          <a:p>
            <a:pPr lvl="1" eaLnBrk="1" hangingPunct="1">
              <a:defRPr/>
            </a:pPr>
            <a:r>
              <a:rPr lang="en-US" altLang="en-US" smtClean="0"/>
              <a:t>Insert</a:t>
            </a:r>
          </a:p>
          <a:p>
            <a:pPr lvl="1" eaLnBrk="1" hangingPunct="1">
              <a:defRPr/>
            </a:pPr>
            <a:r>
              <a:rPr lang="en-US" altLang="en-US" smtClean="0"/>
              <a:t>Update</a:t>
            </a:r>
          </a:p>
          <a:p>
            <a:pPr lvl="1" eaLnBrk="1" hangingPunct="1">
              <a:defRPr/>
            </a:pPr>
            <a:r>
              <a:rPr lang="en-US" altLang="en-US" smtClean="0"/>
              <a:t>Delete</a:t>
            </a:r>
          </a:p>
          <a:p>
            <a:pPr lvl="1" eaLnBrk="1" hangingPunct="1">
              <a:defRPr/>
            </a:pPr>
            <a:r>
              <a:rPr lang="en-US" altLang="en-US" smtClean="0"/>
              <a:t>Others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vs. Procedures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Procedures are </a:t>
            </a:r>
            <a:r>
              <a:rPr lang="en-US" altLang="en-US" smtClean="0">
                <a:solidFill>
                  <a:srgbClr val="FF0000"/>
                </a:solidFill>
              </a:rPr>
              <a:t>explicitly</a:t>
            </a:r>
            <a:r>
              <a:rPr lang="en-US" altLang="en-US" smtClean="0"/>
              <a:t> executed by a user or application</a:t>
            </a:r>
          </a:p>
          <a:p>
            <a:pPr eaLnBrk="1" hangingPunct="1">
              <a:defRPr/>
            </a:pPr>
            <a:r>
              <a:rPr lang="en-US" altLang="en-US" smtClean="0"/>
              <a:t>Triggers are </a:t>
            </a:r>
            <a:r>
              <a:rPr lang="en-US" altLang="en-US" smtClean="0">
                <a:solidFill>
                  <a:srgbClr val="FF0000"/>
                </a:solidFill>
              </a:rPr>
              <a:t>implicitly</a:t>
            </a:r>
            <a:r>
              <a:rPr lang="en-US" altLang="en-US" smtClean="0"/>
              <a:t> executed (fired) when the triggering event occurs</a:t>
            </a:r>
          </a:p>
          <a:p>
            <a:pPr eaLnBrk="1" hangingPunct="1">
              <a:defRPr/>
            </a:pPr>
            <a:r>
              <a:rPr lang="en-US" altLang="en-US" smtClean="0"/>
              <a:t>Triggers should not be used as a lazy way to invoke a procedure as they are fired </a:t>
            </a:r>
            <a:r>
              <a:rPr lang="en-US" altLang="en-US" u="sng" smtClean="0"/>
              <a:t>every</a:t>
            </a:r>
            <a:r>
              <a:rPr lang="en-US" altLang="en-US" smtClean="0"/>
              <a:t> time the event occurs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9248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FF0000"/>
                </a:solidFill>
              </a:rPr>
              <a:t>trigger specification</a:t>
            </a:r>
            <a:r>
              <a:rPr lang="en-US" altLang="en-US" smtClean="0"/>
              <a:t> names the trigger and indicates when it will fire</a:t>
            </a:r>
          </a:p>
          <a:p>
            <a:pPr eaLnBrk="1" hangingPunct="1"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FF0000"/>
                </a:solidFill>
              </a:rPr>
              <a:t>trigger body</a:t>
            </a:r>
            <a:r>
              <a:rPr lang="en-US" altLang="en-US" smtClean="0"/>
              <a:t> contains the PL/SQL code to accomplish whatever task(s) need to be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077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Timing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triggers timing has to be specified first</a:t>
            </a:r>
          </a:p>
          <a:p>
            <a:pPr lvl="1" eaLnBrk="1" hangingPunct="1">
              <a:defRPr/>
            </a:pPr>
            <a:r>
              <a:rPr lang="en-US" altLang="en-US" smtClean="0"/>
              <a:t>Before (most common)</a:t>
            </a:r>
          </a:p>
          <a:p>
            <a:pPr lvl="2" eaLnBrk="1" hangingPunct="1">
              <a:defRPr/>
            </a:pPr>
            <a:r>
              <a:rPr lang="en-US" altLang="en-US" smtClean="0"/>
              <a:t>Trigger should be fired before the operation</a:t>
            </a:r>
          </a:p>
          <a:p>
            <a:pPr lvl="3" eaLnBrk="1" hangingPunct="1">
              <a:defRPr/>
            </a:pPr>
            <a:r>
              <a:rPr lang="en-US" altLang="en-US" smtClean="0"/>
              <a:t>i.e. before an insert</a:t>
            </a:r>
          </a:p>
          <a:p>
            <a:pPr lvl="1" eaLnBrk="1" hangingPunct="1">
              <a:defRPr/>
            </a:pPr>
            <a:r>
              <a:rPr lang="en-US" altLang="en-US" smtClean="0"/>
              <a:t>After</a:t>
            </a:r>
          </a:p>
          <a:p>
            <a:pPr lvl="2" eaLnBrk="1" hangingPunct="1">
              <a:defRPr/>
            </a:pPr>
            <a:r>
              <a:rPr lang="en-US" altLang="en-US" smtClean="0"/>
              <a:t>Trigger should be fired after the operation</a:t>
            </a:r>
          </a:p>
          <a:p>
            <a:pPr lvl="3" eaLnBrk="1" hangingPunct="1">
              <a:defRPr/>
            </a:pPr>
            <a:r>
              <a:rPr lang="en-US" altLang="en-US" smtClean="0"/>
              <a:t>i.e. after a delete is performed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Events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Three types of events are available</a:t>
            </a:r>
          </a:p>
          <a:p>
            <a:pPr lvl="1" eaLnBrk="1" hangingPunct="1">
              <a:defRPr/>
            </a:pPr>
            <a:r>
              <a:rPr lang="en-US" altLang="en-US" smtClean="0"/>
              <a:t>DML events</a:t>
            </a:r>
          </a:p>
          <a:p>
            <a:pPr lvl="1" eaLnBrk="1" hangingPunct="1">
              <a:defRPr/>
            </a:pPr>
            <a:r>
              <a:rPr lang="en-US" altLang="en-US" smtClean="0"/>
              <a:t>DDL events</a:t>
            </a:r>
          </a:p>
          <a:p>
            <a:pPr lvl="1" eaLnBrk="1" hangingPunct="1">
              <a:defRPr/>
            </a:pPr>
            <a:r>
              <a:rPr lang="en-US" altLang="en-US" smtClean="0"/>
              <a:t>Database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DML Events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Changes to data in a table</a:t>
            </a:r>
          </a:p>
          <a:p>
            <a:pPr lvl="1" eaLnBrk="1" hangingPunct="1">
              <a:defRPr/>
            </a:pPr>
            <a:r>
              <a:rPr lang="en-US" altLang="en-US" smtClean="0"/>
              <a:t>Insert</a:t>
            </a:r>
          </a:p>
          <a:p>
            <a:pPr lvl="1" eaLnBrk="1" hangingPunct="1">
              <a:defRPr/>
            </a:pPr>
            <a:r>
              <a:rPr lang="en-US" altLang="en-US" smtClean="0"/>
              <a:t>Update</a:t>
            </a:r>
          </a:p>
          <a:p>
            <a:pPr lvl="1" eaLnBrk="1" hangingPunct="1">
              <a:defRPr/>
            </a:pPr>
            <a:r>
              <a:rPr lang="en-US" altLang="en-US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342</TotalTime>
  <Words>368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Verdana</vt:lpstr>
      <vt:lpstr>Wingdings</vt:lpstr>
      <vt:lpstr>Globe</vt:lpstr>
      <vt:lpstr>Oracle PL/SQL</vt:lpstr>
      <vt:lpstr>Triggers</vt:lpstr>
      <vt:lpstr>Triggers vs. Procedures</vt:lpstr>
      <vt:lpstr>Triggers</vt:lpstr>
      <vt:lpstr>Triggers</vt:lpstr>
      <vt:lpstr>Triggers</vt:lpstr>
      <vt:lpstr>Triggers Timing</vt:lpstr>
      <vt:lpstr>Trigger Events</vt:lpstr>
      <vt:lpstr>DML Events</vt:lpstr>
      <vt:lpstr>DDL Events</vt:lpstr>
      <vt:lpstr>Database Events</vt:lpstr>
      <vt:lpstr>Trigger DML Events</vt:lpstr>
      <vt:lpstr>Table Name</vt:lpstr>
      <vt:lpstr>Trigger Level</vt:lpstr>
      <vt:lpstr>Event Examples</vt:lpstr>
      <vt:lpstr>Triggers</vt:lpstr>
      <vt:lpstr>Triggers Exceptions</vt:lpstr>
    </vt:vector>
  </TitlesOfParts>
  <Company>PSTCC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Dibya</cp:lastModifiedBy>
  <cp:revision>15</cp:revision>
  <dcterms:created xsi:type="dcterms:W3CDTF">2003-11-18T21:02:00Z</dcterms:created>
  <dcterms:modified xsi:type="dcterms:W3CDTF">2016-09-14T11:37:31Z</dcterms:modified>
</cp:coreProperties>
</file>