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ebas Neue Bold" charset="1" panose="020B0606020202050201"/>
      <p:regular r:id="rId20"/>
    </p:embeddedFont>
    <p:embeddedFont>
      <p:font typeface="Montserrat Classic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Montserrat Italics" charset="1" panose="00000500000000000000"/>
      <p:regular r:id="rId24"/>
    </p:embeddedFont>
    <p:embeddedFont>
      <p:font typeface="Montserrat Classic Bold" charset="1" panose="00000800000000000000"/>
      <p:regular r:id="rId25"/>
    </p:embeddedFont>
    <p:embeddedFont>
      <p:font typeface="Montserrat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6.fntdata"/><Relationship Id="rId8" Type="http://schemas.openxmlformats.org/officeDocument/2006/relationships/slide" Target="slides/slide3.xml"/><Relationship Id="rId21" Type="http://schemas.openxmlformats.org/officeDocument/2006/relationships/font" Target="fonts/font21.fntdata"/><Relationship Id="rId3" Type="http://schemas.openxmlformats.org/officeDocument/2006/relationships/viewProps" Target="view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5.fntdata"/><Relationship Id="rId7" Type="http://schemas.openxmlformats.org/officeDocument/2006/relationships/slide" Target="slides/slide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font" Target="fonts/font24.fntdata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font" Target="fonts/font23.fntdata"/><Relationship Id="rId5" Type="http://schemas.openxmlformats.org/officeDocument/2006/relationships/tableStyles" Target="tableStyles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font" Target="fonts/font22.fntdata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8415441" cy="8229600"/>
          </a:xfrm>
          <a:custGeom>
            <a:avLst/>
            <a:gdLst/>
            <a:ahLst/>
            <a:cxnLst/>
            <a:rect r="r" b="b" t="t" l="l"/>
            <a:pathLst>
              <a:path h="8229600" w="8415441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31110" y="2919244"/>
            <a:ext cx="6872071" cy="475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01"/>
              </a:lnSpc>
            </a:pPr>
            <a:r>
              <a:rPr lang="en-US" sz="12873">
                <a:solidFill>
                  <a:srgbClr val="000000"/>
                </a:solidFill>
                <a:latin typeface="Bebas Neue Bold"/>
              </a:rPr>
              <a:t>AI-BASED ATTENDANCE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03797" y="3545781"/>
            <a:ext cx="5584527" cy="1596186"/>
            <a:chOff x="0" y="0"/>
            <a:chExt cx="7446036" cy="21282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446036" cy="2128248"/>
              <a:chOff x="0" y="0"/>
              <a:chExt cx="1470822" cy="42039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70822" cy="420395"/>
              </a:xfrm>
              <a:custGeom>
                <a:avLst/>
                <a:gdLst/>
                <a:ahLst/>
                <a:cxnLst/>
                <a:rect r="r" b="b" t="t" l="l"/>
                <a:pathLst>
                  <a:path h="420395" w="1470822">
                    <a:moveTo>
                      <a:pt x="47135" y="0"/>
                    </a:moveTo>
                    <a:lnTo>
                      <a:pt x="1423687" y="0"/>
                    </a:lnTo>
                    <a:cubicBezTo>
                      <a:pt x="1436188" y="0"/>
                      <a:pt x="1448177" y="4966"/>
                      <a:pt x="1457016" y="13805"/>
                    </a:cubicBezTo>
                    <a:cubicBezTo>
                      <a:pt x="1465856" y="22645"/>
                      <a:pt x="1470822" y="34634"/>
                      <a:pt x="1470822" y="47135"/>
                    </a:cubicBezTo>
                    <a:lnTo>
                      <a:pt x="1470822" y="373260"/>
                    </a:lnTo>
                    <a:cubicBezTo>
                      <a:pt x="1470822" y="399292"/>
                      <a:pt x="1449719" y="420395"/>
                      <a:pt x="1423687" y="420395"/>
                    </a:cubicBezTo>
                    <a:lnTo>
                      <a:pt x="47135" y="420395"/>
                    </a:lnTo>
                    <a:cubicBezTo>
                      <a:pt x="34634" y="420395"/>
                      <a:pt x="22645" y="415429"/>
                      <a:pt x="13805" y="406589"/>
                    </a:cubicBezTo>
                    <a:cubicBezTo>
                      <a:pt x="4966" y="397750"/>
                      <a:pt x="0" y="385761"/>
                      <a:pt x="0" y="373260"/>
                    </a:cubicBezTo>
                    <a:lnTo>
                      <a:pt x="0" y="47135"/>
                    </a:lnTo>
                    <a:cubicBezTo>
                      <a:pt x="0" y="34634"/>
                      <a:pt x="4966" y="22645"/>
                      <a:pt x="13805" y="13805"/>
                    </a:cubicBezTo>
                    <a:cubicBezTo>
                      <a:pt x="22645" y="4966"/>
                      <a:pt x="34634" y="0"/>
                      <a:pt x="47135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470822" cy="4584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586699" y="613697"/>
              <a:ext cx="6272638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 Classic"/>
                </a:rPr>
                <a:t>Provided accurate attendance marking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03797" y="5732517"/>
            <a:ext cx="5584527" cy="1262811"/>
            <a:chOff x="0" y="0"/>
            <a:chExt cx="1470822" cy="3325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822" cy="332592"/>
            </a:xfrm>
            <a:custGeom>
              <a:avLst/>
              <a:gdLst/>
              <a:ahLst/>
              <a:cxnLst/>
              <a:rect r="r" b="b" t="t" l="l"/>
              <a:pathLst>
                <a:path h="332592" w="1470822">
                  <a:moveTo>
                    <a:pt x="47135" y="0"/>
                  </a:moveTo>
                  <a:lnTo>
                    <a:pt x="1423687" y="0"/>
                  </a:lnTo>
                  <a:cubicBezTo>
                    <a:pt x="1436188" y="0"/>
                    <a:pt x="1448177" y="4966"/>
                    <a:pt x="1457016" y="13805"/>
                  </a:cubicBezTo>
                  <a:cubicBezTo>
                    <a:pt x="1465856" y="22645"/>
                    <a:pt x="1470822" y="34634"/>
                    <a:pt x="1470822" y="47135"/>
                  </a:cubicBezTo>
                  <a:lnTo>
                    <a:pt x="1470822" y="285458"/>
                  </a:lnTo>
                  <a:cubicBezTo>
                    <a:pt x="1470822" y="311489"/>
                    <a:pt x="1449719" y="332592"/>
                    <a:pt x="1423687" y="332592"/>
                  </a:cubicBezTo>
                  <a:lnTo>
                    <a:pt x="47135" y="332592"/>
                  </a:lnTo>
                  <a:cubicBezTo>
                    <a:pt x="34634" y="332592"/>
                    <a:pt x="22645" y="327626"/>
                    <a:pt x="13805" y="318787"/>
                  </a:cubicBezTo>
                  <a:cubicBezTo>
                    <a:pt x="4966" y="309947"/>
                    <a:pt x="0" y="297958"/>
                    <a:pt x="0" y="285458"/>
                  </a:cubicBezTo>
                  <a:lnTo>
                    <a:pt x="0" y="47135"/>
                  </a:lnTo>
                  <a:cubicBezTo>
                    <a:pt x="0" y="34634"/>
                    <a:pt x="4966" y="22645"/>
                    <a:pt x="13805" y="13805"/>
                  </a:cubicBezTo>
                  <a:cubicBezTo>
                    <a:pt x="22645" y="4966"/>
                    <a:pt x="34634" y="0"/>
                    <a:pt x="47135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70822" cy="370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543821" y="6183265"/>
            <a:ext cx="470447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</a:rPr>
              <a:t>Significant reduction in time spen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03797" y="7736032"/>
            <a:ext cx="5584527" cy="1262811"/>
            <a:chOff x="0" y="0"/>
            <a:chExt cx="1470822" cy="3325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0822" cy="332592"/>
            </a:xfrm>
            <a:custGeom>
              <a:avLst/>
              <a:gdLst/>
              <a:ahLst/>
              <a:cxnLst/>
              <a:rect r="r" b="b" t="t" l="l"/>
              <a:pathLst>
                <a:path h="332592" w="1470822">
                  <a:moveTo>
                    <a:pt x="47135" y="0"/>
                  </a:moveTo>
                  <a:lnTo>
                    <a:pt x="1423687" y="0"/>
                  </a:lnTo>
                  <a:cubicBezTo>
                    <a:pt x="1436188" y="0"/>
                    <a:pt x="1448177" y="4966"/>
                    <a:pt x="1457016" y="13805"/>
                  </a:cubicBezTo>
                  <a:cubicBezTo>
                    <a:pt x="1465856" y="22645"/>
                    <a:pt x="1470822" y="34634"/>
                    <a:pt x="1470822" y="47135"/>
                  </a:cubicBezTo>
                  <a:lnTo>
                    <a:pt x="1470822" y="285458"/>
                  </a:lnTo>
                  <a:cubicBezTo>
                    <a:pt x="1470822" y="311489"/>
                    <a:pt x="1449719" y="332592"/>
                    <a:pt x="1423687" y="332592"/>
                  </a:cubicBezTo>
                  <a:lnTo>
                    <a:pt x="47135" y="332592"/>
                  </a:lnTo>
                  <a:cubicBezTo>
                    <a:pt x="34634" y="332592"/>
                    <a:pt x="22645" y="327626"/>
                    <a:pt x="13805" y="318787"/>
                  </a:cubicBezTo>
                  <a:cubicBezTo>
                    <a:pt x="4966" y="309947"/>
                    <a:pt x="0" y="297958"/>
                    <a:pt x="0" y="285458"/>
                  </a:cubicBezTo>
                  <a:lnTo>
                    <a:pt x="0" y="47135"/>
                  </a:lnTo>
                  <a:cubicBezTo>
                    <a:pt x="0" y="34634"/>
                    <a:pt x="4966" y="22645"/>
                    <a:pt x="13805" y="13805"/>
                  </a:cubicBezTo>
                  <a:cubicBezTo>
                    <a:pt x="22645" y="4966"/>
                    <a:pt x="34634" y="0"/>
                    <a:pt x="47135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70822" cy="370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543821" y="8033554"/>
            <a:ext cx="470447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</a:rPr>
              <a:t>Positive feedback on ease of use and reliability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74185" y="2045335"/>
            <a:ext cx="5464812" cy="6613993"/>
          </a:xfrm>
          <a:custGeom>
            <a:avLst/>
            <a:gdLst/>
            <a:ahLst/>
            <a:cxnLst/>
            <a:rect r="r" b="b" t="t" l="l"/>
            <a:pathLst>
              <a:path h="6613993" w="5464812">
                <a:moveTo>
                  <a:pt x="0" y="0"/>
                </a:moveTo>
                <a:lnTo>
                  <a:pt x="5464812" y="0"/>
                </a:lnTo>
                <a:lnTo>
                  <a:pt x="5464812" y="6613993"/>
                </a:lnTo>
                <a:lnTo>
                  <a:pt x="0" y="6613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579377" y="1544669"/>
            <a:ext cx="6633367" cy="167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15"/>
              </a:lnSpc>
            </a:pPr>
            <a:r>
              <a:rPr lang="en-US" sz="12293">
                <a:solidFill>
                  <a:srgbClr val="FFFFFF"/>
                </a:solidFill>
                <a:latin typeface="Bebas Neue Bold"/>
              </a:rPr>
              <a:t>Key Findings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57114" y="1221258"/>
            <a:ext cx="8272440" cy="8377155"/>
          </a:xfrm>
          <a:custGeom>
            <a:avLst/>
            <a:gdLst/>
            <a:ahLst/>
            <a:cxnLst/>
            <a:rect r="r" b="b" t="t" l="l"/>
            <a:pathLst>
              <a:path h="8377155" w="8272440">
                <a:moveTo>
                  <a:pt x="0" y="0"/>
                </a:moveTo>
                <a:lnTo>
                  <a:pt x="8272440" y="0"/>
                </a:lnTo>
                <a:lnTo>
                  <a:pt x="8272440" y="8377155"/>
                </a:lnTo>
                <a:lnTo>
                  <a:pt x="0" y="8377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1607" y="3706187"/>
            <a:ext cx="3451574" cy="2589511"/>
            <a:chOff x="0" y="0"/>
            <a:chExt cx="909057" cy="6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5833" y="3706187"/>
            <a:ext cx="3451574" cy="2589511"/>
            <a:chOff x="0" y="0"/>
            <a:chExt cx="909057" cy="6820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11758" y="3706187"/>
            <a:ext cx="3451574" cy="2589511"/>
            <a:chOff x="0" y="0"/>
            <a:chExt cx="909057" cy="6820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77682" y="3674129"/>
            <a:ext cx="3451574" cy="2589511"/>
            <a:chOff x="0" y="0"/>
            <a:chExt cx="909057" cy="6820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64049" y="3962146"/>
            <a:ext cx="2658899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Lighting Conditions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8246" y="5044076"/>
            <a:ext cx="3058297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Variability affected facial recognition accuracy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47060" y="3962146"/>
            <a:ext cx="2274098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Data Security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43321" y="5207906"/>
            <a:ext cx="3058297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nsuring secure storage and transmission of facial data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11783" y="4720226"/>
            <a:ext cx="3058297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Managing system performance as the number of users increased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87257" y="3962146"/>
            <a:ext cx="279549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Training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55858" y="4664981"/>
            <a:ext cx="3058297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Time-consuming process to train the model and create a comprehensive dataset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83615" y="1641615"/>
            <a:ext cx="11056286" cy="106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53"/>
              </a:lnSpc>
              <a:spcBef>
                <a:spcPct val="0"/>
              </a:spcBef>
            </a:pPr>
            <a:r>
              <a:rPr lang="en-US" sz="7775">
                <a:solidFill>
                  <a:srgbClr val="FFFFFF"/>
                </a:solidFill>
                <a:latin typeface="Bebas Neue Bold"/>
              </a:rPr>
              <a:t>Challenges Encountered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08396" y="3979926"/>
            <a:ext cx="3058297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Scalability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8390" y="1772649"/>
            <a:ext cx="11932996" cy="7485651"/>
            <a:chOff x="0" y="0"/>
            <a:chExt cx="3142847" cy="1971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2847" cy="1971529"/>
            </a:xfrm>
            <a:custGeom>
              <a:avLst/>
              <a:gdLst/>
              <a:ahLst/>
              <a:cxnLst/>
              <a:rect r="r" b="b" t="t" l="l"/>
              <a:pathLst>
                <a:path h="1971529" w="3142847">
                  <a:moveTo>
                    <a:pt x="33088" y="0"/>
                  </a:moveTo>
                  <a:lnTo>
                    <a:pt x="3109759" y="0"/>
                  </a:lnTo>
                  <a:cubicBezTo>
                    <a:pt x="3128033" y="0"/>
                    <a:pt x="3142847" y="14814"/>
                    <a:pt x="3142847" y="33088"/>
                  </a:cubicBezTo>
                  <a:lnTo>
                    <a:pt x="3142847" y="1938442"/>
                  </a:lnTo>
                  <a:cubicBezTo>
                    <a:pt x="3142847" y="1956715"/>
                    <a:pt x="3128033" y="1971529"/>
                    <a:pt x="3109759" y="1971529"/>
                  </a:cubicBezTo>
                  <a:lnTo>
                    <a:pt x="33088" y="1971529"/>
                  </a:lnTo>
                  <a:cubicBezTo>
                    <a:pt x="14814" y="1971529"/>
                    <a:pt x="0" y="1956715"/>
                    <a:pt x="0" y="1938442"/>
                  </a:cubicBezTo>
                  <a:lnTo>
                    <a:pt x="0" y="33088"/>
                  </a:lnTo>
                  <a:cubicBezTo>
                    <a:pt x="0" y="14814"/>
                    <a:pt x="14814" y="0"/>
                    <a:pt x="33088" y="0"/>
                  </a:cubicBezTo>
                  <a:close/>
                </a:path>
              </a:pathLst>
            </a:custGeom>
            <a:solidFill>
              <a:srgbClr val="CAD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42847" cy="2009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69614" y="1946910"/>
            <a:ext cx="5068306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FFFFFF"/>
                </a:solidFill>
                <a:latin typeface="Bebas Neue Bold"/>
              </a:rPr>
              <a:t>Lessons Learned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62" y="2109556"/>
            <a:ext cx="11349453" cy="655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315" indent="-352657" lvl="1">
              <a:lnSpc>
                <a:spcPts val="6533"/>
              </a:lnSpc>
              <a:buFont typeface="Arial"/>
              <a:buChar char="•"/>
            </a:pPr>
            <a:r>
              <a:rPr lang="en-US" sz="3266">
                <a:solidFill>
                  <a:srgbClr val="000000"/>
                </a:solidFill>
                <a:latin typeface="Montserrat Classic Semi-Bold"/>
              </a:rPr>
              <a:t>Model Robustness:</a:t>
            </a:r>
            <a:r>
              <a:rPr lang="en-US" sz="3266">
                <a:solidFill>
                  <a:srgbClr val="000000"/>
                </a:solidFill>
                <a:latin typeface="Montserrat Classic"/>
              </a:rPr>
              <a:t> Importance of training the model under diverse conditions</a:t>
            </a:r>
          </a:p>
          <a:p>
            <a:pPr algn="l" marL="705315" indent="-352657" lvl="1">
              <a:lnSpc>
                <a:spcPts val="6533"/>
              </a:lnSpc>
              <a:buFont typeface="Arial"/>
              <a:buChar char="•"/>
            </a:pPr>
            <a:r>
              <a:rPr lang="en-US" sz="3266">
                <a:solidFill>
                  <a:srgbClr val="000000"/>
                </a:solidFill>
                <a:latin typeface="Montserrat Classic Semi-Bold"/>
              </a:rPr>
              <a:t>Data Privacy:</a:t>
            </a:r>
            <a:r>
              <a:rPr lang="en-US" sz="3266">
                <a:solidFill>
                  <a:srgbClr val="000000"/>
                </a:solidFill>
                <a:latin typeface="Montserrat Classic"/>
              </a:rPr>
              <a:t> Critical need for implementing strong data security measures</a:t>
            </a:r>
          </a:p>
          <a:p>
            <a:pPr algn="l" marL="705315" indent="-352657" lvl="1">
              <a:lnSpc>
                <a:spcPts val="6533"/>
              </a:lnSpc>
              <a:buFont typeface="Arial"/>
              <a:buChar char="•"/>
            </a:pPr>
            <a:r>
              <a:rPr lang="en-US" sz="3266">
                <a:solidFill>
                  <a:srgbClr val="000000"/>
                </a:solidFill>
                <a:latin typeface="Montserrat Classic Semi-Bold"/>
              </a:rPr>
              <a:t>User Training:</a:t>
            </a:r>
            <a:r>
              <a:rPr lang="en-US" sz="3266">
                <a:solidFill>
                  <a:srgbClr val="000000"/>
                </a:solidFill>
                <a:latin typeface="Montserrat Classic"/>
              </a:rPr>
              <a:t> Providing clear instructions for users to improve system effectiveness</a:t>
            </a:r>
          </a:p>
          <a:p>
            <a:pPr algn="l" marL="705315" indent="-352657" lvl="1">
              <a:lnSpc>
                <a:spcPts val="6533"/>
              </a:lnSpc>
              <a:buFont typeface="Arial"/>
              <a:buChar char="•"/>
            </a:pPr>
            <a:r>
              <a:rPr lang="en-US" sz="3266">
                <a:solidFill>
                  <a:srgbClr val="000000"/>
                </a:solidFill>
                <a:latin typeface="Montserrat Classic Semi-Bold"/>
              </a:rPr>
              <a:t>Face Recognition Model:</a:t>
            </a:r>
            <a:r>
              <a:rPr lang="en-US" sz="3266">
                <a:solidFill>
                  <a:srgbClr val="000000"/>
                </a:solidFill>
                <a:latin typeface="Montserrat Classic"/>
              </a:rPr>
              <a:t> Importance of developing a good face recognition model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304393" y="5515475"/>
            <a:ext cx="2733527" cy="2549014"/>
          </a:xfrm>
          <a:custGeom>
            <a:avLst/>
            <a:gdLst/>
            <a:ahLst/>
            <a:cxnLst/>
            <a:rect r="r" b="b" t="t" l="l"/>
            <a:pathLst>
              <a:path h="2549014" w="2733527">
                <a:moveTo>
                  <a:pt x="0" y="0"/>
                </a:moveTo>
                <a:lnTo>
                  <a:pt x="2733527" y="0"/>
                </a:lnTo>
                <a:lnTo>
                  <a:pt x="2733527" y="2549013"/>
                </a:lnTo>
                <a:lnTo>
                  <a:pt x="0" y="25490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1800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067300"/>
            <a:ext cx="6118937" cy="416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Incremental Training: 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Tr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a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in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 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m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odel 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only on newly added data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Alternative Models:</a:t>
            </a:r>
            <a:r>
              <a:rPr lang="en-US" sz="2799">
                <a:solidFill>
                  <a:srgbClr val="000000"/>
                </a:solidFill>
                <a:latin typeface="Montserrat Classic"/>
              </a:rPr>
              <a:t> Experiment with KNN or CNNs for potentially better performance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68741"/>
            <a:ext cx="6118937" cy="21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0"/>
              </a:lnSpc>
            </a:pPr>
            <a:r>
              <a:rPr lang="en-US" sz="8000">
                <a:solidFill>
                  <a:srgbClr val="000000"/>
                </a:solidFill>
                <a:latin typeface="Bebas Neue Bold"/>
              </a:rPr>
              <a:t>Future Enhancements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33734" y="1366236"/>
            <a:ext cx="7258642" cy="7554528"/>
          </a:xfrm>
          <a:custGeom>
            <a:avLst/>
            <a:gdLst/>
            <a:ahLst/>
            <a:cxnLst/>
            <a:rect r="r" b="b" t="t" l="l"/>
            <a:pathLst>
              <a:path h="7554528" w="7258642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7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0427" cy="2349314"/>
            </a:xfrm>
            <a:custGeom>
              <a:avLst/>
              <a:gdLst/>
              <a:ahLst/>
              <a:cxnLst/>
              <a:rect r="r" b="b" t="t" l="l"/>
              <a:pathLst>
                <a:path h="2349314" w="4440427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18004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52776" y="3879564"/>
            <a:ext cx="7194594" cy="280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8"/>
              </a:lnSpc>
            </a:pPr>
            <a:r>
              <a:rPr lang="en-US" sz="11264">
                <a:solidFill>
                  <a:srgbClr val="FFFFFF"/>
                </a:solidFill>
                <a:latin typeface="Bebas Neue Bold"/>
              </a:rPr>
              <a:t>THANK YOU FOR LISTENING!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5495" y="1063912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46194" y="3338555"/>
            <a:ext cx="9935562" cy="5112720"/>
            <a:chOff x="0" y="0"/>
            <a:chExt cx="2616774" cy="1346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6774" cy="1346560"/>
            </a:xfrm>
            <a:custGeom>
              <a:avLst/>
              <a:gdLst/>
              <a:ahLst/>
              <a:cxnLst/>
              <a:rect r="r" b="b" t="t" l="l"/>
              <a:pathLst>
                <a:path h="1346560" w="2616774">
                  <a:moveTo>
                    <a:pt x="39740" y="0"/>
                  </a:moveTo>
                  <a:lnTo>
                    <a:pt x="2577034" y="0"/>
                  </a:lnTo>
                  <a:cubicBezTo>
                    <a:pt x="2587573" y="0"/>
                    <a:pt x="2597681" y="4187"/>
                    <a:pt x="2605134" y="11640"/>
                  </a:cubicBezTo>
                  <a:cubicBezTo>
                    <a:pt x="2612587" y="19092"/>
                    <a:pt x="2616774" y="29200"/>
                    <a:pt x="2616774" y="39740"/>
                  </a:cubicBezTo>
                  <a:lnTo>
                    <a:pt x="2616774" y="1306820"/>
                  </a:lnTo>
                  <a:cubicBezTo>
                    <a:pt x="2616774" y="1317360"/>
                    <a:pt x="2612587" y="1327468"/>
                    <a:pt x="2605134" y="1334920"/>
                  </a:cubicBezTo>
                  <a:cubicBezTo>
                    <a:pt x="2597681" y="1342373"/>
                    <a:pt x="2587573" y="1346560"/>
                    <a:pt x="2577034" y="1346560"/>
                  </a:cubicBezTo>
                  <a:lnTo>
                    <a:pt x="39740" y="1346560"/>
                  </a:lnTo>
                  <a:cubicBezTo>
                    <a:pt x="29200" y="1346560"/>
                    <a:pt x="19092" y="1342373"/>
                    <a:pt x="11640" y="1334920"/>
                  </a:cubicBezTo>
                  <a:cubicBezTo>
                    <a:pt x="4187" y="1327468"/>
                    <a:pt x="0" y="1317360"/>
                    <a:pt x="0" y="1306820"/>
                  </a:cubicBezTo>
                  <a:lnTo>
                    <a:pt x="0" y="39740"/>
                  </a:lnTo>
                  <a:cubicBezTo>
                    <a:pt x="0" y="29200"/>
                    <a:pt x="4187" y="19092"/>
                    <a:pt x="11640" y="11640"/>
                  </a:cubicBezTo>
                  <a:cubicBezTo>
                    <a:pt x="19092" y="4187"/>
                    <a:pt x="29200" y="0"/>
                    <a:pt x="39740" y="0"/>
                  </a:cubicBezTo>
                  <a:close/>
                </a:path>
              </a:pathLst>
            </a:custGeom>
            <a:solidFill>
              <a:srgbClr val="CAD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16774" cy="138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396114"/>
            <a:ext cx="3526151" cy="3398328"/>
          </a:xfrm>
          <a:custGeom>
            <a:avLst/>
            <a:gdLst/>
            <a:ahLst/>
            <a:cxnLst/>
            <a:rect r="r" b="b" t="t" l="l"/>
            <a:pathLst>
              <a:path h="3398328" w="3526151">
                <a:moveTo>
                  <a:pt x="0" y="0"/>
                </a:moveTo>
                <a:lnTo>
                  <a:pt x="3526151" y="0"/>
                </a:lnTo>
                <a:lnTo>
                  <a:pt x="3526151" y="3398328"/>
                </a:lnTo>
                <a:lnTo>
                  <a:pt x="0" y="3398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37606" y="3471581"/>
            <a:ext cx="9343504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1E0342"/>
                </a:solidFill>
                <a:latin typeface="Montserrat Classic"/>
              </a:rPr>
              <a:t>Time-consuming and prone to errors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46910"/>
            <a:ext cx="5368327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E2F7F5"/>
                </a:solidFill>
                <a:latin typeface="Bebas Neue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37606" y="4372715"/>
            <a:ext cx="10150394" cy="176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1E0342"/>
                </a:solidFill>
                <a:latin typeface="Montserrat Classic"/>
              </a:rPr>
              <a:t>Difficult to maintain and analyze attendance records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7606" y="6143826"/>
            <a:ext cx="9497424" cy="2684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1E0342"/>
                </a:solidFill>
                <a:latin typeface="Montserrat Classic"/>
              </a:rPr>
              <a:t>Security concerns with manual record keeping</a:t>
            </a:r>
          </a:p>
          <a:p>
            <a:pPr algn="just">
              <a:lnSpc>
                <a:spcPts val="733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171688" y="2209800"/>
            <a:ext cx="81387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Montserrat Classic"/>
              </a:rPr>
              <a:t>Manual Attendance Systems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5950" y="3333750"/>
            <a:ext cx="10239870" cy="5112720"/>
            <a:chOff x="0" y="0"/>
            <a:chExt cx="2696921" cy="1346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96921" cy="1346560"/>
            </a:xfrm>
            <a:custGeom>
              <a:avLst/>
              <a:gdLst/>
              <a:ahLst/>
              <a:cxnLst/>
              <a:rect r="r" b="b" t="t" l="l"/>
              <a:pathLst>
                <a:path h="1346560" w="2696921">
                  <a:moveTo>
                    <a:pt x="38559" y="0"/>
                  </a:moveTo>
                  <a:lnTo>
                    <a:pt x="2658362" y="0"/>
                  </a:lnTo>
                  <a:cubicBezTo>
                    <a:pt x="2668588" y="0"/>
                    <a:pt x="2678396" y="4062"/>
                    <a:pt x="2685627" y="11294"/>
                  </a:cubicBezTo>
                  <a:cubicBezTo>
                    <a:pt x="2692858" y="18525"/>
                    <a:pt x="2696921" y="28332"/>
                    <a:pt x="2696921" y="38559"/>
                  </a:cubicBezTo>
                  <a:lnTo>
                    <a:pt x="2696921" y="1308001"/>
                  </a:lnTo>
                  <a:cubicBezTo>
                    <a:pt x="2696921" y="1318228"/>
                    <a:pt x="2692858" y="1328035"/>
                    <a:pt x="2685627" y="1335266"/>
                  </a:cubicBezTo>
                  <a:cubicBezTo>
                    <a:pt x="2678396" y="1342498"/>
                    <a:pt x="2668588" y="1346560"/>
                    <a:pt x="2658362" y="1346560"/>
                  </a:cubicBezTo>
                  <a:lnTo>
                    <a:pt x="38559" y="1346560"/>
                  </a:lnTo>
                  <a:cubicBezTo>
                    <a:pt x="28332" y="1346560"/>
                    <a:pt x="18525" y="1342498"/>
                    <a:pt x="11294" y="1335266"/>
                  </a:cubicBezTo>
                  <a:cubicBezTo>
                    <a:pt x="4062" y="1328035"/>
                    <a:pt x="0" y="1318228"/>
                    <a:pt x="0" y="1308001"/>
                  </a:cubicBezTo>
                  <a:lnTo>
                    <a:pt x="0" y="38559"/>
                  </a:lnTo>
                  <a:cubicBezTo>
                    <a:pt x="0" y="28332"/>
                    <a:pt x="4062" y="18525"/>
                    <a:pt x="11294" y="11294"/>
                  </a:cubicBezTo>
                  <a:cubicBezTo>
                    <a:pt x="18525" y="4062"/>
                    <a:pt x="28332" y="0"/>
                    <a:pt x="38559" y="0"/>
                  </a:cubicBezTo>
                  <a:close/>
                </a:path>
              </a:pathLst>
            </a:custGeom>
            <a:solidFill>
              <a:srgbClr val="CADD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96921" cy="138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69614" y="1946910"/>
            <a:ext cx="5068306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2475"/>
              </a:lnSpc>
              <a:spcBef>
                <a:spcPct val="0"/>
              </a:spcBef>
            </a:pPr>
            <a:r>
              <a:rPr lang="en-US" sz="10396">
                <a:solidFill>
                  <a:srgbClr val="FFFFFF"/>
                </a:solidFill>
                <a:latin typeface="Bebas Neue Bold"/>
              </a:rPr>
              <a:t>The Solutions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62" y="3261131"/>
            <a:ext cx="9629678" cy="8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Utilizes facial recognition technology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162" y="4162264"/>
            <a:ext cx="9629678" cy="176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Automates attendance marking process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162" y="5933375"/>
            <a:ext cx="9788313" cy="176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1672" indent="-395836" lvl="1">
              <a:lnSpc>
                <a:spcPts val="7333"/>
              </a:lnSpc>
              <a:buFont typeface="Arial"/>
              <a:buChar char="•"/>
            </a:pPr>
            <a:r>
              <a:rPr lang="en-US" sz="3666">
                <a:solidFill>
                  <a:srgbClr val="000000"/>
                </a:solidFill>
                <a:latin typeface="Montserrat Classic"/>
              </a:rPr>
              <a:t>Provides digital records for easy maintenance and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0853" y="2209800"/>
            <a:ext cx="8791682" cy="80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3"/>
              </a:lnSpc>
              <a:spcBef>
                <a:spcPct val="0"/>
              </a:spcBef>
            </a:pPr>
            <a:r>
              <a:rPr lang="en-US" sz="4774">
                <a:solidFill>
                  <a:srgbClr val="FFFFFF"/>
                </a:solidFill>
                <a:latin typeface="Montserrat Classic"/>
              </a:rPr>
              <a:t>AI-Based Attendance System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598372" y="5068600"/>
            <a:ext cx="3439548" cy="3651810"/>
          </a:xfrm>
          <a:custGeom>
            <a:avLst/>
            <a:gdLst/>
            <a:ahLst/>
            <a:cxnLst/>
            <a:rect r="r" b="b" t="t" l="l"/>
            <a:pathLst>
              <a:path h="3651810" w="3439548">
                <a:moveTo>
                  <a:pt x="0" y="0"/>
                </a:moveTo>
                <a:lnTo>
                  <a:pt x="3439548" y="0"/>
                </a:lnTo>
                <a:lnTo>
                  <a:pt x="3439548" y="3651810"/>
                </a:lnTo>
                <a:lnTo>
                  <a:pt x="0" y="3651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3879" cy="2840271"/>
            </a:xfrm>
            <a:custGeom>
              <a:avLst/>
              <a:gdLst/>
              <a:ahLst/>
              <a:cxnLst/>
              <a:rect r="r" b="b" t="t" l="l"/>
              <a:pathLst>
                <a:path h="2840271" w="2553879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E2F7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5890" y="4478488"/>
            <a:ext cx="7559836" cy="471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71"/>
              </a:lnSpc>
              <a:buFont typeface="Arial"/>
              <a:buChar char="•"/>
            </a:pPr>
            <a:r>
              <a:rPr lang="en-US" sz="2799">
                <a:solidFill>
                  <a:srgbClr val="E2F7F5"/>
                </a:solidFill>
                <a:latin typeface="Poppins Bold"/>
              </a:rPr>
              <a:t>Automate Attendance</a:t>
            </a:r>
            <a:r>
              <a:rPr lang="en-US" sz="2799">
                <a:solidFill>
                  <a:srgbClr val="E2F7F5"/>
                </a:solidFill>
                <a:latin typeface="Poppins"/>
              </a:rPr>
              <a:t>: Replace manual attendance systems</a:t>
            </a:r>
          </a:p>
          <a:p>
            <a:pPr algn="l">
              <a:lnSpc>
                <a:spcPts val="4171"/>
              </a:lnSpc>
            </a:pPr>
          </a:p>
          <a:p>
            <a:pPr algn="l" marL="604519" indent="-302260" lvl="1">
              <a:lnSpc>
                <a:spcPts val="4171"/>
              </a:lnSpc>
              <a:buFont typeface="Arial"/>
              <a:buChar char="•"/>
            </a:pPr>
            <a:r>
              <a:rPr lang="en-US" sz="2799">
                <a:solidFill>
                  <a:srgbClr val="E2F7F5"/>
                </a:solidFill>
                <a:latin typeface="Poppins Bold"/>
              </a:rPr>
              <a:t>Digital Records:</a:t>
            </a:r>
            <a:r>
              <a:rPr lang="en-US" sz="2799">
                <a:solidFill>
                  <a:srgbClr val="E2F7F5"/>
                </a:solidFill>
                <a:latin typeface="Poppins"/>
              </a:rPr>
              <a:t> Maintain digital records of attendance</a:t>
            </a:r>
          </a:p>
          <a:p>
            <a:pPr algn="l">
              <a:lnSpc>
                <a:spcPts val="4171"/>
              </a:lnSpc>
            </a:pPr>
          </a:p>
          <a:p>
            <a:pPr algn="l" marL="604519" indent="-302260" lvl="1">
              <a:lnSpc>
                <a:spcPts val="4171"/>
              </a:lnSpc>
              <a:buFont typeface="Arial"/>
              <a:buChar char="•"/>
            </a:pPr>
            <a:r>
              <a:rPr lang="en-US" sz="2799">
                <a:solidFill>
                  <a:srgbClr val="E2F7F5"/>
                </a:solidFill>
                <a:latin typeface="Poppins Bold"/>
              </a:rPr>
              <a:t>Visualization</a:t>
            </a:r>
            <a:r>
              <a:rPr lang="en-US" sz="2799">
                <a:solidFill>
                  <a:srgbClr val="E2F7F5"/>
                </a:solidFill>
                <a:latin typeface="Poppins"/>
              </a:rPr>
              <a:t>: Utilize data visualization for better insights</a:t>
            </a:r>
          </a:p>
          <a:p>
            <a:pPr algn="l" marL="0" indent="0" lvl="0">
              <a:lnSpc>
                <a:spcPts val="417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05890" y="2476841"/>
            <a:ext cx="8082646" cy="142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73"/>
              </a:lnSpc>
            </a:pPr>
            <a:r>
              <a:rPr lang="en-US" sz="10567">
                <a:solidFill>
                  <a:srgbClr val="FFFFFF"/>
                </a:solidFill>
                <a:latin typeface="Bebas Neue Bold"/>
              </a:rPr>
              <a:t>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66810" y="1366236"/>
            <a:ext cx="7592490" cy="7554528"/>
          </a:xfrm>
          <a:custGeom>
            <a:avLst/>
            <a:gdLst/>
            <a:ahLst/>
            <a:cxnLst/>
            <a:rect r="r" b="b" t="t" l="l"/>
            <a:pathLst>
              <a:path h="7554528" w="7592490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57114" y="1221258"/>
            <a:ext cx="8272440" cy="8377155"/>
          </a:xfrm>
          <a:custGeom>
            <a:avLst/>
            <a:gdLst/>
            <a:ahLst/>
            <a:cxnLst/>
            <a:rect r="r" b="b" t="t" l="l"/>
            <a:pathLst>
              <a:path h="8377155" w="8272440">
                <a:moveTo>
                  <a:pt x="0" y="0"/>
                </a:moveTo>
                <a:lnTo>
                  <a:pt x="8272440" y="0"/>
                </a:lnTo>
                <a:lnTo>
                  <a:pt x="8272440" y="8377155"/>
                </a:lnTo>
                <a:lnTo>
                  <a:pt x="0" y="8377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1607" y="3706187"/>
            <a:ext cx="3451574" cy="2589511"/>
            <a:chOff x="0" y="0"/>
            <a:chExt cx="909057" cy="6820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5833" y="3706187"/>
            <a:ext cx="3451574" cy="2589511"/>
            <a:chOff x="0" y="0"/>
            <a:chExt cx="909057" cy="6820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11758" y="3706187"/>
            <a:ext cx="3451574" cy="2589511"/>
            <a:chOff x="0" y="0"/>
            <a:chExt cx="909057" cy="6820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77682" y="3674129"/>
            <a:ext cx="3451574" cy="2589511"/>
            <a:chOff x="0" y="0"/>
            <a:chExt cx="909057" cy="6820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057" cy="682011"/>
            </a:xfrm>
            <a:custGeom>
              <a:avLst/>
              <a:gdLst/>
              <a:ahLst/>
              <a:cxnLst/>
              <a:rect r="r" b="b" t="t" l="l"/>
              <a:pathLst>
                <a:path h="682011" w="909057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605749"/>
                  </a:lnTo>
                  <a:cubicBezTo>
                    <a:pt x="909057" y="625975"/>
                    <a:pt x="901022" y="645372"/>
                    <a:pt x="886720" y="659674"/>
                  </a:cubicBezTo>
                  <a:cubicBezTo>
                    <a:pt x="872418" y="673976"/>
                    <a:pt x="853020" y="682011"/>
                    <a:pt x="832794" y="682011"/>
                  </a:cubicBezTo>
                  <a:lnTo>
                    <a:pt x="76262" y="682011"/>
                  </a:lnTo>
                  <a:cubicBezTo>
                    <a:pt x="34144" y="682011"/>
                    <a:pt x="0" y="647867"/>
                    <a:pt x="0" y="60574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09057" cy="720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64049" y="3962146"/>
            <a:ext cx="2658899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Facial Detection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8246" y="5082176"/>
            <a:ext cx="3058297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OpenCV Haar Cascade Classifier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67995" y="3962146"/>
            <a:ext cx="2658899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Facial Alignment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43321" y="5207906"/>
            <a:ext cx="305829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Dlib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8396" y="5086350"/>
            <a:ext cx="3058297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face_recognition library</a:t>
            </a:r>
          </a:p>
          <a:p>
            <a:pPr algn="r" marL="0" indent="0" lvl="0">
              <a:lnSpc>
                <a:spcPts val="285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887257" y="3962146"/>
            <a:ext cx="2795499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Machine Learning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7707" y="5082176"/>
            <a:ext cx="3058297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1900">
                <a:solidFill>
                  <a:srgbClr val="180040"/>
                </a:solidFill>
                <a:latin typeface="Montserrat Italics"/>
              </a:rPr>
              <a:t>Scikit-learn (Support Vector Machine)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656140" y="1416150"/>
            <a:ext cx="89757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FFFFFF"/>
                </a:solidFill>
                <a:latin typeface="Bebas Neue Bold"/>
              </a:rPr>
              <a:t>AI Technologies Used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79106" y="6524298"/>
            <a:ext cx="2686690" cy="62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  <a:spcBef>
                <a:spcPct val="0"/>
              </a:spcBef>
            </a:pPr>
            <a:r>
              <a:rPr lang="en-US" sz="1767">
                <a:solidFill>
                  <a:srgbClr val="FFFFFF"/>
                </a:solidFill>
                <a:latin typeface="Montserrat Classic"/>
              </a:rPr>
              <a:t>Detect faces in real-time video streams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42146" y="6493995"/>
            <a:ext cx="2910597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  <a:spcBef>
                <a:spcPct val="0"/>
              </a:spcBef>
            </a:pPr>
            <a:r>
              <a:rPr lang="en-US" sz="1699">
                <a:solidFill>
                  <a:srgbClr val="FFFFFF"/>
                </a:solidFill>
                <a:latin typeface="Montserrat Classic"/>
              </a:rPr>
              <a:t>Align detected faces for improved recognition accuracy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33661" y="6493995"/>
            <a:ext cx="2607768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Montserrat Classic"/>
              </a:rPr>
              <a:t>Encode faces into 128-dimensional embeddings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63460" y="6501765"/>
            <a:ext cx="2843094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Montserrat Classic"/>
              </a:rPr>
              <a:t>Classify facial embeddings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35608" y="3962146"/>
            <a:ext cx="3058297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80040"/>
                </a:solidFill>
                <a:latin typeface="Montserrat Classic"/>
              </a:rPr>
              <a:t>Facial Recognition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55482" y="2537853"/>
            <a:ext cx="5340830" cy="3024725"/>
            <a:chOff x="0" y="0"/>
            <a:chExt cx="1406638" cy="7966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6638" cy="796635"/>
            </a:xfrm>
            <a:custGeom>
              <a:avLst/>
              <a:gdLst/>
              <a:ahLst/>
              <a:cxnLst/>
              <a:rect r="r" b="b" t="t" l="l"/>
              <a:pathLst>
                <a:path h="796635" w="1406638">
                  <a:moveTo>
                    <a:pt x="49285" y="0"/>
                  </a:moveTo>
                  <a:lnTo>
                    <a:pt x="1357353" y="0"/>
                  </a:lnTo>
                  <a:cubicBezTo>
                    <a:pt x="1384573" y="0"/>
                    <a:pt x="1406638" y="22066"/>
                    <a:pt x="1406638" y="49285"/>
                  </a:cubicBezTo>
                  <a:lnTo>
                    <a:pt x="1406638" y="747350"/>
                  </a:lnTo>
                  <a:cubicBezTo>
                    <a:pt x="1406638" y="774570"/>
                    <a:pt x="1384573" y="796635"/>
                    <a:pt x="1357353" y="796635"/>
                  </a:cubicBezTo>
                  <a:lnTo>
                    <a:pt x="49285" y="796635"/>
                  </a:lnTo>
                  <a:cubicBezTo>
                    <a:pt x="22066" y="796635"/>
                    <a:pt x="0" y="774570"/>
                    <a:pt x="0" y="747350"/>
                  </a:cubicBezTo>
                  <a:lnTo>
                    <a:pt x="0" y="49285"/>
                  </a:lnTo>
                  <a:cubicBezTo>
                    <a:pt x="0" y="22066"/>
                    <a:pt x="22066" y="0"/>
                    <a:pt x="49285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6638" cy="834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146334" y="-257694"/>
            <a:ext cx="10802388" cy="10802388"/>
          </a:xfrm>
          <a:custGeom>
            <a:avLst/>
            <a:gdLst/>
            <a:ahLst/>
            <a:cxnLst/>
            <a:rect r="r" b="b" t="t" l="l"/>
            <a:pathLst>
              <a:path h="10802388" w="10802388">
                <a:moveTo>
                  <a:pt x="0" y="0"/>
                </a:moveTo>
                <a:lnTo>
                  <a:pt x="10802388" y="0"/>
                </a:lnTo>
                <a:lnTo>
                  <a:pt x="10802388" y="10802388"/>
                </a:lnTo>
                <a:lnTo>
                  <a:pt x="0" y="10802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91688" y="2537853"/>
            <a:ext cx="5340830" cy="3024725"/>
            <a:chOff x="0" y="0"/>
            <a:chExt cx="1406638" cy="7966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6638" cy="796635"/>
            </a:xfrm>
            <a:custGeom>
              <a:avLst/>
              <a:gdLst/>
              <a:ahLst/>
              <a:cxnLst/>
              <a:rect r="r" b="b" t="t" l="l"/>
              <a:pathLst>
                <a:path h="796635" w="1406638">
                  <a:moveTo>
                    <a:pt x="49285" y="0"/>
                  </a:moveTo>
                  <a:lnTo>
                    <a:pt x="1357353" y="0"/>
                  </a:lnTo>
                  <a:cubicBezTo>
                    <a:pt x="1384573" y="0"/>
                    <a:pt x="1406638" y="22066"/>
                    <a:pt x="1406638" y="49285"/>
                  </a:cubicBezTo>
                  <a:lnTo>
                    <a:pt x="1406638" y="747350"/>
                  </a:lnTo>
                  <a:cubicBezTo>
                    <a:pt x="1406638" y="774570"/>
                    <a:pt x="1384573" y="796635"/>
                    <a:pt x="1357353" y="796635"/>
                  </a:cubicBezTo>
                  <a:lnTo>
                    <a:pt x="49285" y="796635"/>
                  </a:lnTo>
                  <a:cubicBezTo>
                    <a:pt x="22066" y="796635"/>
                    <a:pt x="0" y="774570"/>
                    <a:pt x="0" y="747350"/>
                  </a:cubicBezTo>
                  <a:lnTo>
                    <a:pt x="0" y="49285"/>
                  </a:lnTo>
                  <a:cubicBezTo>
                    <a:pt x="0" y="22066"/>
                    <a:pt x="22066" y="0"/>
                    <a:pt x="49285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06638" cy="834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55482" y="6188365"/>
            <a:ext cx="5340830" cy="3326844"/>
            <a:chOff x="0" y="0"/>
            <a:chExt cx="1406638" cy="8762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06638" cy="876206"/>
            </a:xfrm>
            <a:custGeom>
              <a:avLst/>
              <a:gdLst/>
              <a:ahLst/>
              <a:cxnLst/>
              <a:rect r="r" b="b" t="t" l="l"/>
              <a:pathLst>
                <a:path h="876206" w="1406638">
                  <a:moveTo>
                    <a:pt x="49285" y="0"/>
                  </a:moveTo>
                  <a:lnTo>
                    <a:pt x="1357353" y="0"/>
                  </a:lnTo>
                  <a:cubicBezTo>
                    <a:pt x="1384573" y="0"/>
                    <a:pt x="1406638" y="22066"/>
                    <a:pt x="1406638" y="49285"/>
                  </a:cubicBezTo>
                  <a:lnTo>
                    <a:pt x="1406638" y="826920"/>
                  </a:lnTo>
                  <a:cubicBezTo>
                    <a:pt x="1406638" y="854140"/>
                    <a:pt x="1384573" y="876206"/>
                    <a:pt x="1357353" y="876206"/>
                  </a:cubicBezTo>
                  <a:lnTo>
                    <a:pt x="49285" y="876206"/>
                  </a:lnTo>
                  <a:cubicBezTo>
                    <a:pt x="22066" y="876206"/>
                    <a:pt x="0" y="854140"/>
                    <a:pt x="0" y="826920"/>
                  </a:cubicBezTo>
                  <a:lnTo>
                    <a:pt x="0" y="49285"/>
                  </a:lnTo>
                  <a:cubicBezTo>
                    <a:pt x="0" y="22066"/>
                    <a:pt x="22066" y="0"/>
                    <a:pt x="49285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06638" cy="914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91688" y="6435557"/>
            <a:ext cx="5340830" cy="3024725"/>
            <a:chOff x="0" y="0"/>
            <a:chExt cx="1406638" cy="7966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6638" cy="796635"/>
            </a:xfrm>
            <a:custGeom>
              <a:avLst/>
              <a:gdLst/>
              <a:ahLst/>
              <a:cxnLst/>
              <a:rect r="r" b="b" t="t" l="l"/>
              <a:pathLst>
                <a:path h="796635" w="1406638">
                  <a:moveTo>
                    <a:pt x="49285" y="0"/>
                  </a:moveTo>
                  <a:lnTo>
                    <a:pt x="1357353" y="0"/>
                  </a:lnTo>
                  <a:cubicBezTo>
                    <a:pt x="1384573" y="0"/>
                    <a:pt x="1406638" y="22066"/>
                    <a:pt x="1406638" y="49285"/>
                  </a:cubicBezTo>
                  <a:lnTo>
                    <a:pt x="1406638" y="747350"/>
                  </a:lnTo>
                  <a:cubicBezTo>
                    <a:pt x="1406638" y="774570"/>
                    <a:pt x="1384573" y="796635"/>
                    <a:pt x="1357353" y="796635"/>
                  </a:cubicBezTo>
                  <a:lnTo>
                    <a:pt x="49285" y="796635"/>
                  </a:lnTo>
                  <a:cubicBezTo>
                    <a:pt x="22066" y="796635"/>
                    <a:pt x="0" y="774570"/>
                    <a:pt x="0" y="747350"/>
                  </a:cubicBezTo>
                  <a:lnTo>
                    <a:pt x="0" y="49285"/>
                  </a:lnTo>
                  <a:cubicBezTo>
                    <a:pt x="0" y="22066"/>
                    <a:pt x="22066" y="0"/>
                    <a:pt x="49285" y="0"/>
                  </a:cubicBezTo>
                  <a:close/>
                </a:path>
              </a:pathLst>
            </a:custGeom>
            <a:solidFill>
              <a:srgbClr val="E2F7F5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06638" cy="834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671110" y="3065570"/>
            <a:ext cx="708420" cy="708420"/>
          </a:xfrm>
          <a:custGeom>
            <a:avLst/>
            <a:gdLst/>
            <a:ahLst/>
            <a:cxnLst/>
            <a:rect r="r" b="b" t="t" l="l"/>
            <a:pathLst>
              <a:path h="708420" w="708420">
                <a:moveTo>
                  <a:pt x="0" y="0"/>
                </a:moveTo>
                <a:lnTo>
                  <a:pt x="708420" y="0"/>
                </a:lnTo>
                <a:lnTo>
                  <a:pt x="708420" y="708420"/>
                </a:lnTo>
                <a:lnTo>
                  <a:pt x="0" y="708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06540" y="6738985"/>
            <a:ext cx="704850" cy="704850"/>
          </a:xfrm>
          <a:custGeom>
            <a:avLst/>
            <a:gdLst/>
            <a:ahLst/>
            <a:cxnLst/>
            <a:rect r="r" b="b" t="t" l="l"/>
            <a:pathLst>
              <a:path h="704850" w="704850">
                <a:moveTo>
                  <a:pt x="0" y="0"/>
                </a:moveTo>
                <a:lnTo>
                  <a:pt x="704850" y="0"/>
                </a:lnTo>
                <a:lnTo>
                  <a:pt x="70485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65693" y="2984361"/>
            <a:ext cx="704850" cy="704850"/>
          </a:xfrm>
          <a:custGeom>
            <a:avLst/>
            <a:gdLst/>
            <a:ahLst/>
            <a:cxnLst/>
            <a:rect r="r" b="b" t="t" l="l"/>
            <a:pathLst>
              <a:path h="704850" w="704850">
                <a:moveTo>
                  <a:pt x="0" y="0"/>
                </a:moveTo>
                <a:lnTo>
                  <a:pt x="704850" y="0"/>
                </a:lnTo>
                <a:lnTo>
                  <a:pt x="70485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55866" y="6889881"/>
            <a:ext cx="704850" cy="704850"/>
          </a:xfrm>
          <a:custGeom>
            <a:avLst/>
            <a:gdLst/>
            <a:ahLst/>
            <a:cxnLst/>
            <a:rect r="r" b="b" t="t" l="l"/>
            <a:pathLst>
              <a:path h="704850" w="704850">
                <a:moveTo>
                  <a:pt x="0" y="0"/>
                </a:moveTo>
                <a:lnTo>
                  <a:pt x="704850" y="0"/>
                </a:lnTo>
                <a:lnTo>
                  <a:pt x="704850" y="704850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78444" y="3036995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Data Collection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78444" y="3993065"/>
            <a:ext cx="412809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"/>
              </a:rPr>
              <a:t>Images containing faces are collected and preprocessed to ensure uniformity and quality.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26096" y="3266178"/>
            <a:ext cx="3044404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Labeling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26096" y="3993065"/>
            <a:ext cx="393959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"/>
              </a:rPr>
              <a:t>Each facial embedding is labeled with the corresponding identity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88562" y="1003001"/>
            <a:ext cx="11036883" cy="105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39"/>
              </a:lnSpc>
              <a:spcBef>
                <a:spcPct val="0"/>
              </a:spcBef>
            </a:pPr>
            <a:r>
              <a:rPr lang="en-US" sz="7762">
                <a:solidFill>
                  <a:srgbClr val="FFFFFF"/>
                </a:solidFill>
                <a:latin typeface="Bebas Neue Bold"/>
              </a:rPr>
              <a:t>The Process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17477" y="6701235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Feature Extraction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7477" y="7744475"/>
            <a:ext cx="4978692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"/>
              </a:rPr>
              <a:t>Facial features are extracted from images using face_recognition, generating unique 128-dimensional embeddings for each face.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17518" y="6701817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 Classic Bold"/>
              </a:rPr>
              <a:t>Model Initialization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26096" y="7802172"/>
            <a:ext cx="4141833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"/>
              </a:rPr>
              <a:t>An SVM classifier is set up with a linear kernel for simplicity and efficiency, ready to classify faces!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1534" y="3239363"/>
            <a:ext cx="5584527" cy="1596186"/>
            <a:chOff x="0" y="0"/>
            <a:chExt cx="7446036" cy="21282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446036" cy="2128248"/>
              <a:chOff x="0" y="0"/>
              <a:chExt cx="1470822" cy="42039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70822" cy="420395"/>
              </a:xfrm>
              <a:custGeom>
                <a:avLst/>
                <a:gdLst/>
                <a:ahLst/>
                <a:cxnLst/>
                <a:rect r="r" b="b" t="t" l="l"/>
                <a:pathLst>
                  <a:path h="420395" w="1470822">
                    <a:moveTo>
                      <a:pt x="47135" y="0"/>
                    </a:moveTo>
                    <a:lnTo>
                      <a:pt x="1423687" y="0"/>
                    </a:lnTo>
                    <a:cubicBezTo>
                      <a:pt x="1436188" y="0"/>
                      <a:pt x="1448177" y="4966"/>
                      <a:pt x="1457016" y="13805"/>
                    </a:cubicBezTo>
                    <a:cubicBezTo>
                      <a:pt x="1465856" y="22645"/>
                      <a:pt x="1470822" y="34634"/>
                      <a:pt x="1470822" y="47135"/>
                    </a:cubicBezTo>
                    <a:lnTo>
                      <a:pt x="1470822" y="373260"/>
                    </a:lnTo>
                    <a:cubicBezTo>
                      <a:pt x="1470822" y="399292"/>
                      <a:pt x="1449719" y="420395"/>
                      <a:pt x="1423687" y="420395"/>
                    </a:cubicBezTo>
                    <a:lnTo>
                      <a:pt x="47135" y="420395"/>
                    </a:lnTo>
                    <a:cubicBezTo>
                      <a:pt x="34634" y="420395"/>
                      <a:pt x="22645" y="415429"/>
                      <a:pt x="13805" y="406589"/>
                    </a:cubicBezTo>
                    <a:cubicBezTo>
                      <a:pt x="4966" y="397750"/>
                      <a:pt x="0" y="385761"/>
                      <a:pt x="0" y="373260"/>
                    </a:cubicBezTo>
                    <a:lnTo>
                      <a:pt x="0" y="47135"/>
                    </a:lnTo>
                    <a:cubicBezTo>
                      <a:pt x="0" y="34634"/>
                      <a:pt x="4966" y="22645"/>
                      <a:pt x="13805" y="13805"/>
                    </a:cubicBezTo>
                    <a:cubicBezTo>
                      <a:pt x="22645" y="4966"/>
                      <a:pt x="34634" y="0"/>
                      <a:pt x="47135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1470822" cy="45849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586699" y="613697"/>
              <a:ext cx="6272638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 Classic"/>
                </a:rPr>
                <a:t>Labeled facial embeddings are used to train the SVM classifier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41534" y="5426099"/>
            <a:ext cx="5584527" cy="1262811"/>
            <a:chOff x="0" y="0"/>
            <a:chExt cx="7446036" cy="168374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446036" cy="1683748"/>
              <a:chOff x="0" y="0"/>
              <a:chExt cx="1470822" cy="33259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70822" cy="332592"/>
              </a:xfrm>
              <a:custGeom>
                <a:avLst/>
                <a:gdLst/>
                <a:ahLst/>
                <a:cxnLst/>
                <a:rect r="r" b="b" t="t" l="l"/>
                <a:pathLst>
                  <a:path h="332592" w="1470822">
                    <a:moveTo>
                      <a:pt x="47135" y="0"/>
                    </a:moveTo>
                    <a:lnTo>
                      <a:pt x="1423687" y="0"/>
                    </a:lnTo>
                    <a:cubicBezTo>
                      <a:pt x="1436188" y="0"/>
                      <a:pt x="1448177" y="4966"/>
                      <a:pt x="1457016" y="13805"/>
                    </a:cubicBezTo>
                    <a:cubicBezTo>
                      <a:pt x="1465856" y="22645"/>
                      <a:pt x="1470822" y="34634"/>
                      <a:pt x="1470822" y="47135"/>
                    </a:cubicBezTo>
                    <a:lnTo>
                      <a:pt x="1470822" y="285458"/>
                    </a:lnTo>
                    <a:cubicBezTo>
                      <a:pt x="1470822" y="311489"/>
                      <a:pt x="1449719" y="332592"/>
                      <a:pt x="1423687" y="332592"/>
                    </a:cubicBezTo>
                    <a:lnTo>
                      <a:pt x="47135" y="332592"/>
                    </a:lnTo>
                    <a:cubicBezTo>
                      <a:pt x="34634" y="332592"/>
                      <a:pt x="22645" y="327626"/>
                      <a:pt x="13805" y="318787"/>
                    </a:cubicBezTo>
                    <a:cubicBezTo>
                      <a:pt x="4966" y="309947"/>
                      <a:pt x="0" y="297958"/>
                      <a:pt x="0" y="285458"/>
                    </a:cubicBezTo>
                    <a:lnTo>
                      <a:pt x="0" y="47135"/>
                    </a:lnTo>
                    <a:cubicBezTo>
                      <a:pt x="0" y="34634"/>
                      <a:pt x="4966" y="22645"/>
                      <a:pt x="13805" y="13805"/>
                    </a:cubicBezTo>
                    <a:cubicBezTo>
                      <a:pt x="22645" y="4966"/>
                      <a:pt x="34634" y="0"/>
                      <a:pt x="47135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470822" cy="3706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86699" y="249495"/>
              <a:ext cx="6272638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 Classic"/>
                </a:rPr>
                <a:t>SVM learns to classify facial embeddings into different identity classes based on labeled data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1534" y="7429614"/>
            <a:ext cx="5584527" cy="1262811"/>
            <a:chOff x="0" y="0"/>
            <a:chExt cx="7446036" cy="168374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446036" cy="1683748"/>
              <a:chOff x="0" y="0"/>
              <a:chExt cx="1470822" cy="33259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70822" cy="332592"/>
              </a:xfrm>
              <a:custGeom>
                <a:avLst/>
                <a:gdLst/>
                <a:ahLst/>
                <a:cxnLst/>
                <a:rect r="r" b="b" t="t" l="l"/>
                <a:pathLst>
                  <a:path h="332592" w="1470822">
                    <a:moveTo>
                      <a:pt x="47135" y="0"/>
                    </a:moveTo>
                    <a:lnTo>
                      <a:pt x="1423687" y="0"/>
                    </a:lnTo>
                    <a:cubicBezTo>
                      <a:pt x="1436188" y="0"/>
                      <a:pt x="1448177" y="4966"/>
                      <a:pt x="1457016" y="13805"/>
                    </a:cubicBezTo>
                    <a:cubicBezTo>
                      <a:pt x="1465856" y="22645"/>
                      <a:pt x="1470822" y="34634"/>
                      <a:pt x="1470822" y="47135"/>
                    </a:cubicBezTo>
                    <a:lnTo>
                      <a:pt x="1470822" y="285458"/>
                    </a:lnTo>
                    <a:cubicBezTo>
                      <a:pt x="1470822" y="311489"/>
                      <a:pt x="1449719" y="332592"/>
                      <a:pt x="1423687" y="332592"/>
                    </a:cubicBezTo>
                    <a:lnTo>
                      <a:pt x="47135" y="332592"/>
                    </a:lnTo>
                    <a:cubicBezTo>
                      <a:pt x="34634" y="332592"/>
                      <a:pt x="22645" y="327626"/>
                      <a:pt x="13805" y="318787"/>
                    </a:cubicBezTo>
                    <a:cubicBezTo>
                      <a:pt x="4966" y="309947"/>
                      <a:pt x="0" y="297958"/>
                      <a:pt x="0" y="285458"/>
                    </a:cubicBezTo>
                    <a:lnTo>
                      <a:pt x="0" y="47135"/>
                    </a:lnTo>
                    <a:cubicBezTo>
                      <a:pt x="0" y="34634"/>
                      <a:pt x="4966" y="22645"/>
                      <a:pt x="13805" y="13805"/>
                    </a:cubicBezTo>
                    <a:cubicBezTo>
                      <a:pt x="22645" y="4966"/>
                      <a:pt x="34634" y="0"/>
                      <a:pt x="47135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70822" cy="3706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586699" y="249495"/>
              <a:ext cx="6272638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Montserrat Classic"/>
                </a:rPr>
                <a:t>Find optimal decision boundary that maximizes margin between classes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536726" y="1335119"/>
            <a:ext cx="7283529" cy="7616763"/>
          </a:xfrm>
          <a:custGeom>
            <a:avLst/>
            <a:gdLst/>
            <a:ahLst/>
            <a:cxnLst/>
            <a:rect r="r" b="b" t="t" l="l"/>
            <a:pathLst>
              <a:path h="7616763" w="7283529">
                <a:moveTo>
                  <a:pt x="0" y="0"/>
                </a:moveTo>
                <a:lnTo>
                  <a:pt x="7283529" y="0"/>
                </a:lnTo>
                <a:lnTo>
                  <a:pt x="7283529" y="7616762"/>
                </a:lnTo>
                <a:lnTo>
                  <a:pt x="0" y="7616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193318">
            <a:off x="647654" y="4778516"/>
            <a:ext cx="738921" cy="534794"/>
          </a:xfrm>
          <a:custGeom>
            <a:avLst/>
            <a:gdLst/>
            <a:ahLst/>
            <a:cxnLst/>
            <a:rect r="r" b="b" t="t" l="l"/>
            <a:pathLst>
              <a:path h="534794" w="738921">
                <a:moveTo>
                  <a:pt x="0" y="0"/>
                </a:moveTo>
                <a:lnTo>
                  <a:pt x="738921" y="0"/>
                </a:lnTo>
                <a:lnTo>
                  <a:pt x="738921" y="534794"/>
                </a:lnTo>
                <a:lnTo>
                  <a:pt x="0" y="5347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17114" y="1238250"/>
            <a:ext cx="6633367" cy="167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15"/>
              </a:lnSpc>
            </a:pPr>
            <a:r>
              <a:rPr lang="en-US" sz="12293">
                <a:solidFill>
                  <a:srgbClr val="FFFFFF"/>
                </a:solidFill>
                <a:latin typeface="Bebas Neue Bold"/>
              </a:rPr>
              <a:t>Training</a:t>
            </a:r>
          </a:p>
        </p:txBody>
      </p:sp>
      <p:sp>
        <p:nvSpPr>
          <p:cNvPr name="Freeform 20" id="20"/>
          <p:cNvSpPr/>
          <p:nvPr/>
        </p:nvSpPr>
        <p:spPr>
          <a:xfrm flipH="false" flipV="true" rot="7036981">
            <a:off x="7469898" y="6872443"/>
            <a:ext cx="738921" cy="534794"/>
          </a:xfrm>
          <a:custGeom>
            <a:avLst/>
            <a:gdLst/>
            <a:ahLst/>
            <a:cxnLst/>
            <a:rect r="r" b="b" t="t" l="l"/>
            <a:pathLst>
              <a:path h="534794" w="738921">
                <a:moveTo>
                  <a:pt x="0" y="534794"/>
                </a:moveTo>
                <a:lnTo>
                  <a:pt x="738921" y="534794"/>
                </a:lnTo>
                <a:lnTo>
                  <a:pt x="738921" y="0"/>
                </a:lnTo>
                <a:lnTo>
                  <a:pt x="0" y="0"/>
                </a:lnTo>
                <a:lnTo>
                  <a:pt x="0" y="53479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87411"/>
            <a:ext cx="7907530" cy="4658165"/>
            <a:chOff x="0" y="0"/>
            <a:chExt cx="2082642" cy="1226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642" cy="1226842"/>
            </a:xfrm>
            <a:custGeom>
              <a:avLst/>
              <a:gdLst/>
              <a:ahLst/>
              <a:cxnLst/>
              <a:rect r="r" b="b" t="t" l="l"/>
              <a:pathLst>
                <a:path h="1226842" w="2082642">
                  <a:moveTo>
                    <a:pt x="33288" y="0"/>
                  </a:moveTo>
                  <a:lnTo>
                    <a:pt x="2049354" y="0"/>
                  </a:lnTo>
                  <a:cubicBezTo>
                    <a:pt x="2058182" y="0"/>
                    <a:pt x="2066649" y="3507"/>
                    <a:pt x="2072892" y="9750"/>
                  </a:cubicBezTo>
                  <a:cubicBezTo>
                    <a:pt x="2079135" y="15993"/>
                    <a:pt x="2082642" y="24459"/>
                    <a:pt x="2082642" y="33288"/>
                  </a:cubicBezTo>
                  <a:lnTo>
                    <a:pt x="2082642" y="1193554"/>
                  </a:lnTo>
                  <a:cubicBezTo>
                    <a:pt x="2082642" y="1202382"/>
                    <a:pt x="2079135" y="1210849"/>
                    <a:pt x="2072892" y="1217092"/>
                  </a:cubicBezTo>
                  <a:cubicBezTo>
                    <a:pt x="2066649" y="1223335"/>
                    <a:pt x="2058182" y="1226842"/>
                    <a:pt x="2049354" y="1226842"/>
                  </a:cubicBezTo>
                  <a:lnTo>
                    <a:pt x="33288" y="1226842"/>
                  </a:lnTo>
                  <a:cubicBezTo>
                    <a:pt x="14904" y="1226842"/>
                    <a:pt x="0" y="1211938"/>
                    <a:pt x="0" y="1193554"/>
                  </a:cubicBezTo>
                  <a:lnTo>
                    <a:pt x="0" y="33288"/>
                  </a:lnTo>
                  <a:cubicBezTo>
                    <a:pt x="0" y="24459"/>
                    <a:pt x="3507" y="15993"/>
                    <a:pt x="9750" y="9750"/>
                  </a:cubicBezTo>
                  <a:cubicBezTo>
                    <a:pt x="15993" y="3507"/>
                    <a:pt x="24459" y="0"/>
                    <a:pt x="3328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642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51770" y="3287411"/>
            <a:ext cx="7907530" cy="4658165"/>
            <a:chOff x="0" y="0"/>
            <a:chExt cx="2082642" cy="1226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2642" cy="1226842"/>
            </a:xfrm>
            <a:custGeom>
              <a:avLst/>
              <a:gdLst/>
              <a:ahLst/>
              <a:cxnLst/>
              <a:rect r="r" b="b" t="t" l="l"/>
              <a:pathLst>
                <a:path h="1226842" w="2082642">
                  <a:moveTo>
                    <a:pt x="33288" y="0"/>
                  </a:moveTo>
                  <a:lnTo>
                    <a:pt x="2049354" y="0"/>
                  </a:lnTo>
                  <a:cubicBezTo>
                    <a:pt x="2058182" y="0"/>
                    <a:pt x="2066649" y="3507"/>
                    <a:pt x="2072892" y="9750"/>
                  </a:cubicBezTo>
                  <a:cubicBezTo>
                    <a:pt x="2079135" y="15993"/>
                    <a:pt x="2082642" y="24459"/>
                    <a:pt x="2082642" y="33288"/>
                  </a:cubicBezTo>
                  <a:lnTo>
                    <a:pt x="2082642" y="1193554"/>
                  </a:lnTo>
                  <a:cubicBezTo>
                    <a:pt x="2082642" y="1202382"/>
                    <a:pt x="2079135" y="1210849"/>
                    <a:pt x="2072892" y="1217092"/>
                  </a:cubicBezTo>
                  <a:cubicBezTo>
                    <a:pt x="2066649" y="1223335"/>
                    <a:pt x="2058182" y="1226842"/>
                    <a:pt x="2049354" y="1226842"/>
                  </a:cubicBezTo>
                  <a:lnTo>
                    <a:pt x="33288" y="1226842"/>
                  </a:lnTo>
                  <a:cubicBezTo>
                    <a:pt x="14904" y="1226842"/>
                    <a:pt x="0" y="1211938"/>
                    <a:pt x="0" y="1193554"/>
                  </a:cubicBezTo>
                  <a:lnTo>
                    <a:pt x="0" y="33288"/>
                  </a:lnTo>
                  <a:cubicBezTo>
                    <a:pt x="0" y="24459"/>
                    <a:pt x="3507" y="15993"/>
                    <a:pt x="9750" y="9750"/>
                  </a:cubicBezTo>
                  <a:cubicBezTo>
                    <a:pt x="15993" y="3507"/>
                    <a:pt x="24459" y="0"/>
                    <a:pt x="3328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82642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49955" y="3979273"/>
            <a:ext cx="7065020" cy="67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Montserrat Classic Bold"/>
              </a:rPr>
              <a:t>Admin Functions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6841" y="5083284"/>
            <a:ext cx="706502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Register new students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Add students' photos to training data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T</a:t>
            </a:r>
            <a:r>
              <a:rPr lang="en-US" sz="2100">
                <a:solidFill>
                  <a:srgbClr val="000000"/>
                </a:solidFill>
                <a:latin typeface="Montserrat"/>
              </a:rPr>
              <a:t>rain the model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View attendance reports (filter by date or student name)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56140" y="1416150"/>
            <a:ext cx="8975721" cy="8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  <a:r>
              <a:rPr lang="en-US" sz="6312">
                <a:solidFill>
                  <a:srgbClr val="FFFFFF"/>
                </a:solidFill>
                <a:latin typeface="Bebas Neue Bold"/>
              </a:rPr>
              <a:t>Functionality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99350" y="3979273"/>
            <a:ext cx="7065020" cy="67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Montserrat Classic Bold"/>
              </a:rPr>
              <a:t>User Functions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99350" y="5199299"/>
            <a:ext cx="5810269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Mark time-in by scanning face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Montserrat"/>
              </a:rPr>
              <a:t>View personal attendance report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80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87411"/>
            <a:ext cx="7907530" cy="4658165"/>
            <a:chOff x="0" y="0"/>
            <a:chExt cx="2082642" cy="12268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642" cy="1226842"/>
            </a:xfrm>
            <a:custGeom>
              <a:avLst/>
              <a:gdLst/>
              <a:ahLst/>
              <a:cxnLst/>
              <a:rect r="r" b="b" t="t" l="l"/>
              <a:pathLst>
                <a:path h="1226842" w="2082642">
                  <a:moveTo>
                    <a:pt x="33288" y="0"/>
                  </a:moveTo>
                  <a:lnTo>
                    <a:pt x="2049354" y="0"/>
                  </a:lnTo>
                  <a:cubicBezTo>
                    <a:pt x="2058182" y="0"/>
                    <a:pt x="2066649" y="3507"/>
                    <a:pt x="2072892" y="9750"/>
                  </a:cubicBezTo>
                  <a:cubicBezTo>
                    <a:pt x="2079135" y="15993"/>
                    <a:pt x="2082642" y="24459"/>
                    <a:pt x="2082642" y="33288"/>
                  </a:cubicBezTo>
                  <a:lnTo>
                    <a:pt x="2082642" y="1193554"/>
                  </a:lnTo>
                  <a:cubicBezTo>
                    <a:pt x="2082642" y="1202382"/>
                    <a:pt x="2079135" y="1210849"/>
                    <a:pt x="2072892" y="1217092"/>
                  </a:cubicBezTo>
                  <a:cubicBezTo>
                    <a:pt x="2066649" y="1223335"/>
                    <a:pt x="2058182" y="1226842"/>
                    <a:pt x="2049354" y="1226842"/>
                  </a:cubicBezTo>
                  <a:lnTo>
                    <a:pt x="33288" y="1226842"/>
                  </a:lnTo>
                  <a:cubicBezTo>
                    <a:pt x="14904" y="1226842"/>
                    <a:pt x="0" y="1211938"/>
                    <a:pt x="0" y="1193554"/>
                  </a:cubicBezTo>
                  <a:lnTo>
                    <a:pt x="0" y="33288"/>
                  </a:lnTo>
                  <a:cubicBezTo>
                    <a:pt x="0" y="24459"/>
                    <a:pt x="3507" y="15993"/>
                    <a:pt x="9750" y="9750"/>
                  </a:cubicBezTo>
                  <a:cubicBezTo>
                    <a:pt x="15993" y="3507"/>
                    <a:pt x="24459" y="0"/>
                    <a:pt x="3328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642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51770" y="3287411"/>
            <a:ext cx="7907530" cy="4658165"/>
            <a:chOff x="0" y="0"/>
            <a:chExt cx="2082642" cy="1226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2642" cy="1226842"/>
            </a:xfrm>
            <a:custGeom>
              <a:avLst/>
              <a:gdLst/>
              <a:ahLst/>
              <a:cxnLst/>
              <a:rect r="r" b="b" t="t" l="l"/>
              <a:pathLst>
                <a:path h="1226842" w="2082642">
                  <a:moveTo>
                    <a:pt x="33288" y="0"/>
                  </a:moveTo>
                  <a:lnTo>
                    <a:pt x="2049354" y="0"/>
                  </a:lnTo>
                  <a:cubicBezTo>
                    <a:pt x="2058182" y="0"/>
                    <a:pt x="2066649" y="3507"/>
                    <a:pt x="2072892" y="9750"/>
                  </a:cubicBezTo>
                  <a:cubicBezTo>
                    <a:pt x="2079135" y="15993"/>
                    <a:pt x="2082642" y="24459"/>
                    <a:pt x="2082642" y="33288"/>
                  </a:cubicBezTo>
                  <a:lnTo>
                    <a:pt x="2082642" y="1193554"/>
                  </a:lnTo>
                  <a:cubicBezTo>
                    <a:pt x="2082642" y="1202382"/>
                    <a:pt x="2079135" y="1210849"/>
                    <a:pt x="2072892" y="1217092"/>
                  </a:cubicBezTo>
                  <a:cubicBezTo>
                    <a:pt x="2066649" y="1223335"/>
                    <a:pt x="2058182" y="1226842"/>
                    <a:pt x="2049354" y="1226842"/>
                  </a:cubicBezTo>
                  <a:lnTo>
                    <a:pt x="33288" y="1226842"/>
                  </a:lnTo>
                  <a:cubicBezTo>
                    <a:pt x="14904" y="1226842"/>
                    <a:pt x="0" y="1211938"/>
                    <a:pt x="0" y="1193554"/>
                  </a:cubicBezTo>
                  <a:lnTo>
                    <a:pt x="0" y="33288"/>
                  </a:lnTo>
                  <a:cubicBezTo>
                    <a:pt x="0" y="24459"/>
                    <a:pt x="3507" y="15993"/>
                    <a:pt x="9750" y="9750"/>
                  </a:cubicBezTo>
                  <a:cubicBezTo>
                    <a:pt x="15993" y="3507"/>
                    <a:pt x="24459" y="0"/>
                    <a:pt x="33288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82642" cy="1264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49955" y="3979273"/>
            <a:ext cx="7065020" cy="67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Montserrat Classic Bold"/>
              </a:rPr>
              <a:t>Integration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7549" y="5180249"/>
            <a:ext cx="6109832" cy="159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9"/>
              </a:lnSpc>
            </a:pPr>
            <a:r>
              <a:rPr lang="en-US" sz="2899">
                <a:solidFill>
                  <a:srgbClr val="000000"/>
                </a:solidFill>
                <a:latin typeface="Montserrat"/>
              </a:rPr>
              <a:t>Django-based web application for real-time attendance monitoring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56140" y="1416150"/>
            <a:ext cx="8975721" cy="167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6312">
                <a:solidFill>
                  <a:srgbClr val="FFFFFF"/>
                </a:solidFill>
                <a:latin typeface="Bebas Neue Bold"/>
              </a:rPr>
              <a:t>Application and Implementation</a:t>
            </a:r>
          </a:p>
          <a:p>
            <a:pPr algn="ctr" marL="0" indent="0" lvl="0">
              <a:lnSpc>
                <a:spcPts val="637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773025" y="3979273"/>
            <a:ext cx="7065020" cy="67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Montserrat Classic Bold"/>
              </a:rPr>
              <a:t>Interface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26726" y="5243114"/>
            <a:ext cx="5810269" cy="153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</a:rPr>
              <a:t>User-friendly Django forms for data entry and attendance marking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93B8ABD9EFE04BB86C1CC658D3DCE1" ma:contentTypeVersion="5" ma:contentTypeDescription="Create a new document." ma:contentTypeScope="" ma:versionID="d9789f2be7a7a8836ebf722e8bee2168">
  <xsd:schema xmlns:xsd="http://www.w3.org/2001/XMLSchema" xmlns:xs="http://www.w3.org/2001/XMLSchema" xmlns:p="http://schemas.microsoft.com/office/2006/metadata/properties" xmlns:ns2="e67e3659-4423-47de-b468-5f5d0bf9ebc3" targetNamespace="http://schemas.microsoft.com/office/2006/metadata/properties" ma:root="true" ma:fieldsID="70d91501b922dff23be4d00aa232152f" ns2:_="">
    <xsd:import namespace="e67e3659-4423-47de-b468-5f5d0bf9ebc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3659-4423-47de-b468-5f5d0bf9ebc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E5ACF-5892-4ADB-BA3C-9560D498AA10}"/>
</file>

<file path=customXml/itemProps2.xml><?xml version="1.0" encoding="utf-8"?>
<ds:datastoreItem xmlns:ds="http://schemas.openxmlformats.org/officeDocument/2006/customXml" ds:itemID="{C303B5A7-A743-42CD-ADEA-8A088E53F46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DAGG6jHyngQ</dc:identifier>
  <dcterms:modified xsi:type="dcterms:W3CDTF">2011-08-01T06:04:30Z</dcterms:modified>
  <cp:revision>1</cp:revision>
  <dc:title>Your paragraph tex</dc:title>
</cp:coreProperties>
</file>