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260" r:id="rId4"/>
    <p:sldId id="266" r:id="rId5"/>
    <p:sldId id="263" r:id="rId6"/>
    <p:sldId id="26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20200408-AI-&#20027;&#39064;&#25340;&#35013;%20(&#24453;&#25340;&#35013;)\&#21345;&#36890;-&#33410;&#26085;\&#26410;&#29983;&#25104;&#32972;&#26223;\sup\01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089866" y="3825603"/>
            <a:ext cx="4473484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7178994" y="3856718"/>
            <a:ext cx="4316828" cy="4064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7089866" y="2619375"/>
            <a:ext cx="4721135" cy="116630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174028" y="3724139"/>
            <a:ext cx="4136572" cy="92043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174028" y="2185261"/>
            <a:ext cx="4825365" cy="1439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454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188451"/>
            <a:ext cx="1620202" cy="166954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680215"/>
            <a:ext cx="1620202" cy="1177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9603505" y="1397000"/>
            <a:ext cx="258849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3699510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4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4600575"/>
            <a:ext cx="5767705" cy="5238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704124"/>
            <a:ext cx="4389120" cy="3449751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6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/>
              <a:t>轻松入门儿童图像化编程</a:t>
            </a:r>
            <a:r>
              <a:rPr lang="en-US" altLang="zh-CN"/>
              <a:t>——</a:t>
            </a:r>
            <a:r>
              <a:rPr lang="zh-CN" altLang="en-US"/>
              <a:t>小金刚老师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7425781" y="264795"/>
            <a:ext cx="4721135" cy="116630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快乐学编程</a:t>
            </a: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08320" y="1278890"/>
            <a:ext cx="599694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预习篇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-</a:t>
            </a:r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认识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Scratch3.0</a:t>
            </a:r>
            <a:endParaRPr lang="en-US" altLang="zh-CN" sz="4000" b="1" i="1">
              <a:ln w="44450"/>
              <a:gradFill>
                <a:gsLst>
                  <a:gs pos="0">
                    <a:srgbClr val="FF8F9B"/>
                  </a:gs>
                  <a:gs pos="100000">
                    <a:srgbClr val="FF4E55"/>
                  </a:gs>
                </a:gsLst>
                <a:lin ang="5400000"/>
              </a:gradFill>
              <a:effectLst>
                <a:outerShdw dist="101600" dir="2700000" algn="tl" rotWithShape="0">
                  <a:srgbClr val="D5D5E1"/>
                </a:outerShdw>
              </a:effectLst>
              <a:latin typeface="汉仪雅酷黑" panose="020B0504020202020204" charset="-122"/>
              <a:ea typeface="汉仪雅酷黑" panose="020B0504020202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096135"/>
            <a:ext cx="7344410" cy="4590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685" y="2546985"/>
            <a:ext cx="33686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控制模块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事件模块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外观模块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540" y="2263775"/>
            <a:ext cx="1117092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47625">
                  <a:solidFill>
                    <a:schemeClr val="bg1"/>
                  </a:solidFill>
                </a:ln>
                <a:gradFill>
                  <a:gsLst>
                    <a:gs pos="8000">
                      <a:srgbClr val="FE8B26"/>
                    </a:gs>
                    <a:gs pos="95000">
                      <a:srgbClr val="4388C9">
                        <a:alpha val="100000"/>
                      </a:srgbClr>
                    </a:gs>
                    <a:gs pos="29000">
                      <a:srgbClr val="F6C210"/>
                    </a:gs>
                    <a:gs pos="50000">
                      <a:srgbClr val="F6C210"/>
                    </a:gs>
                    <a:gs pos="53000">
                      <a:srgbClr val="02A3DB"/>
                    </a:gs>
                  </a:gsLst>
                  <a:lin ang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糯米团" panose="00020600040101010101" charset="-122"/>
                <a:ea typeface="汉仪糯米团" panose="00020600040101010101" charset="-122"/>
              </a:rPr>
              <a:t>菜单栏、舞台区、背景区、</a:t>
            </a:r>
            <a:endParaRPr lang="zh-CN" altLang="en-US" sz="7200" b="1">
              <a:ln w="47625">
                <a:solidFill>
                  <a:schemeClr val="bg1"/>
                </a:solidFill>
              </a:ln>
              <a:gradFill>
                <a:gsLst>
                  <a:gs pos="8000">
                    <a:srgbClr val="FE8B26"/>
                  </a:gs>
                  <a:gs pos="95000">
                    <a:srgbClr val="4388C9">
                      <a:alpha val="100000"/>
                    </a:srgbClr>
                  </a:gs>
                  <a:gs pos="29000">
                    <a:srgbClr val="F6C210"/>
                  </a:gs>
                  <a:gs pos="50000">
                    <a:srgbClr val="F6C210"/>
                  </a:gs>
                  <a:gs pos="53000">
                    <a:srgbClr val="02A3DB"/>
                  </a:gs>
                </a:gsLst>
                <a:lin ang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糯米团" panose="00020600040101010101" charset="-122"/>
              <a:ea typeface="汉仪糯米团" panose="00020600040101010101" charset="-122"/>
            </a:endParaRPr>
          </a:p>
          <a:p>
            <a:pPr algn="ctr"/>
            <a:r>
              <a:rPr lang="zh-CN" altLang="en-US" sz="7200" b="1">
                <a:ln w="47625">
                  <a:solidFill>
                    <a:schemeClr val="bg1"/>
                  </a:solidFill>
                </a:ln>
                <a:gradFill>
                  <a:gsLst>
                    <a:gs pos="8000">
                      <a:srgbClr val="FE8B26"/>
                    </a:gs>
                    <a:gs pos="95000">
                      <a:srgbClr val="4388C9">
                        <a:alpha val="100000"/>
                      </a:srgbClr>
                    </a:gs>
                    <a:gs pos="29000">
                      <a:srgbClr val="F6C210"/>
                    </a:gs>
                    <a:gs pos="50000">
                      <a:srgbClr val="F6C210"/>
                    </a:gs>
                    <a:gs pos="53000">
                      <a:srgbClr val="02A3DB"/>
                    </a:gs>
                  </a:gsLst>
                  <a:lin ang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糯米团" panose="00020600040101010101" charset="-122"/>
                <a:ea typeface="汉仪糯米团" panose="00020600040101010101" charset="-122"/>
              </a:rPr>
              <a:t>角色区、积木区、代码区</a:t>
            </a:r>
            <a:endParaRPr lang="zh-CN" altLang="en-US" sz="7200" b="1">
              <a:ln w="47625">
                <a:solidFill>
                  <a:schemeClr val="bg1"/>
                </a:solidFill>
              </a:ln>
              <a:gradFill>
                <a:gsLst>
                  <a:gs pos="8000">
                    <a:srgbClr val="FE8B26"/>
                  </a:gs>
                  <a:gs pos="95000">
                    <a:srgbClr val="4388C9">
                      <a:alpha val="100000"/>
                    </a:srgbClr>
                  </a:gs>
                  <a:gs pos="29000">
                    <a:srgbClr val="F6C210"/>
                  </a:gs>
                  <a:gs pos="50000">
                    <a:srgbClr val="F6C210"/>
                  </a:gs>
                  <a:gs pos="53000">
                    <a:srgbClr val="02A3DB"/>
                  </a:gs>
                </a:gsLst>
                <a:lin ang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糯米团" panose="00020600040101010101" charset="-122"/>
              <a:ea typeface="汉仪糯米团" panose="00020600040101010101" charset="-122"/>
            </a:endParaRPr>
          </a:p>
        </p:txBody>
      </p:sp>
      <p:sp>
        <p:nvSpPr>
          <p:cNvPr id="6" name="梯形 5"/>
          <p:cNvSpPr/>
          <p:nvPr/>
        </p:nvSpPr>
        <p:spPr>
          <a:xfrm>
            <a:off x="3951605" y="989965"/>
            <a:ext cx="4182745" cy="903605"/>
          </a:xfrm>
          <a:prstGeom prst="trapezoi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界面介绍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43815"/>
            <a:ext cx="10881360" cy="68014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73480" y="1068070"/>
            <a:ext cx="1786890" cy="55283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45335" y="330708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rgbClr val="FF0000"/>
                </a:solidFill>
                <a:effectLst/>
              </a:rPr>
              <a:t>积木区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28620" y="1032510"/>
            <a:ext cx="4645660" cy="26904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43725" y="12211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代码区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150350" y="948055"/>
            <a:ext cx="1871345" cy="13036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57485" y="124269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舞台</a:t>
            </a:r>
            <a:endParaRPr lang="zh-CN" altLang="en-US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11640" y="2313940"/>
            <a:ext cx="1618615" cy="23336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365885" y="43815"/>
            <a:ext cx="4813935" cy="4413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1830" y="485140"/>
            <a:ext cx="2291715" cy="462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203305" y="3911600"/>
            <a:ext cx="0" cy="1135380"/>
          </a:xfrm>
          <a:prstGeom prst="straightConnector1">
            <a:avLst/>
          </a:prstGeom>
          <a:ln>
            <a:solidFill>
              <a:srgbClr val="FF0000">
                <a:alpha val="9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36690" y="863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菜单栏</a:t>
            </a:r>
            <a:endParaRPr lang="zh-CN" altLang="en-US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94685" y="6534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快捷菜单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83265" y="52571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背景</a:t>
            </a:r>
            <a:endParaRPr lang="zh-CN" altLang="en-US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2560" y="282956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freezing" dir="t">
                <a:rot lat="0" lon="0" rev="0"/>
              </a:lightRig>
            </a:scene3d>
            <a:sp3d contourW="6350"/>
          </a:bodyPr>
          <a:p>
            <a:pPr algn="ctr"/>
            <a:r>
              <a:rPr lang="zh-CN" altLang="en-US" sz="7200">
                <a:ln w="41275" cmpd="sng"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glow rad="88900">
                    <a:schemeClr val="accent1">
                      <a:alpha val="45000"/>
                    </a:schemeClr>
                  </a:glow>
                  <a:outerShdw blurRad="50800" dist="38100" dir="5400000" sx="106000" sy="106000" algn="ctr" rotWithShape="0">
                    <a:schemeClr val="bg1">
                      <a:alpha val="77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汉仪超级战甲" panose="00020600040101010101" charset="-122"/>
                <a:ea typeface="汉仪超级战甲" panose="00020600040101010101" charset="-122"/>
              </a:rPr>
              <a:t>每个同学要操作一次哦</a:t>
            </a:r>
            <a:endParaRPr lang="zh-CN" altLang="en-US" sz="7200">
              <a:ln w="41275" cmpd="sng"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glow rad="88900">
                  <a:schemeClr val="accent1">
                    <a:alpha val="45000"/>
                  </a:schemeClr>
                </a:glow>
                <a:outerShdw blurRad="50800" dist="38100" dir="5400000" sx="106000" sy="106000" algn="ctr" rotWithShape="0">
                  <a:schemeClr val="bg1">
                    <a:alpha val="77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汉仪超级战甲" panose="00020600040101010101" charset="-122"/>
              <a:ea typeface="汉仪超级战甲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03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1、22、23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6032"/>
  <p:tag name="KSO_WM_UNIT_ID" val="custom20206032_1*b*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快乐儿童节"/>
  <p:tag name="KSO_WM_TEMPLATE_CATEGORY" val="custom"/>
  <p:tag name="KSO_WM_TEMPLATE_INDEX" val="20206032"/>
  <p:tag name="KSO_WM_UNIT_ID" val="custom20206032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6032"/>
  <p:tag name="KSO_WM_SLIDE_ID" val="custom20206032_1"/>
  <p:tag name="KSO_WM_TEMPLATE_MASTER_THUMB_INDEX" val="12"/>
  <p:tag name="KSO_WM_TEMPLATE_THUMBS_INDEX" val="1、4、7、9、11、13、14、15、16、18、21、22、2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3F8FC"/>
      </a:dk2>
      <a:lt2>
        <a:srgbClr val="FFFFFF"/>
      </a:lt2>
      <a:accent1>
        <a:srgbClr val="70C6DA"/>
      </a:accent1>
      <a:accent2>
        <a:srgbClr val="6FB6EB"/>
      </a:accent2>
      <a:accent3>
        <a:srgbClr val="7FA4EE"/>
      </a:accent3>
      <a:accent4>
        <a:srgbClr val="9E90DF"/>
      </a:accent4>
      <a:accent5>
        <a:srgbClr val="C07DBD"/>
      </a:accent5>
      <a:accent6>
        <a:srgbClr val="DA6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汉仪旗黑KW</vt:lpstr>
      <vt:lpstr>汉仪雅酷黑</vt:lpstr>
      <vt:lpstr>汉仪糯米团</vt:lpstr>
      <vt:lpstr>汉仪超级战甲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快乐学编程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stone_sdc</dc:creator>
  <cp:lastModifiedBy>stone_sdc</cp:lastModifiedBy>
  <cp:revision>19</cp:revision>
  <dcterms:created xsi:type="dcterms:W3CDTF">2020-06-07T11:44:38Z</dcterms:created>
  <dcterms:modified xsi:type="dcterms:W3CDTF">2020-06-07T11:44:38Z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