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81" r:id="rId7"/>
    <p:sldId id="282" r:id="rId8"/>
    <p:sldId id="279" r:id="rId9"/>
    <p:sldId id="280" r:id="rId10"/>
    <p:sldId id="278" r:id="rId11"/>
    <p:sldId id="276" r:id="rId12"/>
    <p:sldId id="277" r:id="rId13"/>
    <p:sldId id="261" r:id="rId14"/>
    <p:sldId id="283" r:id="rId15"/>
    <p:sldId id="284" r:id="rId16"/>
    <p:sldId id="285" r:id="rId17"/>
    <p:sldId id="275" r:id="rId18"/>
  </p:sldIdLst>
  <p:sldSz cx="12192000" cy="6858000"/>
  <p:notesSz cx="6858000" cy="91440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49" userDrawn="1">
          <p15:clr>
            <a:srgbClr val="A4A3A4"/>
          </p15:clr>
        </p15:guide>
        <p15:guide id="3" pos="3931" userDrawn="1">
          <p15:clr>
            <a:srgbClr val="A4A3A4"/>
          </p15:clr>
        </p15:guide>
        <p15:guide id="4" pos="257" userDrawn="1">
          <p15:clr>
            <a:srgbClr val="A4A3A4"/>
          </p15:clr>
        </p15:guide>
        <p15:guide id="5" pos="7423" userDrawn="1">
          <p15:clr>
            <a:srgbClr val="A4A3A4"/>
          </p15:clr>
        </p15:guide>
        <p15:guide id="10" orient="horz" pos="913" userDrawn="1">
          <p15:clr>
            <a:srgbClr val="A4A3A4"/>
          </p15:clr>
        </p15:guide>
        <p15:guide id="15"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1" autoAdjust="0"/>
    <p:restoredTop sz="76404" autoAdjust="0"/>
  </p:normalViewPr>
  <p:slideViewPr>
    <p:cSldViewPr showGuides="1">
      <p:cViewPr varScale="1">
        <p:scale>
          <a:sx n="100" d="100"/>
          <a:sy n="100" d="100"/>
        </p:scale>
        <p:origin x="876" y="84"/>
      </p:cViewPr>
      <p:guideLst>
        <p:guide pos="3749"/>
        <p:guide pos="3931"/>
        <p:guide pos="257"/>
        <p:guide pos="7423"/>
        <p:guide orient="horz" pos="913"/>
        <p:guide orient="horz" pos="3906"/>
      </p:guideLst>
    </p:cSldViewPr>
  </p:slideViewPr>
  <p:notesTextViewPr>
    <p:cViewPr>
      <p:scale>
        <a:sx n="3" d="2"/>
        <a:sy n="3" d="2"/>
      </p:scale>
      <p:origin x="0" y="0"/>
    </p:cViewPr>
  </p:notesTextViewPr>
  <p:sorterViewPr>
    <p:cViewPr>
      <p:scale>
        <a:sx n="82" d="100"/>
        <a:sy n="82" d="100"/>
      </p:scale>
      <p:origin x="0" y="-4224"/>
    </p:cViewPr>
  </p:sorterViewPr>
  <p:notesViewPr>
    <p:cSldViewPr showGuides="1">
      <p:cViewPr varScale="1">
        <p:scale>
          <a:sx n="53" d="100"/>
          <a:sy n="53" d="100"/>
        </p:scale>
        <p:origin x="19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a:spLocks/>
          </p:cNvSpPr>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Page </a:t>
            </a:r>
            <a:fld id="{A337C84A-B492-418D-83EE-970573EF9CB3}" type="slidenum">
              <a:rPr lang="en-US" smtClean="0"/>
              <a:pPr/>
              <a:t>‹#›</a:t>
            </a:fld>
            <a:endParaRPr lang="en-US" dirty="0"/>
          </a:p>
        </p:txBody>
      </p:sp>
      <p:pic>
        <p:nvPicPr>
          <p:cNvPr id="7" name="Grafik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t>2019/12/4</a:t>
            </a:fld>
            <a:endParaRPr kumimoji="1" lang="ja-JP" altLang="en-US"/>
          </a:p>
        </p:txBody>
      </p:sp>
    </p:spTree>
    <p:extLst>
      <p:ext uri="{BB962C8B-B14F-4D97-AF65-F5344CB8AC3E}">
        <p14:creationId xmlns:p14="http://schemas.microsoft.com/office/powerpoint/2010/main" val="3296012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smtClean="0"/>
              <a:t>Page </a:t>
            </a:r>
            <a:fld id="{A337C84A-B492-418D-83EE-970573EF9CB3}" type="slidenum">
              <a:rPr lang="en-US" smtClean="0"/>
              <a:pPr/>
              <a:t>‹#›</a:t>
            </a:fld>
            <a:endParaRPr lang="en-US"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extLst>
      <p:ext uri="{BB962C8B-B14F-4D97-AF65-F5344CB8AC3E}">
        <p14:creationId xmlns:p14="http://schemas.microsoft.com/office/powerpoint/2010/main" val="152836204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00" indent="-271463"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4067" userDrawn="1">
          <p15:clr>
            <a:srgbClr val="F26B43"/>
          </p15:clr>
        </p15:guide>
        <p15:guide id="2" pos="25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3</a:t>
            </a:fld>
            <a:endParaRPr lang="en-US" dirty="0"/>
          </a:p>
        </p:txBody>
      </p:sp>
    </p:spTree>
    <p:extLst>
      <p:ext uri="{BB962C8B-B14F-4D97-AF65-F5344CB8AC3E}">
        <p14:creationId xmlns:p14="http://schemas.microsoft.com/office/powerpoint/2010/main" val="1006589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ここでは、対象単語の前後一つずつとしているが、</a:t>
            </a:r>
            <a:r>
              <a:rPr kumimoji="1" lang="en-US" altLang="ja-JP" dirty="0" smtClean="0"/>
              <a:t>word2vec</a:t>
            </a:r>
            <a:r>
              <a:rPr kumimoji="1" lang="ja-JP" altLang="en-US" dirty="0" smtClean="0"/>
              <a:t>では任意の個数が処理できる。</a:t>
            </a:r>
            <a:r>
              <a:rPr kumimoji="1" lang="en-US" altLang="ja-JP" dirty="0" smtClean="0"/>
              <a:t>(</a:t>
            </a:r>
            <a:r>
              <a:rPr kumimoji="1" lang="ja-JP" altLang="en-US" dirty="0" smtClean="0"/>
              <a:t>個数が多いと学習時のメモリ、時間が増えるというだけ。</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12</a:t>
            </a:fld>
            <a:endParaRPr lang="en-US" dirty="0"/>
          </a:p>
        </p:txBody>
      </p:sp>
    </p:spTree>
    <p:extLst>
      <p:ext uri="{BB962C8B-B14F-4D97-AF65-F5344CB8AC3E}">
        <p14:creationId xmlns:p14="http://schemas.microsoft.com/office/powerpoint/2010/main" val="287141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Word2vec</a:t>
            </a:r>
            <a:r>
              <a:rPr kumimoji="1" lang="ja-JP" altLang="en-US" dirty="0" smtClean="0"/>
              <a:t>では、ニューロンのレイヤーは</a:t>
            </a:r>
            <a:r>
              <a:rPr kumimoji="1" lang="en-US" altLang="ja-JP" dirty="0" smtClean="0"/>
              <a:t>2</a:t>
            </a:r>
            <a:r>
              <a:rPr kumimoji="1" lang="ja-JP" altLang="en-US" dirty="0" smtClean="0"/>
              <a:t>つしかない。</a:t>
            </a:r>
            <a:endParaRPr kumimoji="1" lang="en-US" altLang="ja-JP" dirty="0" smtClean="0"/>
          </a:p>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ja-JP" dirty="0" smtClean="0"/>
              <a:t>2</a:t>
            </a:r>
            <a:r>
              <a:rPr kumimoji="1" lang="ja-JP" altLang="en-US" dirty="0" smtClean="0"/>
              <a:t>つ目のレイヤーが複数のグループに分かれていて、それぞれで</a:t>
            </a:r>
            <a:r>
              <a:rPr kumimoji="1" lang="en-US" altLang="ja-JP" dirty="0" err="1" smtClean="0"/>
              <a:t>softmax</a:t>
            </a:r>
            <a:r>
              <a:rPr kumimoji="1" lang="ja-JP" altLang="en-US" dirty="0" smtClean="0"/>
              <a:t>をするというのが</a:t>
            </a:r>
            <a:r>
              <a:rPr kumimoji="1" lang="en-US" altLang="ja-JP" dirty="0" smtClean="0"/>
              <a:t>word2vec</a:t>
            </a:r>
            <a:r>
              <a:rPr kumimoji="1" lang="ja-JP" altLang="en-US" dirty="0" smtClean="0"/>
              <a:t>の特徴。</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13</a:t>
            </a:fld>
            <a:endParaRPr lang="en-US" dirty="0"/>
          </a:p>
        </p:txBody>
      </p:sp>
    </p:spTree>
    <p:extLst>
      <p:ext uri="{BB962C8B-B14F-4D97-AF65-F5344CB8AC3E}">
        <p14:creationId xmlns:p14="http://schemas.microsoft.com/office/powerpoint/2010/main" val="259732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レイヤー</a:t>
            </a:r>
            <a:r>
              <a:rPr kumimoji="1" lang="en-US" altLang="ja-JP" dirty="0" smtClean="0"/>
              <a:t>1</a:t>
            </a:r>
            <a:r>
              <a:rPr kumimoji="1" lang="ja-JP" altLang="en-US" dirty="0" smtClean="0"/>
              <a:t>の重み値が、各単語の単語ベクトルとなる。</a:t>
            </a:r>
            <a:endParaRPr kumimoji="1" lang="en-US" altLang="ja-JP" dirty="0" smtClean="0"/>
          </a:p>
          <a:p>
            <a:r>
              <a:rPr kumimoji="1" lang="ja-JP" altLang="en-US" dirty="0" smtClean="0"/>
              <a:t>レイヤー</a:t>
            </a:r>
            <a:r>
              <a:rPr kumimoji="1" lang="en-US" altLang="ja-JP" dirty="0" smtClean="0"/>
              <a:t>2</a:t>
            </a:r>
            <a:r>
              <a:rPr kumimoji="1" lang="ja-JP" altLang="en-US" dirty="0" smtClean="0"/>
              <a:t>の重み値は、使用しない。</a:t>
            </a:r>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14</a:t>
            </a:fld>
            <a:endParaRPr lang="en-US" dirty="0"/>
          </a:p>
        </p:txBody>
      </p:sp>
    </p:spTree>
    <p:extLst>
      <p:ext uri="{BB962C8B-B14F-4D97-AF65-F5344CB8AC3E}">
        <p14:creationId xmlns:p14="http://schemas.microsoft.com/office/powerpoint/2010/main" val="355290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15</a:t>
            </a:fld>
            <a:endParaRPr lang="en-US" dirty="0"/>
          </a:p>
        </p:txBody>
      </p:sp>
    </p:spTree>
    <p:extLst>
      <p:ext uri="{BB962C8B-B14F-4D97-AF65-F5344CB8AC3E}">
        <p14:creationId xmlns:p14="http://schemas.microsoft.com/office/powerpoint/2010/main" val="2538036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16</a:t>
            </a:fld>
            <a:endParaRPr lang="en-US" dirty="0"/>
          </a:p>
        </p:txBody>
      </p:sp>
    </p:spTree>
    <p:extLst>
      <p:ext uri="{BB962C8B-B14F-4D97-AF65-F5344CB8AC3E}">
        <p14:creationId xmlns:p14="http://schemas.microsoft.com/office/powerpoint/2010/main" val="412293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17</a:t>
            </a:fld>
            <a:endParaRPr lang="en-US" dirty="0"/>
          </a:p>
        </p:txBody>
      </p:sp>
    </p:spTree>
    <p:extLst>
      <p:ext uri="{BB962C8B-B14F-4D97-AF65-F5344CB8AC3E}">
        <p14:creationId xmlns:p14="http://schemas.microsoft.com/office/powerpoint/2010/main" val="400333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4</a:t>
            </a:fld>
            <a:endParaRPr lang="en-US" dirty="0"/>
          </a:p>
        </p:txBody>
      </p:sp>
    </p:spTree>
    <p:extLst>
      <p:ext uri="{BB962C8B-B14F-4D97-AF65-F5344CB8AC3E}">
        <p14:creationId xmlns:p14="http://schemas.microsoft.com/office/powerpoint/2010/main" val="341893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5</a:t>
            </a:fld>
            <a:endParaRPr lang="en-US" dirty="0"/>
          </a:p>
        </p:txBody>
      </p:sp>
    </p:spTree>
    <p:extLst>
      <p:ext uri="{BB962C8B-B14F-4D97-AF65-F5344CB8AC3E}">
        <p14:creationId xmlns:p14="http://schemas.microsoft.com/office/powerpoint/2010/main" val="27848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6</a:t>
            </a:fld>
            <a:endParaRPr lang="en-US" dirty="0"/>
          </a:p>
        </p:txBody>
      </p:sp>
    </p:spTree>
    <p:extLst>
      <p:ext uri="{BB962C8B-B14F-4D97-AF65-F5344CB8AC3E}">
        <p14:creationId xmlns:p14="http://schemas.microsoft.com/office/powerpoint/2010/main" val="301330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うまく説明できない。ネット検索してもうまく説明できているものは見つけられなかった。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7</a:t>
            </a:fld>
            <a:endParaRPr lang="en-US" dirty="0"/>
          </a:p>
        </p:txBody>
      </p:sp>
    </p:spTree>
    <p:extLst>
      <p:ext uri="{BB962C8B-B14F-4D97-AF65-F5344CB8AC3E}">
        <p14:creationId xmlns:p14="http://schemas.microsoft.com/office/powerpoint/2010/main" val="21445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pPr/>
              <a:t>8</a:t>
            </a:fld>
            <a:endParaRPr lang="en-US" dirty="0"/>
          </a:p>
        </p:txBody>
      </p:sp>
    </p:spTree>
    <p:extLst>
      <p:ext uri="{BB962C8B-B14F-4D97-AF65-F5344CB8AC3E}">
        <p14:creationId xmlns:p14="http://schemas.microsoft.com/office/powerpoint/2010/main" val="220147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9</a:t>
            </a:fld>
            <a:endParaRPr lang="en-US" dirty="0"/>
          </a:p>
        </p:txBody>
      </p:sp>
    </p:spTree>
    <p:extLst>
      <p:ext uri="{BB962C8B-B14F-4D97-AF65-F5344CB8AC3E}">
        <p14:creationId xmlns:p14="http://schemas.microsoft.com/office/powerpoint/2010/main" val="168328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a:t>
            </a:r>
            <a:r>
              <a:rPr kumimoji="1" lang="ja-JP" altLang="en-US" dirty="0" smtClean="0"/>
              <a:t>でいえば、</a:t>
            </a:r>
            <a:r>
              <a:rPr kumimoji="1" lang="en-US" altLang="ja-JP" dirty="0" smtClean="0"/>
              <a:t>String</a:t>
            </a:r>
            <a:r>
              <a:rPr kumimoji="1" lang="ja-JP" altLang="en-US" dirty="0" smtClean="0"/>
              <a:t>を、</a:t>
            </a:r>
            <a:r>
              <a:rPr kumimoji="1" lang="en-US" altLang="ja-JP" dirty="0" smtClean="0"/>
              <a:t>String[]</a:t>
            </a:r>
            <a:r>
              <a:rPr kumimoji="1" lang="ja-JP" altLang="en-US" dirty="0" smtClean="0"/>
              <a:t>にするだけ。</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10</a:t>
            </a:fld>
            <a:endParaRPr lang="en-US" dirty="0"/>
          </a:p>
        </p:txBody>
      </p:sp>
    </p:spTree>
    <p:extLst>
      <p:ext uri="{BB962C8B-B14F-4D97-AF65-F5344CB8AC3E}">
        <p14:creationId xmlns:p14="http://schemas.microsoft.com/office/powerpoint/2010/main" val="343179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Vocabulary</a:t>
            </a:r>
            <a:r>
              <a:rPr kumimoji="1" lang="ja-JP" altLang="en-US" dirty="0" smtClean="0"/>
              <a:t>は、単語のリストから重複を除き、</a:t>
            </a:r>
            <a:r>
              <a:rPr kumimoji="1" lang="en-US" altLang="ja-JP" dirty="0" smtClean="0"/>
              <a:t>ID</a:t>
            </a:r>
            <a:r>
              <a:rPr kumimoji="1" lang="ja-JP" altLang="en-US" dirty="0" smtClean="0"/>
              <a:t>を振っただけのもの。ここではアルファベット順に並べているが、これは単に説明が分かりやすいと思われたからで、</a:t>
            </a:r>
            <a:r>
              <a:rPr kumimoji="1" lang="en-US" altLang="ja-JP" dirty="0" smtClean="0"/>
              <a:t>word2vec</a:t>
            </a:r>
            <a:r>
              <a:rPr kumimoji="1" lang="ja-JP" altLang="en-US" dirty="0" smtClean="0"/>
              <a:t>の処理上は全く無意味である。</a:t>
            </a:r>
            <a:endParaRPr kumimoji="1" lang="en-US" altLang="ja-JP" dirty="0" smtClean="0"/>
          </a:p>
          <a:p>
            <a:r>
              <a:rPr kumimoji="1" lang="en-US" altLang="ja-JP" dirty="0" smtClean="0"/>
              <a:t>Corpus</a:t>
            </a:r>
            <a:r>
              <a:rPr kumimoji="1" lang="ja-JP" altLang="en-US" dirty="0" smtClean="0"/>
              <a:t>は、</a:t>
            </a:r>
            <a:r>
              <a:rPr kumimoji="1" lang="en-US" altLang="ja-JP" dirty="0" smtClean="0"/>
              <a:t>Vocabulary</a:t>
            </a:r>
            <a:r>
              <a:rPr kumimoji="1" lang="ja-JP" altLang="en-US" dirty="0" smtClean="0"/>
              <a:t>に従い、単語リストを</a:t>
            </a:r>
            <a:r>
              <a:rPr kumimoji="1" lang="en-US" altLang="ja-JP" dirty="0" smtClean="0"/>
              <a:t>String[]</a:t>
            </a:r>
            <a:r>
              <a:rPr kumimoji="1" lang="ja-JP" altLang="en-US" dirty="0" smtClean="0"/>
              <a:t>から、</a:t>
            </a:r>
            <a:r>
              <a:rPr kumimoji="1" lang="en-US" altLang="ja-JP" dirty="0" err="1" smtClean="0"/>
              <a:t>int</a:t>
            </a:r>
            <a:r>
              <a:rPr kumimoji="1" lang="en-US" altLang="ja-JP" dirty="0" smtClean="0"/>
              <a:t>[]</a:t>
            </a:r>
            <a:r>
              <a:rPr kumimoji="1" lang="ja-JP" altLang="en-US" dirty="0" smtClean="0"/>
              <a:t>にしただけのものである。</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pPr/>
              <a:t>11</a:t>
            </a:fld>
            <a:endParaRPr lang="en-US" dirty="0"/>
          </a:p>
        </p:txBody>
      </p:sp>
    </p:spTree>
    <p:extLst>
      <p:ext uri="{BB962C8B-B14F-4D97-AF65-F5344CB8AC3E}">
        <p14:creationId xmlns:p14="http://schemas.microsoft.com/office/powerpoint/2010/main" val="2744365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smtClean="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smtClean="0"/>
              <a:t>プレゼンテーションサブタイトルを入力</a:t>
            </a:r>
            <a:endParaRPr lang="en-US" noProof="0" dirty="0" smtClean="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smtClean="0"/>
              <a:t>部署名</a:t>
            </a:r>
            <a:r>
              <a:rPr lang="en-US" noProof="0" dirty="0" smtClean="0"/>
              <a:t>  |  </a:t>
            </a:r>
            <a:r>
              <a:rPr lang="ja-JP" altLang="en-US" noProof="0" dirty="0" smtClean="0"/>
              <a:t>氏名</a:t>
            </a:r>
            <a:r>
              <a:rPr lang="en-US" noProof="0" dirty="0" smtClean="0"/>
              <a:t>  |  </a:t>
            </a:r>
            <a:r>
              <a:rPr lang="ja-JP" altLang="en-US" noProof="0" dirty="0" smtClean="0"/>
              <a:t>場所</a:t>
            </a:r>
            <a:r>
              <a:rPr lang="en-US" noProof="0" dirty="0" smtClean="0"/>
              <a:t>  |  </a:t>
            </a:r>
            <a:r>
              <a:rPr lang="ja-JP" altLang="en-US" noProof="0" dirty="0" smtClean="0"/>
              <a:t>年月日</a:t>
            </a:r>
            <a:endParaRPr lang="en-US" noProof="0" dirty="0" smtClean="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480376" y="4509120"/>
            <a:ext cx="2098780" cy="1774894"/>
          </a:xfrm>
          <a:prstGeom prst="rect">
            <a:avLst/>
          </a:prstGeom>
        </p:spPr>
      </p:pic>
    </p:spTree>
    <p:extLst>
      <p:ext uri="{BB962C8B-B14F-4D97-AF65-F5344CB8AC3E}">
        <p14:creationId xmlns:p14="http://schemas.microsoft.com/office/powerpoint/2010/main" val="7553393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1"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3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spTree>
    <p:extLst>
      <p:ext uri="{BB962C8B-B14F-4D97-AF65-F5344CB8AC3E}">
        <p14:creationId xmlns:p14="http://schemas.microsoft.com/office/powerpoint/2010/main" val="3646558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a:spLocks/>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lang="en-US" altLang="ja-JP" noProof="0" dirty="0" smtClean="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5"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36"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37"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249810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a:spLocks/>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9"/>
            <p:cNvSpPr>
              <a:spLocks/>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smtClean="0"/>
              <a:t>氏名</a:t>
            </a:r>
            <a:endParaRPr lang="en-US" noProof="0" dirty="0" smtClean="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40" name="Grafik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41" name="フッター プレースホルダー 3"/>
          <p:cNvSpPr txBox="1">
            <a:spLocks/>
          </p:cNvSpPr>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42"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55245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a:spLocks/>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Tel:  03-xxxx-xxxx</a:t>
            </a:r>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Fax: </a:t>
            </a:r>
            <a:r>
              <a:rPr lang="en-US" altLang="ja-JP" noProof="0" dirty="0" smtClean="0"/>
              <a:t>03-xxxx-xxxx</a:t>
            </a:r>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namenamename@ot.olympus.co.jp</a:t>
            </a:r>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smtClean="0"/>
              <a:t>www.olympus.co.jp</a:t>
            </a:r>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smtClean="0"/>
              <a:t>氏名</a:t>
            </a:r>
            <a:endParaRPr lang="en-US" altLang="ja-JP" noProof="0" dirty="0" smtClean="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smtClean="0"/>
              <a:t>ポジション</a:t>
            </a:r>
            <a:r>
              <a:rPr lang="en-US" noProof="0" dirty="0" smtClean="0"/>
              <a:t> / </a:t>
            </a:r>
            <a:r>
              <a:rPr lang="ja-JP" altLang="en-US" noProof="0" dirty="0" smtClean="0"/>
              <a:t>部署名</a:t>
            </a:r>
            <a:endParaRPr lang="en-US" noProof="0" dirty="0" smtClean="0"/>
          </a:p>
        </p:txBody>
      </p:sp>
    </p:spTree>
    <p:extLst>
      <p:ext uri="{BB962C8B-B14F-4D97-AF65-F5344CB8AC3E}">
        <p14:creationId xmlns:p14="http://schemas.microsoft.com/office/powerpoint/2010/main" val="63963635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messag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r>
              <a:rPr lang="ja-JP" altLang="en-US" dirty="0" smtClean="0"/>
              <a:t>最後のメッセージ最後のメッセージテキスト入力 </a:t>
            </a:r>
            <a:r>
              <a:rPr lang="en-US" altLang="ja-JP" dirty="0" smtClean="0"/>
              <a:t>2</a:t>
            </a:r>
            <a:r>
              <a:rPr lang="ja-JP" altLang="en-US" dirty="0" smtClean="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82868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re Valu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7">
            <a:extLst>
              <a:ext uri="{FF2B5EF4-FFF2-40B4-BE49-F238E27FC236}">
                <a16:creationId xmlns:a16="http://schemas.microsoft.com/office/drawing/2014/main" id="{A7CC793B-5AB5-AB4B-80D2-E5691C3B95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614181" cy="6858000"/>
          </a:xfrm>
          <a:prstGeom prst="rect">
            <a:avLst/>
          </a:prstGeom>
        </p:spPr>
      </p:pic>
    </p:spTree>
    <p:extLst>
      <p:ext uri="{BB962C8B-B14F-4D97-AF65-F5344CB8AC3E}">
        <p14:creationId xmlns:p14="http://schemas.microsoft.com/office/powerpoint/2010/main" val="381578141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re Value 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904457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re Value 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a:extLst>
              <a:ext uri="{FF2B5EF4-FFF2-40B4-BE49-F238E27FC236}">
                <a16:creationId xmlns:a16="http://schemas.microsoft.com/office/drawing/2014/main" id="{5DFC91DD-9FAA-F94F-90D3-6B1A70BD6DB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598824" y="0"/>
            <a:ext cx="9593176" cy="6858000"/>
          </a:xfrm>
          <a:prstGeom prst="rect">
            <a:avLst/>
          </a:prstGeom>
        </p:spPr>
      </p:pic>
    </p:spTree>
    <p:extLst>
      <p:ext uri="{BB962C8B-B14F-4D97-AF65-F5344CB8AC3E}">
        <p14:creationId xmlns:p14="http://schemas.microsoft.com/office/powerpoint/2010/main" val="235648404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449232" y="2987327"/>
            <a:ext cx="3291417" cy="621974"/>
          </a:xfrm>
          <a:prstGeom prst="rect">
            <a:avLst/>
          </a:prstGeom>
        </p:spPr>
      </p:pic>
    </p:spTree>
    <p:extLst>
      <p:ext uri="{BB962C8B-B14F-4D97-AF65-F5344CB8AC3E}">
        <p14:creationId xmlns:p14="http://schemas.microsoft.com/office/powerpoint/2010/main" val="99072584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321736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Divide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smtClean="0"/>
              <a:t>XX</a:t>
            </a:r>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チャプタータイトルチャプタータイトル</a:t>
            </a:r>
            <a:endParaRPr lang="en-US" altLang="ja-JP" noProof="0" dirty="0" smtClean="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303561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1737180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2"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0" y="1177200"/>
            <a:ext cx="11376025" cy="4464050"/>
          </a:xfrm>
        </p:spPr>
        <p:txBody>
          <a:bodyPr/>
          <a:lstStyle>
            <a:lvl1pPr>
              <a:defRPr/>
            </a:lvl1pPr>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Tree>
    <p:extLst>
      <p:ext uri="{BB962C8B-B14F-4D97-AF65-F5344CB8AC3E}">
        <p14:creationId xmlns:p14="http://schemas.microsoft.com/office/powerpoint/2010/main" val="18881426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Diagra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17256990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60"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extLst>
      <p:ext uri="{BB962C8B-B14F-4D97-AF65-F5344CB8AC3E}">
        <p14:creationId xmlns:p14="http://schemas.microsoft.com/office/powerpoint/2010/main" val="17486932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175471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84"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1" name="Textplatzhalter 17"/>
          <p:cNvSpPr>
            <a:spLocks noGrp="1"/>
          </p:cNvSpPr>
          <p:nvPr>
            <p:ph type="body" sz="quarter" idx="16" hasCustomPrompt="1"/>
          </p:nvPr>
        </p:nvSpPr>
        <p:spPr bwMode="gray">
          <a:xfrm>
            <a:off x="623901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extLst>
      <p:ext uri="{BB962C8B-B14F-4D97-AF65-F5344CB8AC3E}">
        <p14:creationId xmlns:p14="http://schemas.microsoft.com/office/powerpoint/2010/main" val="16739339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2860167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08"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406401" y="1177200"/>
            <a:ext cx="5545138" cy="4464050"/>
          </a:xfrm>
        </p:spPr>
        <p:txBody>
          <a:bodyPr/>
          <a:lstStyle>
            <a:lvl2pPr>
              <a:defRPr/>
            </a:lvl2pPr>
            <a:lvl3pPr>
              <a:defRPr/>
            </a:lvl3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extLst>
      <p:ext uri="{BB962C8B-B14F-4D97-AF65-F5344CB8AC3E}">
        <p14:creationId xmlns:p14="http://schemas.microsoft.com/office/powerpoint/2010/main" val="457780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3042285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32" name="think-cell Folie" r:id="rId5" imgW="344" imgH="345" progId="TCLayout.ActiveDocument.1">
                  <p:embed/>
                </p:oleObj>
              </mc:Choice>
              <mc:Fallback>
                <p:oleObj name="think-cell Folie" r:id="rId5" imgW="344" imgH="34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グラフタイトルグラフタイトルグラフタイトル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6237880" y="1177200"/>
            <a:ext cx="5545138" cy="4464050"/>
          </a:xfrm>
        </p:spPr>
        <p:txBody>
          <a:bodyPr/>
          <a:lstStyle>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extLst>
      <p:ext uri="{BB962C8B-B14F-4D97-AF65-F5344CB8AC3E}">
        <p14:creationId xmlns:p14="http://schemas.microsoft.com/office/powerpoint/2010/main" val="723155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Tree>
    <p:extLst>
      <p:ext uri="{BB962C8B-B14F-4D97-AF65-F5344CB8AC3E}">
        <p14:creationId xmlns:p14="http://schemas.microsoft.com/office/powerpoint/2010/main" val="3005666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smtClean="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0" tIns="0" rIns="0" bIns="0" rtlCol="0">
            <a:noAutofit/>
          </a:body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Freihandform 6"/>
          <p:cNvSpPr/>
          <p:nvPr/>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57" name="Grafik 8"/>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58" name="フッター プレースホルダー 3"/>
          <p:cNvSpPr txBox="1">
            <a:spLocks/>
          </p:cNvSpPr>
          <p:nvPr/>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smtClean="0"/>
              <a:pPr algn="l"/>
              <a:t>‹#›</a:t>
            </a:fld>
            <a:endParaRPr lang="en-US" altLang="ja-JP" dirty="0" smtClean="0"/>
          </a:p>
        </p:txBody>
      </p:sp>
      <p:sp>
        <p:nvSpPr>
          <p:cNvPr id="59" name="フッター プレースホルダー 3"/>
          <p:cNvSpPr txBox="1">
            <a:spLocks/>
          </p:cNvSpPr>
          <p:nvPr/>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26" name="グループ化 25"/>
          <p:cNvGrpSpPr/>
          <p:nvPr/>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34932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79" r:id="rId5"/>
    <p:sldLayoutId id="2147483680" r:id="rId6"/>
    <p:sldLayoutId id="2147483681" r:id="rId7"/>
    <p:sldLayoutId id="2147483682" r:id="rId8"/>
    <p:sldLayoutId id="2147483654" r:id="rId9"/>
    <p:sldLayoutId id="2147483655" r:id="rId10"/>
    <p:sldLayoutId id="2147483674" r:id="rId11"/>
    <p:sldLayoutId id="2147483675" r:id="rId12"/>
    <p:sldLayoutId id="2147483676" r:id="rId13"/>
    <p:sldLayoutId id="2147483677" r:id="rId14"/>
    <p:sldLayoutId id="2147483684" r:id="rId15"/>
    <p:sldLayoutId id="2147483685" r:id="rId16"/>
    <p:sldLayoutId id="2147483686" r:id="rId17"/>
    <p:sldLayoutId id="2147483678" r:id="rId1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000"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138" indent="-271463"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indent="0" algn="l" defTabSz="914400" rtl="0" eaLnBrk="1" latinLnBrk="0" hangingPunct="1">
        <a:lnSpc>
          <a:spcPct val="100000"/>
        </a:lnSpc>
        <a:spcBef>
          <a:spcPts val="1400"/>
        </a:spcBef>
        <a:buClr>
          <a:schemeClr val="tx1"/>
        </a:buClr>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tabLst/>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7" userDrawn="1">
          <p15:clr>
            <a:srgbClr val="F26B43"/>
          </p15:clr>
        </p15:guide>
        <p15:guide id="2" pos="7423" userDrawn="1">
          <p15:clr>
            <a:srgbClr val="F26B43"/>
          </p15:clr>
        </p15:guide>
        <p15:guide id="3" orient="horz" pos="913" userDrawn="1">
          <p15:clr>
            <a:srgbClr val="F26B43"/>
          </p15:clr>
        </p15:guide>
        <p15:guide id="4" orient="horz" pos="3906" userDrawn="1">
          <p15:clr>
            <a:srgbClr val="F26B43"/>
          </p15:clr>
        </p15:guide>
        <p15:guide id="5" pos="3749" userDrawn="1">
          <p15:clr>
            <a:srgbClr val="F26B43"/>
          </p15:clr>
        </p15:guide>
        <p15:guide id="6"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oreilly.co.jp/books/9784873118369/"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99" y="4634557"/>
            <a:ext cx="11376025" cy="443198"/>
          </a:xfrm>
        </p:spPr>
        <p:txBody>
          <a:bodyPr/>
          <a:lstStyle/>
          <a:p>
            <a:r>
              <a:rPr kumimoji="1" lang="en-US" altLang="ja-JP" dirty="0" smtClean="0"/>
              <a:t>word2vec</a:t>
            </a:r>
            <a:r>
              <a:rPr kumimoji="1" lang="ja-JP" altLang="en-US" dirty="0" smtClean="0"/>
              <a:t>の紹介</a:t>
            </a:r>
            <a:endParaRPr kumimoji="1" lang="ja-JP" altLang="en-US" dirty="0"/>
          </a:p>
        </p:txBody>
      </p:sp>
      <p:sp>
        <p:nvSpPr>
          <p:cNvPr id="3" name="サブタイトル 2"/>
          <p:cNvSpPr>
            <a:spLocks noGrp="1"/>
          </p:cNvSpPr>
          <p:nvPr>
            <p:ph type="subTitle" idx="1"/>
          </p:nvPr>
        </p:nvSpPr>
        <p:spPr>
          <a:xfrm>
            <a:off x="407999" y="5377748"/>
            <a:ext cx="11376025" cy="338554"/>
          </a:xfrm>
        </p:spPr>
        <p:txBody>
          <a:bodyPr/>
          <a:lstStyle/>
          <a:p>
            <a:r>
              <a:rPr lang="ja-JP" altLang="en-US" smtClean="0"/>
              <a:t>自然言語処理のための単語のベクトル化</a:t>
            </a:r>
            <a:endParaRPr lang="en-US" altLang="ja-JP" dirty="0"/>
          </a:p>
        </p:txBody>
      </p:sp>
      <p:sp>
        <p:nvSpPr>
          <p:cNvPr id="4" name="テキスト プレースホルダー 3"/>
          <p:cNvSpPr>
            <a:spLocks noGrp="1"/>
          </p:cNvSpPr>
          <p:nvPr>
            <p:ph type="body" sz="quarter" idx="10"/>
          </p:nvPr>
        </p:nvSpPr>
        <p:spPr>
          <a:xfrm>
            <a:off x="408000" y="6206080"/>
            <a:ext cx="11376025" cy="215444"/>
          </a:xfrm>
        </p:spPr>
        <p:txBody>
          <a:bodyPr/>
          <a:lstStyle/>
          <a:p>
            <a:r>
              <a:rPr lang="ja-JP" altLang="en-US" dirty="0"/>
              <a:t>科学ソフト開発</a:t>
            </a:r>
            <a:r>
              <a:rPr lang="zh-TW" altLang="en-US" dirty="0" smtClean="0"/>
              <a:t>  </a:t>
            </a:r>
            <a:r>
              <a:rPr lang="en-US" altLang="zh-TW" dirty="0"/>
              <a:t>|  </a:t>
            </a:r>
            <a:r>
              <a:rPr lang="ja-JP" altLang="en-US" dirty="0" smtClean="0"/>
              <a:t>秋山</a:t>
            </a:r>
            <a:r>
              <a:rPr lang="ja-JP" altLang="en-US" dirty="0"/>
              <a:t>光弘</a:t>
            </a:r>
            <a:r>
              <a:rPr lang="zh-TW" altLang="en-US" dirty="0" smtClean="0"/>
              <a:t>   </a:t>
            </a:r>
            <a:r>
              <a:rPr lang="en-US" altLang="zh-TW" dirty="0"/>
              <a:t>|  </a:t>
            </a:r>
            <a:r>
              <a:rPr lang="en-US" altLang="ja-JP" dirty="0" smtClean="0"/>
              <a:t>2019</a:t>
            </a:r>
            <a:r>
              <a:rPr lang="ja-JP" altLang="en-US" dirty="0" smtClean="0"/>
              <a:t>年</a:t>
            </a:r>
            <a:r>
              <a:rPr lang="en-US" altLang="ja-JP" dirty="0" smtClean="0"/>
              <a:t>12</a:t>
            </a:r>
            <a:r>
              <a:rPr lang="ja-JP" altLang="en-US" dirty="0" smtClean="0"/>
              <a:t>月</a:t>
            </a:r>
            <a:r>
              <a:rPr lang="en-US" altLang="ja-JP" dirty="0" smtClean="0"/>
              <a:t>11</a:t>
            </a:r>
            <a:r>
              <a:rPr lang="ja-JP" altLang="en-US" dirty="0" smtClean="0"/>
              <a:t>日</a:t>
            </a:r>
            <a:endParaRPr lang="en-US" altLang="ja-JP"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942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学習</a:t>
            </a:r>
            <a:r>
              <a:rPr lang="ja-JP" altLang="en-US" dirty="0"/>
              <a:t>データ</a:t>
            </a:r>
            <a:r>
              <a:rPr lang="ja-JP" altLang="en-US" dirty="0" smtClean="0"/>
              <a:t>の作成 </a:t>
            </a:r>
            <a:r>
              <a:rPr lang="en-US" altLang="ja-JP" dirty="0" smtClean="0"/>
              <a:t>- (1)</a:t>
            </a:r>
            <a:r>
              <a:rPr kumimoji="1" lang="ja-JP" altLang="en-US" dirty="0" smtClean="0"/>
              <a:t>テキストデータを単語リストに変換</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9" name="右矢印 8"/>
          <p:cNvSpPr/>
          <p:nvPr/>
        </p:nvSpPr>
        <p:spPr>
          <a:xfrm>
            <a:off x="4907780" y="305990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 name="テキスト ボックス 12"/>
          <p:cNvSpPr txBox="1"/>
          <p:nvPr/>
        </p:nvSpPr>
        <p:spPr>
          <a:xfrm>
            <a:off x="407193" y="2889026"/>
            <a:ext cx="4176464" cy="1061829"/>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en-US" altLang="ja-JP" sz="1600" dirty="0"/>
          </a:p>
          <a:p>
            <a:pPr marL="180000" indent="-180000">
              <a:spcBef>
                <a:spcPts val="600"/>
              </a:spcBef>
              <a:buClr>
                <a:schemeClr val="accent1"/>
              </a:buClr>
              <a:buFont typeface="Wingdings" panose="05000000000000000000" pitchFamily="2" charset="2"/>
              <a:buChar char="§"/>
            </a:pPr>
            <a:endParaRPr kumimoji="1" lang="ja-JP" altLang="en-US" sz="1600" noProof="0" dirty="0" err="1" smtClean="0"/>
          </a:p>
        </p:txBody>
      </p:sp>
      <p:graphicFrame>
        <p:nvGraphicFramePr>
          <p:cNvPr id="14" name="表 13"/>
          <p:cNvGraphicFramePr>
            <a:graphicFrameLocks noGrp="1"/>
          </p:cNvGraphicFramePr>
          <p:nvPr>
            <p:extLst>
              <p:ext uri="{D42A27DB-BD31-4B8C-83A1-F6EECF244321}">
                <p14:modId xmlns:p14="http://schemas.microsoft.com/office/powerpoint/2010/main" val="3757474431"/>
              </p:ext>
            </p:extLst>
          </p:nvPr>
        </p:nvGraphicFramePr>
        <p:xfrm>
          <a:off x="7032104" y="1753559"/>
          <a:ext cx="1831752" cy="3337560"/>
        </p:xfrm>
        <a:graphic>
          <a:graphicData uri="http://schemas.openxmlformats.org/drawingml/2006/table">
            <a:tbl>
              <a:tblPr firstRow="1" bandRow="1">
                <a:tableStyleId>{5C22544A-7EE6-4342-B048-85BDC9FD1C3A}</a:tableStyleId>
              </a:tblPr>
              <a:tblGrid>
                <a:gridCol w="1831752">
                  <a:extLst>
                    <a:ext uri="{9D8B030D-6E8A-4147-A177-3AD203B41FA5}">
                      <a16:colId xmlns:a16="http://schemas.microsoft.com/office/drawing/2014/main" val="1313116525"/>
                    </a:ext>
                  </a:extLst>
                </a:gridCol>
              </a:tblGrid>
              <a:tr h="370840">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“was”</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“to”</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“get”</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“very”</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“tired”</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8" name="テキスト ボックス 7"/>
          <p:cNvSpPr txBox="1"/>
          <p:nvPr/>
        </p:nvSpPr>
        <p:spPr>
          <a:xfrm>
            <a:off x="7032104" y="1502542"/>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単語のリスト</a:t>
            </a:r>
          </a:p>
        </p:txBody>
      </p:sp>
      <p:sp>
        <p:nvSpPr>
          <p:cNvPr id="10" name="テキスト ボックス 9"/>
          <p:cNvSpPr txBox="1"/>
          <p:nvPr/>
        </p:nvSpPr>
        <p:spPr>
          <a:xfrm>
            <a:off x="407193" y="2642805"/>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テキストデータ</a:t>
            </a:r>
          </a:p>
        </p:txBody>
      </p:sp>
    </p:spTree>
    <p:extLst>
      <p:ext uri="{BB962C8B-B14F-4D97-AF65-F5344CB8AC3E}">
        <p14:creationId xmlns:p14="http://schemas.microsoft.com/office/powerpoint/2010/main" val="193218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学習データの</a:t>
            </a:r>
            <a:r>
              <a:rPr lang="ja-JP" altLang="en-US" dirty="0" smtClean="0"/>
              <a:t>作成 </a:t>
            </a:r>
            <a:r>
              <a:rPr lang="en-US" altLang="ja-JP" dirty="0" smtClean="0"/>
              <a:t>- (2)</a:t>
            </a:r>
            <a:r>
              <a:rPr kumimoji="1" lang="ja-JP" altLang="en-US" dirty="0" smtClean="0"/>
              <a:t>単語リストを</a:t>
            </a:r>
            <a:r>
              <a:rPr kumimoji="1" lang="en-US" altLang="ja-JP" dirty="0" smtClean="0"/>
              <a:t>Vocabulary</a:t>
            </a:r>
            <a:r>
              <a:rPr kumimoji="1" lang="ja-JP" altLang="en-US" dirty="0" smtClean="0"/>
              <a:t>と</a:t>
            </a:r>
            <a:r>
              <a:rPr kumimoji="1" lang="en-US" altLang="ja-JP" dirty="0" smtClean="0"/>
              <a:t>Corpus</a:t>
            </a:r>
            <a:r>
              <a:rPr kumimoji="1" lang="ja-JP" altLang="en-US" dirty="0" smtClean="0"/>
              <a:t>に変換</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3052375271"/>
              </p:ext>
            </p:extLst>
          </p:nvPr>
        </p:nvGraphicFramePr>
        <p:xfrm>
          <a:off x="408167" y="1751161"/>
          <a:ext cx="1831752" cy="3337560"/>
        </p:xfrm>
        <a:graphic>
          <a:graphicData uri="http://schemas.openxmlformats.org/drawingml/2006/table">
            <a:tbl>
              <a:tblPr firstRow="1" bandRow="1">
                <a:tableStyleId>{5C22544A-7EE6-4342-B048-85BDC9FD1C3A}</a:tableStyleId>
              </a:tblPr>
              <a:tblGrid>
                <a:gridCol w="1831752">
                  <a:extLst>
                    <a:ext uri="{9D8B030D-6E8A-4147-A177-3AD203B41FA5}">
                      <a16:colId xmlns:a16="http://schemas.microsoft.com/office/drawing/2014/main" val="1313116525"/>
                    </a:ext>
                  </a:extLst>
                </a:gridCol>
              </a:tblGrid>
              <a:tr h="370840">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“was”</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“to”</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“get”</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“very”</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“tired”</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9" name="右矢印 8"/>
          <p:cNvSpPr/>
          <p:nvPr/>
        </p:nvSpPr>
        <p:spPr>
          <a:xfrm>
            <a:off x="2781358" y="233982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1743416796"/>
              </p:ext>
            </p:extLst>
          </p:nvPr>
        </p:nvGraphicFramePr>
        <p:xfrm>
          <a:off x="5122997" y="1059097"/>
          <a:ext cx="1944216" cy="333756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4263842682"/>
                    </a:ext>
                  </a:extLst>
                </a:gridCol>
                <a:gridCol w="1440160">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tc>
                  <a:txBody>
                    <a:bodyPr/>
                    <a:lstStyle/>
                    <a:p>
                      <a:r>
                        <a:rPr kumimoji="1" lang="ja-JP" altLang="en-US" dirty="0" smtClean="0"/>
                        <a:t>単語</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0</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2</a:t>
                      </a:r>
                      <a:endParaRPr kumimoji="1" lang="ja-JP" altLang="en-US" dirty="0"/>
                    </a:p>
                  </a:txBody>
                  <a:tcPr/>
                </a:tc>
                <a:tc>
                  <a:txBody>
                    <a:bodyPr/>
                    <a:lstStyle/>
                    <a:p>
                      <a:r>
                        <a:rPr kumimoji="1" lang="en-US" altLang="ja-JP" dirty="0" smtClean="0"/>
                        <a:t>“Alice”</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3</a:t>
                      </a:r>
                      <a:endParaRPr kumimoji="1" lang="ja-JP" altLang="en-US" dirty="0"/>
                    </a:p>
                  </a:txBody>
                  <a:tcPr/>
                </a:tc>
                <a:tc>
                  <a:txBody>
                    <a:bodyPr/>
                    <a:lstStyle/>
                    <a:p>
                      <a:r>
                        <a:rPr kumimoji="1" lang="en-US" altLang="ja-JP" dirty="0" smtClean="0"/>
                        <a:t>“and”</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4</a:t>
                      </a:r>
                      <a:endParaRPr kumimoji="1" lang="ja-JP" altLang="en-US" dirty="0"/>
                    </a:p>
                  </a:txBody>
                  <a:tcPr/>
                </a:tc>
                <a:tc>
                  <a:txBody>
                    <a:bodyPr/>
                    <a:lstStyle/>
                    <a:p>
                      <a:r>
                        <a:rPr kumimoji="1" lang="en-US" altLang="ja-JP" dirty="0" smtClean="0"/>
                        <a:t>“bank”</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5</a:t>
                      </a:r>
                      <a:endParaRPr kumimoji="1" lang="ja-JP" altLang="en-US" dirty="0"/>
                    </a:p>
                  </a:txBody>
                  <a:tcPr/>
                </a:tc>
                <a:tc>
                  <a:txBody>
                    <a:bodyPr/>
                    <a:lstStyle/>
                    <a:p>
                      <a:r>
                        <a:rPr kumimoji="1" lang="en-US" altLang="ja-JP" dirty="0" smtClean="0"/>
                        <a:t>“beginning”</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6</a:t>
                      </a:r>
                    </a:p>
                  </a:txBody>
                  <a:tcPr/>
                </a:tc>
                <a:tc>
                  <a:txBody>
                    <a:bodyPr/>
                    <a:lstStyle/>
                    <a:p>
                      <a:r>
                        <a:rPr kumimoji="1" lang="en-US" altLang="ja-JP" dirty="0" smtClean="0"/>
                        <a:t>“by”</a:t>
                      </a:r>
                    </a:p>
                  </a:txBody>
                  <a:tcPr/>
                </a:tc>
                <a:extLst>
                  <a:ext uri="{0D108BD9-81ED-4DB2-BD59-A6C34878D82A}">
                    <a16:rowId xmlns:a16="http://schemas.microsoft.com/office/drawing/2014/main" val="1027824084"/>
                  </a:ext>
                </a:extLst>
              </a:tr>
              <a:tr h="370840">
                <a:tc>
                  <a:txBody>
                    <a:bodyPr/>
                    <a:lstStyle/>
                    <a:p>
                      <a:endParaRPr kumimoji="1" lang="en-US" altLang="ja-JP" dirty="0" smtClean="0"/>
                    </a:p>
                  </a:txBody>
                  <a:tcPr/>
                </a:tc>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308809473"/>
              </p:ext>
            </p:extLst>
          </p:nvPr>
        </p:nvGraphicFramePr>
        <p:xfrm>
          <a:off x="9829686" y="1756241"/>
          <a:ext cx="1296144" cy="3332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2690828569"/>
                  </a:ext>
                </a:extLst>
              </a:tr>
              <a:tr h="202237">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16</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sp>
        <p:nvSpPr>
          <p:cNvPr id="3" name="テキスト ボックス 2"/>
          <p:cNvSpPr txBox="1"/>
          <p:nvPr/>
        </p:nvSpPr>
        <p:spPr>
          <a:xfrm>
            <a:off x="471409" y="1504940"/>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単語のリスト</a:t>
            </a:r>
          </a:p>
        </p:txBody>
      </p:sp>
      <p:sp>
        <p:nvSpPr>
          <p:cNvPr id="14" name="テキスト ボックス 13"/>
          <p:cNvSpPr txBox="1"/>
          <p:nvPr/>
        </p:nvSpPr>
        <p:spPr>
          <a:xfrm>
            <a:off x="5122997" y="806515"/>
            <a:ext cx="1512168" cy="246221"/>
          </a:xfrm>
          <a:prstGeom prst="rect">
            <a:avLst/>
          </a:prstGeom>
          <a:noFill/>
        </p:spPr>
        <p:txBody>
          <a:bodyPr wrap="square" lIns="0" tIns="0" rIns="0" bIns="0" rtlCol="0">
            <a:spAutoFit/>
          </a:bodyPr>
          <a:lstStyle/>
          <a:p>
            <a:pPr>
              <a:spcBef>
                <a:spcPts val="600"/>
              </a:spcBef>
              <a:buClr>
                <a:schemeClr val="accent1"/>
              </a:buClr>
            </a:pPr>
            <a:r>
              <a:rPr kumimoji="1" lang="en-US" altLang="ja-JP" sz="1600" noProof="0" dirty="0" smtClean="0"/>
              <a:t>Vocabulary</a:t>
            </a:r>
            <a:endParaRPr kumimoji="1" lang="ja-JP" altLang="en-US" sz="1600" noProof="0" dirty="0" smtClean="0"/>
          </a:p>
        </p:txBody>
      </p:sp>
      <p:sp>
        <p:nvSpPr>
          <p:cNvPr id="15" name="テキスト ボックス 14"/>
          <p:cNvSpPr txBox="1"/>
          <p:nvPr/>
        </p:nvSpPr>
        <p:spPr>
          <a:xfrm>
            <a:off x="9877799" y="1504940"/>
            <a:ext cx="1512168" cy="246221"/>
          </a:xfrm>
          <a:prstGeom prst="rect">
            <a:avLst/>
          </a:prstGeom>
          <a:noFill/>
        </p:spPr>
        <p:txBody>
          <a:bodyPr wrap="square" lIns="0" tIns="0" rIns="0" bIns="0" rtlCol="0">
            <a:spAutoFit/>
          </a:bodyPr>
          <a:lstStyle/>
          <a:p>
            <a:pPr>
              <a:spcBef>
                <a:spcPts val="600"/>
              </a:spcBef>
              <a:buClr>
                <a:schemeClr val="accent1"/>
              </a:buClr>
            </a:pPr>
            <a:r>
              <a:rPr kumimoji="1" lang="en-US" altLang="ja-JP" sz="1600" noProof="0" dirty="0" smtClean="0"/>
              <a:t>Corpus</a:t>
            </a:r>
            <a:endParaRPr kumimoji="1" lang="ja-JP" altLang="en-US" sz="1600" noProof="0" dirty="0" smtClean="0"/>
          </a:p>
        </p:txBody>
      </p:sp>
      <p:sp>
        <p:nvSpPr>
          <p:cNvPr id="16" name="右矢印 15"/>
          <p:cNvSpPr/>
          <p:nvPr/>
        </p:nvSpPr>
        <p:spPr>
          <a:xfrm>
            <a:off x="2781358" y="4429545"/>
            <a:ext cx="6588497"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右矢印 16"/>
          <p:cNvSpPr/>
          <p:nvPr/>
        </p:nvSpPr>
        <p:spPr>
          <a:xfrm>
            <a:off x="7569655" y="2367837"/>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Tree>
    <p:extLst>
      <p:ext uri="{BB962C8B-B14F-4D97-AF65-F5344CB8AC3E}">
        <p14:creationId xmlns:p14="http://schemas.microsoft.com/office/powerpoint/2010/main" val="18295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p:cNvGraphicFramePr>
            <a:graphicFrameLocks noGrp="1"/>
          </p:cNvGraphicFramePr>
          <p:nvPr>
            <p:extLst>
              <p:ext uri="{D42A27DB-BD31-4B8C-83A1-F6EECF244321}">
                <p14:modId xmlns:p14="http://schemas.microsoft.com/office/powerpoint/2010/main" val="422723088"/>
              </p:ext>
            </p:extLst>
          </p:nvPr>
        </p:nvGraphicFramePr>
        <p:xfrm>
          <a:off x="407193" y="1304037"/>
          <a:ext cx="1296144" cy="3332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313116525"/>
                    </a:ext>
                  </a:extLst>
                </a:gridCol>
              </a:tblGrid>
              <a:tr h="370840">
                <a:tc>
                  <a:txBody>
                    <a:bodyPr/>
                    <a:lstStyle/>
                    <a:p>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2690828569"/>
                  </a:ext>
                </a:extLst>
              </a:tr>
              <a:tr h="202237">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16</a:t>
                      </a:r>
                    </a:p>
                  </a:txBody>
                  <a:tcPr/>
                </a:tc>
                <a:extLst>
                  <a:ext uri="{0D108BD9-81ED-4DB2-BD59-A6C34878D82A}">
                    <a16:rowId xmlns:a16="http://schemas.microsoft.com/office/drawing/2014/main" val="1027824084"/>
                  </a:ext>
                </a:extLst>
              </a:tr>
              <a:tr h="370840">
                <a:tc>
                  <a:txBody>
                    <a:bodyPr/>
                    <a:lstStyle/>
                    <a:p>
                      <a:r>
                        <a:rPr kumimoji="1" lang="en-US" altLang="ja-JP" dirty="0" smtClean="0"/>
                        <a:t>(</a:t>
                      </a:r>
                      <a:r>
                        <a:rPr kumimoji="1" lang="ja-JP" altLang="en-US" dirty="0" smtClean="0"/>
                        <a:t>以下省略</a:t>
                      </a:r>
                      <a:r>
                        <a:rPr kumimoji="1" lang="en-US" altLang="ja-JP" dirty="0" smtClean="0"/>
                        <a:t>)</a:t>
                      </a:r>
                    </a:p>
                  </a:txBody>
                  <a:tcPr/>
                </a:tc>
                <a:extLst>
                  <a:ext uri="{0D108BD9-81ED-4DB2-BD59-A6C34878D82A}">
                    <a16:rowId xmlns:a16="http://schemas.microsoft.com/office/drawing/2014/main" val="608161035"/>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2721412169"/>
              </p:ext>
            </p:extLst>
          </p:nvPr>
        </p:nvGraphicFramePr>
        <p:xfrm>
          <a:off x="3905243" y="1301497"/>
          <a:ext cx="3709309" cy="3337560"/>
        </p:xfrm>
        <a:graphic>
          <a:graphicData uri="http://schemas.openxmlformats.org/drawingml/2006/table">
            <a:tbl>
              <a:tblPr firstRow="1" bandRow="1">
                <a:tableStyleId>{5C22544A-7EE6-4342-B048-85BDC9FD1C3A}</a:tableStyleId>
              </a:tblPr>
              <a:tblGrid>
                <a:gridCol w="552451">
                  <a:extLst>
                    <a:ext uri="{9D8B030D-6E8A-4147-A177-3AD203B41FA5}">
                      <a16:colId xmlns:a16="http://schemas.microsoft.com/office/drawing/2014/main" val="4263842682"/>
                    </a:ext>
                  </a:extLst>
                </a:gridCol>
                <a:gridCol w="1578429">
                  <a:extLst>
                    <a:ext uri="{9D8B030D-6E8A-4147-A177-3AD203B41FA5}">
                      <a16:colId xmlns:a16="http://schemas.microsoft.com/office/drawing/2014/main" val="1313116525"/>
                    </a:ext>
                  </a:extLst>
                </a:gridCol>
                <a:gridCol w="1578429">
                  <a:extLst>
                    <a:ext uri="{9D8B030D-6E8A-4147-A177-3AD203B41FA5}">
                      <a16:colId xmlns:a16="http://schemas.microsoft.com/office/drawing/2014/main" val="2368437652"/>
                    </a:ext>
                  </a:extLst>
                </a:gridCol>
              </a:tblGrid>
              <a:tr h="370840">
                <a:tc>
                  <a:txBody>
                    <a:bodyPr/>
                    <a:lstStyle/>
                    <a:p>
                      <a:r>
                        <a:rPr kumimoji="1" lang="en-US" altLang="ja-JP" dirty="0" smtClean="0"/>
                        <a:t>ID</a:t>
                      </a:r>
                      <a:endParaRPr kumimoji="1" lang="ja-JP" altLang="en-US" dirty="0"/>
                    </a:p>
                  </a:txBody>
                  <a:tcPr/>
                </a:tc>
                <a:tc>
                  <a:txBody>
                    <a:bodyPr/>
                    <a:lstStyle/>
                    <a:p>
                      <a:r>
                        <a:rPr kumimoji="1" lang="ja-JP" altLang="en-US" dirty="0" smtClean="0"/>
                        <a:t>前の単語の</a:t>
                      </a:r>
                      <a:r>
                        <a:rPr kumimoji="1" lang="en-US" altLang="ja-JP" dirty="0" smtClean="0"/>
                        <a:t>ID</a:t>
                      </a:r>
                      <a:endParaRPr kumimoji="1" lang="ja-JP" altLang="en-US" dirty="0"/>
                    </a:p>
                  </a:txBody>
                  <a:tcPr/>
                </a:tc>
                <a:tc>
                  <a:txBody>
                    <a:bodyPr/>
                    <a:lstStyle/>
                    <a:p>
                      <a:r>
                        <a:rPr kumimoji="1" lang="ja-JP" altLang="en-US" dirty="0" smtClean="0"/>
                        <a:t>後の単語の</a:t>
                      </a:r>
                      <a:r>
                        <a:rPr kumimoji="1" lang="en-US" altLang="ja-JP" dirty="0" smtClean="0"/>
                        <a:t>ID</a:t>
                      </a:r>
                      <a:endParaRPr kumimoji="1" lang="ja-JP" altLang="en-US" dirty="0"/>
                    </a:p>
                  </a:txBody>
                  <a:tcPr/>
                </a:tc>
                <a:extLst>
                  <a:ext uri="{0D108BD9-81ED-4DB2-BD59-A6C34878D82A}">
                    <a16:rowId xmlns:a16="http://schemas.microsoft.com/office/drawing/2014/main" val="1008003993"/>
                  </a:ext>
                </a:extLst>
              </a:tr>
              <a:tr h="370840">
                <a:tc>
                  <a:txBody>
                    <a:bodyPr/>
                    <a:lstStyle/>
                    <a:p>
                      <a:r>
                        <a:rPr kumimoji="1" lang="en-US" altLang="ja-JP" dirty="0" smtClean="0"/>
                        <a:t>20</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2690828569"/>
                  </a:ext>
                </a:extLst>
              </a:tr>
              <a:tr h="370840">
                <a:tc>
                  <a:txBody>
                    <a:bodyPr/>
                    <a:lstStyle/>
                    <a:p>
                      <a:r>
                        <a:rPr kumimoji="1" lang="en-US" altLang="ja-JP" dirty="0" smtClean="0"/>
                        <a:t>5</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17</a:t>
                      </a:r>
                      <a:endParaRPr kumimoji="1" lang="ja-JP" altLang="en-US" dirty="0"/>
                    </a:p>
                  </a:txBody>
                  <a:tcPr/>
                </a:tc>
                <a:extLst>
                  <a:ext uri="{0D108BD9-81ED-4DB2-BD59-A6C34878D82A}">
                    <a16:rowId xmlns:a16="http://schemas.microsoft.com/office/drawing/2014/main" val="1468984038"/>
                  </a:ext>
                </a:extLst>
              </a:tr>
              <a:tr h="370840">
                <a:tc>
                  <a:txBody>
                    <a:bodyPr/>
                    <a:lstStyle/>
                    <a:p>
                      <a:r>
                        <a:rPr kumimoji="1" lang="en-US" altLang="ja-JP" dirty="0" smtClean="0"/>
                        <a:t>17</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2993980002"/>
                  </a:ext>
                </a:extLst>
              </a:tr>
              <a:tr h="370840">
                <a:tc>
                  <a:txBody>
                    <a:bodyPr/>
                    <a:lstStyle/>
                    <a:p>
                      <a:r>
                        <a:rPr kumimoji="1" lang="en-US" altLang="ja-JP" dirty="0" smtClean="0"/>
                        <a:t>8</a:t>
                      </a:r>
                      <a:endParaRPr kumimoji="1" lang="ja-JP" altLang="en-US" dirty="0"/>
                    </a:p>
                  </a:txBody>
                  <a:tcPr/>
                </a:tc>
                <a:tc>
                  <a:txBody>
                    <a:bodyPr/>
                    <a:lstStyle/>
                    <a:p>
                      <a:r>
                        <a:rPr kumimoji="1" lang="en-US" altLang="ja-JP" dirty="0" smtClean="0"/>
                        <a:t>17</a:t>
                      </a:r>
                      <a:endParaRPr kumimoji="1" lang="ja-JP" altLang="en-US" dirty="0"/>
                    </a:p>
                  </a:txBody>
                  <a:tcPr/>
                </a:tc>
                <a:tc>
                  <a:txBody>
                    <a:bodyPr/>
                    <a:lstStyle/>
                    <a:p>
                      <a:r>
                        <a:rPr kumimoji="1" lang="en-US" altLang="ja-JP" dirty="0" smtClean="0"/>
                        <a:t>19</a:t>
                      </a:r>
                      <a:endParaRPr kumimoji="1" lang="ja-JP" altLang="en-US" dirty="0"/>
                    </a:p>
                  </a:txBody>
                  <a:tcPr/>
                </a:tc>
                <a:extLst>
                  <a:ext uri="{0D108BD9-81ED-4DB2-BD59-A6C34878D82A}">
                    <a16:rowId xmlns:a16="http://schemas.microsoft.com/office/drawing/2014/main" val="2741701262"/>
                  </a:ext>
                </a:extLst>
              </a:tr>
              <a:tr h="370840">
                <a:tc>
                  <a:txBody>
                    <a:bodyPr/>
                    <a:lstStyle/>
                    <a:p>
                      <a:r>
                        <a:rPr kumimoji="1" lang="en-US" altLang="ja-JP" dirty="0" smtClean="0"/>
                        <a:t>19</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16</a:t>
                      </a:r>
                      <a:endParaRPr kumimoji="1" lang="ja-JP" altLang="en-US" dirty="0"/>
                    </a:p>
                  </a:txBody>
                  <a:tcPr/>
                </a:tc>
                <a:extLst>
                  <a:ext uri="{0D108BD9-81ED-4DB2-BD59-A6C34878D82A}">
                    <a16:rowId xmlns:a16="http://schemas.microsoft.com/office/drawing/2014/main" val="2321872188"/>
                  </a:ext>
                </a:extLst>
              </a:tr>
              <a:tr h="370840">
                <a:tc>
                  <a:txBody>
                    <a:bodyPr/>
                    <a:lstStyle/>
                    <a:p>
                      <a:r>
                        <a:rPr kumimoji="1" lang="en-US" altLang="ja-JP" dirty="0" smtClean="0"/>
                        <a:t>16</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12</a:t>
                      </a:r>
                      <a:endParaRPr kumimoji="1" lang="ja-JP" altLang="en-US" dirty="0"/>
                    </a:p>
                  </a:txBody>
                  <a:tcPr/>
                </a:tc>
                <a:extLst>
                  <a:ext uri="{0D108BD9-81ED-4DB2-BD59-A6C34878D82A}">
                    <a16:rowId xmlns:a16="http://schemas.microsoft.com/office/drawing/2014/main" val="430861659"/>
                  </a:ext>
                </a:extLst>
              </a:tr>
              <a:tr h="370840">
                <a:tc>
                  <a:txBody>
                    <a:bodyPr/>
                    <a:lstStyle/>
                    <a:p>
                      <a:r>
                        <a:rPr kumimoji="1" lang="en-US" altLang="ja-JP" dirty="0" smtClean="0"/>
                        <a:t>12</a:t>
                      </a:r>
                    </a:p>
                  </a:txBody>
                  <a:tcPr/>
                </a:tc>
                <a:tc>
                  <a:txBody>
                    <a:bodyPr/>
                    <a:lstStyle/>
                    <a:p>
                      <a:r>
                        <a:rPr kumimoji="1" lang="en-US" altLang="ja-JP" dirty="0" smtClean="0"/>
                        <a:t>16</a:t>
                      </a:r>
                    </a:p>
                  </a:txBody>
                  <a:tcPr/>
                </a:tc>
                <a:tc>
                  <a:txBody>
                    <a:bodyPr/>
                    <a:lstStyle/>
                    <a:p>
                      <a:r>
                        <a:rPr kumimoji="1" lang="en-US" altLang="ja-JP" dirty="0" smtClean="0"/>
                        <a:t>15</a:t>
                      </a:r>
                    </a:p>
                  </a:txBody>
                  <a:tcPr/>
                </a:tc>
                <a:extLst>
                  <a:ext uri="{0D108BD9-81ED-4DB2-BD59-A6C34878D82A}">
                    <a16:rowId xmlns:a16="http://schemas.microsoft.com/office/drawing/2014/main" val="1027824084"/>
                  </a:ext>
                </a:extLst>
              </a:tr>
              <a:tr h="370840">
                <a:tc>
                  <a:txBody>
                    <a:bodyPr/>
                    <a:lstStyle/>
                    <a:p>
                      <a:endParaRPr kumimoji="1" lang="en-US" altLang="ja-JP" dirty="0" smtClean="0"/>
                    </a:p>
                  </a:txBody>
                  <a:tcPr/>
                </a:tc>
                <a:tc>
                  <a:txBody>
                    <a:bodyPr/>
                    <a:lstStyle/>
                    <a:p>
                      <a:r>
                        <a:rPr kumimoji="1" lang="en-US" altLang="ja-JP" dirty="0" smtClean="0"/>
                        <a:t>(</a:t>
                      </a:r>
                      <a:r>
                        <a:rPr kumimoji="1" lang="ja-JP" altLang="en-US" dirty="0" smtClean="0"/>
                        <a:t>以下省略</a:t>
                      </a:r>
                      <a:r>
                        <a:rPr kumimoji="1" lang="en-US" altLang="ja-JP" dirty="0" smtClean="0"/>
                        <a:t>)</a:t>
                      </a:r>
                    </a:p>
                  </a:txBody>
                  <a:tcPr/>
                </a:tc>
                <a:tc>
                  <a:txBody>
                    <a:bodyPr/>
                    <a:lstStyle/>
                    <a:p>
                      <a:endParaRPr kumimoji="1" lang="en-US" altLang="ja-JP" dirty="0" smtClean="0"/>
                    </a:p>
                  </a:txBody>
                  <a:tcPr/>
                </a:tc>
                <a:extLst>
                  <a:ext uri="{0D108BD9-81ED-4DB2-BD59-A6C34878D82A}">
                    <a16:rowId xmlns:a16="http://schemas.microsoft.com/office/drawing/2014/main" val="608161035"/>
                  </a:ext>
                </a:extLst>
              </a:tr>
            </a:tbl>
          </a:graphicData>
        </a:graphic>
      </p:graphicFrame>
      <p:sp>
        <p:nvSpPr>
          <p:cNvPr id="12" name="正方形/長方形 11"/>
          <p:cNvSpPr/>
          <p:nvPr/>
        </p:nvSpPr>
        <p:spPr>
          <a:xfrm>
            <a:off x="4446373" y="168806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正方形/長方形 15"/>
          <p:cNvSpPr/>
          <p:nvPr/>
        </p:nvSpPr>
        <p:spPr>
          <a:xfrm>
            <a:off x="399719" y="165380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正方形/長方形 16"/>
          <p:cNvSpPr/>
          <p:nvPr/>
        </p:nvSpPr>
        <p:spPr>
          <a:xfrm>
            <a:off x="399718" y="203783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正方形/長方形 18"/>
          <p:cNvSpPr/>
          <p:nvPr/>
        </p:nvSpPr>
        <p:spPr>
          <a:xfrm>
            <a:off x="392109" y="241061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 name="正方形/長方形 19"/>
          <p:cNvSpPr/>
          <p:nvPr/>
        </p:nvSpPr>
        <p:spPr>
          <a:xfrm>
            <a:off x="6048765" y="1658434"/>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1" name="正方形/長方形 20"/>
          <p:cNvSpPr/>
          <p:nvPr/>
        </p:nvSpPr>
        <p:spPr>
          <a:xfrm>
            <a:off x="3923532" y="1688068"/>
            <a:ext cx="431873" cy="3727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p:txBody>
          <a:bodyPr/>
          <a:lstStyle/>
          <a:p>
            <a:r>
              <a:rPr lang="ja-JP" altLang="en-US" dirty="0"/>
              <a:t>学習データの</a:t>
            </a:r>
            <a:r>
              <a:rPr lang="ja-JP" altLang="en-US" dirty="0" smtClean="0"/>
              <a:t>作成 </a:t>
            </a:r>
            <a:r>
              <a:rPr lang="en-US" altLang="ja-JP" dirty="0" smtClean="0"/>
              <a:t>- (3)</a:t>
            </a:r>
            <a:r>
              <a:rPr kumimoji="1" lang="en-US" altLang="ja-JP" dirty="0" smtClean="0"/>
              <a:t>Corpus</a:t>
            </a:r>
            <a:r>
              <a:rPr kumimoji="1" lang="ja-JP" altLang="en-US" dirty="0" smtClean="0"/>
              <a:t>を学習データに変換</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9" name="右矢印 8"/>
          <p:cNvSpPr/>
          <p:nvPr/>
        </p:nvSpPr>
        <p:spPr>
          <a:xfrm>
            <a:off x="1904190" y="2629837"/>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テキスト ボックス 13"/>
          <p:cNvSpPr txBox="1"/>
          <p:nvPr/>
        </p:nvSpPr>
        <p:spPr>
          <a:xfrm>
            <a:off x="3905243" y="1052736"/>
            <a:ext cx="1512168"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dirty="0" smtClean="0"/>
              <a:t>学習データ</a:t>
            </a:r>
            <a:endParaRPr kumimoji="1" lang="ja-JP" altLang="en-US" sz="1600" noProof="0" dirty="0" smtClean="0"/>
          </a:p>
        </p:txBody>
      </p:sp>
      <p:sp>
        <p:nvSpPr>
          <p:cNvPr id="15" name="テキスト ボックス 14"/>
          <p:cNvSpPr txBox="1"/>
          <p:nvPr/>
        </p:nvSpPr>
        <p:spPr>
          <a:xfrm>
            <a:off x="407193" y="1052736"/>
            <a:ext cx="1512168" cy="246221"/>
          </a:xfrm>
          <a:prstGeom prst="rect">
            <a:avLst/>
          </a:prstGeom>
          <a:noFill/>
        </p:spPr>
        <p:txBody>
          <a:bodyPr wrap="square" lIns="0" tIns="0" rIns="0" bIns="0" rtlCol="0">
            <a:spAutoFit/>
          </a:bodyPr>
          <a:lstStyle/>
          <a:p>
            <a:pPr>
              <a:spcBef>
                <a:spcPts val="600"/>
              </a:spcBef>
              <a:buClr>
                <a:schemeClr val="accent1"/>
              </a:buClr>
            </a:pPr>
            <a:r>
              <a:rPr kumimoji="1" lang="en-US" altLang="ja-JP" sz="1600" noProof="0" dirty="0" smtClean="0"/>
              <a:t>Corpus</a:t>
            </a:r>
            <a:endParaRPr kumimoji="1" lang="ja-JP" altLang="en-US" sz="1600" noProof="0" dirty="0" smtClean="0"/>
          </a:p>
        </p:txBody>
      </p:sp>
      <p:cxnSp>
        <p:nvCxnSpPr>
          <p:cNvPr id="4" name="直線矢印コネクタ 3"/>
          <p:cNvCxnSpPr>
            <a:stCxn id="17" idx="3"/>
            <a:endCxn id="21" idx="1"/>
          </p:cNvCxnSpPr>
          <p:nvPr/>
        </p:nvCxnSpPr>
        <p:spPr>
          <a:xfrm flipV="1">
            <a:off x="831591" y="1874458"/>
            <a:ext cx="3091941" cy="3497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6" idx="0"/>
            <a:endCxn id="12" idx="0"/>
          </p:cNvCxnSpPr>
          <p:nvPr/>
        </p:nvCxnSpPr>
        <p:spPr>
          <a:xfrm rot="16200000" flipH="1">
            <a:off x="2621853" y="-352389"/>
            <a:ext cx="34260" cy="4046654"/>
          </a:xfrm>
          <a:prstGeom prst="curvedConnector3">
            <a:avLst>
              <a:gd name="adj1" fmla="val -66725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3"/>
          <p:cNvCxnSpPr>
            <a:stCxn id="19" idx="2"/>
            <a:endCxn id="20" idx="2"/>
          </p:cNvCxnSpPr>
          <p:nvPr/>
        </p:nvCxnSpPr>
        <p:spPr>
          <a:xfrm rot="5400000" flipH="1" flipV="1">
            <a:off x="3060282" y="-421022"/>
            <a:ext cx="752184" cy="5656656"/>
          </a:xfrm>
          <a:prstGeom prst="curvedConnector3">
            <a:avLst>
              <a:gd name="adj1" fmla="val -3039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57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角丸四角形 139"/>
          <p:cNvSpPr/>
          <p:nvPr/>
        </p:nvSpPr>
        <p:spPr>
          <a:xfrm>
            <a:off x="5111757"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53" name="フリーフォーム 252"/>
          <p:cNvSpPr/>
          <p:nvPr/>
        </p:nvSpPr>
        <p:spPr>
          <a:xfrm>
            <a:off x="5418481" y="3676828"/>
            <a:ext cx="727596"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 name="connsiteX0" fmla="*/ 16711 w 731962"/>
              <a:gd name="connsiteY0" fmla="*/ 0 h 2407277"/>
              <a:gd name="connsiteX1" fmla="*/ 0 w 731962"/>
              <a:gd name="connsiteY1" fmla="*/ 2407277 h 2407277"/>
              <a:gd name="connsiteX2" fmla="*/ 731962 w 731962"/>
              <a:gd name="connsiteY2" fmla="*/ 1211354 h 2407277"/>
              <a:gd name="connsiteX3" fmla="*/ 16711 w 731962"/>
              <a:gd name="connsiteY3" fmla="*/ 0 h 2407277"/>
            </a:gdLst>
            <a:ahLst/>
            <a:cxnLst>
              <a:cxn ang="0">
                <a:pos x="connsiteX0" y="connsiteY0"/>
              </a:cxn>
              <a:cxn ang="0">
                <a:pos x="connsiteX1" y="connsiteY1"/>
              </a:cxn>
              <a:cxn ang="0">
                <a:pos x="connsiteX2" y="connsiteY2"/>
              </a:cxn>
              <a:cxn ang="0">
                <a:pos x="connsiteX3" y="connsiteY3"/>
              </a:cxn>
            </a:cxnLst>
            <a:rect l="l" t="t" r="r" b="b"/>
            <a:pathLst>
              <a:path w="731962" h="2407277">
                <a:moveTo>
                  <a:pt x="16711" y="0"/>
                </a:moveTo>
                <a:cubicBezTo>
                  <a:pt x="15931" y="720725"/>
                  <a:pt x="780" y="1686552"/>
                  <a:pt x="0" y="2407277"/>
                </a:cubicBezTo>
                <a:lnTo>
                  <a:pt x="731962" y="121135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7" name="フリーフォーム 266"/>
          <p:cNvSpPr/>
          <p:nvPr/>
        </p:nvSpPr>
        <p:spPr>
          <a:xfrm flipH="1">
            <a:off x="7065648" y="3698489"/>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 name="connsiteX0" fmla="*/ 3395 w 734358"/>
              <a:gd name="connsiteY0" fmla="*/ 0 h 2397820"/>
              <a:gd name="connsiteX1" fmla="*/ 0 w 734358"/>
              <a:gd name="connsiteY1" fmla="*/ 2397820 h 2397820"/>
              <a:gd name="connsiteX2" fmla="*/ 734358 w 734358"/>
              <a:gd name="connsiteY2" fmla="*/ 1185347 h 2397820"/>
              <a:gd name="connsiteX3" fmla="*/ 3395 w 734358"/>
              <a:gd name="connsiteY3" fmla="*/ 0 h 2397820"/>
              <a:gd name="connsiteX0" fmla="*/ 3395 w 747675"/>
              <a:gd name="connsiteY0" fmla="*/ 0 h 2397820"/>
              <a:gd name="connsiteX1" fmla="*/ 0 w 747675"/>
              <a:gd name="connsiteY1" fmla="*/ 2397820 h 2397820"/>
              <a:gd name="connsiteX2" fmla="*/ 747675 w 747675"/>
              <a:gd name="connsiteY2" fmla="*/ 1207414 h 2397820"/>
              <a:gd name="connsiteX3" fmla="*/ 3395 w 747675"/>
              <a:gd name="connsiteY3" fmla="*/ 0 h 2397820"/>
            </a:gdLst>
            <a:ahLst/>
            <a:cxnLst>
              <a:cxn ang="0">
                <a:pos x="connsiteX0" y="connsiteY0"/>
              </a:cxn>
              <a:cxn ang="0">
                <a:pos x="connsiteX1" y="connsiteY1"/>
              </a:cxn>
              <a:cxn ang="0">
                <a:pos x="connsiteX2" y="connsiteY2"/>
              </a:cxn>
              <a:cxn ang="0">
                <a:pos x="connsiteX3" y="connsiteY3"/>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0" name="フリーフォーム 259"/>
          <p:cNvSpPr/>
          <p:nvPr/>
        </p:nvSpPr>
        <p:spPr>
          <a:xfrm flipH="1">
            <a:off x="7066788" y="990254"/>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 name="connsiteX0" fmla="*/ 3395 w 734358"/>
              <a:gd name="connsiteY0" fmla="*/ 0 h 2397820"/>
              <a:gd name="connsiteX1" fmla="*/ 0 w 734358"/>
              <a:gd name="connsiteY1" fmla="*/ 2397820 h 2397820"/>
              <a:gd name="connsiteX2" fmla="*/ 734358 w 734358"/>
              <a:gd name="connsiteY2" fmla="*/ 1185347 h 2397820"/>
              <a:gd name="connsiteX3" fmla="*/ 3395 w 734358"/>
              <a:gd name="connsiteY3" fmla="*/ 0 h 2397820"/>
              <a:gd name="connsiteX0" fmla="*/ 3395 w 747675"/>
              <a:gd name="connsiteY0" fmla="*/ 0 h 2397820"/>
              <a:gd name="connsiteX1" fmla="*/ 0 w 747675"/>
              <a:gd name="connsiteY1" fmla="*/ 2397820 h 2397820"/>
              <a:gd name="connsiteX2" fmla="*/ 747675 w 747675"/>
              <a:gd name="connsiteY2" fmla="*/ 1207414 h 2397820"/>
              <a:gd name="connsiteX3" fmla="*/ 3395 w 747675"/>
              <a:gd name="connsiteY3" fmla="*/ 0 h 2397820"/>
            </a:gdLst>
            <a:ahLst/>
            <a:cxnLst>
              <a:cxn ang="0">
                <a:pos x="connsiteX0" y="connsiteY0"/>
              </a:cxn>
              <a:cxn ang="0">
                <a:pos x="connsiteX1" y="connsiteY1"/>
              </a:cxn>
              <a:cxn ang="0">
                <a:pos x="connsiteX2" y="connsiteY2"/>
              </a:cxn>
              <a:cxn ang="0">
                <a:pos x="connsiteX3" y="connsiteY3"/>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8" name="角丸四角形 17"/>
          <p:cNvSpPr/>
          <p:nvPr/>
        </p:nvSpPr>
        <p:spPr>
          <a:xfrm>
            <a:off x="2567608"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0" name="フリーフォーム 229"/>
          <p:cNvSpPr/>
          <p:nvPr/>
        </p:nvSpPr>
        <p:spPr>
          <a:xfrm>
            <a:off x="1267401" y="2167035"/>
            <a:ext cx="1367452" cy="2422120"/>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74 w 1375694"/>
              <a:gd name="connsiteY0" fmla="*/ 0 h 2278815"/>
              <a:gd name="connsiteX1" fmla="*/ 4123 w 1375694"/>
              <a:gd name="connsiteY1" fmla="*/ 2278815 h 2278815"/>
              <a:gd name="connsiteX2" fmla="*/ 1375694 w 1375694"/>
              <a:gd name="connsiteY2" fmla="*/ 2183565 h 2278815"/>
              <a:gd name="connsiteX3" fmla="*/ 1370903 w 1375694"/>
              <a:gd name="connsiteY3" fmla="*/ 587958 h 2278815"/>
              <a:gd name="connsiteX4" fmla="*/ 74 w 1375694"/>
              <a:gd name="connsiteY4" fmla="*/ 0 h 2278815"/>
              <a:gd name="connsiteX0" fmla="*/ 37 w 1375657"/>
              <a:gd name="connsiteY0" fmla="*/ 0 h 2404913"/>
              <a:gd name="connsiteX1" fmla="*/ 10474 w 1375657"/>
              <a:gd name="connsiteY1" fmla="*/ 2404913 h 2404913"/>
              <a:gd name="connsiteX2" fmla="*/ 1375657 w 1375657"/>
              <a:gd name="connsiteY2" fmla="*/ 2183565 h 2404913"/>
              <a:gd name="connsiteX3" fmla="*/ 1370866 w 1375657"/>
              <a:gd name="connsiteY3" fmla="*/ 587958 h 2404913"/>
              <a:gd name="connsiteX4" fmla="*/ 37 w 1375657"/>
              <a:gd name="connsiteY4" fmla="*/ 0 h 240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657" h="2404913">
                <a:moveTo>
                  <a:pt x="37" y="0"/>
                </a:moveTo>
                <a:cubicBezTo>
                  <a:pt x="-743" y="720725"/>
                  <a:pt x="11254" y="1684188"/>
                  <a:pt x="10474" y="2404913"/>
                </a:cubicBezTo>
                <a:lnTo>
                  <a:pt x="1375657" y="2183565"/>
                </a:lnTo>
                <a:lnTo>
                  <a:pt x="1370866" y="587958"/>
                </a:lnTo>
                <a:lnTo>
                  <a:pt x="37" y="0"/>
                </a:lnTo>
                <a:close/>
              </a:path>
            </a:pathLst>
          </a:cu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5111757"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p:txBody>
          <a:bodyPr/>
          <a:lstStyle/>
          <a:p>
            <a:r>
              <a:rPr kumimoji="1" lang="ja-JP" altLang="en-US" dirty="0" smtClean="0"/>
              <a:t>学習</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ボックス 6"/>
          <p:cNvSpPr txBox="1"/>
          <p:nvPr/>
        </p:nvSpPr>
        <p:spPr>
          <a:xfrm>
            <a:off x="394820" y="4771768"/>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8" name="テキスト ボックス 7"/>
          <p:cNvSpPr txBox="1"/>
          <p:nvPr/>
        </p:nvSpPr>
        <p:spPr>
          <a:xfrm>
            <a:off x="10098159" y="4615525"/>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“beginning”</a:t>
            </a:r>
            <a:r>
              <a:rPr kumimoji="1" lang="ja-JP" altLang="en-US" sz="1200" noProof="0" dirty="0" smtClean="0"/>
              <a:t>の</a:t>
            </a:r>
            <a:r>
              <a:rPr kumimoji="1" lang="en-US" altLang="ja-JP" sz="1200" noProof="0" dirty="0" smtClean="0"/>
              <a:t>ID=5</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9" name="テキスト ボックス 8"/>
          <p:cNvSpPr txBox="1"/>
          <p:nvPr/>
        </p:nvSpPr>
        <p:spPr>
          <a:xfrm>
            <a:off x="10098159" y="1957198"/>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“Alice”</a:t>
            </a:r>
            <a:r>
              <a:rPr kumimoji="1" lang="ja-JP" altLang="en-US" sz="1200" noProof="0" dirty="0" smtClean="0"/>
              <a:t>の</a:t>
            </a:r>
            <a:r>
              <a:rPr kumimoji="1" lang="en-US" altLang="ja-JP" sz="1200" noProof="0" dirty="0" smtClean="0"/>
              <a:t>ID=2</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13" name="楕円 12"/>
          <p:cNvSpPr/>
          <p:nvPr/>
        </p:nvSpPr>
        <p:spPr>
          <a:xfrm>
            <a:off x="2629270"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2639616"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2629270"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2629270"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2639616"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2456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4767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4707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59390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1458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352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295594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07653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19712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1771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4082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56393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68704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0772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2840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490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16968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29027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0849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2908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49676"/>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40" name="テキスト ボックス 39"/>
          <p:cNvSpPr txBox="1"/>
          <p:nvPr/>
        </p:nvSpPr>
        <p:spPr>
          <a:xfrm>
            <a:off x="9864533" y="93321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1" name="テキスト ボックス 40"/>
          <p:cNvSpPr txBox="1"/>
          <p:nvPr/>
        </p:nvSpPr>
        <p:spPr>
          <a:xfrm>
            <a:off x="9864533" y="105632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2" name="テキスト ボックス 41"/>
          <p:cNvSpPr txBox="1"/>
          <p:nvPr/>
        </p:nvSpPr>
        <p:spPr>
          <a:xfrm>
            <a:off x="9864533" y="1179437"/>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43" name="テキスト ボックス 42"/>
          <p:cNvSpPr txBox="1"/>
          <p:nvPr/>
        </p:nvSpPr>
        <p:spPr>
          <a:xfrm>
            <a:off x="9864533" y="130254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4" name="テキスト ボックス 43"/>
          <p:cNvSpPr txBox="1"/>
          <p:nvPr/>
        </p:nvSpPr>
        <p:spPr>
          <a:xfrm>
            <a:off x="9864533" y="14232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5" name="テキスト ボックス 44"/>
          <p:cNvSpPr txBox="1"/>
          <p:nvPr/>
        </p:nvSpPr>
        <p:spPr>
          <a:xfrm>
            <a:off x="9864533" y="15439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6" name="テキスト ボックス 45"/>
          <p:cNvSpPr txBox="1"/>
          <p:nvPr/>
        </p:nvSpPr>
        <p:spPr>
          <a:xfrm>
            <a:off x="9864533" y="16645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7" name="テキスト ボックス 46"/>
          <p:cNvSpPr txBox="1"/>
          <p:nvPr/>
        </p:nvSpPr>
        <p:spPr>
          <a:xfrm>
            <a:off x="9864533" y="178518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8" name="テキスト ボックス 47"/>
          <p:cNvSpPr txBox="1"/>
          <p:nvPr/>
        </p:nvSpPr>
        <p:spPr>
          <a:xfrm>
            <a:off x="9864533" y="190577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9" name="テキスト ボックス 48"/>
          <p:cNvSpPr txBox="1"/>
          <p:nvPr/>
        </p:nvSpPr>
        <p:spPr>
          <a:xfrm>
            <a:off x="9864533" y="202636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0" name="テキスト ボックス 49"/>
          <p:cNvSpPr txBox="1"/>
          <p:nvPr/>
        </p:nvSpPr>
        <p:spPr>
          <a:xfrm>
            <a:off x="9864533" y="214947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1" name="テキスト ボックス 50"/>
          <p:cNvSpPr txBox="1"/>
          <p:nvPr/>
        </p:nvSpPr>
        <p:spPr>
          <a:xfrm>
            <a:off x="9864533" y="227258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2" name="テキスト ボックス 51"/>
          <p:cNvSpPr txBox="1"/>
          <p:nvPr/>
        </p:nvSpPr>
        <p:spPr>
          <a:xfrm>
            <a:off x="9864533" y="239569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3" name="テキスト ボックス 52"/>
          <p:cNvSpPr txBox="1"/>
          <p:nvPr/>
        </p:nvSpPr>
        <p:spPr>
          <a:xfrm>
            <a:off x="9864533" y="251637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4" name="テキスト ボックス 53"/>
          <p:cNvSpPr txBox="1"/>
          <p:nvPr/>
        </p:nvSpPr>
        <p:spPr>
          <a:xfrm>
            <a:off x="9864533" y="26370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5" name="テキスト ボックス 54"/>
          <p:cNvSpPr txBox="1"/>
          <p:nvPr/>
        </p:nvSpPr>
        <p:spPr>
          <a:xfrm>
            <a:off x="9864533" y="275773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6" name="テキスト ボックス 55"/>
          <p:cNvSpPr txBox="1"/>
          <p:nvPr/>
        </p:nvSpPr>
        <p:spPr>
          <a:xfrm>
            <a:off x="9864533" y="287832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7" name="テキスト ボックス 56"/>
          <p:cNvSpPr txBox="1"/>
          <p:nvPr/>
        </p:nvSpPr>
        <p:spPr>
          <a:xfrm>
            <a:off x="9864533" y="299892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8" name="テキスト ボックス 57"/>
          <p:cNvSpPr txBox="1"/>
          <p:nvPr/>
        </p:nvSpPr>
        <p:spPr>
          <a:xfrm>
            <a:off x="9864533" y="311714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9" name="テキスト ボックス 58"/>
          <p:cNvSpPr txBox="1"/>
          <p:nvPr/>
        </p:nvSpPr>
        <p:spPr>
          <a:xfrm>
            <a:off x="9864533" y="323773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0" name="テキスト ボックス 59"/>
          <p:cNvSpPr txBox="1"/>
          <p:nvPr/>
        </p:nvSpPr>
        <p:spPr>
          <a:xfrm>
            <a:off x="9864533" y="335832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0</a:t>
            </a:r>
            <a:endParaRPr kumimoji="1" lang="ja-JP" altLang="en-US" sz="800" noProof="0" dirty="0" err="1" smtClean="0"/>
          </a:p>
        </p:txBody>
      </p:sp>
      <p:sp>
        <p:nvSpPr>
          <p:cNvPr id="61" name="テキスト ボックス 60"/>
          <p:cNvSpPr txBox="1"/>
          <p:nvPr/>
        </p:nvSpPr>
        <p:spPr>
          <a:xfrm>
            <a:off x="9864533" y="355904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2" name="テキスト ボックス 61"/>
          <p:cNvSpPr txBox="1"/>
          <p:nvPr/>
        </p:nvSpPr>
        <p:spPr>
          <a:xfrm>
            <a:off x="9864533" y="36821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3" name="テキスト ボックス 62"/>
          <p:cNvSpPr txBox="1"/>
          <p:nvPr/>
        </p:nvSpPr>
        <p:spPr>
          <a:xfrm>
            <a:off x="9864533" y="38052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4" name="テキスト ボックス 63"/>
          <p:cNvSpPr txBox="1"/>
          <p:nvPr/>
        </p:nvSpPr>
        <p:spPr>
          <a:xfrm>
            <a:off x="9864533" y="392837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5" name="テキスト ボックス 64"/>
          <p:cNvSpPr txBox="1"/>
          <p:nvPr/>
        </p:nvSpPr>
        <p:spPr>
          <a:xfrm>
            <a:off x="9864533" y="404905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6" name="テキスト ボックス 65"/>
          <p:cNvSpPr txBox="1"/>
          <p:nvPr/>
        </p:nvSpPr>
        <p:spPr>
          <a:xfrm>
            <a:off x="9864533" y="4169739"/>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67" name="テキスト ボックス 66"/>
          <p:cNvSpPr txBox="1"/>
          <p:nvPr/>
        </p:nvSpPr>
        <p:spPr>
          <a:xfrm>
            <a:off x="9864533" y="429041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8" name="テキスト ボックス 67"/>
          <p:cNvSpPr txBox="1"/>
          <p:nvPr/>
        </p:nvSpPr>
        <p:spPr>
          <a:xfrm>
            <a:off x="9864533" y="441101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9" name="テキスト ボックス 68"/>
          <p:cNvSpPr txBox="1"/>
          <p:nvPr/>
        </p:nvSpPr>
        <p:spPr>
          <a:xfrm>
            <a:off x="9864533" y="453160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0" name="テキスト ボックス 69"/>
          <p:cNvSpPr txBox="1"/>
          <p:nvPr/>
        </p:nvSpPr>
        <p:spPr>
          <a:xfrm>
            <a:off x="9864533" y="465219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1" name="テキスト ボックス 70"/>
          <p:cNvSpPr txBox="1"/>
          <p:nvPr/>
        </p:nvSpPr>
        <p:spPr>
          <a:xfrm>
            <a:off x="9864533" y="477530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2" name="テキスト ボックス 71"/>
          <p:cNvSpPr txBox="1"/>
          <p:nvPr/>
        </p:nvSpPr>
        <p:spPr>
          <a:xfrm>
            <a:off x="9864533" y="489841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3" name="テキスト ボックス 72"/>
          <p:cNvSpPr txBox="1"/>
          <p:nvPr/>
        </p:nvSpPr>
        <p:spPr>
          <a:xfrm>
            <a:off x="9864533" y="50215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4" name="テキスト ボックス 73"/>
          <p:cNvSpPr txBox="1"/>
          <p:nvPr/>
        </p:nvSpPr>
        <p:spPr>
          <a:xfrm>
            <a:off x="9864533" y="51422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5" name="テキスト ボックス 74"/>
          <p:cNvSpPr txBox="1"/>
          <p:nvPr/>
        </p:nvSpPr>
        <p:spPr>
          <a:xfrm>
            <a:off x="9864533" y="52628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6" name="テキスト ボックス 75"/>
          <p:cNvSpPr txBox="1"/>
          <p:nvPr/>
        </p:nvSpPr>
        <p:spPr>
          <a:xfrm>
            <a:off x="9864533" y="53835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7" name="テキスト ボックス 76"/>
          <p:cNvSpPr txBox="1"/>
          <p:nvPr/>
        </p:nvSpPr>
        <p:spPr>
          <a:xfrm>
            <a:off x="9864533" y="550416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8" name="テキスト ボックス 77"/>
          <p:cNvSpPr txBox="1"/>
          <p:nvPr/>
        </p:nvSpPr>
        <p:spPr>
          <a:xfrm>
            <a:off x="9864533" y="562475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9" name="テキスト ボックス 78"/>
          <p:cNvSpPr txBox="1"/>
          <p:nvPr/>
        </p:nvSpPr>
        <p:spPr>
          <a:xfrm>
            <a:off x="9864533" y="574297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0" name="テキスト ボックス 79"/>
          <p:cNvSpPr txBox="1"/>
          <p:nvPr/>
        </p:nvSpPr>
        <p:spPr>
          <a:xfrm>
            <a:off x="9864533" y="586356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1" name="テキスト ボックス 80"/>
          <p:cNvSpPr txBox="1"/>
          <p:nvPr/>
        </p:nvSpPr>
        <p:spPr>
          <a:xfrm>
            <a:off x="9864533" y="598415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96" name="楕円 95"/>
          <p:cNvSpPr/>
          <p:nvPr/>
        </p:nvSpPr>
        <p:spPr>
          <a:xfrm>
            <a:off x="5303912"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5303911"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5303910"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5303912"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5303911"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5303910"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5303912"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5303911"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5303910"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5303912"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5303911"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5303910"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5303912"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5303911"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5303910"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5303912"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5303911"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5303910"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5303912"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5303911"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5303910"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5303910"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5303909"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5303908"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5303910"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5303909"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5303908"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5303910"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5303909"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5303908"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5303910"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5303909"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5303908"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5303910"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5303909"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5303908"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5303910"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5303909"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5303908"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5303910"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5303909"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5303908"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2" name="角丸四角形 141"/>
          <p:cNvSpPr/>
          <p:nvPr/>
        </p:nvSpPr>
        <p:spPr>
          <a:xfrm>
            <a:off x="6153519" y="2019696"/>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3" name="角丸四角形 142"/>
          <p:cNvSpPr/>
          <p:nvPr/>
        </p:nvSpPr>
        <p:spPr>
          <a:xfrm>
            <a:off x="6153519" y="4706273"/>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4" name="テキスト ボックス 143"/>
          <p:cNvSpPr txBox="1"/>
          <p:nvPr/>
        </p:nvSpPr>
        <p:spPr>
          <a:xfrm>
            <a:off x="7603460" y="92809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45" name="テキスト ボックス 144"/>
          <p:cNvSpPr txBox="1"/>
          <p:nvPr/>
        </p:nvSpPr>
        <p:spPr>
          <a:xfrm>
            <a:off x="7603460" y="105120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6" name="テキスト ボックス 145"/>
          <p:cNvSpPr txBox="1"/>
          <p:nvPr/>
        </p:nvSpPr>
        <p:spPr>
          <a:xfrm>
            <a:off x="7603460" y="11743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0.22</a:t>
            </a:r>
            <a:endParaRPr kumimoji="1" lang="ja-JP" altLang="en-US" sz="800" noProof="0" dirty="0" err="1" smtClean="0"/>
          </a:p>
        </p:txBody>
      </p:sp>
      <p:sp>
        <p:nvSpPr>
          <p:cNvPr id="147" name="テキスト ボックス 146"/>
          <p:cNvSpPr txBox="1"/>
          <p:nvPr/>
        </p:nvSpPr>
        <p:spPr>
          <a:xfrm>
            <a:off x="7603460" y="129743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8" name="テキスト ボックス 147"/>
          <p:cNvSpPr txBox="1"/>
          <p:nvPr/>
        </p:nvSpPr>
        <p:spPr>
          <a:xfrm>
            <a:off x="7603460" y="14181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49" name="テキスト ボックス 148"/>
          <p:cNvSpPr txBox="1"/>
          <p:nvPr/>
        </p:nvSpPr>
        <p:spPr>
          <a:xfrm>
            <a:off x="7603460" y="15387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0" name="テキスト ボックス 149"/>
          <p:cNvSpPr txBox="1"/>
          <p:nvPr/>
        </p:nvSpPr>
        <p:spPr>
          <a:xfrm>
            <a:off x="7603460" y="16594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1" name="テキスト ボックス 150"/>
          <p:cNvSpPr txBox="1"/>
          <p:nvPr/>
        </p:nvSpPr>
        <p:spPr>
          <a:xfrm>
            <a:off x="7603460" y="178006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52" name="テキスト ボックス 151"/>
          <p:cNvSpPr txBox="1"/>
          <p:nvPr/>
        </p:nvSpPr>
        <p:spPr>
          <a:xfrm>
            <a:off x="7603460" y="190065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3" name="テキスト ボックス 152"/>
          <p:cNvSpPr txBox="1"/>
          <p:nvPr/>
        </p:nvSpPr>
        <p:spPr>
          <a:xfrm>
            <a:off x="7603460" y="202124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54" name="テキスト ボックス 153"/>
          <p:cNvSpPr txBox="1"/>
          <p:nvPr/>
        </p:nvSpPr>
        <p:spPr>
          <a:xfrm>
            <a:off x="7603460" y="214435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5" name="テキスト ボックス 154"/>
          <p:cNvSpPr txBox="1"/>
          <p:nvPr/>
        </p:nvSpPr>
        <p:spPr>
          <a:xfrm>
            <a:off x="7603460" y="226746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6" name="テキスト ボックス 155"/>
          <p:cNvSpPr txBox="1"/>
          <p:nvPr/>
        </p:nvSpPr>
        <p:spPr>
          <a:xfrm>
            <a:off x="7603460" y="239058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7" name="テキスト ボックス 156"/>
          <p:cNvSpPr txBox="1"/>
          <p:nvPr/>
        </p:nvSpPr>
        <p:spPr>
          <a:xfrm>
            <a:off x="7603460" y="251126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8" name="テキスト ボックス 157"/>
          <p:cNvSpPr txBox="1"/>
          <p:nvPr/>
        </p:nvSpPr>
        <p:spPr>
          <a:xfrm>
            <a:off x="7603460" y="26319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0.11</a:t>
            </a:r>
            <a:endParaRPr kumimoji="1" lang="ja-JP" altLang="en-US" sz="800" noProof="0" dirty="0" err="1" smtClean="0"/>
          </a:p>
        </p:txBody>
      </p:sp>
      <p:sp>
        <p:nvSpPr>
          <p:cNvPr id="159" name="テキスト ボックス 158"/>
          <p:cNvSpPr txBox="1"/>
          <p:nvPr/>
        </p:nvSpPr>
        <p:spPr>
          <a:xfrm>
            <a:off x="7603460" y="27526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0" name="テキスト ボックス 159"/>
          <p:cNvSpPr txBox="1"/>
          <p:nvPr/>
        </p:nvSpPr>
        <p:spPr>
          <a:xfrm>
            <a:off x="7603460" y="287321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1" name="テキスト ボックス 160"/>
          <p:cNvSpPr txBox="1"/>
          <p:nvPr/>
        </p:nvSpPr>
        <p:spPr>
          <a:xfrm>
            <a:off x="7603460" y="299380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62" name="テキスト ボックス 161"/>
          <p:cNvSpPr txBox="1"/>
          <p:nvPr/>
        </p:nvSpPr>
        <p:spPr>
          <a:xfrm>
            <a:off x="7603460" y="311202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63" name="テキスト ボックス 162"/>
          <p:cNvSpPr txBox="1"/>
          <p:nvPr/>
        </p:nvSpPr>
        <p:spPr>
          <a:xfrm>
            <a:off x="7603460" y="323261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64" name="テキスト ボックス 163"/>
          <p:cNvSpPr txBox="1"/>
          <p:nvPr/>
        </p:nvSpPr>
        <p:spPr>
          <a:xfrm>
            <a:off x="7603460" y="335320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0.11</a:t>
            </a:r>
            <a:endParaRPr kumimoji="1" lang="ja-JP" altLang="en-US" sz="800" noProof="0" dirty="0" err="1" smtClean="0"/>
          </a:p>
        </p:txBody>
      </p:sp>
      <p:sp>
        <p:nvSpPr>
          <p:cNvPr id="165" name="テキスト ボックス 164"/>
          <p:cNvSpPr txBox="1"/>
          <p:nvPr/>
        </p:nvSpPr>
        <p:spPr>
          <a:xfrm>
            <a:off x="7603460" y="355392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6" name="テキスト ボックス 165"/>
          <p:cNvSpPr txBox="1"/>
          <p:nvPr/>
        </p:nvSpPr>
        <p:spPr>
          <a:xfrm>
            <a:off x="7603460" y="36770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7" name="テキスト ボックス 166"/>
          <p:cNvSpPr txBox="1"/>
          <p:nvPr/>
        </p:nvSpPr>
        <p:spPr>
          <a:xfrm>
            <a:off x="7603460" y="38001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8" name="テキスト ボックス 167"/>
          <p:cNvSpPr txBox="1"/>
          <p:nvPr/>
        </p:nvSpPr>
        <p:spPr>
          <a:xfrm>
            <a:off x="7603460" y="392326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9" name="テキスト ボックス 168"/>
          <p:cNvSpPr txBox="1"/>
          <p:nvPr/>
        </p:nvSpPr>
        <p:spPr>
          <a:xfrm>
            <a:off x="7603460" y="404394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0" name="テキスト ボックス 169"/>
          <p:cNvSpPr txBox="1"/>
          <p:nvPr/>
        </p:nvSpPr>
        <p:spPr>
          <a:xfrm>
            <a:off x="7603460" y="416462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0.26</a:t>
            </a:r>
            <a:endParaRPr kumimoji="1" lang="ja-JP" altLang="en-US" sz="800" noProof="0" dirty="0" err="1" smtClean="0"/>
          </a:p>
        </p:txBody>
      </p:sp>
      <p:sp>
        <p:nvSpPr>
          <p:cNvPr id="171" name="テキスト ボックス 170"/>
          <p:cNvSpPr txBox="1"/>
          <p:nvPr/>
        </p:nvSpPr>
        <p:spPr>
          <a:xfrm>
            <a:off x="7603460" y="428530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2" name="テキスト ボックス 171"/>
          <p:cNvSpPr txBox="1"/>
          <p:nvPr/>
        </p:nvSpPr>
        <p:spPr>
          <a:xfrm>
            <a:off x="7603460" y="440589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3" name="テキスト ボックス 172"/>
          <p:cNvSpPr txBox="1"/>
          <p:nvPr/>
        </p:nvSpPr>
        <p:spPr>
          <a:xfrm>
            <a:off x="7603460" y="452648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74" name="テキスト ボックス 173"/>
          <p:cNvSpPr txBox="1"/>
          <p:nvPr/>
        </p:nvSpPr>
        <p:spPr>
          <a:xfrm>
            <a:off x="7603460" y="464707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75" name="テキスト ボックス 174"/>
          <p:cNvSpPr txBox="1"/>
          <p:nvPr/>
        </p:nvSpPr>
        <p:spPr>
          <a:xfrm>
            <a:off x="7603460" y="477018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6" name="テキスト ボックス 175"/>
          <p:cNvSpPr txBox="1"/>
          <p:nvPr/>
        </p:nvSpPr>
        <p:spPr>
          <a:xfrm>
            <a:off x="7603460" y="489330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7" name="テキスト ボックス 176"/>
          <p:cNvSpPr txBox="1"/>
          <p:nvPr/>
        </p:nvSpPr>
        <p:spPr>
          <a:xfrm>
            <a:off x="7603460" y="50164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0.10</a:t>
            </a:r>
            <a:endParaRPr kumimoji="1" lang="ja-JP" altLang="en-US" sz="800" noProof="0" dirty="0" err="1" smtClean="0"/>
          </a:p>
        </p:txBody>
      </p:sp>
      <p:sp>
        <p:nvSpPr>
          <p:cNvPr id="178" name="テキスト ボックス 177"/>
          <p:cNvSpPr txBox="1"/>
          <p:nvPr/>
        </p:nvSpPr>
        <p:spPr>
          <a:xfrm>
            <a:off x="7603460" y="51370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9" name="テキスト ボックス 178"/>
          <p:cNvSpPr txBox="1"/>
          <p:nvPr/>
        </p:nvSpPr>
        <p:spPr>
          <a:xfrm>
            <a:off x="7603460" y="52577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80" name="テキスト ボックス 179"/>
          <p:cNvSpPr txBox="1"/>
          <p:nvPr/>
        </p:nvSpPr>
        <p:spPr>
          <a:xfrm>
            <a:off x="7603460" y="53784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81" name="テキスト ボックス 180"/>
          <p:cNvSpPr txBox="1"/>
          <p:nvPr/>
        </p:nvSpPr>
        <p:spPr>
          <a:xfrm>
            <a:off x="7603460" y="549904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82" name="テキスト ボックス 181"/>
          <p:cNvSpPr txBox="1"/>
          <p:nvPr/>
        </p:nvSpPr>
        <p:spPr>
          <a:xfrm>
            <a:off x="7603460" y="561963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83" name="テキスト ボックス 182"/>
          <p:cNvSpPr txBox="1"/>
          <p:nvPr/>
        </p:nvSpPr>
        <p:spPr>
          <a:xfrm>
            <a:off x="7603460" y="573785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84" name="テキスト ボックス 183"/>
          <p:cNvSpPr txBox="1"/>
          <p:nvPr/>
        </p:nvSpPr>
        <p:spPr>
          <a:xfrm>
            <a:off x="7603460" y="585844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85" name="テキスト ボックス 184"/>
          <p:cNvSpPr txBox="1"/>
          <p:nvPr/>
        </p:nvSpPr>
        <p:spPr>
          <a:xfrm>
            <a:off x="7603460" y="597903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cxnSp>
        <p:nvCxnSpPr>
          <p:cNvPr id="195" name="直線矢印コネクタ 194"/>
          <p:cNvCxnSpPr>
            <a:stCxn id="19" idx="3"/>
            <a:endCxn id="13" idx="2"/>
          </p:cNvCxnSpPr>
          <p:nvPr/>
        </p:nvCxnSpPr>
        <p:spPr>
          <a:xfrm>
            <a:off x="1271464" y="2286123"/>
            <a:ext cx="1357806" cy="46399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286123"/>
            <a:ext cx="1368152" cy="86319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286123"/>
            <a:ext cx="1357806" cy="126344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286123"/>
            <a:ext cx="1357806" cy="166740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p:cNvCxnSpPr>
          <p:nvPr/>
        </p:nvCxnSpPr>
        <p:spPr>
          <a:xfrm>
            <a:off x="1271464" y="2286123"/>
            <a:ext cx="1357806" cy="219040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1357806" cy="19611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1368152" cy="15619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1357806" cy="11616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1357806" cy="7577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1368152" cy="3537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2996299"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2997885"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24357"/>
              <a:gd name="connsiteY0" fmla="*/ 731340 h 2356811"/>
              <a:gd name="connsiteX1" fmla="*/ 2555 w 2324357"/>
              <a:gd name="connsiteY1" fmla="*/ 2356811 h 2356811"/>
              <a:gd name="connsiteX2" fmla="*/ 2319564 w 2324357"/>
              <a:gd name="connsiteY2" fmla="*/ 1425375 h 2356811"/>
              <a:gd name="connsiteX3" fmla="*/ 2324357 w 2324357"/>
              <a:gd name="connsiteY3" fmla="*/ 0 h 2356811"/>
              <a:gd name="connsiteX4" fmla="*/ 102 w 2324357"/>
              <a:gd name="connsiteY4" fmla="*/ 731340 h 2356811"/>
              <a:gd name="connsiteX0" fmla="*/ 3935 w 2321802"/>
              <a:gd name="connsiteY0" fmla="*/ 0 h 3277353"/>
              <a:gd name="connsiteX1" fmla="*/ 0 w 2321802"/>
              <a:gd name="connsiteY1" fmla="*/ 3277353 h 3277353"/>
              <a:gd name="connsiteX2" fmla="*/ 2317009 w 2321802"/>
              <a:gd name="connsiteY2" fmla="*/ 2345917 h 3277353"/>
              <a:gd name="connsiteX3" fmla="*/ 2321802 w 2321802"/>
              <a:gd name="connsiteY3" fmla="*/ 920542 h 3277353"/>
              <a:gd name="connsiteX4" fmla="*/ 3935 w 2321802"/>
              <a:gd name="connsiteY4" fmla="*/ 0 h 3277353"/>
              <a:gd name="connsiteX0" fmla="*/ 102 w 2317969"/>
              <a:gd name="connsiteY0" fmla="*/ 0 h 2345917"/>
              <a:gd name="connsiteX1" fmla="*/ 2555 w 2317969"/>
              <a:gd name="connsiteY1" fmla="*/ 1600252 h 2345917"/>
              <a:gd name="connsiteX2" fmla="*/ 2313176 w 2317969"/>
              <a:gd name="connsiteY2" fmla="*/ 2345917 h 2345917"/>
              <a:gd name="connsiteX3" fmla="*/ 2317969 w 2317969"/>
              <a:gd name="connsiteY3" fmla="*/ 920542 h 2345917"/>
              <a:gd name="connsiteX4" fmla="*/ 102 w 2317969"/>
              <a:gd name="connsiteY4" fmla="*/ 0 h 2345917"/>
              <a:gd name="connsiteX0" fmla="*/ 102 w 2317969"/>
              <a:gd name="connsiteY0" fmla="*/ 0 h 3348395"/>
              <a:gd name="connsiteX1" fmla="*/ 2555 w 2317969"/>
              <a:gd name="connsiteY1" fmla="*/ 1600252 h 3348395"/>
              <a:gd name="connsiteX2" fmla="*/ 2313176 w 2317969"/>
              <a:gd name="connsiteY2" fmla="*/ 3348395 h 3348395"/>
              <a:gd name="connsiteX3" fmla="*/ 2317969 w 2317969"/>
              <a:gd name="connsiteY3" fmla="*/ 920542 h 3348395"/>
              <a:gd name="connsiteX4" fmla="*/ 102 w 2317969"/>
              <a:gd name="connsiteY4" fmla="*/ 0 h 3348395"/>
              <a:gd name="connsiteX0" fmla="*/ 102 w 2321163"/>
              <a:gd name="connsiteY0" fmla="*/ 0 h 3348395"/>
              <a:gd name="connsiteX1" fmla="*/ 2555 w 2321163"/>
              <a:gd name="connsiteY1" fmla="*/ 1600252 h 3348395"/>
              <a:gd name="connsiteX2" fmla="*/ 2313176 w 2321163"/>
              <a:gd name="connsiteY2" fmla="*/ 3348395 h 3348395"/>
              <a:gd name="connsiteX3" fmla="*/ 2321163 w 2321163"/>
              <a:gd name="connsiteY3" fmla="*/ 889018 h 3348395"/>
              <a:gd name="connsiteX4" fmla="*/ 102 w 2321163"/>
              <a:gd name="connsiteY4" fmla="*/ 0 h 3348395"/>
              <a:gd name="connsiteX0" fmla="*/ 102 w 2321163"/>
              <a:gd name="connsiteY0" fmla="*/ 0 h 3338938"/>
              <a:gd name="connsiteX1" fmla="*/ 2555 w 2321163"/>
              <a:gd name="connsiteY1" fmla="*/ 1600252 h 3338938"/>
              <a:gd name="connsiteX2" fmla="*/ 2313176 w 2321163"/>
              <a:gd name="connsiteY2" fmla="*/ 3338938 h 3338938"/>
              <a:gd name="connsiteX3" fmla="*/ 2321163 w 2321163"/>
              <a:gd name="connsiteY3" fmla="*/ 889018 h 3338938"/>
              <a:gd name="connsiteX4" fmla="*/ 102 w 2321163"/>
              <a:gd name="connsiteY4" fmla="*/ 0 h 3338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2989310"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2999656"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2999656"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2989310"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6" name="フリーフォーム 245"/>
          <p:cNvSpPr/>
          <p:nvPr/>
        </p:nvSpPr>
        <p:spPr>
          <a:xfrm>
            <a:off x="5421652" y="1003125"/>
            <a:ext cx="729978"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47" name="直線矢印コネクタ 246"/>
          <p:cNvCxnSpPr>
            <a:stCxn id="116" idx="6"/>
            <a:endCxn id="142" idx="1"/>
          </p:cNvCxnSpPr>
          <p:nvPr/>
        </p:nvCxnSpPr>
        <p:spPr>
          <a:xfrm flipV="1">
            <a:off x="5423665" y="2205966"/>
            <a:ext cx="729854" cy="12247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p:cNvCxnSpPr>
            <a:stCxn id="96" idx="6"/>
            <a:endCxn id="142" idx="1"/>
          </p:cNvCxnSpPr>
          <p:nvPr/>
        </p:nvCxnSpPr>
        <p:spPr>
          <a:xfrm>
            <a:off x="5423667" y="986187"/>
            <a:ext cx="729852" cy="121977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a:stCxn id="117" idx="6"/>
            <a:endCxn id="143" idx="1"/>
          </p:cNvCxnSpPr>
          <p:nvPr/>
        </p:nvCxnSpPr>
        <p:spPr>
          <a:xfrm>
            <a:off x="5423665" y="3660937"/>
            <a:ext cx="729854" cy="123160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a:stCxn id="137" idx="6"/>
            <a:endCxn id="143" idx="1"/>
          </p:cNvCxnSpPr>
          <p:nvPr/>
        </p:nvCxnSpPr>
        <p:spPr>
          <a:xfrm flipV="1">
            <a:off x="5423663" y="4892543"/>
            <a:ext cx="729856" cy="121288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a:stCxn id="142" idx="3"/>
            <a:endCxn id="144" idx="1"/>
          </p:cNvCxnSpPr>
          <p:nvPr/>
        </p:nvCxnSpPr>
        <p:spPr>
          <a:xfrm flipV="1">
            <a:off x="7065754" y="991014"/>
            <a:ext cx="53770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矢印コネクタ 263"/>
          <p:cNvCxnSpPr>
            <a:stCxn id="142" idx="3"/>
            <a:endCxn id="164" idx="1"/>
          </p:cNvCxnSpPr>
          <p:nvPr/>
        </p:nvCxnSpPr>
        <p:spPr>
          <a:xfrm>
            <a:off x="7065754" y="2205966"/>
            <a:ext cx="53770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矢印コネクタ 267"/>
          <p:cNvCxnSpPr>
            <a:stCxn id="143" idx="3"/>
            <a:endCxn id="165" idx="1"/>
          </p:cNvCxnSpPr>
          <p:nvPr/>
        </p:nvCxnSpPr>
        <p:spPr>
          <a:xfrm flipV="1">
            <a:off x="7065754" y="3616845"/>
            <a:ext cx="537706" cy="12756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a:stCxn id="143" idx="3"/>
            <a:endCxn id="185" idx="1"/>
          </p:cNvCxnSpPr>
          <p:nvPr/>
        </p:nvCxnSpPr>
        <p:spPr>
          <a:xfrm>
            <a:off x="7065754" y="4892543"/>
            <a:ext cx="537706" cy="11494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角丸四角形 273"/>
          <p:cNvSpPr/>
          <p:nvPr/>
        </p:nvSpPr>
        <p:spPr>
          <a:xfrm>
            <a:off x="8389176" y="201969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p>
        </p:txBody>
      </p:sp>
      <p:sp>
        <p:nvSpPr>
          <p:cNvPr id="275" name="角丸四角形 274"/>
          <p:cNvSpPr/>
          <p:nvPr/>
        </p:nvSpPr>
        <p:spPr>
          <a:xfrm>
            <a:off x="8389176" y="464967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p>
        </p:txBody>
      </p:sp>
      <p:sp>
        <p:nvSpPr>
          <p:cNvPr id="276" name="テキスト ボックス 275"/>
          <p:cNvSpPr txBox="1"/>
          <p:nvPr/>
        </p:nvSpPr>
        <p:spPr>
          <a:xfrm>
            <a:off x="2438253"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4982402"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279" name="テキスト ボックス 278"/>
          <p:cNvSpPr txBox="1"/>
          <p:nvPr/>
        </p:nvSpPr>
        <p:spPr>
          <a:xfrm>
            <a:off x="403401" y="5684289"/>
            <a:ext cx="4516206" cy="50783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レイヤー</a:t>
            </a:r>
            <a:r>
              <a:rPr kumimoji="1" lang="en-US" altLang="ja-JP" sz="1400" noProof="0" dirty="0" smtClean="0"/>
              <a:t>1</a:t>
            </a:r>
            <a:r>
              <a:rPr kumimoji="1" lang="ja-JP" altLang="en-US" sz="1400" noProof="0" dirty="0" smtClean="0"/>
              <a:t>のニューロン数は、求めたい単語ベクトルの次元数。</a:t>
            </a:r>
            <a:endParaRPr kumimoji="1" lang="en-US" altLang="ja-JP" sz="1400" noProof="0" dirty="0" smtClean="0"/>
          </a:p>
          <a:p>
            <a:pPr>
              <a:spcBef>
                <a:spcPts val="600"/>
              </a:spcBef>
              <a:buClr>
                <a:schemeClr val="accent1"/>
              </a:buClr>
            </a:pPr>
            <a:r>
              <a:rPr kumimoji="1" lang="ja-JP" altLang="en-US" sz="1400" noProof="0" dirty="0" smtClean="0"/>
              <a:t>レイヤー</a:t>
            </a:r>
            <a:r>
              <a:rPr kumimoji="1" lang="en-US" altLang="ja-JP" sz="1400" noProof="0" dirty="0" smtClean="0"/>
              <a:t>2</a:t>
            </a:r>
            <a:r>
              <a:rPr kumimoji="1" lang="ja-JP" altLang="en-US" sz="1400" noProof="0" dirty="0" smtClean="0"/>
              <a:t>の各グループ内のニューロン数は、単語の種類数。</a:t>
            </a:r>
          </a:p>
        </p:txBody>
      </p:sp>
      <p:sp>
        <p:nvSpPr>
          <p:cNvPr id="208" name="フリーフォーム 207"/>
          <p:cNvSpPr/>
          <p:nvPr/>
        </p:nvSpPr>
        <p:spPr>
          <a:xfrm>
            <a:off x="7931245" y="1003326"/>
            <a:ext cx="45793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9" name="フリーフォーム 208"/>
          <p:cNvSpPr/>
          <p:nvPr/>
        </p:nvSpPr>
        <p:spPr>
          <a:xfrm>
            <a:off x="7934275" y="3616530"/>
            <a:ext cx="45490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10" name="直線矢印コネクタ 209"/>
          <p:cNvCxnSpPr>
            <a:stCxn id="165" idx="3"/>
            <a:endCxn id="275" idx="1"/>
          </p:cNvCxnSpPr>
          <p:nvPr/>
        </p:nvCxnSpPr>
        <p:spPr>
          <a:xfrm>
            <a:off x="7939230" y="3616845"/>
            <a:ext cx="449946" cy="121910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a:stCxn id="185" idx="3"/>
            <a:endCxn id="275" idx="1"/>
          </p:cNvCxnSpPr>
          <p:nvPr/>
        </p:nvCxnSpPr>
        <p:spPr>
          <a:xfrm flipV="1">
            <a:off x="7939230" y="4835946"/>
            <a:ext cx="449946" cy="12060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p:cNvCxnSpPr>
            <a:stCxn id="164" idx="3"/>
            <a:endCxn id="274" idx="1"/>
          </p:cNvCxnSpPr>
          <p:nvPr/>
        </p:nvCxnSpPr>
        <p:spPr>
          <a:xfrm flipV="1">
            <a:off x="7939230" y="2205966"/>
            <a:ext cx="44994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矢印コネクタ 221"/>
          <p:cNvCxnSpPr>
            <a:stCxn id="144" idx="3"/>
            <a:endCxn id="274" idx="1"/>
          </p:cNvCxnSpPr>
          <p:nvPr/>
        </p:nvCxnSpPr>
        <p:spPr>
          <a:xfrm>
            <a:off x="7939230" y="991014"/>
            <a:ext cx="44994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フリーフォーム 257"/>
          <p:cNvSpPr/>
          <p:nvPr/>
        </p:nvSpPr>
        <p:spPr>
          <a:xfrm flipH="1">
            <a:off x="9414586" y="1003126"/>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59" name="直線矢印コネクタ 258"/>
          <p:cNvCxnSpPr>
            <a:stCxn id="40" idx="1"/>
            <a:endCxn id="258" idx="2"/>
          </p:cNvCxnSpPr>
          <p:nvPr/>
        </p:nvCxnSpPr>
        <p:spPr>
          <a:xfrm flipH="1">
            <a:off x="9414586" y="994771"/>
            <a:ext cx="449947" cy="12059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a:stCxn id="60" idx="1"/>
            <a:endCxn id="258" idx="2"/>
          </p:cNvCxnSpPr>
          <p:nvPr/>
        </p:nvCxnSpPr>
        <p:spPr>
          <a:xfrm flipH="1" flipV="1">
            <a:off x="9414586" y="2200769"/>
            <a:ext cx="449947" cy="12191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フリーフォーム 270"/>
          <p:cNvSpPr/>
          <p:nvPr/>
        </p:nvSpPr>
        <p:spPr>
          <a:xfrm flipH="1">
            <a:off x="9411681" y="3649432"/>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17968"/>
              <a:gd name="connsiteY0" fmla="*/ 1746427 h 3371898"/>
              <a:gd name="connsiteX1" fmla="*/ 2555 w 2317968"/>
              <a:gd name="connsiteY1" fmla="*/ 3371898 h 3371898"/>
              <a:gd name="connsiteX2" fmla="*/ 2317968 w 2317968"/>
              <a:gd name="connsiteY2" fmla="*/ 0 h 3371898"/>
              <a:gd name="connsiteX3" fmla="*/ 102 w 2317968"/>
              <a:gd name="connsiteY3" fmla="*/ 1746427 h 3371898"/>
              <a:gd name="connsiteX0" fmla="*/ 0 w 3033334"/>
              <a:gd name="connsiteY0" fmla="*/ 0 h 3970890"/>
              <a:gd name="connsiteX1" fmla="*/ 717921 w 3033334"/>
              <a:gd name="connsiteY1" fmla="*/ 3970890 h 3970890"/>
              <a:gd name="connsiteX2" fmla="*/ 3033334 w 3033334"/>
              <a:gd name="connsiteY2" fmla="*/ 598992 h 3970890"/>
              <a:gd name="connsiteX3" fmla="*/ 0 w 3033334"/>
              <a:gd name="connsiteY3" fmla="*/ 0 h 3970890"/>
              <a:gd name="connsiteX0" fmla="*/ 16711 w 3050045"/>
              <a:gd name="connsiteY0" fmla="*/ 0 h 2407277"/>
              <a:gd name="connsiteX1" fmla="*/ 0 w 3050045"/>
              <a:gd name="connsiteY1" fmla="*/ 2407277 h 2407277"/>
              <a:gd name="connsiteX2" fmla="*/ 3050045 w 3050045"/>
              <a:gd name="connsiteY2" fmla="*/ 598992 h 2407277"/>
              <a:gd name="connsiteX3" fmla="*/ 16711 w 3050045"/>
              <a:gd name="connsiteY3" fmla="*/ 0 h 2407277"/>
              <a:gd name="connsiteX0" fmla="*/ 16711 w 935583"/>
              <a:gd name="connsiteY0" fmla="*/ 0 h 2407277"/>
              <a:gd name="connsiteX1" fmla="*/ 0 w 935583"/>
              <a:gd name="connsiteY1" fmla="*/ 2407277 h 2407277"/>
              <a:gd name="connsiteX2" fmla="*/ 935583 w 935583"/>
              <a:gd name="connsiteY2" fmla="*/ 1185347 h 2407277"/>
              <a:gd name="connsiteX3" fmla="*/ 16711 w 935583"/>
              <a:gd name="connsiteY3" fmla="*/ 0 h 2407277"/>
              <a:gd name="connsiteX0" fmla="*/ 16711 w 590626"/>
              <a:gd name="connsiteY0" fmla="*/ 0 h 2407277"/>
              <a:gd name="connsiteX1" fmla="*/ 0 w 590626"/>
              <a:gd name="connsiteY1" fmla="*/ 2407277 h 2407277"/>
              <a:gd name="connsiteX2" fmla="*/ 590626 w 590626"/>
              <a:gd name="connsiteY2" fmla="*/ 1191652 h 2407277"/>
              <a:gd name="connsiteX3" fmla="*/ 16711 w 590626"/>
              <a:gd name="connsiteY3" fmla="*/ 0 h 2407277"/>
              <a:gd name="connsiteX0" fmla="*/ 16711 w 724776"/>
              <a:gd name="connsiteY0" fmla="*/ 0 h 2407277"/>
              <a:gd name="connsiteX1" fmla="*/ 0 w 724776"/>
              <a:gd name="connsiteY1" fmla="*/ 2407277 h 2407277"/>
              <a:gd name="connsiteX2" fmla="*/ 724776 w 724776"/>
              <a:gd name="connsiteY2" fmla="*/ 1179042 h 2407277"/>
              <a:gd name="connsiteX3" fmla="*/ 16711 w 724776"/>
              <a:gd name="connsiteY3" fmla="*/ 0 h 2407277"/>
              <a:gd name="connsiteX0" fmla="*/ 16711 w 734358"/>
              <a:gd name="connsiteY0" fmla="*/ 0 h 2407277"/>
              <a:gd name="connsiteX1" fmla="*/ 0 w 734358"/>
              <a:gd name="connsiteY1" fmla="*/ 2407277 h 2407277"/>
              <a:gd name="connsiteX2" fmla="*/ 734358 w 734358"/>
              <a:gd name="connsiteY2" fmla="*/ 1194804 h 2407277"/>
              <a:gd name="connsiteX3" fmla="*/ 16711 w 734358"/>
              <a:gd name="connsiteY3" fmla="*/ 0 h 2407277"/>
            </a:gdLst>
            <a:ahLst/>
            <a:cxnLst>
              <a:cxn ang="0">
                <a:pos x="connsiteX0" y="connsiteY0"/>
              </a:cxn>
              <a:cxn ang="0">
                <a:pos x="connsiteX1" y="connsiteY1"/>
              </a:cxn>
              <a:cxn ang="0">
                <a:pos x="connsiteX2" y="connsiteY2"/>
              </a:cxn>
              <a:cxn ang="0">
                <a:pos x="connsiteX3" y="connsiteY3"/>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72" name="直線矢印コネクタ 271"/>
          <p:cNvCxnSpPr>
            <a:stCxn id="61" idx="1"/>
            <a:endCxn id="271" idx="2"/>
          </p:cNvCxnSpPr>
          <p:nvPr/>
        </p:nvCxnSpPr>
        <p:spPr>
          <a:xfrm flipH="1">
            <a:off x="9411681" y="3620602"/>
            <a:ext cx="452852" cy="122647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線矢印コネクタ 279"/>
          <p:cNvCxnSpPr>
            <a:stCxn id="271" idx="1"/>
            <a:endCxn id="271" idx="2"/>
          </p:cNvCxnSpPr>
          <p:nvPr/>
        </p:nvCxnSpPr>
        <p:spPr>
          <a:xfrm flipH="1" flipV="1">
            <a:off x="9411681" y="4847075"/>
            <a:ext cx="449946" cy="12153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872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5305683"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8" name="フリーフォーム 207"/>
          <p:cNvSpPr/>
          <p:nvPr/>
        </p:nvSpPr>
        <p:spPr>
          <a:xfrm>
            <a:off x="1268100" y="2340310"/>
            <a:ext cx="4097045" cy="242053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699440 w 2317339"/>
              <a:gd name="connsiteY0" fmla="*/ 1044219 h 3371898"/>
              <a:gd name="connsiteX1" fmla="*/ 0 w 2317339"/>
              <a:gd name="connsiteY1" fmla="*/ 3371898 h 3371898"/>
              <a:gd name="connsiteX2" fmla="*/ 2317009 w 2317339"/>
              <a:gd name="connsiteY2" fmla="*/ 2440462 h 3371898"/>
              <a:gd name="connsiteX3" fmla="*/ 2315413 w 2317339"/>
              <a:gd name="connsiteY3" fmla="*/ 0 h 3371898"/>
              <a:gd name="connsiteX4" fmla="*/ 699440 w 2317339"/>
              <a:gd name="connsiteY4" fmla="*/ 1044219 h 3371898"/>
              <a:gd name="connsiteX0" fmla="*/ 2338 w 1620237"/>
              <a:gd name="connsiteY0" fmla="*/ 1044219 h 3447557"/>
              <a:gd name="connsiteX1" fmla="*/ 0 w 1620237"/>
              <a:gd name="connsiteY1" fmla="*/ 3447557 h 3447557"/>
              <a:gd name="connsiteX2" fmla="*/ 1619907 w 1620237"/>
              <a:gd name="connsiteY2" fmla="*/ 2440462 h 3447557"/>
              <a:gd name="connsiteX3" fmla="*/ 1618311 w 1620237"/>
              <a:gd name="connsiteY3" fmla="*/ 0 h 3447557"/>
              <a:gd name="connsiteX4" fmla="*/ 2338 w 1620237"/>
              <a:gd name="connsiteY4" fmla="*/ 1044219 h 3447557"/>
              <a:gd name="connsiteX0" fmla="*/ 2338 w 1618311"/>
              <a:gd name="connsiteY0" fmla="*/ 1044219 h 3447557"/>
              <a:gd name="connsiteX1" fmla="*/ 0 w 1618311"/>
              <a:gd name="connsiteY1" fmla="*/ 3447557 h 3447557"/>
              <a:gd name="connsiteX2" fmla="*/ 1373166 w 1618311"/>
              <a:gd name="connsiteY2" fmla="*/ 3050461 h 3447557"/>
              <a:gd name="connsiteX3" fmla="*/ 1618311 w 1618311"/>
              <a:gd name="connsiteY3" fmla="*/ 0 h 3447557"/>
              <a:gd name="connsiteX4" fmla="*/ 2338 w 1618311"/>
              <a:gd name="connsiteY4" fmla="*/ 1044219 h 3447557"/>
              <a:gd name="connsiteX0" fmla="*/ 2338 w 1373313"/>
              <a:gd name="connsiteY0" fmla="*/ 131331 h 2534669"/>
              <a:gd name="connsiteX1" fmla="*/ 0 w 1373313"/>
              <a:gd name="connsiteY1" fmla="*/ 2534669 h 2534669"/>
              <a:gd name="connsiteX2" fmla="*/ 1373166 w 1373313"/>
              <a:gd name="connsiteY2" fmla="*/ 2137573 h 2534669"/>
              <a:gd name="connsiteX3" fmla="*/ 1364385 w 1373313"/>
              <a:gd name="connsiteY3" fmla="*/ 543542 h 2534669"/>
              <a:gd name="connsiteX4" fmla="*/ 2338 w 1373313"/>
              <a:gd name="connsiteY4" fmla="*/ 131331 h 2534669"/>
              <a:gd name="connsiteX0" fmla="*/ 2338 w 1373313"/>
              <a:gd name="connsiteY0" fmla="*/ 205440 h 2608778"/>
              <a:gd name="connsiteX1" fmla="*/ 0 w 1373313"/>
              <a:gd name="connsiteY1" fmla="*/ 2608778 h 2608778"/>
              <a:gd name="connsiteX2" fmla="*/ 1373166 w 1373313"/>
              <a:gd name="connsiteY2" fmla="*/ 2211682 h 2608778"/>
              <a:gd name="connsiteX3" fmla="*/ 1364385 w 1373313"/>
              <a:gd name="connsiteY3" fmla="*/ 617651 h 2608778"/>
              <a:gd name="connsiteX4" fmla="*/ 2338 w 1373313"/>
              <a:gd name="connsiteY4" fmla="*/ 205440 h 2608778"/>
              <a:gd name="connsiteX0" fmla="*/ 2338 w 1373313"/>
              <a:gd name="connsiteY0" fmla="*/ 0 h 2403338"/>
              <a:gd name="connsiteX1" fmla="*/ 0 w 1373313"/>
              <a:gd name="connsiteY1" fmla="*/ 2403338 h 2403338"/>
              <a:gd name="connsiteX2" fmla="*/ 1373166 w 1373313"/>
              <a:gd name="connsiteY2" fmla="*/ 2006242 h 2403338"/>
              <a:gd name="connsiteX3" fmla="*/ 1364385 w 1373313"/>
              <a:gd name="connsiteY3" fmla="*/ 412211 h 2403338"/>
              <a:gd name="connsiteX4" fmla="*/ 2338 w 1373313"/>
              <a:gd name="connsiteY4" fmla="*/ 0 h 2403338"/>
              <a:gd name="connsiteX0" fmla="*/ 2338 w 1373530"/>
              <a:gd name="connsiteY0" fmla="*/ 0 h 2403338"/>
              <a:gd name="connsiteX1" fmla="*/ 0 w 1373530"/>
              <a:gd name="connsiteY1" fmla="*/ 2403338 h 2403338"/>
              <a:gd name="connsiteX2" fmla="*/ 1373166 w 1373530"/>
              <a:gd name="connsiteY2" fmla="*/ 2006242 h 2403338"/>
              <a:gd name="connsiteX3" fmla="*/ 1372102 w 1373530"/>
              <a:gd name="connsiteY3" fmla="*/ 416152 h 2403338"/>
              <a:gd name="connsiteX4" fmla="*/ 2338 w 1373530"/>
              <a:gd name="connsiteY4" fmla="*/ 0 h 240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3530" h="2403338">
                <a:moveTo>
                  <a:pt x="2338" y="0"/>
                </a:moveTo>
                <a:cubicBezTo>
                  <a:pt x="1558" y="720725"/>
                  <a:pt x="780" y="1682613"/>
                  <a:pt x="0" y="2403338"/>
                </a:cubicBezTo>
                <a:lnTo>
                  <a:pt x="1373166" y="2006242"/>
                </a:lnTo>
                <a:cubicBezTo>
                  <a:pt x="1374763" y="1275769"/>
                  <a:pt x="1370505" y="1146625"/>
                  <a:pt x="1372102" y="416152"/>
                </a:cubicBezTo>
                <a:lnTo>
                  <a:pt x="2338"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0" name="角丸四角形 139"/>
          <p:cNvSpPr/>
          <p:nvPr/>
        </p:nvSpPr>
        <p:spPr>
          <a:xfrm>
            <a:off x="7849832"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7849832"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p:txBody>
          <a:bodyPr/>
          <a:lstStyle/>
          <a:p>
            <a:r>
              <a:rPr lang="ja-JP" altLang="en-US" dirty="0"/>
              <a:t>ネットワーク</a:t>
            </a:r>
            <a:r>
              <a:rPr lang="ja-JP" altLang="en-US" dirty="0" smtClean="0"/>
              <a:t>から、単語ベクトルを取り出す</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7" name="テキスト ボックス 6"/>
          <p:cNvSpPr txBox="1"/>
          <p:nvPr/>
        </p:nvSpPr>
        <p:spPr>
          <a:xfrm>
            <a:off x="3810755" y="4686480"/>
            <a:ext cx="1277133"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のベクトル値。</a:t>
            </a:r>
          </a:p>
        </p:txBody>
      </p:sp>
      <p:sp>
        <p:nvSpPr>
          <p:cNvPr id="13" name="楕円 12"/>
          <p:cNvSpPr/>
          <p:nvPr/>
        </p:nvSpPr>
        <p:spPr>
          <a:xfrm>
            <a:off x="5367345"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5377691"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5367345"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5367345"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5377691"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7484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9795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5210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64417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6485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8553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300621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12681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24740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67995"/>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9110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61421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73732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5800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7868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993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2199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34055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5877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7936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99955"/>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96" name="楕円 95"/>
          <p:cNvSpPr/>
          <p:nvPr/>
        </p:nvSpPr>
        <p:spPr>
          <a:xfrm>
            <a:off x="8041987"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8041986"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8041985"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8041987"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8041986"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8041985"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8041987"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8041986"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8041985"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8041987"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8041986"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8041985"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8041987"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8041986"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8041985"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8041987"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8041986"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8041985"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8041987"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8041986"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8041985"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8041985"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8041984"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8041983"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8041985"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8041984"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8041983"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8041985"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8041984"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8041983"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8041985"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8041984"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8041983"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8041985"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8041984"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8041983"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8041985"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8041984"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8041983"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8041985"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8041984"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8041983"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195" name="直線矢印コネクタ 194"/>
          <p:cNvCxnSpPr>
            <a:stCxn id="19" idx="3"/>
            <a:endCxn id="13" idx="2"/>
          </p:cNvCxnSpPr>
          <p:nvPr/>
        </p:nvCxnSpPr>
        <p:spPr>
          <a:xfrm>
            <a:off x="1271464" y="2336402"/>
            <a:ext cx="4095881" cy="41371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336402"/>
            <a:ext cx="4106227" cy="81291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336402"/>
            <a:ext cx="4095881" cy="1213169"/>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336402"/>
            <a:ext cx="4095881" cy="161712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a:endCxn id="17" idx="2"/>
          </p:cNvCxnSpPr>
          <p:nvPr/>
        </p:nvCxnSpPr>
        <p:spPr>
          <a:xfrm>
            <a:off x="1271464" y="2336402"/>
            <a:ext cx="4106227" cy="202108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4095881" cy="20113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4106227" cy="16121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4095881" cy="12119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4095881" cy="8079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4106227" cy="404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5734374"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5735960"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 fmla="*/ 9525 w 1376362"/>
              <a:gd name="connsiteY0" fmla="*/ 0 h 2162175"/>
              <a:gd name="connsiteX1" fmla="*/ 0 w 1376362"/>
              <a:gd name="connsiteY1" fmla="*/ 2162175 h 2162175"/>
              <a:gd name="connsiteX2" fmla="*/ 1376362 w 1376362"/>
              <a:gd name="connsiteY2" fmla="*/ 2066925 h 2162175"/>
              <a:gd name="connsiteX3" fmla="*/ 1366780 w 1376362"/>
              <a:gd name="connsiteY3" fmla="*/ 471318 h 2162175"/>
              <a:gd name="connsiteX4" fmla="*/ 9525 w 1376362"/>
              <a:gd name="connsiteY4" fmla="*/ 0 h 2162175"/>
              <a:gd name="connsiteX0" fmla="*/ 9525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9525 w 1371571"/>
              <a:gd name="connsiteY4" fmla="*/ 0 h 2162175"/>
              <a:gd name="connsiteX0" fmla="*/ 2339 w 1371571"/>
              <a:gd name="connsiteY0" fmla="*/ 0 h 2162175"/>
              <a:gd name="connsiteX1" fmla="*/ 0 w 1371571"/>
              <a:gd name="connsiteY1" fmla="*/ 2162175 h 2162175"/>
              <a:gd name="connsiteX2" fmla="*/ 1371571 w 1371571"/>
              <a:gd name="connsiteY2" fmla="*/ 2066925 h 2162175"/>
              <a:gd name="connsiteX3" fmla="*/ 1366780 w 1371571"/>
              <a:gd name="connsiteY3" fmla="*/ 471318 h 2162175"/>
              <a:gd name="connsiteX4" fmla="*/ 2339 w 1371571"/>
              <a:gd name="connsiteY4" fmla="*/ 0 h 2162175"/>
              <a:gd name="connsiteX0" fmla="*/ 102 w 1369334"/>
              <a:gd name="connsiteY0" fmla="*/ 0 h 2066925"/>
              <a:gd name="connsiteX1" fmla="*/ 2555 w 1369334"/>
              <a:gd name="connsiteY1" fmla="*/ 1625471 h 2066925"/>
              <a:gd name="connsiteX2" fmla="*/ 1369334 w 1369334"/>
              <a:gd name="connsiteY2" fmla="*/ 2066925 h 2066925"/>
              <a:gd name="connsiteX3" fmla="*/ 1364543 w 1369334"/>
              <a:gd name="connsiteY3" fmla="*/ 471318 h 2066925"/>
              <a:gd name="connsiteX4" fmla="*/ 102 w 1369334"/>
              <a:gd name="connsiteY4" fmla="*/ 0 h 2066925"/>
              <a:gd name="connsiteX0" fmla="*/ 102 w 2317967"/>
              <a:gd name="connsiteY0" fmla="*/ 1614024 h 3680949"/>
              <a:gd name="connsiteX1" fmla="*/ 2555 w 2317967"/>
              <a:gd name="connsiteY1" fmla="*/ 3239495 h 3680949"/>
              <a:gd name="connsiteX2" fmla="*/ 1369334 w 2317967"/>
              <a:gd name="connsiteY2" fmla="*/ 3680949 h 3680949"/>
              <a:gd name="connsiteX3" fmla="*/ 2317967 w 2317967"/>
              <a:gd name="connsiteY3" fmla="*/ 0 h 3680949"/>
              <a:gd name="connsiteX4" fmla="*/ 102 w 2317967"/>
              <a:gd name="connsiteY4" fmla="*/ 1614024 h 3680949"/>
              <a:gd name="connsiteX0" fmla="*/ 102 w 2317967"/>
              <a:gd name="connsiteY0" fmla="*/ 1614024 h 3239495"/>
              <a:gd name="connsiteX1" fmla="*/ 2555 w 2317967"/>
              <a:gd name="connsiteY1" fmla="*/ 3239495 h 3239495"/>
              <a:gd name="connsiteX2" fmla="*/ 2313175 w 2317967"/>
              <a:gd name="connsiteY2" fmla="*/ 2191419 h 3239495"/>
              <a:gd name="connsiteX3" fmla="*/ 2317967 w 2317967"/>
              <a:gd name="connsiteY3" fmla="*/ 0 h 3239495"/>
              <a:gd name="connsiteX4" fmla="*/ 102 w 2317967"/>
              <a:gd name="connsiteY4" fmla="*/ 1614024 h 3239495"/>
              <a:gd name="connsiteX0" fmla="*/ 102 w 2319894"/>
              <a:gd name="connsiteY0" fmla="*/ 1614024 h 3239495"/>
              <a:gd name="connsiteX1" fmla="*/ 2555 w 2319894"/>
              <a:gd name="connsiteY1" fmla="*/ 3239495 h 3239495"/>
              <a:gd name="connsiteX2" fmla="*/ 2319564 w 2319894"/>
              <a:gd name="connsiteY2" fmla="*/ 2308059 h 3239495"/>
              <a:gd name="connsiteX3" fmla="*/ 2317967 w 2319894"/>
              <a:gd name="connsiteY3" fmla="*/ 0 h 3239495"/>
              <a:gd name="connsiteX4" fmla="*/ 102 w 2319894"/>
              <a:gd name="connsiteY4" fmla="*/ 1614024 h 3239495"/>
              <a:gd name="connsiteX0" fmla="*/ 102 w 2319894"/>
              <a:gd name="connsiteY0" fmla="*/ 1746427 h 3371898"/>
              <a:gd name="connsiteX1" fmla="*/ 2555 w 2319894"/>
              <a:gd name="connsiteY1" fmla="*/ 3371898 h 3371898"/>
              <a:gd name="connsiteX2" fmla="*/ 2319564 w 2319894"/>
              <a:gd name="connsiteY2" fmla="*/ 2440462 h 3371898"/>
              <a:gd name="connsiteX3" fmla="*/ 2317968 w 2319894"/>
              <a:gd name="connsiteY3" fmla="*/ 0 h 3371898"/>
              <a:gd name="connsiteX4" fmla="*/ 102 w 2319894"/>
              <a:gd name="connsiteY4" fmla="*/ 1746427 h 3371898"/>
              <a:gd name="connsiteX0" fmla="*/ 102 w 2324357"/>
              <a:gd name="connsiteY0" fmla="*/ 731340 h 2356811"/>
              <a:gd name="connsiteX1" fmla="*/ 2555 w 2324357"/>
              <a:gd name="connsiteY1" fmla="*/ 2356811 h 2356811"/>
              <a:gd name="connsiteX2" fmla="*/ 2319564 w 2324357"/>
              <a:gd name="connsiteY2" fmla="*/ 1425375 h 2356811"/>
              <a:gd name="connsiteX3" fmla="*/ 2324357 w 2324357"/>
              <a:gd name="connsiteY3" fmla="*/ 0 h 2356811"/>
              <a:gd name="connsiteX4" fmla="*/ 102 w 2324357"/>
              <a:gd name="connsiteY4" fmla="*/ 731340 h 2356811"/>
              <a:gd name="connsiteX0" fmla="*/ 3935 w 2321802"/>
              <a:gd name="connsiteY0" fmla="*/ 0 h 3277353"/>
              <a:gd name="connsiteX1" fmla="*/ 0 w 2321802"/>
              <a:gd name="connsiteY1" fmla="*/ 3277353 h 3277353"/>
              <a:gd name="connsiteX2" fmla="*/ 2317009 w 2321802"/>
              <a:gd name="connsiteY2" fmla="*/ 2345917 h 3277353"/>
              <a:gd name="connsiteX3" fmla="*/ 2321802 w 2321802"/>
              <a:gd name="connsiteY3" fmla="*/ 920542 h 3277353"/>
              <a:gd name="connsiteX4" fmla="*/ 3935 w 2321802"/>
              <a:gd name="connsiteY4" fmla="*/ 0 h 3277353"/>
              <a:gd name="connsiteX0" fmla="*/ 102 w 2317969"/>
              <a:gd name="connsiteY0" fmla="*/ 0 h 2345917"/>
              <a:gd name="connsiteX1" fmla="*/ 2555 w 2317969"/>
              <a:gd name="connsiteY1" fmla="*/ 1600252 h 2345917"/>
              <a:gd name="connsiteX2" fmla="*/ 2313176 w 2317969"/>
              <a:gd name="connsiteY2" fmla="*/ 2345917 h 2345917"/>
              <a:gd name="connsiteX3" fmla="*/ 2317969 w 2317969"/>
              <a:gd name="connsiteY3" fmla="*/ 920542 h 2345917"/>
              <a:gd name="connsiteX4" fmla="*/ 102 w 2317969"/>
              <a:gd name="connsiteY4" fmla="*/ 0 h 2345917"/>
              <a:gd name="connsiteX0" fmla="*/ 102 w 2317969"/>
              <a:gd name="connsiteY0" fmla="*/ 0 h 3348395"/>
              <a:gd name="connsiteX1" fmla="*/ 2555 w 2317969"/>
              <a:gd name="connsiteY1" fmla="*/ 1600252 h 3348395"/>
              <a:gd name="connsiteX2" fmla="*/ 2313176 w 2317969"/>
              <a:gd name="connsiteY2" fmla="*/ 3348395 h 3348395"/>
              <a:gd name="connsiteX3" fmla="*/ 2317969 w 2317969"/>
              <a:gd name="connsiteY3" fmla="*/ 920542 h 3348395"/>
              <a:gd name="connsiteX4" fmla="*/ 102 w 2317969"/>
              <a:gd name="connsiteY4" fmla="*/ 0 h 3348395"/>
              <a:gd name="connsiteX0" fmla="*/ 102 w 2321163"/>
              <a:gd name="connsiteY0" fmla="*/ 0 h 3348395"/>
              <a:gd name="connsiteX1" fmla="*/ 2555 w 2321163"/>
              <a:gd name="connsiteY1" fmla="*/ 1600252 h 3348395"/>
              <a:gd name="connsiteX2" fmla="*/ 2313176 w 2321163"/>
              <a:gd name="connsiteY2" fmla="*/ 3348395 h 3348395"/>
              <a:gd name="connsiteX3" fmla="*/ 2321163 w 2321163"/>
              <a:gd name="connsiteY3" fmla="*/ 889018 h 3348395"/>
              <a:gd name="connsiteX4" fmla="*/ 102 w 2321163"/>
              <a:gd name="connsiteY4" fmla="*/ 0 h 3348395"/>
              <a:gd name="connsiteX0" fmla="*/ 102 w 2321163"/>
              <a:gd name="connsiteY0" fmla="*/ 0 h 3338938"/>
              <a:gd name="connsiteX1" fmla="*/ 2555 w 2321163"/>
              <a:gd name="connsiteY1" fmla="*/ 1600252 h 3338938"/>
              <a:gd name="connsiteX2" fmla="*/ 2313176 w 2321163"/>
              <a:gd name="connsiteY2" fmla="*/ 3338938 h 3338938"/>
              <a:gd name="connsiteX3" fmla="*/ 2321163 w 2321163"/>
              <a:gd name="connsiteY3" fmla="*/ 889018 h 3338938"/>
              <a:gd name="connsiteX4" fmla="*/ 102 w 2321163"/>
              <a:gd name="connsiteY4" fmla="*/ 0 h 3338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5727385"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5737731"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5737731"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5727385"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6" name="テキスト ボックス 275"/>
          <p:cNvSpPr txBox="1"/>
          <p:nvPr/>
        </p:nvSpPr>
        <p:spPr>
          <a:xfrm>
            <a:off x="5176328"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7720477"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4" name="テキスト ボックス 3"/>
          <p:cNvSpPr txBox="1"/>
          <p:nvPr/>
        </p:nvSpPr>
        <p:spPr>
          <a:xfrm>
            <a:off x="4245387" y="307970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38" name="テキスト ボックス 137"/>
          <p:cNvSpPr txBox="1"/>
          <p:nvPr/>
        </p:nvSpPr>
        <p:spPr>
          <a:xfrm>
            <a:off x="4245387" y="3387485"/>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1" name="テキスト ボックス 140"/>
          <p:cNvSpPr txBox="1"/>
          <p:nvPr/>
        </p:nvSpPr>
        <p:spPr>
          <a:xfrm>
            <a:off x="4248215" y="369741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2" name="テキスト ボックス 141"/>
          <p:cNvSpPr txBox="1"/>
          <p:nvPr/>
        </p:nvSpPr>
        <p:spPr>
          <a:xfrm>
            <a:off x="4250337" y="401123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3" name="テキスト ボックス 142"/>
          <p:cNvSpPr txBox="1"/>
          <p:nvPr/>
        </p:nvSpPr>
        <p:spPr>
          <a:xfrm>
            <a:off x="4245387" y="432544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5" name="角丸四角形 4"/>
          <p:cNvSpPr/>
          <p:nvPr/>
        </p:nvSpPr>
        <p:spPr>
          <a:xfrm>
            <a:off x="4151784" y="2969298"/>
            <a:ext cx="648072" cy="17306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4" name="テキスト ボックス 143"/>
          <p:cNvSpPr txBox="1"/>
          <p:nvPr/>
        </p:nvSpPr>
        <p:spPr>
          <a:xfrm>
            <a:off x="547220" y="4981724"/>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p>
        </p:txBody>
      </p:sp>
      <p:sp>
        <p:nvSpPr>
          <p:cNvPr id="145" name="テキスト ボックス 144"/>
          <p:cNvSpPr txBox="1"/>
          <p:nvPr/>
        </p:nvSpPr>
        <p:spPr>
          <a:xfrm>
            <a:off x="2167461" y="2408327"/>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46" name="テキスト ボックス 145"/>
          <p:cNvSpPr txBox="1"/>
          <p:nvPr/>
        </p:nvSpPr>
        <p:spPr>
          <a:xfrm>
            <a:off x="2561428" y="259070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7" name="テキスト ボックス 146"/>
          <p:cNvSpPr txBox="1"/>
          <p:nvPr/>
        </p:nvSpPr>
        <p:spPr>
          <a:xfrm>
            <a:off x="2881939" y="280487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8" name="テキスト ボックス 147"/>
          <p:cNvSpPr txBox="1"/>
          <p:nvPr/>
        </p:nvSpPr>
        <p:spPr>
          <a:xfrm>
            <a:off x="3115775" y="3062029"/>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9" name="テキスト ボックス 148"/>
          <p:cNvSpPr txBox="1"/>
          <p:nvPr/>
        </p:nvSpPr>
        <p:spPr>
          <a:xfrm>
            <a:off x="3333198" y="3288366"/>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50" name="角丸四角形 149"/>
          <p:cNvSpPr/>
          <p:nvPr/>
        </p:nvSpPr>
        <p:spPr>
          <a:xfrm>
            <a:off x="1991544" y="2272336"/>
            <a:ext cx="1895575" cy="12832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1" name="テキスト ボックス 150"/>
          <p:cNvSpPr txBox="1"/>
          <p:nvPr/>
        </p:nvSpPr>
        <p:spPr>
          <a:xfrm>
            <a:off x="1985699" y="2096973"/>
            <a:ext cx="1562124"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ID=0</a:t>
            </a:r>
            <a:r>
              <a:rPr kumimoji="1" lang="ja-JP" altLang="en-US" sz="1200" noProof="0" dirty="0" smtClean="0"/>
              <a:t>の</a:t>
            </a:r>
            <a:r>
              <a:rPr kumimoji="1" lang="en-US" altLang="ja-JP" sz="1200" noProof="0" dirty="0" smtClean="0"/>
              <a:t>“,”</a:t>
            </a:r>
            <a:r>
              <a:rPr kumimoji="1" lang="ja-JP" altLang="en-US" sz="1200" noProof="0" dirty="0" smtClean="0"/>
              <a:t>のベクトル値。</a:t>
            </a:r>
          </a:p>
        </p:txBody>
      </p:sp>
    </p:spTree>
    <p:extLst>
      <p:ext uri="{BB962C8B-B14F-4D97-AF65-F5344CB8AC3E}">
        <p14:creationId xmlns:p14="http://schemas.microsoft.com/office/powerpoint/2010/main" val="228802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anim calcmode="lin" valueType="num">
                                      <p:cBhvr additive="base">
                                        <p:cTn id="23" dur="500" fill="hold"/>
                                        <p:tgtEl>
                                          <p:spTgt spid="142"/>
                                        </p:tgtEl>
                                        <p:attrNameLst>
                                          <p:attrName>ppt_x</p:attrName>
                                        </p:attrNameLst>
                                      </p:cBhvr>
                                      <p:tavLst>
                                        <p:tav tm="0">
                                          <p:val>
                                            <p:strVal val="#ppt_x"/>
                                          </p:val>
                                        </p:tav>
                                        <p:tav tm="100000">
                                          <p:val>
                                            <p:strVal val="#ppt_x"/>
                                          </p:val>
                                        </p:tav>
                                      </p:tavLst>
                                    </p:anim>
                                    <p:anim calcmode="lin" valueType="num">
                                      <p:cBhvr additive="base">
                                        <p:cTn id="24" dur="500" fill="hold"/>
                                        <p:tgtEl>
                                          <p:spTgt spid="1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fill="hold"/>
                                        <p:tgtEl>
                                          <p:spTgt spid="143"/>
                                        </p:tgtEl>
                                        <p:attrNameLst>
                                          <p:attrName>ppt_x</p:attrName>
                                        </p:attrNameLst>
                                      </p:cBhvr>
                                      <p:tavLst>
                                        <p:tav tm="0">
                                          <p:val>
                                            <p:strVal val="#ppt_x"/>
                                          </p:val>
                                        </p:tav>
                                        <p:tav tm="100000">
                                          <p:val>
                                            <p:strVal val="#ppt_x"/>
                                          </p:val>
                                        </p:tav>
                                      </p:tavLst>
                                    </p:anim>
                                    <p:anim calcmode="lin" valueType="num">
                                      <p:cBhvr additive="base">
                                        <p:cTn id="28" dur="500" fill="hold"/>
                                        <p:tgtEl>
                                          <p:spTgt spid="1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additive="base">
                                        <p:cTn id="37" dur="500" fill="hold"/>
                                        <p:tgtEl>
                                          <p:spTgt spid="150"/>
                                        </p:tgtEl>
                                        <p:attrNameLst>
                                          <p:attrName>ppt_x</p:attrName>
                                        </p:attrNameLst>
                                      </p:cBhvr>
                                      <p:tavLst>
                                        <p:tav tm="0">
                                          <p:val>
                                            <p:strVal val="#ppt_x"/>
                                          </p:val>
                                        </p:tav>
                                        <p:tav tm="100000">
                                          <p:val>
                                            <p:strVal val="#ppt_x"/>
                                          </p:val>
                                        </p:tav>
                                      </p:tavLst>
                                    </p:anim>
                                    <p:anim calcmode="lin" valueType="num">
                                      <p:cBhvr additive="base">
                                        <p:cTn id="38" dur="500" fill="hold"/>
                                        <p:tgtEl>
                                          <p:spTgt spid="1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anim calcmode="lin" valueType="num">
                                      <p:cBhvr additive="base">
                                        <p:cTn id="41" dur="500" fill="hold"/>
                                        <p:tgtEl>
                                          <p:spTgt spid="151"/>
                                        </p:tgtEl>
                                        <p:attrNameLst>
                                          <p:attrName>ppt_x</p:attrName>
                                        </p:attrNameLst>
                                      </p:cBhvr>
                                      <p:tavLst>
                                        <p:tav tm="0">
                                          <p:val>
                                            <p:strVal val="#ppt_x"/>
                                          </p:val>
                                        </p:tav>
                                        <p:tav tm="100000">
                                          <p:val>
                                            <p:strVal val="#ppt_x"/>
                                          </p:val>
                                        </p:tav>
                                      </p:tavLst>
                                    </p:anim>
                                    <p:anim calcmode="lin" valueType="num">
                                      <p:cBhvr additive="base">
                                        <p:cTn id="42" dur="500" fill="hold"/>
                                        <p:tgtEl>
                                          <p:spTgt spid="1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500" fill="hold"/>
                                        <p:tgtEl>
                                          <p:spTgt spid="145"/>
                                        </p:tgtEl>
                                        <p:attrNameLst>
                                          <p:attrName>ppt_x</p:attrName>
                                        </p:attrNameLst>
                                      </p:cBhvr>
                                      <p:tavLst>
                                        <p:tav tm="0">
                                          <p:val>
                                            <p:strVal val="#ppt_x"/>
                                          </p:val>
                                        </p:tav>
                                        <p:tav tm="100000">
                                          <p:val>
                                            <p:strVal val="#ppt_x"/>
                                          </p:val>
                                        </p:tav>
                                      </p:tavLst>
                                    </p:anim>
                                    <p:anim calcmode="lin" valueType="num">
                                      <p:cBhvr additive="base">
                                        <p:cTn id="46" dur="500" fill="hold"/>
                                        <p:tgtEl>
                                          <p:spTgt spid="1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 calcmode="lin" valueType="num">
                                      <p:cBhvr additive="base">
                                        <p:cTn id="49" dur="500" fill="hold"/>
                                        <p:tgtEl>
                                          <p:spTgt spid="146"/>
                                        </p:tgtEl>
                                        <p:attrNameLst>
                                          <p:attrName>ppt_x</p:attrName>
                                        </p:attrNameLst>
                                      </p:cBhvr>
                                      <p:tavLst>
                                        <p:tav tm="0">
                                          <p:val>
                                            <p:strVal val="#ppt_x"/>
                                          </p:val>
                                        </p:tav>
                                        <p:tav tm="100000">
                                          <p:val>
                                            <p:strVal val="#ppt_x"/>
                                          </p:val>
                                        </p:tav>
                                      </p:tavLst>
                                    </p:anim>
                                    <p:anim calcmode="lin" valueType="num">
                                      <p:cBhvr additive="base">
                                        <p:cTn id="50" dur="500" fill="hold"/>
                                        <p:tgtEl>
                                          <p:spTgt spid="14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anim calcmode="lin" valueType="num">
                                      <p:cBhvr additive="base">
                                        <p:cTn id="53" dur="500" fill="hold"/>
                                        <p:tgtEl>
                                          <p:spTgt spid="147"/>
                                        </p:tgtEl>
                                        <p:attrNameLst>
                                          <p:attrName>ppt_x</p:attrName>
                                        </p:attrNameLst>
                                      </p:cBhvr>
                                      <p:tavLst>
                                        <p:tav tm="0">
                                          <p:val>
                                            <p:strVal val="#ppt_x"/>
                                          </p:val>
                                        </p:tav>
                                        <p:tav tm="100000">
                                          <p:val>
                                            <p:strVal val="#ppt_x"/>
                                          </p:val>
                                        </p:tav>
                                      </p:tavLst>
                                    </p:anim>
                                    <p:anim calcmode="lin" valueType="num">
                                      <p:cBhvr additive="base">
                                        <p:cTn id="54" dur="500" fill="hold"/>
                                        <p:tgtEl>
                                          <p:spTgt spid="14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anim calcmode="lin" valueType="num">
                                      <p:cBhvr additive="base">
                                        <p:cTn id="57" dur="500" fill="hold"/>
                                        <p:tgtEl>
                                          <p:spTgt spid="148"/>
                                        </p:tgtEl>
                                        <p:attrNameLst>
                                          <p:attrName>ppt_x</p:attrName>
                                        </p:attrNameLst>
                                      </p:cBhvr>
                                      <p:tavLst>
                                        <p:tav tm="0">
                                          <p:val>
                                            <p:strVal val="#ppt_x"/>
                                          </p:val>
                                        </p:tav>
                                        <p:tav tm="100000">
                                          <p:val>
                                            <p:strVal val="#ppt_x"/>
                                          </p:val>
                                        </p:tav>
                                      </p:tavLst>
                                    </p:anim>
                                    <p:anim calcmode="lin" valueType="num">
                                      <p:cBhvr additive="base">
                                        <p:cTn id="58" dur="500" fill="hold"/>
                                        <p:tgtEl>
                                          <p:spTgt spid="1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 calcmode="lin" valueType="num">
                                      <p:cBhvr additive="base">
                                        <p:cTn id="61" dur="500" fill="hold"/>
                                        <p:tgtEl>
                                          <p:spTgt spid="149"/>
                                        </p:tgtEl>
                                        <p:attrNameLst>
                                          <p:attrName>ppt_x</p:attrName>
                                        </p:attrNameLst>
                                      </p:cBhvr>
                                      <p:tavLst>
                                        <p:tav tm="0">
                                          <p:val>
                                            <p:strVal val="#ppt_x"/>
                                          </p:val>
                                        </p:tav>
                                        <p:tav tm="100000">
                                          <p:val>
                                            <p:strVal val="#ppt_x"/>
                                          </p:val>
                                        </p:tav>
                                      </p:tavLst>
                                    </p:anim>
                                    <p:anim calcmode="lin" valueType="num">
                                      <p:cBhvr additive="base">
                                        <p:cTn id="6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38" grpId="0" animBg="1"/>
      <p:bldP spid="141" grpId="0" animBg="1"/>
      <p:bldP spid="142" grpId="0" animBg="1"/>
      <p:bldP spid="143" grpId="0" animBg="1"/>
      <p:bldP spid="5" grpId="0" animBg="1"/>
      <p:bldP spid="145" grpId="0" animBg="1"/>
      <p:bldP spid="146" grpId="0" animBg="1"/>
      <p:bldP spid="147" grpId="0" animBg="1"/>
      <p:bldP spid="148" grpId="0" animBg="1"/>
      <p:bldP spid="149" grpId="0" animBg="1"/>
      <p:bldP spid="150" grpId="0" animBg="1"/>
      <p:bldP spid="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15"/>
          </a:xfrm>
        </p:spPr>
        <p:txBody>
          <a:bodyPr/>
          <a:lstStyle/>
          <a:p>
            <a:r>
              <a:rPr lang="en-US" dirty="0" smtClean="0"/>
              <a:t>04</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ja-JP" altLang="en-US" dirty="0"/>
              <a:t>実際</a:t>
            </a:r>
            <a:r>
              <a:rPr lang="ja-JP" altLang="en-US" dirty="0" smtClean="0"/>
              <a:t>の処理結果</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1090123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処理</a:t>
            </a:r>
            <a:r>
              <a:rPr lang="ja-JP" altLang="en-US" dirty="0" smtClean="0"/>
              <a:t>結果</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04638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72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1631504" y="1700808"/>
            <a:ext cx="9000000" cy="2585323"/>
          </a:xfrm>
        </p:spPr>
        <p:txBody>
          <a:bodyPr/>
          <a:lstStyle/>
          <a:p>
            <a:r>
              <a:rPr lang="en-US" altLang="ja-JP" sz="2400" dirty="0" err="1" smtClean="0"/>
              <a:t>DeepLearning</a:t>
            </a:r>
            <a:r>
              <a:rPr lang="ja-JP" altLang="en-US" sz="2400" dirty="0" smtClean="0"/>
              <a:t>による画像処理については、実務に耐えるものがいくつもあるようですが、自然言語処理は、まだ実務に耐えるものはないと思っています。</a:t>
            </a:r>
            <a:endParaRPr lang="en-US" altLang="ja-JP" sz="2400" dirty="0" smtClean="0"/>
          </a:p>
          <a:p>
            <a:endParaRPr lang="en-US" altLang="ja-JP" sz="2400" dirty="0"/>
          </a:p>
          <a:p>
            <a:r>
              <a:rPr lang="ja-JP" altLang="en-US" sz="2400" dirty="0" smtClean="0"/>
              <a:t>近い将来、実務に耐えるものが出てくるかもしれないので、その前に基礎を学んでおきたいと考えました。</a:t>
            </a:r>
            <a:endParaRPr lang="en-US" altLang="ja-JP" sz="2400" dirty="0" smtClean="0"/>
          </a:p>
          <a:p>
            <a:endParaRPr lang="en-US" altLang="ja-JP" sz="2400" dirty="0"/>
          </a:p>
          <a:p>
            <a:r>
              <a:rPr lang="ja-JP" altLang="en-US" sz="2400" dirty="0" smtClean="0"/>
              <a:t>なんかいまい</a:t>
            </a:r>
            <a:r>
              <a:rPr lang="ja-JP" altLang="en-US" sz="2400" dirty="0" err="1" smtClean="0"/>
              <a:t>ち</a:t>
            </a:r>
            <a:r>
              <a:rPr lang="ja-JP" altLang="en-US" sz="2400" smtClean="0"/>
              <a:t>。このシート自体なくてよいかも。</a:t>
            </a:r>
            <a:endParaRPr lang="en-US" altLang="ja-JP" sz="2400" dirty="0"/>
          </a:p>
        </p:txBody>
      </p:sp>
    </p:spTree>
    <p:extLst>
      <p:ext uri="{BB962C8B-B14F-4D97-AF65-F5344CB8AC3E}">
        <p14:creationId xmlns:p14="http://schemas.microsoft.com/office/powerpoint/2010/main" val="1447527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p:cNvGraphicFramePr>
            <a:graphicFrameLocks noGrp="1"/>
          </p:cNvGraphicFramePr>
          <p:nvPr>
            <p:extLst>
              <p:ext uri="{D42A27DB-BD31-4B8C-83A1-F6EECF244321}">
                <p14:modId xmlns:p14="http://schemas.microsoft.com/office/powerpoint/2010/main" val="3902433728"/>
              </p:ext>
            </p:extLst>
          </p:nvPr>
        </p:nvGraphicFramePr>
        <p:xfrm>
          <a:off x="191344" y="1625912"/>
          <a:ext cx="11774557" cy="385200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238770775"/>
                    </a:ext>
                  </a:extLst>
                </a:gridCol>
                <a:gridCol w="10935141">
                  <a:extLst>
                    <a:ext uri="{9D8B030D-6E8A-4147-A177-3AD203B41FA5}">
                      <a16:colId xmlns:a16="http://schemas.microsoft.com/office/drawing/2014/main" val="3352972558"/>
                    </a:ext>
                  </a:extLst>
                </a:gridCol>
              </a:tblGrid>
              <a:tr h="684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01</a:t>
                      </a:r>
                    </a:p>
                  </a:txBody>
                  <a:tcPr marL="0" marR="0" marT="0" marB="54000" anchor="b">
                    <a:lnL w="12700" cmpd="sng">
                      <a:noFill/>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参考書籍紹介</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7200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7412767"/>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txBody>
                  <a:tcPr marL="288000" marR="0" marT="0" marB="0" anchor="b">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872757"/>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02</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smtClean="0">
                          <a:ln>
                            <a:noFill/>
                          </a:ln>
                          <a:solidFill>
                            <a:srgbClr val="08107B"/>
                          </a:solidFill>
                          <a:effectLst/>
                          <a:uLnTx/>
                          <a:uFillTx/>
                          <a:latin typeface="+mn-lt"/>
                          <a:ea typeface="+mn-ea"/>
                          <a:cs typeface="+mn-cs"/>
                        </a:rPr>
                        <a:t>word2vec</a:t>
                      </a: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とは</a:t>
                      </a: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8579450"/>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ja-JP" sz="1600" b="0" i="0" u="none" strike="noStrike" kern="1200" cap="none" spc="0" normalizeH="0" baseline="0" noProof="0" dirty="0" smtClean="0">
                        <a:ln>
                          <a:noFill/>
                        </a:ln>
                        <a:solidFill>
                          <a:schemeClr val="tx1"/>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0823360"/>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03</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000" b="0" i="0" u="none" strike="noStrike" kern="1200" cap="none" spc="0" normalizeH="0" baseline="0" noProof="0" dirty="0" smtClean="0">
                          <a:ln>
                            <a:noFill/>
                          </a:ln>
                          <a:solidFill>
                            <a:srgbClr val="08107B"/>
                          </a:solidFill>
                          <a:effectLst/>
                          <a:uLnTx/>
                          <a:uFillTx/>
                          <a:latin typeface="+mn-lt"/>
                          <a:ea typeface="+mn-ea"/>
                          <a:cs typeface="+mn-cs"/>
                        </a:rPr>
                        <a:t>word2vec</a:t>
                      </a:r>
                      <a:r>
                        <a:rPr kumimoji="0" lang="ja-JP" altLang="en-US" sz="2000" b="0" i="0" u="none" strike="noStrike" kern="1200" cap="none" spc="0" normalizeH="0" baseline="0" noProof="0" dirty="0" smtClean="0">
                          <a:ln>
                            <a:noFill/>
                          </a:ln>
                          <a:solidFill>
                            <a:srgbClr val="08107B"/>
                          </a:solidFill>
                          <a:effectLst/>
                          <a:uLnTx/>
                          <a:uFillTx/>
                          <a:latin typeface="+mn-lt"/>
                          <a:ea typeface="+mn-ea"/>
                          <a:cs typeface="+mn-cs"/>
                        </a:rPr>
                        <a:t>の処理手順</a:t>
                      </a: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1131834"/>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ja-JP" sz="1600" b="0" i="0" u="none" strike="noStrike" kern="1200" cap="none" spc="0" normalizeH="0" baseline="0" noProof="0" dirty="0" smtClean="0">
                        <a:ln>
                          <a:noFill/>
                        </a:ln>
                        <a:solidFill>
                          <a:srgbClr val="282828"/>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999145"/>
                  </a:ext>
                </a:extLst>
              </a:tr>
              <a:tr h="576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08107B"/>
                          </a:solidFill>
                          <a:effectLst/>
                          <a:uLnTx/>
                          <a:uFillTx/>
                          <a:latin typeface="+mn-lt"/>
                          <a:ea typeface="+mn-ea"/>
                          <a:cs typeface="+mn-cs"/>
                        </a:rPr>
                        <a:t>04</a:t>
                      </a:r>
                    </a:p>
                  </a:txBody>
                  <a:tcPr marL="0" marR="0" marT="0" marB="54000" anchor="b">
                    <a:lnL w="12700" cmpd="sng">
                      <a:noFill/>
                    </a:lnL>
                    <a:lnR w="12700" cmpd="sng">
                      <a:noFill/>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20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B="72000" anchor="b">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4757144"/>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9277391"/>
                  </a:ext>
                </a:extLst>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rgbClr val="08107B"/>
                        </a:solidFill>
                        <a:effectLst/>
                        <a:uLnTx/>
                        <a:uFillTx/>
                        <a:latin typeface="+mn-lt"/>
                        <a:ea typeface="+mn-ea"/>
                        <a:cs typeface="+mn-cs"/>
                      </a:endParaRPr>
                    </a:p>
                  </a:txBody>
                  <a:tcPr marL="288000" marR="0" marT="0" marB="0" anchor="b">
                    <a:lnL w="12700" cmpd="sng">
                      <a:noFill/>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2850936"/>
                  </a:ext>
                </a:extLst>
              </a:tr>
            </a:tbl>
          </a:graphicData>
        </a:graphic>
      </p:graphicFrame>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343225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dirty="0" smtClean="0"/>
              <a:t>01</a:t>
            </a:r>
            <a:endParaRPr lang="en-US" dirty="0"/>
          </a:p>
        </p:txBody>
      </p:sp>
      <p:sp>
        <p:nvSpPr>
          <p:cNvPr id="3" name="Textplatzhalter 2"/>
          <p:cNvSpPr>
            <a:spLocks noGrp="1"/>
          </p:cNvSpPr>
          <p:nvPr>
            <p:ph type="body" sz="quarter" idx="11"/>
          </p:nvPr>
        </p:nvSpPr>
        <p:spPr>
          <a:xfrm>
            <a:off x="2639616" y="3137160"/>
            <a:ext cx="9144397" cy="677108"/>
          </a:xfrm>
        </p:spPr>
        <p:txBody>
          <a:bodyPr/>
          <a:lstStyle/>
          <a:p>
            <a:pPr lvl="0">
              <a:buClrTx/>
              <a:defRPr/>
            </a:pPr>
            <a:r>
              <a:rPr kumimoji="0" lang="ja-JP" altLang="en-US" b="0" dirty="0">
                <a:solidFill>
                  <a:srgbClr val="08107B"/>
                </a:solidFill>
              </a:rPr>
              <a:t>参考書籍紹介</a:t>
            </a:r>
            <a:endParaRPr kumimoji="0" lang="en-US" altLang="ja-JP" b="0" dirty="0">
              <a:solidFill>
                <a:srgbClr val="08107B"/>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226114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052736"/>
            <a:ext cx="11376025" cy="4588514"/>
          </a:xfrm>
        </p:spPr>
        <p:txBody>
          <a:bodyPr/>
          <a:lstStyle/>
          <a:p>
            <a:pPr lvl="3"/>
            <a:r>
              <a:rPr lang="ja-JP" altLang="en-US" b="0" dirty="0"/>
              <a:t>ゼロから作る</a:t>
            </a:r>
            <a:r>
              <a:rPr lang="en-US" altLang="ja-JP" b="0" dirty="0"/>
              <a:t>Deep Learning ❷――</a:t>
            </a:r>
            <a:r>
              <a:rPr lang="ja-JP" altLang="en-US" b="0" dirty="0"/>
              <a:t>自然言語</a:t>
            </a:r>
            <a:r>
              <a:rPr lang="ja-JP" altLang="en-US" b="0" dirty="0" smtClean="0"/>
              <a:t>処理編</a:t>
            </a:r>
            <a:endParaRPr lang="en-US" altLang="ja-JP" b="0" dirty="0" smtClean="0"/>
          </a:p>
          <a:p>
            <a:pPr lvl="3"/>
            <a:r>
              <a:rPr lang="en-US" altLang="ja-JP" b="0" dirty="0">
                <a:hlinkClick r:id="rId3"/>
              </a:rPr>
              <a:t>https://www.oreilly.co.jp/books/9784873118369</a:t>
            </a:r>
            <a:r>
              <a:rPr lang="en-US" altLang="ja-JP" b="0" dirty="0" smtClean="0">
                <a:hlinkClick r:id="rId3"/>
              </a:rPr>
              <a:t>/</a:t>
            </a:r>
            <a:endParaRPr lang="en-US" altLang="ja-JP" b="0" dirty="0" smtClean="0"/>
          </a:p>
          <a:p>
            <a:pPr lvl="3"/>
            <a:endParaRPr lang="en-US" altLang="ja-JP" b="0" dirty="0"/>
          </a:p>
          <a:p>
            <a:pPr lvl="3"/>
            <a:r>
              <a:rPr lang="ja-JP" altLang="en-US" b="0" dirty="0" smtClean="0"/>
              <a:t>大きく以下の二つに分かれています。</a:t>
            </a:r>
            <a:endParaRPr lang="en-US" altLang="ja-JP" b="0" dirty="0" smtClean="0"/>
          </a:p>
          <a:p>
            <a:pPr marL="342900" lvl="3" indent="-342900">
              <a:buAutoNum type="arabicParenBoth"/>
            </a:pPr>
            <a:r>
              <a:rPr lang="ja-JP" altLang="en-US" b="0" dirty="0" smtClean="0"/>
              <a:t>単語の処理</a:t>
            </a:r>
            <a:endParaRPr lang="en-US" altLang="ja-JP" b="0" dirty="0" smtClean="0"/>
          </a:p>
          <a:p>
            <a:pPr marL="342900" lvl="3" indent="-342900">
              <a:buAutoNum type="arabicParenBoth"/>
            </a:pPr>
            <a:r>
              <a:rPr lang="ja-JP" altLang="en-US" b="0" dirty="0"/>
              <a:t>文</a:t>
            </a:r>
            <a:r>
              <a:rPr lang="ja-JP" altLang="en-US" b="0" dirty="0" smtClean="0"/>
              <a:t>の処理</a:t>
            </a:r>
            <a:endParaRPr lang="en-US" altLang="ja-JP" b="0" dirty="0" smtClean="0"/>
          </a:p>
          <a:p>
            <a:pPr lvl="3"/>
            <a:endParaRPr lang="en-US" altLang="ja-JP" b="0" dirty="0"/>
          </a:p>
          <a:p>
            <a:pPr lvl="3"/>
            <a:r>
              <a:rPr lang="ja-JP" altLang="en-US" b="0" dirty="0" smtClean="0"/>
              <a:t>今回は前半の単語処理で紹介されている</a:t>
            </a:r>
            <a:r>
              <a:rPr lang="en-US" altLang="ja-JP" b="0" dirty="0" smtClean="0"/>
              <a:t>word2vec</a:t>
            </a:r>
            <a:r>
              <a:rPr lang="ja-JP" altLang="en-US" b="0" dirty="0" smtClean="0"/>
              <a:t>について発表します。</a:t>
            </a:r>
            <a:endParaRPr lang="en-US" altLang="ja-JP" b="0" dirty="0" smtClean="0"/>
          </a:p>
        </p:txBody>
      </p:sp>
      <p:sp>
        <p:nvSpPr>
          <p:cNvPr id="2" name="タイトル 1"/>
          <p:cNvSpPr>
            <a:spLocks noGrp="1"/>
          </p:cNvSpPr>
          <p:nvPr>
            <p:ph type="title"/>
          </p:nvPr>
        </p:nvSpPr>
        <p:spPr/>
        <p:txBody>
          <a:bodyPr/>
          <a:lstStyle/>
          <a:p>
            <a:pPr lvl="0">
              <a:buClrTx/>
              <a:defRPr/>
            </a:pPr>
            <a:r>
              <a:rPr kumimoji="0" lang="ja-JP" altLang="en-US" b="0" dirty="0">
                <a:solidFill>
                  <a:srgbClr val="08107B"/>
                </a:solidFill>
              </a:rPr>
              <a:t>参考書籍紹介</a:t>
            </a:r>
            <a:endParaRPr kumimoji="0" lang="en-US" altLang="ja-JP" b="0" dirty="0">
              <a:solidFill>
                <a:srgbClr val="08107B"/>
              </a:solidFill>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pic>
        <p:nvPicPr>
          <p:cNvPr id="15" name="図 14" descr="https://www.oreilly.co.jp/books/images/picture_large978-4-87311-836-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4454" y="813609"/>
            <a:ext cx="3547343" cy="523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64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15"/>
          </a:xfrm>
        </p:spPr>
        <p:txBody>
          <a:bodyPr/>
          <a:lstStyle/>
          <a:p>
            <a:r>
              <a:rPr lang="en-US" dirty="0" smtClean="0"/>
              <a:t>02</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とは</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388854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464050"/>
          </a:xfrm>
        </p:spPr>
        <p:txBody>
          <a:bodyPr/>
          <a:lstStyle/>
          <a:p>
            <a:pPr lvl="3"/>
            <a:r>
              <a:rPr lang="ja-JP" altLang="en-US" b="0" dirty="0" smtClean="0"/>
              <a:t>指定されたテキストデータに含まれる</a:t>
            </a:r>
            <a:r>
              <a:rPr lang="ja-JP" altLang="en-US" b="0" dirty="0"/>
              <a:t>各</a:t>
            </a:r>
            <a:r>
              <a:rPr lang="ja-JP" altLang="en-US" b="0" dirty="0" smtClean="0"/>
              <a:t>単語に対し、指定された次元数のベクトル値を設定するもの。</a:t>
            </a:r>
            <a:endParaRPr lang="en-US" altLang="ja-JP" b="0" dirty="0" smtClean="0"/>
          </a:p>
          <a:p>
            <a:pPr lvl="3"/>
            <a:r>
              <a:rPr lang="ja-JP" altLang="en-US" b="0" dirty="0" smtClean="0"/>
              <a:t>単語を入力すると、周辺の単語を出力するという</a:t>
            </a:r>
            <a:r>
              <a:rPr lang="en-US" altLang="ja-JP" b="0" dirty="0" smtClean="0"/>
              <a:t>NN</a:t>
            </a:r>
            <a:r>
              <a:rPr lang="ja-JP" altLang="en-US" b="0" dirty="0" smtClean="0"/>
              <a:t>を学習させると、</a:t>
            </a:r>
            <a:r>
              <a:rPr lang="en-US" altLang="ja-JP" b="0" dirty="0" smtClean="0"/>
              <a:t>NN</a:t>
            </a:r>
            <a:r>
              <a:rPr lang="ja-JP" altLang="en-US" b="0" dirty="0" smtClean="0"/>
              <a:t>内に単語ごとのベクトル値が出来上がるというもの。</a:t>
            </a:r>
            <a:endParaRPr lang="en-US" altLang="ja-JP" b="0" dirty="0" smtClean="0"/>
          </a:p>
          <a:p>
            <a:pPr lvl="3"/>
            <a:endParaRPr lang="en-US" altLang="ja-JP" b="0" dirty="0"/>
          </a:p>
          <a:p>
            <a:pPr lvl="3"/>
            <a:r>
              <a:rPr lang="en-US" altLang="ja-JP" b="0" dirty="0" smtClean="0"/>
              <a:t>(TODO </a:t>
            </a:r>
            <a:r>
              <a:rPr lang="ja-JP" altLang="en-US" b="0" dirty="0" smtClean="0"/>
              <a:t>ここに図を挿入すること。処理の結果としてどのようなものが得られるのか、図などで示してほしい。</a:t>
            </a:r>
            <a:r>
              <a:rPr lang="en-US" altLang="ja-JP" b="0" dirty="0" smtClean="0"/>
              <a:t>)</a:t>
            </a:r>
          </a:p>
        </p:txBody>
      </p:sp>
      <p:sp>
        <p:nvSpPr>
          <p:cNvPr id="2" name="タイトル 1"/>
          <p:cNvSpPr>
            <a:spLocks noGrp="1"/>
          </p:cNvSpPr>
          <p:nvPr>
            <p:ph type="title"/>
          </p:nvPr>
        </p:nvSpPr>
        <p:spPr/>
        <p:txBody>
          <a:bodyPr/>
          <a:lstStyle/>
          <a:p>
            <a:r>
              <a:rPr kumimoji="1" lang="en-US" altLang="ja-JP" dirty="0" smtClean="0"/>
              <a:t>word2vec</a:t>
            </a:r>
            <a:r>
              <a:rPr kumimoji="1" lang="ja-JP" altLang="en-US" dirty="0" smtClean="0"/>
              <a:t>とは</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95719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15"/>
          </a:xfrm>
        </p:spPr>
        <p:txBody>
          <a:bodyPr/>
          <a:lstStyle/>
          <a:p>
            <a:r>
              <a:rPr lang="en-US" dirty="0" smtClean="0"/>
              <a:t>03</a:t>
            </a:r>
            <a:endParaRPr lang="en-US" dirty="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の処理手順</a:t>
            </a:r>
            <a:endParaRPr lang="en-US" altLang="ja-JP"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extLst>
      <p:ext uri="{BB962C8B-B14F-4D97-AF65-F5344CB8AC3E}">
        <p14:creationId xmlns:p14="http://schemas.microsoft.com/office/powerpoint/2010/main" val="1440050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556056"/>
          </a:xfrm>
        </p:spPr>
        <p:txBody>
          <a:bodyPr/>
          <a:lstStyle/>
          <a:p>
            <a:pPr lvl="3"/>
            <a:r>
              <a:rPr lang="en-US" altLang="ja-JP" b="0" dirty="0" smtClean="0"/>
              <a:t>1. </a:t>
            </a:r>
            <a:r>
              <a:rPr lang="ja-JP" altLang="en-US" b="0" dirty="0" smtClean="0"/>
              <a:t>入力データの準備</a:t>
            </a:r>
            <a:endParaRPr lang="en-US" altLang="ja-JP" b="0" dirty="0" smtClean="0"/>
          </a:p>
          <a:p>
            <a:pPr lvl="3"/>
            <a:r>
              <a:rPr lang="ja-JP" altLang="en-US" b="0" dirty="0" smtClean="0"/>
              <a:t>　</a:t>
            </a:r>
            <a:r>
              <a:rPr lang="en-US" altLang="ja-JP" b="0" dirty="0" smtClean="0"/>
              <a:t>MNIST</a:t>
            </a:r>
            <a:r>
              <a:rPr lang="ja-JP" altLang="en-US" b="0" dirty="0" err="1" smtClean="0"/>
              <a:t>のような</a:t>
            </a:r>
            <a:r>
              <a:rPr lang="ja-JP" altLang="en-US" b="0" dirty="0" smtClean="0"/>
              <a:t>よく使われるデータがあればそれを使用したかったが、そのようなものがあるかどうかわからなかった。</a:t>
            </a:r>
            <a:endParaRPr lang="en-US" altLang="ja-JP" b="0" dirty="0" smtClean="0"/>
          </a:p>
          <a:p>
            <a:pPr lvl="3"/>
            <a:r>
              <a:rPr lang="ja-JP" altLang="en-US" b="0" dirty="0"/>
              <a:t>　</a:t>
            </a:r>
            <a:r>
              <a:rPr lang="ja-JP" altLang="en-US" b="0" dirty="0" smtClean="0"/>
              <a:t>今回は、以下のデータを使用してみた。</a:t>
            </a:r>
            <a:endParaRPr lang="en-US" altLang="ja-JP" b="0" dirty="0" smtClean="0"/>
          </a:p>
          <a:p>
            <a:pPr lvl="3"/>
            <a:r>
              <a:rPr lang="ja-JP" altLang="en-US" b="0" dirty="0" smtClean="0"/>
              <a:t>　</a:t>
            </a:r>
            <a:r>
              <a:rPr lang="en-US" altLang="ja-JP" b="0" dirty="0" smtClean="0"/>
              <a:t>“Alice's </a:t>
            </a:r>
            <a:r>
              <a:rPr lang="en-US" altLang="ja-JP" b="0" dirty="0"/>
              <a:t>Adventures in </a:t>
            </a:r>
            <a:r>
              <a:rPr lang="en-US" altLang="ja-JP" b="0" dirty="0" smtClean="0"/>
              <a:t>Wonderland” (http</a:t>
            </a:r>
            <a:r>
              <a:rPr lang="en-US" altLang="ja-JP" b="0" dirty="0"/>
              <a:t>://</a:t>
            </a:r>
            <a:r>
              <a:rPr lang="en-US" altLang="ja-JP" b="0" dirty="0" smtClean="0"/>
              <a:t>www.gutenberg.org/files/11/11-0.txt)</a:t>
            </a:r>
          </a:p>
          <a:p>
            <a:pPr lvl="3"/>
            <a:r>
              <a:rPr lang="en-US" altLang="ja-JP" b="0" dirty="0" smtClean="0"/>
              <a:t>2. </a:t>
            </a:r>
            <a:r>
              <a:rPr lang="ja-JP" altLang="en-US" b="0" dirty="0" smtClean="0"/>
              <a:t>単語</a:t>
            </a:r>
            <a:r>
              <a:rPr lang="ja-JP" altLang="en-US" b="0" dirty="0"/>
              <a:t>ベクトル</a:t>
            </a:r>
            <a:r>
              <a:rPr lang="ja-JP" altLang="en-US" b="0" dirty="0" smtClean="0"/>
              <a:t>の次元数を決める</a:t>
            </a:r>
            <a:endParaRPr lang="en-US" altLang="ja-JP" b="0" dirty="0" smtClean="0"/>
          </a:p>
          <a:p>
            <a:pPr lvl="3"/>
            <a:r>
              <a:rPr lang="ja-JP" altLang="en-US" b="0" dirty="0" smtClean="0"/>
              <a:t>　適当な次元数は不明。</a:t>
            </a:r>
            <a:endParaRPr lang="en-US" altLang="ja-JP" b="0" dirty="0"/>
          </a:p>
          <a:p>
            <a:pPr lvl="3"/>
            <a:r>
              <a:rPr lang="en-US" altLang="ja-JP" b="0" dirty="0" smtClean="0"/>
              <a:t>3. </a:t>
            </a:r>
            <a:r>
              <a:rPr lang="ja-JP" altLang="en-US" b="0" dirty="0" smtClean="0"/>
              <a:t>学習データの作成</a:t>
            </a:r>
            <a:endParaRPr lang="en-US" altLang="ja-JP" b="0" dirty="0" smtClean="0"/>
          </a:p>
          <a:p>
            <a:pPr lvl="3"/>
            <a:r>
              <a:rPr lang="en-US" altLang="ja-JP" b="0" dirty="0" smtClean="0"/>
              <a:t>4. </a:t>
            </a:r>
            <a:r>
              <a:rPr lang="ja-JP" altLang="en-US" b="0" dirty="0" smtClean="0"/>
              <a:t>学習</a:t>
            </a:r>
            <a:endParaRPr lang="en-US" altLang="ja-JP" b="0" dirty="0" smtClean="0"/>
          </a:p>
          <a:p>
            <a:pPr lvl="3"/>
            <a:r>
              <a:rPr lang="en-US" altLang="ja-JP" b="0" dirty="0" smtClean="0"/>
              <a:t>5. </a:t>
            </a:r>
            <a:r>
              <a:rPr lang="ja-JP" altLang="en-US" b="0" dirty="0" smtClean="0"/>
              <a:t>学習済みネットワークから、単語ベクトルを取り出す</a:t>
            </a:r>
            <a:endParaRPr lang="en-US" altLang="ja-JP" b="0" dirty="0"/>
          </a:p>
          <a:p>
            <a:pPr lvl="3"/>
            <a:endParaRPr lang="en-US" altLang="ja-JP" b="0" dirty="0" smtClean="0"/>
          </a:p>
        </p:txBody>
      </p:sp>
      <p:sp>
        <p:nvSpPr>
          <p:cNvPr id="2" name="タイトル 1"/>
          <p:cNvSpPr>
            <a:spLocks noGrp="1"/>
          </p:cNvSpPr>
          <p:nvPr>
            <p:ph type="title"/>
          </p:nvPr>
        </p:nvSpPr>
        <p:spPr>
          <a:xfrm>
            <a:off x="407193" y="404664"/>
            <a:ext cx="11375825" cy="387798"/>
          </a:xfrm>
        </p:spPr>
        <p:txBody>
          <a:bodyPr/>
          <a:lstStyle/>
          <a:p>
            <a:r>
              <a:rPr lang="en-US" altLang="ja-JP" dirty="0"/>
              <a:t>w</a:t>
            </a:r>
            <a:r>
              <a:rPr kumimoji="1" lang="en-US" altLang="ja-JP" dirty="0" smtClean="0"/>
              <a:t>ord2vec</a:t>
            </a:r>
            <a:r>
              <a:rPr kumimoji="1" lang="ja-JP" altLang="en-US" dirty="0" smtClean="0"/>
              <a:t>の処理手順</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4849716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4_zL6JVRvihjwzYuXu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5Yef_77XQhWUuw78KbWi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MjSp3_4QIeZkDPcrN8K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0s8ixIpRxu6ZoWLB_mw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jyb1kTZRdy7qQC.Hpz4hg"/>
</p:tagLst>
</file>

<file path=ppt/theme/theme1.xml><?xml version="1.0" encoding="utf-8"?>
<a:theme xmlns:a="http://schemas.openxmlformats.org/drawingml/2006/main" name="PPT_internaluse_Japan_20191015">
  <a:themeElements>
    <a:clrScheme name="Olympus 2019">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80000" indent="-180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80000" indent="-180000">
          <a:spcBef>
            <a:spcPts val="600"/>
          </a:spcBef>
          <a:buClr>
            <a:schemeClr val="accent1"/>
          </a:buClr>
          <a:buFont typeface="Wingdings" panose="05000000000000000000" pitchFamily="2" charset="2"/>
          <a:buChar char="§"/>
          <a:defRPr sz="1600" noProof="0" dirty="0" err="1" smtClean="0"/>
        </a:defPPr>
      </a:lstStyle>
    </a:txDef>
  </a:objectDefaults>
  <a:extraClrSchemeLst/>
  <a:custClrLst>
    <a:custClr>
      <a:srgbClr val="8387BD"/>
    </a:custClr>
    <a:custClr>
      <a:srgbClr val="E4E4E4"/>
    </a:custClr>
  </a:custClrLst>
  <a:extLst>
    <a:ext uri="{05A4C25C-085E-4340-85A3-A5531E510DB2}">
      <thm15:themeFamily xmlns:thm15="http://schemas.microsoft.com/office/thememl/2012/main" name="プレゼンテーション4" id="{98DC94F6-21BA-4499-BB0A-6A546BE3A04A}" vid="{6DAFD1D1-51D9-4178-830E-0173B03EC733}"/>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PPT_internaluse_Japan_20191015</Template>
  <TotalTime>654</TotalTime>
  <Words>973</Words>
  <Application>Microsoft Office PowerPoint</Application>
  <PresentationFormat>ワイド画面</PresentationFormat>
  <Paragraphs>329</Paragraphs>
  <Slides>17</Slides>
  <Notes>15</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2" baseType="lpstr">
      <vt:lpstr>Yu Gothic UI</vt:lpstr>
      <vt:lpstr>Arial</vt:lpstr>
      <vt:lpstr>Wingdings</vt:lpstr>
      <vt:lpstr>PPT_internaluse_Japan_20191015</vt:lpstr>
      <vt:lpstr>think-cell Folie</vt:lpstr>
      <vt:lpstr>word2vecの紹介</vt:lpstr>
      <vt:lpstr>PowerPoint プレゼンテーション</vt:lpstr>
      <vt:lpstr>PowerPoint プレゼンテーション</vt:lpstr>
      <vt:lpstr>PowerPoint プレゼンテーション</vt:lpstr>
      <vt:lpstr>参考書籍紹介</vt:lpstr>
      <vt:lpstr>PowerPoint プレゼンテーション</vt:lpstr>
      <vt:lpstr>word2vecとは</vt:lpstr>
      <vt:lpstr>PowerPoint プレゼンテーション</vt:lpstr>
      <vt:lpstr>word2vecの処理手順</vt:lpstr>
      <vt:lpstr>学習データの作成 - (1)テキストデータを単語リストに変換</vt:lpstr>
      <vt:lpstr>学習データの作成 - (2)単語リストをVocabularyとCorpusに変換</vt:lpstr>
      <vt:lpstr>学習データの作成 - (3)Corpusを学習データに変換</vt:lpstr>
      <vt:lpstr>学習</vt:lpstr>
      <vt:lpstr>ネットワークから、単語ベクトルを取り出す</vt:lpstr>
      <vt:lpstr>PowerPoint プレゼンテーション</vt:lpstr>
      <vt:lpstr>処理結果</vt:lpstr>
      <vt:lpstr>PowerPoint プレゼンテーション</vt:lpstr>
    </vt:vector>
  </TitlesOfParts>
  <Manager>Name</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プレゼンテーションのタイトルを入力</dc:title>
  <dc:subject>PowerPoint Template</dc:subject>
  <dc:creator>安西 泰久</dc:creator>
  <dc:description>Template is optimized for PPT 2010</dc:description>
  <cp:lastModifiedBy>秋山 光弘</cp:lastModifiedBy>
  <cp:revision>40</cp:revision>
  <dcterms:created xsi:type="dcterms:W3CDTF">2019-11-13T02:06:50Z</dcterms:created>
  <dcterms:modified xsi:type="dcterms:W3CDTF">2019-12-04T01:15:52Z</dcterms:modified>
</cp:coreProperties>
</file>