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76" r:id="rId7"/>
    <p:sldId id="27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49" userDrawn="1">
          <p15:clr>
            <a:srgbClr val="A4A3A4"/>
          </p15:clr>
        </p15:guide>
        <p15:guide id="3" pos="3931" userDrawn="1">
          <p15:clr>
            <a:srgbClr val="A4A3A4"/>
          </p15:clr>
        </p15:guide>
        <p15:guide id="4" pos="257" userDrawn="1">
          <p15:clr>
            <a:srgbClr val="A4A3A4"/>
          </p15:clr>
        </p15:guide>
        <p15:guide id="5" pos="7423" userDrawn="1">
          <p15:clr>
            <a:srgbClr val="A4A3A4"/>
          </p15:clr>
        </p15:guide>
        <p15:guide id="10" orient="horz" pos="913" userDrawn="1">
          <p15:clr>
            <a:srgbClr val="A4A3A4"/>
          </p15:clr>
        </p15:guide>
        <p15:guide id="15"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6242" autoAdjust="0"/>
  </p:normalViewPr>
  <p:slideViewPr>
    <p:cSldViewPr showGuides="1">
      <p:cViewPr varScale="1">
        <p:scale>
          <a:sx n="85" d="100"/>
          <a:sy n="85" d="100"/>
        </p:scale>
        <p:origin x="96" y="1116"/>
      </p:cViewPr>
      <p:guideLst>
        <p:guide pos="3749"/>
        <p:guide pos="3931"/>
        <p:guide pos="257"/>
        <p:guide pos="7423"/>
        <p:guide orient="horz" pos="91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showGuides="1">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a:spLocks/>
          </p:cNvSpPr>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pPr/>
              <a:t>‹#›</a:t>
            </a:fld>
            <a:endParaRPr lang="en-US" dirty="0"/>
          </a:p>
        </p:txBody>
      </p:sp>
      <p:pic>
        <p:nvPicPr>
          <p:cNvPr id="7" name="Grafik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t>2019/12/2</a:t>
            </a:fld>
            <a:endParaRPr kumimoji="1" lang="ja-JP" altLang="en-US"/>
          </a:p>
        </p:txBody>
      </p:sp>
    </p:spTree>
    <p:extLst>
      <p:ext uri="{BB962C8B-B14F-4D97-AF65-F5344CB8AC3E}">
        <p14:creationId xmlns:p14="http://schemas.microsoft.com/office/powerpoint/2010/main" val="3296012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smtClean="0"/>
              <a:pPr/>
              <a:t>‹#›</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extLst>
      <p:ext uri="{BB962C8B-B14F-4D97-AF65-F5344CB8AC3E}">
        <p14:creationId xmlns:p14="http://schemas.microsoft.com/office/powerpoint/2010/main" val="152836204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00" indent="-271463"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4067" userDrawn="1">
          <p15:clr>
            <a:srgbClr val="F26B43"/>
          </p15:clr>
        </p15:guide>
        <p15:guide id="2" pos="25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3</a:t>
            </a:fld>
            <a:endParaRPr lang="en-US" dirty="0"/>
          </a:p>
        </p:txBody>
      </p:sp>
    </p:spTree>
    <p:extLst>
      <p:ext uri="{BB962C8B-B14F-4D97-AF65-F5344CB8AC3E}">
        <p14:creationId xmlns:p14="http://schemas.microsoft.com/office/powerpoint/2010/main" val="100658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4</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9</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16</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19</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22</a:t>
            </a:fld>
            <a:endParaRPr lang="en-US" dirty="0"/>
          </a:p>
        </p:txBody>
      </p:sp>
    </p:spTree>
    <p:extLst>
      <p:ext uri="{BB962C8B-B14F-4D97-AF65-F5344CB8AC3E}">
        <p14:creationId xmlns:p14="http://schemas.microsoft.com/office/powerpoint/2010/main" val="4003331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extLst>
      <p:ext uri="{BB962C8B-B14F-4D97-AF65-F5344CB8AC3E}">
        <p14:creationId xmlns:p14="http://schemas.microsoft.com/office/powerpoint/2010/main" val="7553393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extLst>
      <p:ext uri="{BB962C8B-B14F-4D97-AF65-F5344CB8AC3E}">
        <p14:creationId xmlns:p14="http://schemas.microsoft.com/office/powerpoint/2010/main" val="3646558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a:spLocks/>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6"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7"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249810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a:spLocks/>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9"/>
            <p:cNvSpPr>
              <a:spLocks/>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4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4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55245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a:spLocks/>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extLst>
      <p:ext uri="{BB962C8B-B14F-4D97-AF65-F5344CB8AC3E}">
        <p14:creationId xmlns:p14="http://schemas.microsoft.com/office/powerpoint/2010/main" val="639636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82868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a:extLst>
              <a:ext uri="{FF2B5EF4-FFF2-40B4-BE49-F238E27FC236}">
                <a16:creationId xmlns:a16="http://schemas.microsoft.com/office/drawing/2014/main" id="{A7CC793B-5AB5-AB4B-80D2-E5691C3B95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614181" cy="6858000"/>
          </a:xfrm>
          <a:prstGeom prst="rect">
            <a:avLst/>
          </a:prstGeom>
        </p:spPr>
      </p:pic>
    </p:spTree>
    <p:extLst>
      <p:ext uri="{BB962C8B-B14F-4D97-AF65-F5344CB8AC3E}">
        <p14:creationId xmlns:p14="http://schemas.microsoft.com/office/powerpoint/2010/main" val="381578141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904457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a:extLst>
              <a:ext uri="{FF2B5EF4-FFF2-40B4-BE49-F238E27FC236}">
                <a16:creationId xmlns:a16="http://schemas.microsoft.com/office/drawing/2014/main" id="{5DFC91DD-9FAA-F94F-90D3-6B1A70BD6DB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598824" y="0"/>
            <a:ext cx="9593176" cy="6858000"/>
          </a:xfrm>
          <a:prstGeom prst="rect">
            <a:avLst/>
          </a:prstGeom>
        </p:spPr>
      </p:pic>
    </p:spTree>
    <p:extLst>
      <p:ext uri="{BB962C8B-B14F-4D97-AF65-F5344CB8AC3E}">
        <p14:creationId xmlns:p14="http://schemas.microsoft.com/office/powerpoint/2010/main" val="235648404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449232" y="2987327"/>
            <a:ext cx="3291417" cy="621974"/>
          </a:xfrm>
          <a:prstGeom prst="rect">
            <a:avLst/>
          </a:prstGeom>
        </p:spPr>
      </p:pic>
    </p:spTree>
    <p:extLst>
      <p:ext uri="{BB962C8B-B14F-4D97-AF65-F5344CB8AC3E}">
        <p14:creationId xmlns:p14="http://schemas.microsoft.com/office/powerpoint/2010/main" val="99072584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37717784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32173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303561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1737180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Tree>
    <p:extLst>
      <p:ext uri="{BB962C8B-B14F-4D97-AF65-F5344CB8AC3E}">
        <p14:creationId xmlns:p14="http://schemas.microsoft.com/office/powerpoint/2010/main" val="18881426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725699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50"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748693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175471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74"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6739339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860167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98"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457780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042285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2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723155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extLst>
      <p:ext uri="{BB962C8B-B14F-4D97-AF65-F5344CB8AC3E}">
        <p14:creationId xmlns:p14="http://schemas.microsoft.com/office/powerpoint/2010/main" val="3005666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58" name="フッター プレースホルダー 3"/>
          <p:cNvSpPr txBox="1">
            <a:spLocks/>
          </p:cNvSpPr>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59" name="フッター プレースホルダー 3"/>
          <p:cNvSpPr txBox="1">
            <a:spLocks/>
          </p:cNvSpPr>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34932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79" r:id="rId5"/>
    <p:sldLayoutId id="2147483680" r:id="rId6"/>
    <p:sldLayoutId id="2147483681" r:id="rId7"/>
    <p:sldLayoutId id="2147483682" r:id="rId8"/>
    <p:sldLayoutId id="2147483654" r:id="rId9"/>
    <p:sldLayoutId id="2147483655" r:id="rId10"/>
    <p:sldLayoutId id="2147483674" r:id="rId11"/>
    <p:sldLayoutId id="2147483675" r:id="rId12"/>
    <p:sldLayoutId id="2147483676" r:id="rId13"/>
    <p:sldLayoutId id="2147483677" r:id="rId14"/>
    <p:sldLayoutId id="2147483684" r:id="rId15"/>
    <p:sldLayoutId id="2147483685" r:id="rId16"/>
    <p:sldLayoutId id="2147483686" r:id="rId17"/>
    <p:sldLayoutId id="2147483678" r:id="rId18"/>
    <p:sldLayoutId id="2147483687" r:id="rId19"/>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000"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138" indent="-271463"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7" userDrawn="1">
          <p15:clr>
            <a:srgbClr val="F26B43"/>
          </p15:clr>
        </p15:guide>
        <p15:guide id="2" pos="7423" userDrawn="1">
          <p15:clr>
            <a:srgbClr val="F26B43"/>
          </p15:clr>
        </p15:guide>
        <p15:guide id="3" orient="horz" pos="913" userDrawn="1">
          <p15:clr>
            <a:srgbClr val="F26B43"/>
          </p15:clr>
        </p15:guide>
        <p15:guide id="4" orient="horz" pos="3906" userDrawn="1">
          <p15:clr>
            <a:srgbClr val="F26B43"/>
          </p15:clr>
        </p15:guide>
        <p15:guide id="5" pos="3749" userDrawn="1">
          <p15:clr>
            <a:srgbClr val="F26B43"/>
          </p15:clr>
        </p15:guide>
        <p15:guide id="6"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HAEg_Mx2bY"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olympus-ims.com/ja/the-olympus-scientific-cloud/" TargetMode="External"/><Relationship Id="rId2" Type="http://schemas.openxmlformats.org/officeDocument/2006/relationships/hyperlink" Target="https://youtu.be/JmWb5qpJZfs?t=44"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ja-jp/events/decode/2019/default.aspx?wt.mc_id=AID725550_QSG_MS_326810" TargetMode="External"/><Relationship Id="rId2" Type="http://schemas.openxmlformats.org/officeDocument/2006/relationships/hyperlink" Target="https://azure.microsoft.com/ja-jp/overview/ai-platform/" TargetMode="External"/><Relationship Id="rId1" Type="http://schemas.openxmlformats.org/officeDocument/2006/relationships/slideLayout" Target="../slideLayouts/slideLayout4.xml"/><Relationship Id="rId6" Type="http://schemas.openxmlformats.org/officeDocument/2006/relationships/hyperlink" Target="https://azure.microsoft.com/ja-jp/services/" TargetMode="External"/><Relationship Id="rId5" Type="http://schemas.openxmlformats.org/officeDocument/2006/relationships/image" Target="../media/image7.png"/><Relationship Id="rId4" Type="http://schemas.openxmlformats.org/officeDocument/2006/relationships/hyperlink" Target="https://www.youtube.com/user/microsoftjapanvideos/video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hyperlink" Target="https://azure.microsoft.com/ja-jp/services/" TargetMode="External"/><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vmlDrawing" Target="../drawings/vmlDrawing6.v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4557"/>
            <a:ext cx="11376025" cy="443198"/>
          </a:xfrm>
        </p:spPr>
        <p:txBody>
          <a:bodyPr/>
          <a:lstStyle/>
          <a:p>
            <a:r>
              <a:rPr kumimoji="1" lang="en-US" altLang="ja-JP" dirty="0" smtClean="0"/>
              <a:t>word2vec</a:t>
            </a:r>
            <a:r>
              <a:rPr kumimoji="1" lang="ja-JP" altLang="en-US" dirty="0" smtClean="0"/>
              <a:t>の紹介</a:t>
            </a:r>
            <a:endParaRPr kumimoji="1" lang="ja-JP" altLang="en-US" dirty="0"/>
          </a:p>
        </p:txBody>
      </p:sp>
      <p:sp>
        <p:nvSpPr>
          <p:cNvPr id="3" name="サブタイトル 2"/>
          <p:cNvSpPr>
            <a:spLocks noGrp="1"/>
          </p:cNvSpPr>
          <p:nvPr>
            <p:ph type="subTitle" idx="1"/>
          </p:nvPr>
        </p:nvSpPr>
        <p:spPr>
          <a:xfrm>
            <a:off x="407999" y="5377748"/>
            <a:ext cx="11376025" cy="338554"/>
          </a:xfrm>
        </p:spPr>
        <p:txBody>
          <a:bodyPr/>
          <a:lstStyle/>
          <a:p>
            <a:r>
              <a:rPr lang="ja-JP" altLang="en-US" dirty="0" smtClean="0"/>
              <a:t>「クラウド？？」の入口の入り口</a:t>
            </a:r>
            <a:endParaRPr lang="en-US" altLang="ja-JP" dirty="0"/>
          </a:p>
        </p:txBody>
      </p:sp>
      <p:sp>
        <p:nvSpPr>
          <p:cNvPr id="4" name="テキスト プレースホルダー 3"/>
          <p:cNvSpPr>
            <a:spLocks noGrp="1"/>
          </p:cNvSpPr>
          <p:nvPr>
            <p:ph type="body" sz="quarter" idx="10"/>
          </p:nvPr>
        </p:nvSpPr>
        <p:spPr>
          <a:xfrm>
            <a:off x="408000" y="6206080"/>
            <a:ext cx="11376025" cy="215444"/>
          </a:xfrm>
        </p:spPr>
        <p:txBody>
          <a:bodyPr/>
          <a:lstStyle/>
          <a:p>
            <a:r>
              <a:rPr lang="ja-JP" altLang="en-US" dirty="0"/>
              <a:t>科学ソフト開発</a:t>
            </a:r>
            <a:r>
              <a:rPr lang="zh-TW" altLang="en-US" dirty="0" smtClean="0"/>
              <a:t>  </a:t>
            </a:r>
            <a:r>
              <a:rPr lang="en-US" altLang="zh-TW" dirty="0"/>
              <a:t>|  </a:t>
            </a:r>
            <a:r>
              <a:rPr lang="ja-JP" altLang="en-US" dirty="0" smtClean="0"/>
              <a:t>安西泰久</a:t>
            </a:r>
            <a:r>
              <a:rPr lang="zh-TW" altLang="en-US" dirty="0" smtClean="0"/>
              <a:t>   </a:t>
            </a:r>
            <a:r>
              <a:rPr lang="en-US" altLang="zh-TW" dirty="0"/>
              <a:t>|  </a:t>
            </a:r>
            <a:r>
              <a:rPr lang="en-US" altLang="ja-JP" dirty="0" smtClean="0"/>
              <a:t>2019</a:t>
            </a:r>
            <a:r>
              <a:rPr lang="ja-JP" altLang="en-US" dirty="0" smtClean="0"/>
              <a:t>年</a:t>
            </a:r>
            <a:r>
              <a:rPr lang="en-US" altLang="ja-JP" dirty="0" smtClean="0"/>
              <a:t>11</a:t>
            </a:r>
            <a:r>
              <a:rPr lang="ja-JP" altLang="en-US" dirty="0" smtClean="0"/>
              <a:t>月</a:t>
            </a:r>
            <a:r>
              <a:rPr lang="en-US" altLang="ja-JP" dirty="0" smtClean="0"/>
              <a:t>13</a:t>
            </a:r>
            <a:r>
              <a:rPr lang="ja-JP" altLang="en-US" dirty="0" smtClean="0"/>
              <a:t>日</a:t>
            </a:r>
            <a:endParaRPr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942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そんな中</a:t>
            </a:r>
            <a:r>
              <a:rPr lang="ja-JP" altLang="en-US" dirty="0" smtClean="0"/>
              <a:t>で</a:t>
            </a:r>
            <a:r>
              <a:rPr lang="en-US" altLang="ja-JP" dirty="0" smtClean="0"/>
              <a:t>Olympus</a:t>
            </a:r>
            <a:r>
              <a:rPr lang="ja-JP" altLang="en-US" dirty="0" smtClean="0"/>
              <a:t>は</a:t>
            </a:r>
            <a:endParaRPr kumimoji="1" lang="ja-JP" altLang="en-US" dirty="0"/>
          </a:p>
        </p:txBody>
      </p:sp>
      <p:sp>
        <p:nvSpPr>
          <p:cNvPr id="3" name="テキスト プレースホルダー 2"/>
          <p:cNvSpPr>
            <a:spLocks noGrp="1"/>
          </p:cNvSpPr>
          <p:nvPr>
            <p:ph type="body" sz="quarter" idx="13"/>
          </p:nvPr>
        </p:nvSpPr>
        <p:spPr>
          <a:xfrm>
            <a:off x="406400" y="1177200"/>
            <a:ext cx="11376025" cy="4916096"/>
          </a:xfrm>
        </p:spPr>
        <p:txBody>
          <a:bodyPr/>
          <a:lstStyle/>
          <a:p>
            <a:pPr marL="0" indent="0">
              <a:buNone/>
            </a:pPr>
            <a:r>
              <a:rPr lang="en-US" altLang="ja-JP" sz="2000" b="1" dirty="0" smtClean="0">
                <a:solidFill>
                  <a:schemeClr val="bg2"/>
                </a:solidFill>
              </a:rPr>
              <a:t>【Azure】</a:t>
            </a:r>
          </a:p>
          <a:p>
            <a:pPr marL="0" indent="0">
              <a:buNone/>
            </a:pPr>
            <a:r>
              <a:rPr lang="en-US" altLang="ja-JP" sz="2000" dirty="0" smtClean="0"/>
              <a:t>Olympus</a:t>
            </a:r>
            <a:r>
              <a:rPr lang="ja-JP" altLang="en-US" sz="2000" dirty="0"/>
              <a:t>は</a:t>
            </a:r>
            <a:r>
              <a:rPr lang="en-US" altLang="ja-JP" sz="2000" dirty="0"/>
              <a:t>Azure</a:t>
            </a:r>
            <a:r>
              <a:rPr lang="ja-JP" altLang="en-US" sz="2000" dirty="0"/>
              <a:t>を採択</a:t>
            </a:r>
          </a:p>
          <a:p>
            <a:pPr marL="0" indent="0">
              <a:buNone/>
            </a:pPr>
            <a:r>
              <a:rPr lang="en-US" altLang="ja-JP" sz="2000" dirty="0"/>
              <a:t>Microsoft</a:t>
            </a:r>
            <a:r>
              <a:rPr lang="ja-JP" altLang="en-US" sz="2000" dirty="0"/>
              <a:t>と</a:t>
            </a:r>
            <a:r>
              <a:rPr lang="ja-JP" altLang="en-US" sz="2000" dirty="0" smtClean="0"/>
              <a:t>協業しています。</a:t>
            </a:r>
            <a:endParaRPr lang="ja-JP" altLang="en-US" sz="2000" dirty="0"/>
          </a:p>
          <a:p>
            <a:pPr marL="0" indent="0">
              <a:buNone/>
            </a:pPr>
            <a:endParaRPr lang="en-US" altLang="ja-JP" sz="2000" dirty="0" smtClean="0"/>
          </a:p>
          <a:p>
            <a:pPr marL="0" indent="0">
              <a:buNone/>
            </a:pPr>
            <a:endParaRPr lang="en-US" altLang="ja-JP" sz="2000" dirty="0" smtClean="0"/>
          </a:p>
          <a:p>
            <a:pPr marL="0" indent="0">
              <a:buNone/>
            </a:pPr>
            <a:r>
              <a:rPr lang="en-US" altLang="ja-JP" sz="2000" b="1" dirty="0" smtClean="0">
                <a:solidFill>
                  <a:schemeClr val="bg2"/>
                </a:solidFill>
              </a:rPr>
              <a:t>【ISM】</a:t>
            </a:r>
            <a:endParaRPr lang="ja-JP" altLang="en-US" sz="2000" b="1" dirty="0">
              <a:solidFill>
                <a:schemeClr val="bg2"/>
              </a:solidFill>
            </a:endParaRPr>
          </a:p>
          <a:p>
            <a:pPr marL="0" indent="0">
              <a:buNone/>
            </a:pPr>
            <a:r>
              <a:rPr lang="ja-JP" altLang="en-US" sz="2000" dirty="0" smtClean="0"/>
              <a:t>内</a:t>
            </a:r>
            <a:r>
              <a:rPr lang="ja-JP" altLang="en-US" sz="2000" dirty="0"/>
              <a:t>視鏡などの診断画像を病院内で管理・閲覧するシステムを手がける米イメージ・ストリーム・メディカル（</a:t>
            </a:r>
            <a:r>
              <a:rPr lang="en-US" altLang="ja-JP" sz="2000" dirty="0"/>
              <a:t>ISM</a:t>
            </a:r>
            <a:r>
              <a:rPr lang="ja-JP" altLang="en-US" sz="2000" dirty="0" err="1"/>
              <a:t>、</a:t>
            </a:r>
            <a:r>
              <a:rPr lang="ja-JP" altLang="en-US" sz="2000" dirty="0"/>
              <a:t>マサチューセッツ州）を</a:t>
            </a:r>
            <a:r>
              <a:rPr lang="ja-JP" altLang="en-US" sz="2000" dirty="0" smtClean="0"/>
              <a:t>買収しています。</a:t>
            </a:r>
            <a:endParaRPr lang="en-US" altLang="ja-JP" sz="2000" dirty="0"/>
          </a:p>
          <a:p>
            <a:pPr marL="0" indent="0">
              <a:buNone/>
            </a:pPr>
            <a:r>
              <a:rPr lang="ja-JP" altLang="en-US" sz="2000" dirty="0" smtClean="0"/>
              <a:t>ざっくりいうと、セキュア</a:t>
            </a:r>
            <a:r>
              <a:rPr lang="ja-JP" altLang="en-US" sz="2000" dirty="0"/>
              <a:t>な</a:t>
            </a:r>
            <a:r>
              <a:rPr lang="ja-JP" altLang="en-US" sz="2000" dirty="0" smtClean="0"/>
              <a:t>ハブといった感じです。</a:t>
            </a:r>
            <a:endParaRPr lang="en-US" altLang="ja-JP" sz="2000" dirty="0" smtClean="0"/>
          </a:p>
          <a:p>
            <a:pPr marL="0" indent="0">
              <a:buNone/>
            </a:pPr>
            <a:r>
              <a:rPr lang="ja-JP" altLang="en-US" sz="2000" dirty="0"/>
              <a:t>注意点として</a:t>
            </a:r>
            <a:r>
              <a:rPr lang="ja-JP" altLang="en-US" sz="2000" dirty="0" smtClean="0"/>
              <a:t>、ビデオチャットサービスも売っているのですが、その機能は</a:t>
            </a:r>
            <a:r>
              <a:rPr lang="en-US" altLang="ja-JP" sz="2000" dirty="0" smtClean="0"/>
              <a:t>Zoom</a:t>
            </a:r>
            <a:r>
              <a:rPr lang="ja-JP" altLang="en-US" sz="2000" dirty="0" smtClean="0"/>
              <a:t>という他社製品を利用していて、買収の範囲外なところです。</a:t>
            </a:r>
            <a:endParaRPr lang="en-US" altLang="ja-JP" sz="2000" dirty="0"/>
          </a:p>
          <a:p>
            <a:pPr marL="0" indent="0">
              <a:buNone/>
            </a:pPr>
            <a:endParaRPr lang="en-US" altLang="ja-JP" sz="20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6" name="テキスト プレースホルダー 5"/>
          <p:cNvSpPr>
            <a:spLocks noGrp="1"/>
          </p:cNvSpPr>
          <p:nvPr>
            <p:ph type="body" sz="quarter" idx="10"/>
          </p:nvPr>
        </p:nvSpPr>
        <p:spPr/>
        <p:txBody>
          <a:bodyPr/>
          <a:lstStyle/>
          <a:p>
            <a:r>
              <a:rPr lang="en-US" altLang="ja-JP" dirty="0"/>
              <a:t>https://www.microsoft.com/ja-jp/biz/nowon-azure/olympus.aspx</a:t>
            </a:r>
            <a:endParaRPr kumimoji="1" lang="ja-JP" altLang="en-US" dirty="0"/>
          </a:p>
        </p:txBody>
      </p:sp>
      <p:pic>
        <p:nvPicPr>
          <p:cNvPr id="9218" name="Picture 2" descr="OLYMPUS is NOW ON Az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1124744"/>
            <a:ext cx="4824536" cy="162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89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688" y="225425"/>
            <a:ext cx="9255356" cy="395288"/>
          </a:xfrm>
        </p:spPr>
        <p:txBody>
          <a:bodyPr/>
          <a:lstStyle/>
          <a:p>
            <a:r>
              <a:rPr lang="en-US" altLang="ja-JP" dirty="0" smtClean="0"/>
              <a:t>【</a:t>
            </a:r>
            <a:r>
              <a:rPr lang="ja-JP" altLang="en-US" dirty="0"/>
              <a:t>添付</a:t>
            </a:r>
            <a:r>
              <a:rPr lang="ja-JP" altLang="en-US" dirty="0" smtClean="0"/>
              <a:t>資料</a:t>
            </a:r>
            <a:r>
              <a:rPr lang="en-US" altLang="ja-JP" dirty="0" smtClean="0"/>
              <a:t>】ISM</a:t>
            </a:r>
            <a:r>
              <a:rPr lang="ja-JP" altLang="en-US" dirty="0" smtClean="0"/>
              <a:t>セキュリティアーキテクチャ</a:t>
            </a:r>
            <a:r>
              <a:rPr lang="en-US" altLang="ja-JP" dirty="0" smtClean="0"/>
              <a:t>: </a:t>
            </a:r>
            <a:r>
              <a:rPr lang="ja-JP" altLang="en-US" dirty="0" smtClean="0"/>
              <a:t>全体システム構成</a:t>
            </a:r>
            <a:endParaRPr kumimoji="1" lang="ja-JP" altLang="en-US" dirty="0"/>
          </a:p>
        </p:txBody>
      </p:sp>
      <p:sp>
        <p:nvSpPr>
          <p:cNvPr id="32" name="テキスト ボックス 31"/>
          <p:cNvSpPr txBox="1"/>
          <p:nvPr/>
        </p:nvSpPr>
        <p:spPr>
          <a:xfrm>
            <a:off x="7358036" y="875559"/>
            <a:ext cx="4526070" cy="4278094"/>
          </a:xfrm>
          <a:prstGeom prst="rect">
            <a:avLst/>
          </a:prstGeom>
          <a:noFill/>
        </p:spPr>
        <p:txBody>
          <a:bodyPr wrap="square" rtlCol="0">
            <a:spAutoFit/>
          </a:bodyPr>
          <a:lstStyle/>
          <a:p>
            <a:pPr marL="342900" marR="0" lvl="0"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600" b="1" i="0" u="none" strike="noStrike" kern="120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WannaCry</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が流行して以来、</a:t>
            </a:r>
            <a:r>
              <a:rPr kumimoji="1" lang="ja-JP" altLang="en-US" sz="16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インターネットへ接続可能な院内の機器を最小限にする</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という動きが強まっている。</a:t>
            </a: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342900" marR="0" lvl="0"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342900" lvl="0" indent="-342900" defTabSz="457200">
              <a:buFont typeface="Arial" panose="020B0604020202020204" pitchFamily="34" charset="0"/>
              <a:buChar char="•"/>
              <a:defRPr/>
            </a:pPr>
            <a:r>
              <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ISM</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のアーキテクチャでは、</a:t>
            </a:r>
            <a:r>
              <a:rPr kumimoji="1" lang="ja-JP" altLang="en-US" sz="16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インターネットへ接続可能な機器が必要最小限</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になっている</a:t>
            </a:r>
            <a:r>
              <a:rPr lang="en-US" altLang="ja-JP"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機器  ログ</a:t>
            </a:r>
            <a:r>
              <a:rPr lang="en-US" altLang="ja-JP"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VaultStream</a:t>
            </a:r>
            <a:r>
              <a:rPr lang="ja-JP" altLang="en-US" sz="1600" b="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動画</a:t>
            </a:r>
            <a:r>
              <a:rPr lang="en-US" altLang="ja-JP"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nCare</a:t>
            </a:r>
            <a:r>
              <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120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altLang="ja-JP" sz="16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WCF</a:t>
            </a:r>
            <a:r>
              <a:rPr kumimoji="1" lang="en-US" altLang="ja-JP" sz="12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(Windows Communication Foundation)</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  よる暗号化により、</a:t>
            </a:r>
            <a:r>
              <a:rPr kumimoji="1" lang="ja-JP" altLang="en-US" sz="16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院内通信にもセキュリティ</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が 配慮されている。</a:t>
            </a: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altLang="ja-JP" sz="16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第</a:t>
            </a:r>
            <a:r>
              <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者</a:t>
            </a:r>
            <a:r>
              <a:rPr kumimoji="1" lang="en-US" altLang="ja-JP" sz="12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(Black Hills Information</a:t>
            </a:r>
            <a:r>
              <a:rPr kumimoji="1" lang="ja-JP" altLang="en-US" sz="12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Security)</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による  試験により、</a:t>
            </a:r>
            <a:r>
              <a:rPr kumimoji="1" lang="ja-JP" altLang="en-US" sz="16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外部侵入にも対策済み</a:t>
            </a:r>
            <a:r>
              <a:rPr kumimoji="1" lang="ja-JP" altLang="en-US"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上記の高セキュリティにより、</a:t>
            </a:r>
            <a:r>
              <a:rPr lang="en-US" altLang="ja-JP"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Mayo</a:t>
            </a: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Clinic</a:t>
            </a:r>
            <a:r>
              <a:rPr lang="ja-JP" altLang="en-US" sz="16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がシステムを導入。</a:t>
            </a:r>
            <a:endParaRPr kumimoji="1" lang="en-US" altLang="ja-JP" sz="1600" b="1"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a:blip r:embed="rId2"/>
          <a:stretch>
            <a:fillRect/>
          </a:stretch>
        </p:blipFill>
        <p:spPr>
          <a:xfrm>
            <a:off x="536525" y="905680"/>
            <a:ext cx="6673767" cy="4321154"/>
          </a:xfrm>
          <a:prstGeom prst="rect">
            <a:avLst/>
          </a:prstGeom>
        </p:spPr>
      </p:pic>
      <p:sp>
        <p:nvSpPr>
          <p:cNvPr id="5" name="角丸四角形 4"/>
          <p:cNvSpPr/>
          <p:nvPr/>
        </p:nvSpPr>
        <p:spPr>
          <a:xfrm>
            <a:off x="901287" y="5396248"/>
            <a:ext cx="10506426" cy="88864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latin typeface="Meiryo UI" panose="020B0604030504040204" pitchFamily="50" charset="-128"/>
                <a:ea typeface="Meiryo UI" panose="020B0604030504040204" pitchFamily="50" charset="-128"/>
              </a:rPr>
              <a:t>   ・ 論理的閉域ネットワーク</a:t>
            </a:r>
            <a:r>
              <a:rPr lang="en-US" altLang="ja-JP" sz="2000" b="1" dirty="0" smtClean="0">
                <a:latin typeface="Meiryo UI" panose="020B0604030504040204" pitchFamily="50" charset="-128"/>
                <a:ea typeface="Meiryo UI" panose="020B0604030504040204" pitchFamily="50" charset="-128"/>
              </a:rPr>
              <a:t>:</a:t>
            </a:r>
            <a:r>
              <a:rPr lang="ja-JP" altLang="en-US" sz="2000" b="1" dirty="0" smtClean="0">
                <a:latin typeface="Meiryo UI" panose="020B0604030504040204" pitchFamily="50" charset="-128"/>
                <a:ea typeface="Meiryo UI" panose="020B0604030504040204" pitchFamily="50" charset="-128"/>
              </a:rPr>
              <a:t>  クラウド側で事前に登録</a:t>
            </a:r>
            <a:r>
              <a:rPr lang="ja-JP" altLang="en-US" sz="2000" b="1" dirty="0">
                <a:latin typeface="Meiryo UI" panose="020B0604030504040204" pitchFamily="50" charset="-128"/>
                <a:ea typeface="Meiryo UI" panose="020B0604030504040204" pitchFamily="50" charset="-128"/>
              </a:rPr>
              <a:t>された機器のみが通信</a:t>
            </a:r>
            <a:r>
              <a:rPr lang="ja-JP" altLang="en-US" sz="2000" b="1" dirty="0" smtClean="0">
                <a:latin typeface="Meiryo UI" panose="020B0604030504040204" pitchFamily="50" charset="-128"/>
                <a:ea typeface="Meiryo UI" panose="020B0604030504040204" pitchFamily="50" charset="-128"/>
              </a:rPr>
              <a:t>可能</a:t>
            </a:r>
            <a:endParaRPr lang="en-US" altLang="ja-JP" sz="2000" b="1" dirty="0">
              <a:latin typeface="Meiryo UI" panose="020B0604030504040204" pitchFamily="50" charset="-128"/>
              <a:ea typeface="Meiryo UI" panose="020B0604030504040204" pitchFamily="50" charset="-128"/>
            </a:endParaRPr>
          </a:p>
          <a:p>
            <a:r>
              <a:rPr kumimoji="1" lang="ja-JP" altLang="en-US" sz="2000" b="1" dirty="0" smtClean="0">
                <a:latin typeface="Meiryo UI" panose="020B0604030504040204" pitchFamily="50" charset="-128"/>
                <a:ea typeface="Meiryo UI" panose="020B0604030504040204" pitchFamily="50" charset="-128"/>
              </a:rPr>
              <a:t>   ・ </a:t>
            </a:r>
            <a:r>
              <a:rPr lang="ja-JP" altLang="en-US" sz="2000" b="1" dirty="0" smtClean="0">
                <a:latin typeface="Meiryo UI" panose="020B0604030504040204" pitchFamily="50" charset="-128"/>
                <a:ea typeface="Meiryo UI" panose="020B0604030504040204" pitchFamily="50" charset="-128"/>
              </a:rPr>
              <a:t>シングルゲートウエイ</a:t>
            </a:r>
            <a:r>
              <a:rPr lang="en-US" altLang="ja-JP" sz="2000" b="1" dirty="0" smtClean="0">
                <a:latin typeface="Meiryo UI" panose="020B0604030504040204" pitchFamily="50" charset="-128"/>
                <a:ea typeface="Meiryo UI" panose="020B0604030504040204" pitchFamily="50" charset="-128"/>
              </a:rPr>
              <a:t>:</a:t>
            </a:r>
            <a:r>
              <a:rPr lang="ja-JP" altLang="en-US" sz="2000" b="1" dirty="0" smtClean="0">
                <a:latin typeface="Meiryo UI" panose="020B0604030504040204" pitchFamily="50" charset="-128"/>
                <a:ea typeface="Meiryo UI" panose="020B0604030504040204" pitchFamily="50" charset="-128"/>
              </a:rPr>
              <a:t>       </a:t>
            </a:r>
            <a:r>
              <a:rPr kumimoji="1" lang="ja-JP" altLang="en-US" sz="2000" b="1" dirty="0" smtClean="0">
                <a:latin typeface="Meiryo UI" panose="020B0604030504040204" pitchFamily="50" charset="-128"/>
                <a:ea typeface="Meiryo UI" panose="020B0604030504040204" pitchFamily="50" charset="-128"/>
              </a:rPr>
              <a:t>複数の自社機器からのアクセスを集約し、</a:t>
            </a:r>
            <a:r>
              <a:rPr kumimoji="1" lang="en-US" altLang="ja-JP" sz="2000" b="1" dirty="0" smtClean="0">
                <a:latin typeface="Meiryo UI" panose="020B0604030504040204" pitchFamily="50" charset="-128"/>
                <a:ea typeface="Meiryo UI" panose="020B0604030504040204" pitchFamily="50" charset="-128"/>
              </a:rPr>
              <a:t>FW</a:t>
            </a:r>
            <a:r>
              <a:rPr kumimoji="1" lang="ja-JP" altLang="en-US" sz="2000" b="1" dirty="0" smtClean="0">
                <a:latin typeface="Meiryo UI" panose="020B0604030504040204" pitchFamily="50" charset="-128"/>
                <a:ea typeface="Meiryo UI" panose="020B0604030504040204" pitchFamily="50" charset="-128"/>
              </a:rPr>
              <a:t>設定</a:t>
            </a:r>
            <a:r>
              <a:rPr lang="ja-JP" altLang="en-US" sz="2000" b="1" dirty="0">
                <a:latin typeface="Meiryo UI" panose="020B0604030504040204" pitchFamily="50" charset="-128"/>
                <a:ea typeface="Meiryo UI" panose="020B0604030504040204" pitchFamily="50" charset="-128"/>
              </a:rPr>
              <a:t>が</a:t>
            </a:r>
            <a:r>
              <a:rPr kumimoji="1" lang="ja-JP" altLang="en-US" sz="2000" b="1" dirty="0" smtClean="0">
                <a:latin typeface="Meiryo UI" panose="020B0604030504040204" pitchFamily="50" charset="-128"/>
                <a:ea typeface="Meiryo UI" panose="020B0604030504040204" pitchFamily="50" charset="-128"/>
              </a:rPr>
              <a:t>最小限</a:t>
            </a:r>
            <a:endParaRPr kumimoji="1" lang="en-US" altLang="ja-JP" sz="20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0821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Olympus</a:t>
            </a:r>
            <a:r>
              <a:rPr lang="ja-JP" altLang="en-US" dirty="0"/>
              <a:t>の</a:t>
            </a:r>
            <a:r>
              <a:rPr lang="ja-JP" altLang="en-US" dirty="0" smtClean="0"/>
              <a:t>クラウド（１）</a:t>
            </a:r>
            <a:endParaRPr kumimoji="1" lang="ja-JP" altLang="en-US" dirty="0"/>
          </a:p>
        </p:txBody>
      </p:sp>
      <p:sp>
        <p:nvSpPr>
          <p:cNvPr id="3" name="テキスト プレースホルダー 2"/>
          <p:cNvSpPr>
            <a:spLocks noGrp="1"/>
          </p:cNvSpPr>
          <p:nvPr>
            <p:ph type="body" sz="quarter" idx="13"/>
          </p:nvPr>
        </p:nvSpPr>
        <p:spPr>
          <a:xfrm>
            <a:off x="406400" y="1177200"/>
            <a:ext cx="11376025" cy="4916096"/>
          </a:xfrm>
        </p:spPr>
        <p:txBody>
          <a:bodyPr/>
          <a:lstStyle/>
          <a:p>
            <a:pPr marL="0" indent="0">
              <a:buNone/>
            </a:pPr>
            <a:r>
              <a:rPr lang="en-US" altLang="ja-JP" sz="2000" b="1" dirty="0">
                <a:solidFill>
                  <a:schemeClr val="bg2"/>
                </a:solidFill>
              </a:rPr>
              <a:t>【 The Olympus Scientific Cloud】</a:t>
            </a:r>
          </a:p>
          <a:p>
            <a:pPr marL="0" indent="0">
              <a:buNone/>
            </a:pPr>
            <a:r>
              <a:rPr lang="en-US" altLang="ja-JP" sz="2000" dirty="0" smtClean="0"/>
              <a:t>OSSA</a:t>
            </a:r>
            <a:r>
              <a:rPr lang="ja-JP" altLang="en-US" sz="2000" dirty="0" smtClean="0"/>
              <a:t>が非破壊検査装置系のために構築した</a:t>
            </a:r>
            <a:r>
              <a:rPr lang="en-US" altLang="ja-JP" sz="2000" dirty="0" smtClean="0"/>
              <a:t>IoT</a:t>
            </a:r>
            <a:r>
              <a:rPr lang="ja-JP" altLang="en-US" sz="2000" dirty="0" smtClean="0"/>
              <a:t>プラットフォームです。</a:t>
            </a:r>
            <a:endParaRPr lang="en-US" altLang="ja-JP" sz="2000" dirty="0" smtClean="0"/>
          </a:p>
          <a:p>
            <a:pPr marL="0" indent="0">
              <a:buNone/>
            </a:pPr>
            <a:r>
              <a:rPr lang="ja-JP" altLang="en-US" sz="2000" dirty="0"/>
              <a:t>元</a:t>
            </a:r>
            <a:r>
              <a:rPr lang="en-US" altLang="ja-JP" sz="2000" dirty="0"/>
              <a:t>MS</a:t>
            </a:r>
            <a:r>
              <a:rPr lang="ja-JP" altLang="en-US" sz="2000" dirty="0"/>
              <a:t>の中の人が先導したのでとても良く</a:t>
            </a:r>
            <a:r>
              <a:rPr lang="ja-JP" altLang="en-US" sz="2000" dirty="0" smtClean="0"/>
              <a:t>できています。</a:t>
            </a:r>
            <a:endParaRPr lang="ja-JP" altLang="en-US" sz="2000" dirty="0"/>
          </a:p>
          <a:p>
            <a:pPr marL="0" indent="0">
              <a:buNone/>
            </a:pPr>
            <a:r>
              <a:rPr lang="ja-JP" altLang="en-US" sz="2000" dirty="0" smtClean="0"/>
              <a:t>なぜか</a:t>
            </a:r>
            <a:r>
              <a:rPr lang="en-US" altLang="ja-JP" sz="2000" dirty="0" smtClean="0"/>
              <a:t>YouTube</a:t>
            </a:r>
            <a:r>
              <a:rPr lang="ja-JP" altLang="en-US" sz="2000" dirty="0" smtClean="0"/>
              <a:t>チャンネルとかもあります。</a:t>
            </a:r>
            <a:endParaRPr lang="en-US" altLang="ja-JP" sz="2000" dirty="0" smtClean="0"/>
          </a:p>
          <a:p>
            <a:pPr marL="0" indent="0">
              <a:buNone/>
            </a:pPr>
            <a:endParaRPr lang="en-US" altLang="ja-JP" sz="2000" dirty="0"/>
          </a:p>
          <a:p>
            <a:pPr marL="0" indent="0">
              <a:buNone/>
            </a:pPr>
            <a:r>
              <a:rPr lang="en-US" altLang="ja-JP" sz="2000" dirty="0">
                <a:hlinkClick r:id="rId2"/>
              </a:rPr>
              <a:t>https://</a:t>
            </a:r>
            <a:r>
              <a:rPr lang="en-US" altLang="ja-JP" sz="2000" dirty="0" smtClean="0">
                <a:hlinkClick r:id="rId2"/>
              </a:rPr>
              <a:t>youtu.be/JmWb5qpJZfs?t=44</a:t>
            </a:r>
            <a:endParaRPr lang="en-US" altLang="ja-JP" sz="2000" dirty="0" smtClean="0"/>
          </a:p>
          <a:p>
            <a:pPr marL="0" indent="0">
              <a:buNone/>
            </a:pPr>
            <a:r>
              <a:rPr lang="en-US" altLang="ja-JP" sz="2000" dirty="0">
                <a:hlinkClick r:id="rId3"/>
              </a:rPr>
              <a:t>https://www.olympus-ims.com/ja/the-olympus-scientific-cloud</a:t>
            </a:r>
            <a:r>
              <a:rPr lang="en-US" altLang="ja-JP" sz="2000" dirty="0" smtClean="0">
                <a:hlinkClick r:id="rId3"/>
              </a:rPr>
              <a:t>/</a:t>
            </a:r>
            <a:endParaRPr lang="en-US" altLang="ja-JP" sz="2000" dirty="0" smtClean="0"/>
          </a:p>
          <a:p>
            <a:pPr marL="0" indent="0">
              <a:buNone/>
            </a:pPr>
            <a:endParaRPr lang="en-US" altLang="ja-JP" sz="2000" dirty="0" smtClean="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6" name="テキスト プレースホルダー 5"/>
          <p:cNvSpPr>
            <a:spLocks noGrp="1"/>
          </p:cNvSpPr>
          <p:nvPr>
            <p:ph type="body" sz="quarter" idx="10"/>
          </p:nvPr>
        </p:nvSpPr>
        <p:spPr/>
        <p:txBody>
          <a:bodyPr/>
          <a:lstStyle/>
          <a:p>
            <a:r>
              <a:rPr lang="en-US" altLang="ja-JP" dirty="0"/>
              <a:t>https://www.olympus-ims.com/ja/the-olympus-scientific-cloud/</a:t>
            </a:r>
            <a:endParaRPr kumimoji="1" lang="ja-JP" altLang="en-US" dirty="0"/>
          </a:p>
        </p:txBody>
      </p:sp>
      <p:pic>
        <p:nvPicPr>
          <p:cNvPr id="8"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879976" y="2204864"/>
            <a:ext cx="5688632" cy="38051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54878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800" y="225425"/>
            <a:ext cx="10271513" cy="395288"/>
          </a:xfrm>
        </p:spPr>
        <p:txBody>
          <a:bodyPr/>
          <a:lstStyle/>
          <a:p>
            <a:r>
              <a:rPr lang="en-US" altLang="ja-JP" dirty="0"/>
              <a:t>【</a:t>
            </a:r>
            <a:r>
              <a:rPr lang="ja-JP" altLang="en-US" dirty="0"/>
              <a:t>添付資料</a:t>
            </a:r>
            <a:r>
              <a:rPr lang="en-US" altLang="ja-JP" dirty="0"/>
              <a:t>】 </a:t>
            </a:r>
            <a:r>
              <a:rPr kumimoji="1" lang="en-US" altLang="ja-JP" dirty="0" smtClean="0">
                <a:latin typeface="+mj-lt"/>
              </a:rPr>
              <a:t>OSSA</a:t>
            </a:r>
            <a:r>
              <a:rPr kumimoji="1" lang="ja-JP" altLang="en-US" dirty="0" smtClean="0">
                <a:latin typeface="+mj-lt"/>
              </a:rPr>
              <a:t>（</a:t>
            </a:r>
            <a:r>
              <a:rPr kumimoji="1" lang="en-US" altLang="ja-JP" dirty="0" smtClean="0">
                <a:latin typeface="+mj-lt"/>
              </a:rPr>
              <a:t>ANI</a:t>
            </a:r>
            <a:r>
              <a:rPr kumimoji="1" lang="ja-JP" altLang="en-US" dirty="0" smtClean="0">
                <a:latin typeface="+mj-lt"/>
              </a:rPr>
              <a:t>：</a:t>
            </a:r>
            <a:r>
              <a:rPr lang="en-US" altLang="ja-JP" dirty="0">
                <a:latin typeface="+mj-lt"/>
              </a:rPr>
              <a:t>Ringo Cloud Factory</a:t>
            </a:r>
            <a:r>
              <a:rPr kumimoji="1" lang="ja-JP" altLang="en-US" dirty="0" smtClean="0">
                <a:latin typeface="+mj-lt"/>
              </a:rPr>
              <a:t>）</a:t>
            </a:r>
            <a:endParaRPr kumimoji="1" lang="ja-JP" altLang="en-US" dirty="0">
              <a:latin typeface="+mj-lt"/>
            </a:endParaRPr>
          </a:p>
        </p:txBody>
      </p:sp>
      <p:pic>
        <p:nvPicPr>
          <p:cNvPr id="6451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88152" y="1412779"/>
            <a:ext cx="7069825" cy="47761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コンテンツ プレースホルダー 2"/>
          <p:cNvSpPr txBox="1">
            <a:spLocks/>
          </p:cNvSpPr>
          <p:nvPr/>
        </p:nvSpPr>
        <p:spPr bwMode="auto">
          <a:xfrm>
            <a:off x="289058" y="762120"/>
            <a:ext cx="5590975" cy="230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ts val="500"/>
              </a:spcAft>
              <a:defRPr kumimoji="1" sz="20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363538" indent="-184150" algn="l" rtl="0" eaLnBrk="1" fontAlgn="base" hangingPunct="1">
              <a:lnSpc>
                <a:spcPct val="137000"/>
              </a:lnSpc>
              <a:spcBef>
                <a:spcPct val="0"/>
              </a:spcBef>
              <a:spcAft>
                <a:spcPct val="0"/>
              </a:spcAft>
              <a:buFont typeface="ＭＳ ゴシック" pitchFamily="49" charset="-128"/>
              <a:buChar char="‣"/>
              <a:defRPr kumimoji="1" sz="17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542925" algn="l" rtl="0" eaLnBrk="1" fontAlgn="base" hangingPunct="1">
              <a:lnSpc>
                <a:spcPct val="130000"/>
              </a:lnSpc>
              <a:spcBef>
                <a:spcPct val="20000"/>
              </a:spcBef>
              <a:spcAft>
                <a:spcPct val="0"/>
              </a:spcAft>
              <a:defRPr kumimoji="1"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722313" algn="l" rtl="0" eaLnBrk="1" fontAlgn="base" hangingPunct="1">
              <a:lnSpc>
                <a:spcPct val="120000"/>
              </a:lnSpc>
              <a:spcBef>
                <a:spcPct val="20000"/>
              </a:spcBef>
              <a:spcAft>
                <a:spcPct val="0"/>
              </a:spcAft>
              <a:defRPr kumimoji="1" sz="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901700" algn="l" rtl="0" eaLnBrk="1" fontAlgn="base" hangingPunct="1">
              <a:lnSpc>
                <a:spcPct val="120000"/>
              </a:lnSpc>
              <a:spcBef>
                <a:spcPct val="20000"/>
              </a:spcBef>
              <a:spcAft>
                <a:spcPct val="0"/>
              </a:spcAft>
              <a:defRPr kumimoji="1" sz="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58900" algn="l" rtl="0" eaLnBrk="1" fontAlgn="base" hangingPunct="1">
              <a:lnSpc>
                <a:spcPct val="120000"/>
              </a:lnSpc>
              <a:spcBef>
                <a:spcPct val="20000"/>
              </a:spcBef>
              <a:spcAft>
                <a:spcPct val="0"/>
              </a:spcAft>
              <a:defRPr kumimoji="1" sz="1200">
                <a:solidFill>
                  <a:schemeClr val="tx1"/>
                </a:solidFill>
                <a:latin typeface="+mn-ea"/>
                <a:ea typeface="+mn-ea"/>
              </a:defRPr>
            </a:lvl6pPr>
            <a:lvl7pPr marL="1816100" algn="l" rtl="0" eaLnBrk="1" fontAlgn="base" hangingPunct="1">
              <a:lnSpc>
                <a:spcPct val="120000"/>
              </a:lnSpc>
              <a:spcBef>
                <a:spcPct val="20000"/>
              </a:spcBef>
              <a:spcAft>
                <a:spcPct val="0"/>
              </a:spcAft>
              <a:defRPr kumimoji="1" sz="1200">
                <a:solidFill>
                  <a:schemeClr val="tx1"/>
                </a:solidFill>
                <a:latin typeface="+mn-ea"/>
                <a:ea typeface="+mn-ea"/>
              </a:defRPr>
            </a:lvl7pPr>
            <a:lvl8pPr marL="2273300" algn="l" rtl="0" eaLnBrk="1" fontAlgn="base" hangingPunct="1">
              <a:lnSpc>
                <a:spcPct val="120000"/>
              </a:lnSpc>
              <a:spcBef>
                <a:spcPct val="20000"/>
              </a:spcBef>
              <a:spcAft>
                <a:spcPct val="0"/>
              </a:spcAft>
              <a:defRPr kumimoji="1" sz="1200">
                <a:solidFill>
                  <a:schemeClr val="tx1"/>
                </a:solidFill>
                <a:latin typeface="+mn-ea"/>
                <a:ea typeface="+mn-ea"/>
              </a:defRPr>
            </a:lvl8pPr>
            <a:lvl9pPr marL="2730500" algn="l" rtl="0" eaLnBrk="1" fontAlgn="base" hangingPunct="1">
              <a:lnSpc>
                <a:spcPct val="120000"/>
              </a:lnSpc>
              <a:spcBef>
                <a:spcPct val="20000"/>
              </a:spcBef>
              <a:spcAft>
                <a:spcPct val="0"/>
              </a:spcAft>
              <a:defRPr kumimoji="1" sz="1200">
                <a:solidFill>
                  <a:schemeClr val="tx1"/>
                </a:solidFill>
                <a:latin typeface="+mn-ea"/>
                <a:ea typeface="+mn-ea"/>
              </a:defRPr>
            </a:lvl9pPr>
          </a:lstStyle>
          <a:p>
            <a:r>
              <a:rPr lang="en-US" altLang="ja-JP" kern="0" dirty="0" smtClean="0">
                <a:solidFill>
                  <a:srgbClr val="000000"/>
                </a:solidFill>
                <a:latin typeface="Arial"/>
              </a:rPr>
              <a:t>Next generation of ANI product, a.k.a. RINGO</a:t>
            </a:r>
          </a:p>
          <a:p>
            <a:pPr marL="457200" indent="-457200">
              <a:buFontTx/>
              <a:buAutoNum type="arabicParenBoth"/>
            </a:pPr>
            <a:r>
              <a:rPr lang="en-US" altLang="ja-JP" sz="1800" b="0" kern="0" dirty="0" smtClean="0">
                <a:solidFill>
                  <a:srgbClr val="000000"/>
                </a:solidFill>
                <a:latin typeface="Arial"/>
              </a:rPr>
              <a:t>Monitoring and automated data collection on manufacturing process</a:t>
            </a:r>
          </a:p>
          <a:p>
            <a:pPr marL="446088"/>
            <a:r>
              <a:rPr lang="ja-JP" altLang="en-US" sz="1200" b="0" kern="0" dirty="0" smtClean="0">
                <a:solidFill>
                  <a:srgbClr val="000000"/>
                </a:solidFill>
              </a:rPr>
              <a:t>生産</a:t>
            </a:r>
            <a:r>
              <a:rPr lang="ja-JP" altLang="en-US" sz="1200" b="0" kern="0" dirty="0">
                <a:solidFill>
                  <a:srgbClr val="000000"/>
                </a:solidFill>
              </a:rPr>
              <a:t>工程データを自動収集して実時間監視できるように</a:t>
            </a:r>
            <a:r>
              <a:rPr lang="ja-JP" altLang="en-US" sz="1200" b="0" kern="0" dirty="0" smtClean="0">
                <a:solidFill>
                  <a:srgbClr val="000000"/>
                </a:solidFill>
              </a:rPr>
              <a:t>する</a:t>
            </a:r>
            <a:endParaRPr lang="en-US" altLang="ja-JP" sz="1200" b="0" kern="0" dirty="0" smtClean="0">
              <a:solidFill>
                <a:srgbClr val="000000"/>
              </a:solidFill>
              <a:latin typeface="Arial"/>
            </a:endParaRPr>
          </a:p>
          <a:p>
            <a:pPr marL="457200" indent="-457200">
              <a:buFont typeface="Wingdings" panose="05000000000000000000" pitchFamily="2" charset="2"/>
              <a:buAutoNum type="arabicParenBoth" startAt="2"/>
            </a:pPr>
            <a:r>
              <a:rPr lang="en-US" altLang="ja-JP" sz="1800" b="0" kern="0" dirty="0" smtClean="0">
                <a:solidFill>
                  <a:srgbClr val="000000"/>
                </a:solidFill>
                <a:latin typeface="Arial"/>
              </a:rPr>
              <a:t>Extend to Service by using collected data</a:t>
            </a:r>
          </a:p>
          <a:p>
            <a:pPr marL="446088"/>
            <a:r>
              <a:rPr lang="ja-JP" altLang="en-US" sz="1200" b="0" kern="0" dirty="0">
                <a:solidFill>
                  <a:srgbClr val="000000"/>
                </a:solidFill>
              </a:rPr>
              <a:t>蓄積したデータを活用してサービスへ</a:t>
            </a:r>
            <a:r>
              <a:rPr lang="ja-JP" altLang="en-US" sz="1200" b="0" kern="0" dirty="0" smtClean="0">
                <a:solidFill>
                  <a:srgbClr val="000000"/>
                </a:solidFill>
              </a:rPr>
              <a:t>応用</a:t>
            </a:r>
            <a:endParaRPr lang="en-US" altLang="ja-JP" sz="1800" b="0" kern="0" dirty="0" smtClean="0">
              <a:solidFill>
                <a:srgbClr val="000000"/>
              </a:solidFill>
              <a:latin typeface="Arial"/>
            </a:endParaRPr>
          </a:p>
          <a:p>
            <a:pPr marL="457200" indent="-457200">
              <a:buFont typeface="Wingdings" panose="05000000000000000000" pitchFamily="2" charset="2"/>
              <a:buAutoNum type="arabicParenBoth" startAt="3"/>
            </a:pPr>
            <a:r>
              <a:rPr lang="en-US" altLang="ja-JP" sz="1800" b="0" kern="0" dirty="0" smtClean="0">
                <a:solidFill>
                  <a:srgbClr val="000000"/>
                </a:solidFill>
                <a:latin typeface="Arial"/>
              </a:rPr>
              <a:t>Providing service to user </a:t>
            </a:r>
            <a:endParaRPr lang="en-US" altLang="ja-JP" sz="1800" b="0" kern="0" dirty="0">
              <a:solidFill>
                <a:srgbClr val="000000"/>
              </a:solidFill>
              <a:latin typeface="Arial"/>
            </a:endParaRPr>
          </a:p>
          <a:p>
            <a:pPr marL="446088"/>
            <a:r>
              <a:rPr lang="ja-JP" altLang="en-US" sz="1200" b="0" kern="0" dirty="0" smtClean="0">
                <a:solidFill>
                  <a:srgbClr val="000000"/>
                </a:solidFill>
                <a:latin typeface="Arial"/>
              </a:rPr>
              <a:t>ユーザへサービス提供</a:t>
            </a:r>
            <a:endParaRPr lang="en-US" altLang="ja-JP" sz="1200" b="0" kern="0" dirty="0" smtClean="0">
              <a:solidFill>
                <a:srgbClr val="000000"/>
              </a:solidFill>
              <a:latin typeface="Arial"/>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59" y="3305443"/>
            <a:ext cx="4340254" cy="280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316" y="227673"/>
            <a:ext cx="9576444" cy="6487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71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Olympus</a:t>
            </a:r>
            <a:r>
              <a:rPr lang="ja-JP" altLang="en-US" dirty="0"/>
              <a:t>の</a:t>
            </a:r>
            <a:r>
              <a:rPr lang="ja-JP" altLang="en-US" dirty="0" smtClean="0"/>
              <a:t>クラウド（２）</a:t>
            </a:r>
            <a:endParaRPr kumimoji="1" lang="ja-JP" altLang="en-US" dirty="0"/>
          </a:p>
        </p:txBody>
      </p:sp>
      <p:sp>
        <p:nvSpPr>
          <p:cNvPr id="3" name="テキスト プレースホルダー 2"/>
          <p:cNvSpPr>
            <a:spLocks noGrp="1"/>
          </p:cNvSpPr>
          <p:nvPr>
            <p:ph type="body" sz="quarter" idx="13"/>
          </p:nvPr>
        </p:nvSpPr>
        <p:spPr>
          <a:xfrm>
            <a:off x="406401" y="1177200"/>
            <a:ext cx="7417791" cy="4916096"/>
          </a:xfrm>
        </p:spPr>
        <p:txBody>
          <a:bodyPr/>
          <a:lstStyle/>
          <a:p>
            <a:pPr marL="0" indent="0">
              <a:buNone/>
            </a:pPr>
            <a:r>
              <a:rPr lang="ja-JP" altLang="en-US" sz="2000" dirty="0"/>
              <a:t>医療でクラウドサービスかつサブスクリプションの</a:t>
            </a:r>
            <a:r>
              <a:rPr lang="ja-JP" altLang="en-US" sz="2000" dirty="0" smtClean="0"/>
              <a:t>ビジネスを</a:t>
            </a:r>
            <a:r>
              <a:rPr lang="ja-JP" altLang="en-US" sz="2000" dirty="0"/>
              <a:t>始めています</a:t>
            </a:r>
            <a:r>
              <a:rPr lang="ja-JP" altLang="en-US" sz="2000" dirty="0" smtClean="0"/>
              <a:t>。オンラインの強みとして、これからどんどん機能を拡充していくそうです。そのために、</a:t>
            </a:r>
            <a:r>
              <a:rPr lang="en-US" altLang="ja-JP" sz="2000" dirty="0" smtClean="0"/>
              <a:t>DevOps</a:t>
            </a:r>
            <a:r>
              <a:rPr lang="ja-JP" altLang="en-US" sz="2000" dirty="0" smtClean="0"/>
              <a:t>を取り入れています。⇒品質事例共有会</a:t>
            </a:r>
            <a:endParaRPr lang="en-US" altLang="ja-JP" sz="2000" dirty="0"/>
          </a:p>
          <a:p>
            <a:pPr marL="0" indent="0">
              <a:buNone/>
            </a:pPr>
            <a:endParaRPr lang="en-US" altLang="ja-JP" sz="2000" b="1" dirty="0" smtClean="0">
              <a:solidFill>
                <a:schemeClr val="bg2"/>
              </a:solidFill>
            </a:endParaRPr>
          </a:p>
          <a:p>
            <a:pPr marL="0" indent="0">
              <a:buNone/>
            </a:pPr>
            <a:r>
              <a:rPr lang="en-US" altLang="ja-JP" sz="2000" b="1" dirty="0" smtClean="0">
                <a:solidFill>
                  <a:schemeClr val="bg2"/>
                </a:solidFill>
              </a:rPr>
              <a:t>【</a:t>
            </a:r>
            <a:r>
              <a:rPr lang="en-US" altLang="ja-JP" sz="2000" b="1" dirty="0" err="1" smtClean="0">
                <a:solidFill>
                  <a:schemeClr val="bg2"/>
                </a:solidFill>
              </a:rPr>
              <a:t>Vivoly</a:t>
            </a:r>
            <a:r>
              <a:rPr lang="en-US" altLang="ja-JP" sz="2000" b="1" dirty="0" smtClean="0">
                <a:solidFill>
                  <a:schemeClr val="bg2"/>
                </a:solidFill>
              </a:rPr>
              <a:t>】</a:t>
            </a:r>
          </a:p>
          <a:p>
            <a:pPr marL="0" indent="0">
              <a:buNone/>
            </a:pPr>
            <a:r>
              <a:rPr lang="ja-JP" altLang="en-US" sz="2000" dirty="0" smtClean="0">
                <a:latin typeface="HGP創英角ｺﾞｼｯｸUB" panose="020B0900000000000000" pitchFamily="50" charset="-128"/>
                <a:ea typeface="HGP創英角ｺﾞｼｯｸUB" panose="020B0900000000000000" pitchFamily="50" charset="-128"/>
              </a:rPr>
              <a:t>病院 </a:t>
            </a:r>
            <a:r>
              <a:rPr lang="ja-JP" altLang="en-US" sz="2000" dirty="0">
                <a:latin typeface="HGP創英角ｺﾞｼｯｸUB" panose="020B0900000000000000" pitchFamily="50" charset="-128"/>
                <a:ea typeface="HGP創英角ｺﾞｼｯｸUB" panose="020B0900000000000000" pitchFamily="50" charset="-128"/>
              </a:rPr>
              <a:t>内のインターネット端末を介してクラウド基盤上のコンテンツを提供するオンラインサービスの総称です。 内視鏡検査情報を記録するための「レポート機能」、蓄積された内視鏡検査のデータをさまざまな切り口から分析する「データ分析機能」の</a:t>
            </a:r>
            <a:r>
              <a:rPr lang="en-US" altLang="ja-JP" sz="2000" dirty="0">
                <a:latin typeface="HGP創英角ｺﾞｼｯｸUB" panose="020B0900000000000000" pitchFamily="50" charset="-128"/>
                <a:ea typeface="HGP創英角ｺﾞｼｯｸUB" panose="020B0900000000000000" pitchFamily="50" charset="-128"/>
              </a:rPr>
              <a:t>2</a:t>
            </a:r>
            <a:r>
              <a:rPr lang="ja-JP" altLang="en-US" sz="2000" dirty="0" err="1">
                <a:latin typeface="HGP創英角ｺﾞｼｯｸUB" panose="020B0900000000000000" pitchFamily="50" charset="-128"/>
                <a:ea typeface="HGP創英角ｺﾞｼｯｸUB" panose="020B0900000000000000" pitchFamily="50" charset="-128"/>
              </a:rPr>
              <a:t>つの</a:t>
            </a:r>
            <a:r>
              <a:rPr lang="ja-JP" altLang="en-US" sz="2000" dirty="0">
                <a:latin typeface="HGP創英角ｺﾞｼｯｸUB" panose="020B0900000000000000" pitchFamily="50" charset="-128"/>
                <a:ea typeface="HGP創英角ｺﾞｼｯｸUB" panose="020B0900000000000000" pitchFamily="50" charset="-128"/>
              </a:rPr>
              <a:t>コンテンツを揃え、病院内における内視鏡検査の効率的なデータ管理・活用に貢献します</a:t>
            </a:r>
          </a:p>
          <a:p>
            <a:pPr marL="0" indent="0">
              <a:buNone/>
            </a:pPr>
            <a:r>
              <a:rPr lang="ja-JP" altLang="en-US" sz="2000" dirty="0">
                <a:latin typeface="HGP創英角ｺﾞｼｯｸUB" panose="020B0900000000000000" pitchFamily="50" charset="-128"/>
                <a:ea typeface="HGP創英角ｺﾞｼｯｸUB" panose="020B0900000000000000" pitchFamily="50" charset="-128"/>
              </a:rPr>
              <a:t>●主な特長</a:t>
            </a:r>
          </a:p>
          <a:p>
            <a:pPr marL="0" indent="0">
              <a:buNone/>
            </a:pPr>
            <a:r>
              <a:rPr lang="en-US" altLang="ja-JP" sz="2000" dirty="0">
                <a:latin typeface="HGP創英角ｺﾞｼｯｸUB" panose="020B0900000000000000" pitchFamily="50" charset="-128"/>
                <a:ea typeface="HGP創英角ｺﾞｼｯｸUB" panose="020B0900000000000000" pitchFamily="50" charset="-128"/>
              </a:rPr>
              <a:t>1. </a:t>
            </a:r>
            <a:r>
              <a:rPr lang="ja-JP" altLang="en-US" sz="2000" dirty="0">
                <a:latin typeface="HGP創英角ｺﾞｼｯｸUB" panose="020B0900000000000000" pitchFamily="50" charset="-128"/>
                <a:ea typeface="HGP創英角ｺﾞｼｯｸUB" panose="020B0900000000000000" pitchFamily="50" charset="-128"/>
              </a:rPr>
              <a:t>クラウド環境を基盤としたサブスクリプション型オンラインサービス</a:t>
            </a:r>
          </a:p>
          <a:p>
            <a:pPr marL="0" indent="0">
              <a:buNone/>
            </a:pPr>
            <a:r>
              <a:rPr lang="en-US" altLang="ja-JP" sz="2000" dirty="0">
                <a:latin typeface="HGP創英角ｺﾞｼｯｸUB" panose="020B0900000000000000" pitchFamily="50" charset="-128"/>
                <a:ea typeface="HGP創英角ｺﾞｼｯｸUB" panose="020B0900000000000000" pitchFamily="50" charset="-128"/>
              </a:rPr>
              <a:t>2. </a:t>
            </a:r>
            <a:r>
              <a:rPr lang="ja-JP" altLang="en-US" sz="2000" dirty="0">
                <a:latin typeface="HGP創英角ｺﾞｼｯｸUB" panose="020B0900000000000000" pitchFamily="50" charset="-128"/>
                <a:ea typeface="HGP創英角ｺﾞｼｯｸUB" panose="020B0900000000000000" pitchFamily="50" charset="-128"/>
              </a:rPr>
              <a:t>「レポート機能」「データ分析機能」により、効率的な内視鏡検査を</a:t>
            </a:r>
            <a:r>
              <a:rPr lang="ja-JP" altLang="en-US" sz="2000" dirty="0" smtClean="0">
                <a:latin typeface="HGP創英角ｺﾞｼｯｸUB" panose="020B0900000000000000" pitchFamily="50" charset="-128"/>
                <a:ea typeface="HGP創英角ｺﾞｼｯｸUB" panose="020B0900000000000000" pitchFamily="50" charset="-128"/>
              </a:rPr>
              <a:t>サポート</a:t>
            </a:r>
            <a:endParaRPr lang="ja-JP" altLang="en-US" sz="2000" dirty="0">
              <a:latin typeface="HGP創英角ｺﾞｼｯｸUB" panose="020B0900000000000000" pitchFamily="50" charset="-128"/>
              <a:ea typeface="HGP創英角ｺﾞｼｯｸUB" panose="020B09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6" name="テキスト プレースホルダー 5"/>
          <p:cNvSpPr>
            <a:spLocks noGrp="1"/>
          </p:cNvSpPr>
          <p:nvPr>
            <p:ph type="body" sz="quarter" idx="10"/>
          </p:nvPr>
        </p:nvSpPr>
        <p:spPr/>
        <p:txBody>
          <a:bodyPr/>
          <a:lstStyle/>
          <a:p>
            <a:r>
              <a:rPr lang="en-US" altLang="ja-JP" dirty="0"/>
              <a:t>https://www.olympus.co.jp/news/2019/contents/nr01252/nr01252_00001.pdf</a:t>
            </a:r>
            <a:endParaRPr kumimoji="1" lang="ja-JP"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169" y="807702"/>
            <a:ext cx="4109495" cy="290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947" y="3933056"/>
            <a:ext cx="4228806" cy="2256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541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Olympus</a:t>
            </a:r>
            <a:r>
              <a:rPr lang="ja-JP" altLang="en-US" dirty="0"/>
              <a:t>の</a:t>
            </a:r>
            <a:r>
              <a:rPr lang="ja-JP" altLang="en-US" dirty="0" smtClean="0"/>
              <a:t>クラウド（３）</a:t>
            </a:r>
            <a:endParaRPr kumimoji="1" lang="ja-JP" altLang="en-US" dirty="0"/>
          </a:p>
        </p:txBody>
      </p:sp>
      <p:sp>
        <p:nvSpPr>
          <p:cNvPr id="3" name="テキスト プレースホルダー 2"/>
          <p:cNvSpPr>
            <a:spLocks noGrp="1"/>
          </p:cNvSpPr>
          <p:nvPr>
            <p:ph type="body" sz="quarter" idx="13"/>
          </p:nvPr>
        </p:nvSpPr>
        <p:spPr>
          <a:xfrm>
            <a:off x="406400" y="1177200"/>
            <a:ext cx="11376025" cy="4916096"/>
          </a:xfrm>
        </p:spPr>
        <p:txBody>
          <a:bodyPr/>
          <a:lstStyle/>
          <a:p>
            <a:pPr marL="0" indent="0">
              <a:buNone/>
            </a:pPr>
            <a:r>
              <a:rPr lang="en-US" altLang="ja-JP" sz="2000" dirty="0" smtClean="0">
                <a:solidFill>
                  <a:schemeClr val="bg2"/>
                </a:solidFill>
              </a:rPr>
              <a:t>【</a:t>
            </a:r>
            <a:r>
              <a:rPr lang="en-US" altLang="ja-JP" sz="2000" dirty="0" err="1" smtClean="0">
                <a:solidFill>
                  <a:schemeClr val="bg2"/>
                </a:solidFill>
              </a:rPr>
              <a:t>LabMate</a:t>
            </a:r>
            <a:r>
              <a:rPr lang="en-US" altLang="ja-JP" sz="2000" dirty="0" smtClean="0">
                <a:solidFill>
                  <a:schemeClr val="bg2"/>
                </a:solidFill>
              </a:rPr>
              <a:t>】</a:t>
            </a:r>
            <a:endParaRPr lang="en-US" altLang="ja-JP" sz="2000" dirty="0">
              <a:solidFill>
                <a:schemeClr val="bg2"/>
              </a:solidFill>
            </a:endParaRPr>
          </a:p>
          <a:p>
            <a:pPr marL="0" indent="0">
              <a:buNone/>
            </a:pPr>
            <a:r>
              <a:rPr lang="en-US" altLang="ja-JP" sz="2000" dirty="0" smtClean="0">
                <a:solidFill>
                  <a:schemeClr val="bg2"/>
                </a:solidFill>
              </a:rPr>
              <a:t>【</a:t>
            </a:r>
            <a:r>
              <a:rPr lang="ja-JP" altLang="en-US" sz="2000" dirty="0" smtClean="0">
                <a:solidFill>
                  <a:schemeClr val="bg2"/>
                </a:solidFill>
              </a:rPr>
              <a:t>障害解析</a:t>
            </a:r>
            <a:r>
              <a:rPr lang="en-US" altLang="ja-JP" sz="2000" dirty="0" smtClean="0">
                <a:solidFill>
                  <a:schemeClr val="bg2"/>
                </a:solidFill>
              </a:rPr>
              <a:t>】</a:t>
            </a:r>
            <a:endParaRPr lang="ja-JP" altLang="en-US" sz="2000" dirty="0">
              <a:solidFill>
                <a:schemeClr val="bg2"/>
              </a:solidFill>
            </a:endParaRPr>
          </a:p>
          <a:p>
            <a:pPr marL="0" indent="0">
              <a:buNone/>
            </a:pPr>
            <a:endParaRPr lang="en-US" altLang="ja-JP" sz="2000" dirty="0" smtClean="0"/>
          </a:p>
          <a:p>
            <a:pPr marL="0" indent="0">
              <a:buNone/>
            </a:pPr>
            <a:r>
              <a:rPr lang="ja-JP" altLang="en-US" sz="2000" dirty="0" smtClean="0"/>
              <a:t>科学</a:t>
            </a:r>
            <a:r>
              <a:rPr lang="ja-JP" altLang="en-US" sz="2000" dirty="0"/>
              <a:t>（国内</a:t>
            </a:r>
            <a:r>
              <a:rPr lang="ja-JP" altLang="en-US" sz="2000" dirty="0" smtClean="0"/>
              <a:t>）でも製品化はまだまだですが、</a:t>
            </a:r>
            <a:r>
              <a:rPr lang="en-US" altLang="ja-JP" sz="2000" dirty="0" err="1" smtClean="0"/>
              <a:t>PoC</a:t>
            </a:r>
            <a:r>
              <a:rPr lang="ja-JP" altLang="en-US" sz="2000" dirty="0" smtClean="0"/>
              <a:t>など色々やってます。</a:t>
            </a:r>
            <a:endParaRPr lang="en-US" altLang="ja-JP" sz="2000" dirty="0"/>
          </a:p>
          <a:p>
            <a:pPr marL="0" indent="0">
              <a:buNone/>
            </a:pPr>
            <a:r>
              <a:rPr lang="ja-JP" altLang="en-US" sz="2000" dirty="0" smtClean="0"/>
              <a:t>長くなってしまうので詳しく</a:t>
            </a:r>
            <a:r>
              <a:rPr lang="ja-JP" altLang="en-US" sz="2000" dirty="0"/>
              <a:t>は米倉先生へ</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925251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12" y="2271377"/>
            <a:ext cx="2268000" cy="1769715"/>
          </a:xfrm>
        </p:spPr>
        <p:txBody>
          <a:bodyPr/>
          <a:lstStyle/>
          <a:p>
            <a:r>
              <a:rPr lang="en-US" dirty="0" smtClean="0"/>
              <a:t>0</a:t>
            </a:r>
            <a:r>
              <a:rPr lang="en-US" altLang="ja-JP" dirty="0" smtClean="0"/>
              <a:t>3</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a:t>Azure</a:t>
            </a:r>
            <a:r>
              <a:rPr lang="ja-JP" altLang="en-US" dirty="0"/>
              <a:t>の最新動向</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2302715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a:t>
            </a:r>
            <a:r>
              <a:rPr lang="ja-JP" altLang="en-US" dirty="0"/>
              <a:t>で何ができるの？</a:t>
            </a:r>
            <a:endParaRPr kumimoji="1" lang="ja-JP" altLang="en-US" dirty="0"/>
          </a:p>
        </p:txBody>
      </p:sp>
      <p:sp>
        <p:nvSpPr>
          <p:cNvPr id="3" name="テキスト プレースホルダー 2"/>
          <p:cNvSpPr>
            <a:spLocks noGrp="1"/>
          </p:cNvSpPr>
          <p:nvPr>
            <p:ph type="body" sz="quarter" idx="13"/>
          </p:nvPr>
        </p:nvSpPr>
        <p:spPr/>
        <p:txBody>
          <a:bodyPr/>
          <a:lstStyle/>
          <a:p>
            <a:pPr lvl="3"/>
            <a:r>
              <a:rPr lang="en-US" altLang="ja-JP" b="0" dirty="0" smtClean="0"/>
              <a:t>Olympus</a:t>
            </a:r>
            <a:r>
              <a:rPr lang="ja-JP" altLang="en-US" b="0" dirty="0" smtClean="0"/>
              <a:t>が利用する</a:t>
            </a:r>
            <a:r>
              <a:rPr lang="ja-JP" altLang="en-US" b="0" dirty="0" err="1" smtClean="0"/>
              <a:t>で</a:t>
            </a:r>
            <a:r>
              <a:rPr lang="ja-JP" altLang="en-US" b="0" dirty="0" smtClean="0"/>
              <a:t>あろう範囲で現状を大まかに言うと、以下の</a:t>
            </a:r>
            <a:r>
              <a:rPr lang="en-US" altLang="ja-JP" b="0" dirty="0" smtClean="0"/>
              <a:t>3</a:t>
            </a:r>
            <a:r>
              <a:rPr lang="ja-JP" altLang="en-US" b="0" dirty="0" smtClean="0"/>
              <a:t>本立てかなと思います</a:t>
            </a:r>
            <a:endParaRPr lang="en-US" altLang="ja-JP" b="0" dirty="0" smtClean="0"/>
          </a:p>
          <a:p>
            <a:pPr marL="285750" lvl="3" indent="-285750">
              <a:buFont typeface="Wingdings" panose="05000000000000000000" pitchFamily="2" charset="2"/>
              <a:buChar char="Ø"/>
            </a:pPr>
            <a:r>
              <a:rPr lang="en-US" altLang="ja-JP" dirty="0" smtClean="0"/>
              <a:t>Web</a:t>
            </a:r>
            <a:r>
              <a:rPr lang="ja-JP" altLang="en-US" dirty="0" smtClean="0"/>
              <a:t>プラットフォーム</a:t>
            </a:r>
            <a:r>
              <a:rPr lang="en-US" altLang="ja-JP" b="0" dirty="0" smtClean="0"/>
              <a:t/>
            </a:r>
            <a:br>
              <a:rPr lang="en-US" altLang="ja-JP" b="0" dirty="0" smtClean="0"/>
            </a:br>
            <a:r>
              <a:rPr lang="ja-JP" altLang="en-US" b="0" dirty="0"/>
              <a:t>これはもう説明は充分と思うので、実際なとこを後程</a:t>
            </a:r>
            <a:r>
              <a:rPr lang="ja-JP" altLang="en-US" b="0" dirty="0" smtClean="0"/>
              <a:t>やります。</a:t>
            </a:r>
            <a:endParaRPr lang="en-US" altLang="ja-JP" b="0" dirty="0" smtClean="0"/>
          </a:p>
          <a:p>
            <a:pPr marL="285750" lvl="3" indent="-285750">
              <a:buFont typeface="Wingdings" panose="05000000000000000000" pitchFamily="2" charset="2"/>
              <a:buChar char="Ø"/>
            </a:pPr>
            <a:r>
              <a:rPr lang="en-US" altLang="ja-JP" dirty="0" smtClean="0"/>
              <a:t>IoT</a:t>
            </a:r>
            <a:r>
              <a:rPr lang="en-US" altLang="ja-JP" b="0" dirty="0" smtClean="0"/>
              <a:t/>
            </a:r>
            <a:br>
              <a:rPr lang="en-US" altLang="ja-JP" b="0" dirty="0" smtClean="0"/>
            </a:br>
            <a:r>
              <a:rPr lang="ja-JP" altLang="en-US" b="0" dirty="0" smtClean="0"/>
              <a:t>先ほど説明した</a:t>
            </a:r>
            <a:r>
              <a:rPr lang="en-US" altLang="ja-JP" b="0" dirty="0" smtClean="0"/>
              <a:t>OSC</a:t>
            </a:r>
            <a:r>
              <a:rPr lang="ja-JP" altLang="en-US" b="0" dirty="0" smtClean="0"/>
              <a:t>のアーキテクチャがまさに理想とする姿です。</a:t>
            </a:r>
            <a:endParaRPr lang="en-US" altLang="ja-JP" b="0" dirty="0"/>
          </a:p>
          <a:p>
            <a:pPr marL="285750" lvl="3" indent="-285750">
              <a:buFont typeface="Wingdings" panose="05000000000000000000" pitchFamily="2" charset="2"/>
              <a:buChar char="Ø"/>
            </a:pPr>
            <a:r>
              <a:rPr lang="en-US" altLang="ja-JP" dirty="0" smtClean="0"/>
              <a:t>AI</a:t>
            </a:r>
            <a:r>
              <a:rPr lang="ja-JP" altLang="en-US" dirty="0" err="1" smtClean="0"/>
              <a:t>、</a:t>
            </a:r>
            <a:r>
              <a:rPr lang="en-US" altLang="ja-JP" dirty="0"/>
              <a:t>Machine </a:t>
            </a:r>
            <a:r>
              <a:rPr lang="en-US" altLang="ja-JP" dirty="0" smtClean="0"/>
              <a:t>Learning</a:t>
            </a:r>
            <a:r>
              <a:rPr lang="en-US" altLang="ja-JP" b="0" dirty="0" smtClean="0"/>
              <a:t/>
            </a:r>
            <a:br>
              <a:rPr lang="en-US" altLang="ja-JP" b="0" dirty="0" smtClean="0"/>
            </a:br>
            <a:r>
              <a:rPr lang="ja-JP" altLang="en-US" b="0" dirty="0"/>
              <a:t>開発／実行環境のプラットフォーム提供と、分析、</a:t>
            </a:r>
            <a:r>
              <a:rPr lang="ja-JP" altLang="en-US" b="0" dirty="0" smtClean="0"/>
              <a:t>検索、エージェントのサービス提供の両方が提供されています。</a:t>
            </a:r>
            <a:r>
              <a:rPr lang="en-US" altLang="ja-JP" b="0" dirty="0"/>
              <a:t/>
            </a:r>
            <a:br>
              <a:rPr lang="en-US" altLang="ja-JP" b="0" dirty="0"/>
            </a:br>
            <a:r>
              <a:rPr lang="en-US" altLang="ja-JP" b="0" dirty="0">
                <a:hlinkClick r:id="rId2"/>
              </a:rPr>
              <a:t>https://azure.microsoft.com/ja-jp/overview/ai-platform</a:t>
            </a:r>
            <a:r>
              <a:rPr lang="en-US" altLang="ja-JP" b="0" dirty="0" smtClean="0">
                <a:hlinkClick r:id="rId2"/>
              </a:rPr>
              <a:t>/</a:t>
            </a:r>
            <a:endParaRPr lang="en-US" altLang="ja-JP" b="0" dirty="0" smtClean="0"/>
          </a:p>
          <a:p>
            <a:pPr lvl="3"/>
            <a:endParaRPr lang="en-US" altLang="ja-JP" b="0" dirty="0" smtClean="0"/>
          </a:p>
          <a:p>
            <a:pPr lvl="3"/>
            <a:r>
              <a:rPr lang="ja-JP" altLang="en-US" b="0" dirty="0" smtClean="0"/>
              <a:t>詳しくは、</a:t>
            </a:r>
            <a:r>
              <a:rPr lang="en-US" altLang="ja-JP" b="0" dirty="0" smtClean="0"/>
              <a:t>MS</a:t>
            </a:r>
            <a:r>
              <a:rPr lang="ja-JP" altLang="en-US" b="0" dirty="0" smtClean="0"/>
              <a:t>のイベント（</a:t>
            </a:r>
            <a:r>
              <a:rPr lang="en-US" altLang="ja-JP" b="0" dirty="0" err="1" smtClean="0"/>
              <a:t>De:code</a:t>
            </a:r>
            <a:r>
              <a:rPr lang="ja-JP" altLang="en-US" b="0" dirty="0" err="1" smtClean="0"/>
              <a:t>、</a:t>
            </a:r>
            <a:r>
              <a:rPr lang="en-US" altLang="ja-JP" b="0" dirty="0" smtClean="0"/>
              <a:t>Build</a:t>
            </a:r>
            <a:r>
              <a:rPr lang="ja-JP" altLang="en-US" b="0" dirty="0" err="1" smtClean="0"/>
              <a:t>、</a:t>
            </a:r>
            <a:r>
              <a:rPr lang="en-US" altLang="ja-JP" b="0" dirty="0" smtClean="0"/>
              <a:t>Ignite</a:t>
            </a:r>
            <a:r>
              <a:rPr lang="ja-JP" altLang="en-US" b="0" dirty="0" smtClean="0"/>
              <a:t>）の基調講演などの動画が</a:t>
            </a:r>
            <a:r>
              <a:rPr lang="en-US" altLang="ja-JP" b="0" dirty="0" err="1" smtClean="0"/>
              <a:t>Youtube</a:t>
            </a:r>
            <a:r>
              <a:rPr lang="ja-JP" altLang="en-US" b="0" dirty="0" smtClean="0"/>
              <a:t>に上がっているので見てみてください</a:t>
            </a:r>
            <a:endParaRPr lang="en-US" altLang="ja-JP" b="0" dirty="0"/>
          </a:p>
          <a:p>
            <a:pPr lvl="3"/>
            <a:r>
              <a:rPr lang="en-US" altLang="ja-JP" b="0" dirty="0">
                <a:hlinkClick r:id="rId3"/>
              </a:rPr>
              <a:t>https://</a:t>
            </a:r>
            <a:r>
              <a:rPr lang="en-US" altLang="ja-JP" b="0" dirty="0" smtClean="0">
                <a:hlinkClick r:id="rId3"/>
              </a:rPr>
              <a:t>www.microsoft.com/ja-jp/events/decode/2019/default.aspx?wt.mc_id=AID725550_QSG_MS_326810</a:t>
            </a:r>
            <a:endParaRPr lang="en-US" altLang="ja-JP" b="0" dirty="0" smtClean="0"/>
          </a:p>
          <a:p>
            <a:pPr lvl="3"/>
            <a:r>
              <a:rPr lang="en-US" altLang="ja-JP" b="0" dirty="0">
                <a:hlinkClick r:id="rId4"/>
              </a:rPr>
              <a:t>https://</a:t>
            </a:r>
            <a:r>
              <a:rPr lang="en-US" altLang="ja-JP" b="0" dirty="0" smtClean="0">
                <a:hlinkClick r:id="rId4"/>
              </a:rPr>
              <a:t>www.youtube.com/user/microsoftjapanvideos/videos</a:t>
            </a:r>
            <a:endParaRPr lang="en-US" altLang="ja-JP" b="0" dirty="0" smtClean="0"/>
          </a:p>
          <a:p>
            <a:pPr lvl="3"/>
            <a:endParaRPr lang="ja-JP" altLang="en-US" b="0"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6" name="テキスト プレースホルダー 5"/>
          <p:cNvSpPr>
            <a:spLocks noGrp="1"/>
          </p:cNvSpPr>
          <p:nvPr>
            <p:ph type="body" sz="quarter" idx="10"/>
          </p:nvPr>
        </p:nvSpPr>
        <p:spPr>
          <a:xfrm>
            <a:off x="408000" y="6047420"/>
            <a:ext cx="11376025" cy="153888"/>
          </a:xfrm>
        </p:spPr>
        <p:txBody>
          <a:bodyPr/>
          <a:lstStyle/>
          <a:p>
            <a:r>
              <a:rPr lang="en-US" altLang="ja-JP" dirty="0">
                <a:hlinkClick r:id="rId6"/>
              </a:rPr>
              <a:t>https://azure.microsoft.com/ja-jp/services</a:t>
            </a:r>
            <a:r>
              <a:rPr lang="en-US" altLang="ja-JP" dirty="0" smtClean="0">
                <a:hlinkClick r:id="rId6"/>
              </a:rPr>
              <a:t>/</a:t>
            </a:r>
            <a:endParaRPr lang="en-US" altLang="ja-JP" dirty="0" smtClean="0"/>
          </a:p>
        </p:txBody>
      </p:sp>
    </p:spTree>
    <p:extLst>
      <p:ext uri="{BB962C8B-B14F-4D97-AF65-F5344CB8AC3E}">
        <p14:creationId xmlns:p14="http://schemas.microsoft.com/office/powerpoint/2010/main" val="2309257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科学ソフトとしてどんなサービスは確認済み？</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pic>
        <p:nvPicPr>
          <p:cNvPr id="13314" name="Picture 2" descr="C:\Users\10057307.IS\Desktop\azure_icon\Microsoft_CloudnEnterprise_Symbols_v2.7\Symbols\CnE_Cloud\PNG\Azure Active Direct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823"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10057307.IS\Desktop\azure_icon\Microsoft_CloudnEnterprise_Symbols_v2.7\Symbols\CnE_Cloud\PNG\Azure App Service - Web App (was Websit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663" y="1294954"/>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C:\Users\10057307.IS\Desktop\azure_icon\Microsoft_CloudnEnterprise_Symbols_v2.7\Symbols\CnE_Cloud\PNG\Azure Database General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28"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Users\10057307.IS\Desktop\azure_icon\Microsoft_CloudnEnterprise_Symbols_v2.7\Symbols\CnE_Cloud\PNG\Azure DocumentDB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025"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19" name="Picture 7" descr="C:\Users\10057307.IS\Desktop\azure_icon\Microsoft_CloudnEnterprise_Symbols_v2.7\Symbols\CnE_Cloud\PNG\Azure Functions_COL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920" y="1294954"/>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C:\Users\10057307.IS\Desktop\azure_icon\Microsoft_CloudnEnterprise_Symbols_v2.7\Symbols\CnE_Cloud\PNG\Azure IoT Hu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0056"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9" descr="C:\Users\10057307.IS\Desktop\azure_icon\Microsoft_CloudnEnterprise_Symbols_v2.7\Symbols\CnE_Cloud\PNG\Azure Service Bu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1214"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3" name="Picture 11" descr="C:\Users\10057307.IS\Desktop\azure_icon\Microsoft_CloudnEnterprise_Symbols_v2.7\Symbols\CnE_Cloud\PNG\Azure SQL Database (generic)_COL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622"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C:\Users\10057307.IS\Desktop\azure_icon\Microsoft_CloudnEnterprise_Symbols_v2.7\Symbols\CnE_Cloud\PNG\Azure Virtual Machine_COLOR.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93974" y="1294954"/>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5" name="Picture 13" descr="C:\Users\10057307.IS\Desktop\azure_icon\Microsoft_CloudnEnterprise_Symbols_v2.7\Symbols\CnE_Cloud\PNG\Bot Servic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12075" y="4009993"/>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C:\Users\10057307.IS\Desktop\azure_icon\Microsoft_CloudnEnterprise_Symbols_v2.7\Symbols\CnE_Cloud\PNG\Azure WebApp - WebJobs_COLO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6758" y="1294954"/>
            <a:ext cx="7810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27" name="Picture 15" descr="C:\Users\10057307.IS\Desktop\azure_icon\Microsoft_CloudnEnterprise_Symbols_v2.7\Symbols\CnE_Cloud\PNG\Storag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4147" y="1294954"/>
            <a:ext cx="781050" cy="781050"/>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プレースホルダー 5"/>
          <p:cNvSpPr>
            <a:spLocks noGrp="1"/>
          </p:cNvSpPr>
          <p:nvPr>
            <p:ph type="body" sz="quarter" idx="10"/>
          </p:nvPr>
        </p:nvSpPr>
        <p:spPr>
          <a:xfrm>
            <a:off x="408000" y="6047420"/>
            <a:ext cx="11376025" cy="153888"/>
          </a:xfrm>
        </p:spPr>
        <p:txBody>
          <a:bodyPr/>
          <a:lstStyle/>
          <a:p>
            <a:r>
              <a:rPr lang="en-US" altLang="ja-JP" dirty="0">
                <a:hlinkClick r:id="rId15"/>
              </a:rPr>
              <a:t>https://azure.microsoft.com/ja-jp/services</a:t>
            </a:r>
            <a:r>
              <a:rPr lang="en-US" altLang="ja-JP" dirty="0" smtClean="0">
                <a:hlinkClick r:id="rId15"/>
              </a:rPr>
              <a:t>/</a:t>
            </a:r>
            <a:endParaRPr lang="en-US" altLang="ja-JP" dirty="0" smtClean="0"/>
          </a:p>
        </p:txBody>
      </p:sp>
      <p:sp>
        <p:nvSpPr>
          <p:cNvPr id="7" name="テキスト ボックス 6"/>
          <p:cNvSpPr txBox="1"/>
          <p:nvPr/>
        </p:nvSpPr>
        <p:spPr>
          <a:xfrm>
            <a:off x="397433" y="2186861"/>
            <a:ext cx="2716559" cy="954107"/>
          </a:xfrm>
          <a:prstGeom prst="rect">
            <a:avLst/>
          </a:prstGeom>
          <a:noFill/>
        </p:spPr>
        <p:txBody>
          <a:bodyPr wrap="square" lIns="0" tIns="0" rIns="0" bIns="0" rtlCol="0">
            <a:spAutoFit/>
          </a:bodyPr>
          <a:lstStyle/>
          <a:p>
            <a:pPr algn="ctr">
              <a:spcBef>
                <a:spcPts val="600"/>
              </a:spcBef>
              <a:buClr>
                <a:schemeClr val="accent1"/>
              </a:buClr>
            </a:pPr>
            <a:r>
              <a:rPr kumimoji="1" lang="en-US" altLang="ja-JP" sz="2000" dirty="0"/>
              <a:t>Web</a:t>
            </a:r>
            <a:r>
              <a:rPr kumimoji="1" lang="ja-JP" altLang="en-US" sz="2000" dirty="0"/>
              <a:t>サービスデプロイ</a:t>
            </a:r>
          </a:p>
          <a:p>
            <a:pPr>
              <a:spcBef>
                <a:spcPts val="600"/>
              </a:spcBef>
              <a:buClr>
                <a:schemeClr val="accent1"/>
              </a:buClr>
            </a:pPr>
            <a:r>
              <a:rPr kumimoji="1" lang="ja-JP" altLang="en-US" sz="1600" dirty="0"/>
              <a:t>　</a:t>
            </a:r>
            <a:r>
              <a:rPr kumimoji="1" lang="en-US" altLang="ja-JP" sz="1600" dirty="0"/>
              <a:t>java </a:t>
            </a:r>
            <a:r>
              <a:rPr kumimoji="1" lang="ja-JP" altLang="en-US" sz="1600" dirty="0"/>
              <a:t>サーブレット</a:t>
            </a:r>
          </a:p>
          <a:p>
            <a:pPr>
              <a:spcBef>
                <a:spcPts val="600"/>
              </a:spcBef>
              <a:buClr>
                <a:schemeClr val="accent1"/>
              </a:buClr>
            </a:pPr>
            <a:r>
              <a:rPr kumimoji="1" lang="ja-JP" altLang="en-US" sz="1600" dirty="0"/>
              <a:t>　</a:t>
            </a:r>
            <a:r>
              <a:rPr kumimoji="1" lang="en-US" altLang="ja-JP" sz="1600" dirty="0"/>
              <a:t>C# </a:t>
            </a:r>
            <a:r>
              <a:rPr kumimoji="1" lang="en-US" altLang="ja-JP" sz="1600" dirty="0" err="1"/>
              <a:t>.net</a:t>
            </a:r>
            <a:r>
              <a:rPr kumimoji="1" lang="ja-JP" altLang="en-US" sz="1600" dirty="0"/>
              <a:t>アプリケーション（</a:t>
            </a:r>
            <a:r>
              <a:rPr kumimoji="1" lang="en-US" altLang="ja-JP" sz="1600" dirty="0"/>
              <a:t>IIS</a:t>
            </a:r>
            <a:r>
              <a:rPr kumimoji="1" lang="ja-JP" altLang="en-US" sz="1600" dirty="0" smtClean="0"/>
              <a:t>）</a:t>
            </a:r>
            <a:endParaRPr kumimoji="1" lang="ja-JP" altLang="en-US" sz="1600" dirty="0"/>
          </a:p>
        </p:txBody>
      </p:sp>
      <p:sp>
        <p:nvSpPr>
          <p:cNvPr id="24" name="テキスト ボックス 23"/>
          <p:cNvSpPr txBox="1"/>
          <p:nvPr/>
        </p:nvSpPr>
        <p:spPr>
          <a:xfrm>
            <a:off x="3594986" y="2186861"/>
            <a:ext cx="1171989" cy="307777"/>
          </a:xfrm>
          <a:prstGeom prst="rect">
            <a:avLst/>
          </a:prstGeom>
          <a:noFill/>
        </p:spPr>
        <p:txBody>
          <a:bodyPr wrap="square" lIns="0" tIns="0" rIns="0" bIns="0" rtlCol="0">
            <a:spAutoFit/>
          </a:bodyPr>
          <a:lstStyle/>
          <a:p>
            <a:pPr>
              <a:spcBef>
                <a:spcPts val="600"/>
              </a:spcBef>
              <a:buClr>
                <a:schemeClr val="accent1"/>
              </a:buClr>
            </a:pPr>
            <a:r>
              <a:rPr kumimoji="1" lang="en-US" altLang="ja-JP" sz="2000" dirty="0" err="1"/>
              <a:t>WebJob</a:t>
            </a:r>
            <a:endParaRPr kumimoji="1" lang="ja-JP" altLang="en-US" sz="1600" dirty="0"/>
          </a:p>
        </p:txBody>
      </p:sp>
      <p:sp>
        <p:nvSpPr>
          <p:cNvPr id="25" name="テキスト ボックス 24"/>
          <p:cNvSpPr txBox="1"/>
          <p:nvPr/>
        </p:nvSpPr>
        <p:spPr>
          <a:xfrm>
            <a:off x="5247969" y="2186861"/>
            <a:ext cx="1171989" cy="307777"/>
          </a:xfrm>
          <a:prstGeom prst="rect">
            <a:avLst/>
          </a:prstGeom>
          <a:noFill/>
        </p:spPr>
        <p:txBody>
          <a:bodyPr wrap="square" lIns="0" tIns="0" rIns="0" bIns="0" rtlCol="0">
            <a:spAutoFit/>
          </a:bodyPr>
          <a:lstStyle/>
          <a:p>
            <a:pPr>
              <a:spcBef>
                <a:spcPts val="600"/>
              </a:spcBef>
              <a:buClr>
                <a:schemeClr val="accent1"/>
              </a:buClr>
            </a:pPr>
            <a:r>
              <a:rPr kumimoji="1" lang="en-US" altLang="ja-JP" sz="2000" dirty="0"/>
              <a:t>Functions</a:t>
            </a:r>
            <a:endParaRPr kumimoji="1" lang="ja-JP" altLang="en-US" sz="1600" dirty="0"/>
          </a:p>
        </p:txBody>
      </p:sp>
      <p:sp>
        <p:nvSpPr>
          <p:cNvPr id="27" name="テキスト ボックス 26"/>
          <p:cNvSpPr txBox="1"/>
          <p:nvPr/>
        </p:nvSpPr>
        <p:spPr>
          <a:xfrm>
            <a:off x="6900952" y="2186861"/>
            <a:ext cx="2716559" cy="630942"/>
          </a:xfrm>
          <a:prstGeom prst="rect">
            <a:avLst/>
          </a:prstGeom>
          <a:noFill/>
        </p:spPr>
        <p:txBody>
          <a:bodyPr wrap="square" lIns="0" tIns="0" rIns="0" bIns="0" rtlCol="0">
            <a:spAutoFit/>
          </a:bodyPr>
          <a:lstStyle/>
          <a:p>
            <a:pPr algn="ctr">
              <a:spcBef>
                <a:spcPts val="600"/>
              </a:spcBef>
              <a:buClr>
                <a:schemeClr val="accent1"/>
              </a:buClr>
            </a:pPr>
            <a:r>
              <a:rPr kumimoji="1" lang="en-US" altLang="ja-JP" sz="2000" dirty="0" smtClean="0"/>
              <a:t>Storage</a:t>
            </a:r>
            <a:endParaRPr kumimoji="1" lang="ja-JP" altLang="en-US" sz="2000" dirty="0"/>
          </a:p>
          <a:p>
            <a:pPr algn="ctr">
              <a:spcBef>
                <a:spcPts val="600"/>
              </a:spcBef>
              <a:buClr>
                <a:schemeClr val="accent1"/>
              </a:buClr>
            </a:pPr>
            <a:r>
              <a:rPr kumimoji="1" lang="en-US" altLang="ja-JP" sz="1600" dirty="0" smtClean="0"/>
              <a:t>BLOB</a:t>
            </a:r>
            <a:r>
              <a:rPr kumimoji="1" lang="ja-JP" altLang="en-US" sz="1600" dirty="0" err="1" smtClean="0"/>
              <a:t>、</a:t>
            </a:r>
            <a:r>
              <a:rPr kumimoji="1" lang="en-US" altLang="ja-JP" sz="1600" dirty="0" smtClean="0"/>
              <a:t>File</a:t>
            </a:r>
            <a:r>
              <a:rPr kumimoji="1" lang="ja-JP" altLang="en-US" sz="1600" dirty="0" err="1" smtClean="0"/>
              <a:t>、</a:t>
            </a:r>
            <a:r>
              <a:rPr kumimoji="1" lang="en-US" altLang="ja-JP" sz="1600" dirty="0" smtClean="0"/>
              <a:t>Table</a:t>
            </a:r>
            <a:r>
              <a:rPr kumimoji="1" lang="ja-JP" altLang="en-US" sz="1600" dirty="0" err="1" smtClean="0"/>
              <a:t>、</a:t>
            </a:r>
            <a:r>
              <a:rPr kumimoji="1" lang="en-US" altLang="ja-JP" sz="1600" dirty="0" smtClean="0"/>
              <a:t>Queue</a:t>
            </a:r>
            <a:endParaRPr kumimoji="1" lang="ja-JP" altLang="en-US" sz="1600" dirty="0"/>
          </a:p>
        </p:txBody>
      </p:sp>
      <p:sp>
        <p:nvSpPr>
          <p:cNvPr id="28" name="テキスト ボックス 27"/>
          <p:cNvSpPr txBox="1"/>
          <p:nvPr/>
        </p:nvSpPr>
        <p:spPr>
          <a:xfrm>
            <a:off x="397434" y="4827613"/>
            <a:ext cx="3178286" cy="630942"/>
          </a:xfrm>
          <a:prstGeom prst="rect">
            <a:avLst/>
          </a:prstGeom>
          <a:noFill/>
        </p:spPr>
        <p:txBody>
          <a:bodyPr wrap="square" lIns="0" tIns="0" rIns="0" bIns="0" rtlCol="0">
            <a:spAutoFit/>
          </a:bodyPr>
          <a:lstStyle/>
          <a:p>
            <a:pPr algn="ctr">
              <a:spcBef>
                <a:spcPts val="600"/>
              </a:spcBef>
              <a:buClr>
                <a:schemeClr val="accent1"/>
              </a:buClr>
            </a:pPr>
            <a:r>
              <a:rPr kumimoji="1" lang="en-US" altLang="ja-JP" sz="2000" dirty="0" smtClean="0"/>
              <a:t>DB</a:t>
            </a:r>
            <a:endParaRPr kumimoji="1" lang="ja-JP" altLang="en-US" sz="2000" dirty="0"/>
          </a:p>
          <a:p>
            <a:pPr>
              <a:spcBef>
                <a:spcPts val="600"/>
              </a:spcBef>
              <a:buClr>
                <a:schemeClr val="accent1"/>
              </a:buClr>
            </a:pPr>
            <a:r>
              <a:rPr kumimoji="1" lang="en-US" altLang="ja-JP" sz="1600" dirty="0" err="1"/>
              <a:t>CosmosDB</a:t>
            </a:r>
            <a:r>
              <a:rPr kumimoji="1" lang="ja-JP" altLang="en-US" sz="1600" dirty="0" err="1"/>
              <a:t>、</a:t>
            </a:r>
            <a:r>
              <a:rPr kumimoji="1" lang="en-US" altLang="ja-JP" sz="1600" dirty="0"/>
              <a:t>Postgres</a:t>
            </a:r>
            <a:r>
              <a:rPr kumimoji="1" lang="ja-JP" altLang="en-US" sz="1600" dirty="0" err="1"/>
              <a:t>、</a:t>
            </a:r>
            <a:r>
              <a:rPr kumimoji="1" lang="en-US" altLang="ja-JP" sz="1600" dirty="0" err="1"/>
              <a:t>SQLServer</a:t>
            </a:r>
            <a:endParaRPr kumimoji="1" lang="ja-JP" altLang="en-US" sz="1600" dirty="0"/>
          </a:p>
        </p:txBody>
      </p:sp>
      <p:sp>
        <p:nvSpPr>
          <p:cNvPr id="29" name="テキスト ボックス 28"/>
          <p:cNvSpPr txBox="1"/>
          <p:nvPr/>
        </p:nvSpPr>
        <p:spPr>
          <a:xfrm>
            <a:off x="4180980" y="4827613"/>
            <a:ext cx="1897127" cy="307777"/>
          </a:xfrm>
          <a:prstGeom prst="rect">
            <a:avLst/>
          </a:prstGeom>
          <a:noFill/>
        </p:spPr>
        <p:txBody>
          <a:bodyPr wrap="square" lIns="0" tIns="0" rIns="0" bIns="0" rtlCol="0">
            <a:spAutoFit/>
          </a:bodyPr>
          <a:lstStyle/>
          <a:p>
            <a:pPr>
              <a:spcBef>
                <a:spcPts val="600"/>
              </a:spcBef>
              <a:buClr>
                <a:schemeClr val="accent1"/>
              </a:buClr>
            </a:pPr>
            <a:r>
              <a:rPr kumimoji="1" lang="en-US" altLang="ja-JP" sz="2000" dirty="0" err="1"/>
              <a:t>ActiveDirectory</a:t>
            </a:r>
            <a:endParaRPr kumimoji="1" lang="ja-JP" altLang="en-US" sz="1600" dirty="0"/>
          </a:p>
        </p:txBody>
      </p:sp>
      <p:sp>
        <p:nvSpPr>
          <p:cNvPr id="31" name="テキスト ボックス 30"/>
          <p:cNvSpPr txBox="1"/>
          <p:nvPr/>
        </p:nvSpPr>
        <p:spPr>
          <a:xfrm>
            <a:off x="6419958" y="4827613"/>
            <a:ext cx="2719609" cy="307777"/>
          </a:xfrm>
          <a:prstGeom prst="rect">
            <a:avLst/>
          </a:prstGeom>
          <a:noFill/>
        </p:spPr>
        <p:txBody>
          <a:bodyPr wrap="square" lIns="0" tIns="0" rIns="0" bIns="0" rtlCol="0">
            <a:spAutoFit/>
          </a:bodyPr>
          <a:lstStyle/>
          <a:p>
            <a:pPr>
              <a:spcBef>
                <a:spcPts val="600"/>
              </a:spcBef>
              <a:buClr>
                <a:schemeClr val="accent1"/>
              </a:buClr>
            </a:pPr>
            <a:r>
              <a:rPr kumimoji="1" lang="en-US" altLang="ja-JP" sz="2000" dirty="0" smtClean="0"/>
              <a:t>IoTHub</a:t>
            </a:r>
            <a:r>
              <a:rPr kumimoji="1" lang="ja-JP" altLang="en-US" sz="2000" dirty="0" err="1" smtClean="0"/>
              <a:t>、</a:t>
            </a:r>
            <a:r>
              <a:rPr kumimoji="1" lang="en-US" altLang="ja-JP" sz="2000" dirty="0" err="1" smtClean="0"/>
              <a:t>ServiceHub</a:t>
            </a:r>
            <a:endParaRPr kumimoji="1" lang="ja-JP" altLang="en-US" sz="1600" dirty="0"/>
          </a:p>
        </p:txBody>
      </p:sp>
      <p:sp>
        <p:nvSpPr>
          <p:cNvPr id="32" name="テキスト ボックス 31"/>
          <p:cNvSpPr txBox="1"/>
          <p:nvPr/>
        </p:nvSpPr>
        <p:spPr>
          <a:xfrm>
            <a:off x="9264353" y="4827613"/>
            <a:ext cx="2128772" cy="615553"/>
          </a:xfrm>
          <a:prstGeom prst="rect">
            <a:avLst/>
          </a:prstGeom>
          <a:noFill/>
        </p:spPr>
        <p:txBody>
          <a:bodyPr wrap="square" lIns="0" tIns="0" rIns="0" bIns="0" rtlCol="0">
            <a:spAutoFit/>
          </a:bodyPr>
          <a:lstStyle/>
          <a:p>
            <a:pPr>
              <a:spcBef>
                <a:spcPts val="600"/>
              </a:spcBef>
              <a:buClr>
                <a:schemeClr val="accent1"/>
              </a:buClr>
            </a:pPr>
            <a:r>
              <a:rPr kumimoji="1" lang="en-US" altLang="ja-JP" sz="2000" dirty="0" err="1" smtClean="0"/>
              <a:t>CognitiveService</a:t>
            </a:r>
            <a:r>
              <a:rPr kumimoji="1" lang="ja-JP" altLang="en-US" sz="2000" dirty="0" err="1" smtClean="0"/>
              <a:t>、</a:t>
            </a:r>
            <a:r>
              <a:rPr kumimoji="1" lang="en-US" altLang="ja-JP" sz="2000" dirty="0" err="1" smtClean="0"/>
              <a:t>BotService</a:t>
            </a:r>
            <a:endParaRPr kumimoji="1" lang="ja-JP" altLang="en-US" sz="2000" dirty="0"/>
          </a:p>
        </p:txBody>
      </p:sp>
      <p:sp>
        <p:nvSpPr>
          <p:cNvPr id="33" name="テキスト ボックス 32"/>
          <p:cNvSpPr txBox="1"/>
          <p:nvPr/>
        </p:nvSpPr>
        <p:spPr>
          <a:xfrm>
            <a:off x="10098504" y="2186861"/>
            <a:ext cx="1171989" cy="246221"/>
          </a:xfrm>
          <a:prstGeom prst="rect">
            <a:avLst/>
          </a:prstGeom>
          <a:noFill/>
        </p:spPr>
        <p:txBody>
          <a:bodyPr wrap="square" lIns="0" tIns="0" rIns="0" bIns="0" rtlCol="0">
            <a:spAutoFit/>
          </a:bodyPr>
          <a:lstStyle/>
          <a:p>
            <a:pPr algn="ctr">
              <a:spcBef>
                <a:spcPts val="600"/>
              </a:spcBef>
              <a:buClr>
                <a:schemeClr val="accent1"/>
              </a:buClr>
            </a:pPr>
            <a:r>
              <a:rPr kumimoji="1" lang="en-US" altLang="ja-JP" sz="1600" dirty="0" smtClean="0"/>
              <a:t>VM</a:t>
            </a:r>
            <a:endParaRPr kumimoji="1" lang="ja-JP" altLang="en-US" sz="1600" dirty="0"/>
          </a:p>
        </p:txBody>
      </p:sp>
      <p:grpSp>
        <p:nvGrpSpPr>
          <p:cNvPr id="34" name="グループ化 33"/>
          <p:cNvGrpSpPr/>
          <p:nvPr/>
        </p:nvGrpSpPr>
        <p:grpSpPr>
          <a:xfrm>
            <a:off x="9370944" y="4088552"/>
            <a:ext cx="1064182" cy="623931"/>
            <a:chOff x="6661150" y="4402138"/>
            <a:chExt cx="579438" cy="339725"/>
          </a:xfrm>
        </p:grpSpPr>
        <p:sp>
          <p:nvSpPr>
            <p:cNvPr id="35" name="Freeform 1272"/>
            <p:cNvSpPr>
              <a:spLocks/>
            </p:cNvSpPr>
            <p:nvPr/>
          </p:nvSpPr>
          <p:spPr bwMode="auto">
            <a:xfrm>
              <a:off x="6661150" y="4402138"/>
              <a:ext cx="579438" cy="339725"/>
            </a:xfrm>
            <a:custGeom>
              <a:avLst/>
              <a:gdLst>
                <a:gd name="T0" fmla="*/ 199 w 202"/>
                <a:gd name="T1" fmla="*/ 59 h 118"/>
                <a:gd name="T2" fmla="*/ 178 w 202"/>
                <a:gd name="T3" fmla="*/ 38 h 118"/>
                <a:gd name="T4" fmla="*/ 142 w 202"/>
                <a:gd name="T5" fmla="*/ 8 h 118"/>
                <a:gd name="T6" fmla="*/ 141 w 202"/>
                <a:gd name="T7" fmla="*/ 8 h 118"/>
                <a:gd name="T8" fmla="*/ 117 w 202"/>
                <a:gd name="T9" fmla="*/ 0 h 118"/>
                <a:gd name="T10" fmla="*/ 103 w 202"/>
                <a:gd name="T11" fmla="*/ 3 h 118"/>
                <a:gd name="T12" fmla="*/ 91 w 202"/>
                <a:gd name="T13" fmla="*/ 0 h 118"/>
                <a:gd name="T14" fmla="*/ 67 w 202"/>
                <a:gd name="T15" fmla="*/ 10 h 118"/>
                <a:gd name="T16" fmla="*/ 62 w 202"/>
                <a:gd name="T17" fmla="*/ 9 h 118"/>
                <a:gd name="T18" fmla="*/ 29 w 202"/>
                <a:gd name="T19" fmla="*/ 35 h 118"/>
                <a:gd name="T20" fmla="*/ 4 w 202"/>
                <a:gd name="T21" fmla="*/ 58 h 118"/>
                <a:gd name="T22" fmla="*/ 6 w 202"/>
                <a:gd name="T23" fmla="*/ 90 h 118"/>
                <a:gd name="T24" fmla="*/ 33 w 202"/>
                <a:gd name="T25" fmla="*/ 105 h 118"/>
                <a:gd name="T26" fmla="*/ 45 w 202"/>
                <a:gd name="T27" fmla="*/ 103 h 118"/>
                <a:gd name="T28" fmla="*/ 68 w 202"/>
                <a:gd name="T29" fmla="*/ 112 h 118"/>
                <a:gd name="T30" fmla="*/ 76 w 202"/>
                <a:gd name="T31" fmla="*/ 111 h 118"/>
                <a:gd name="T32" fmla="*/ 100 w 202"/>
                <a:gd name="T33" fmla="*/ 118 h 118"/>
                <a:gd name="T34" fmla="*/ 124 w 202"/>
                <a:gd name="T35" fmla="*/ 111 h 118"/>
                <a:gd name="T36" fmla="*/ 135 w 202"/>
                <a:gd name="T37" fmla="*/ 114 h 118"/>
                <a:gd name="T38" fmla="*/ 135 w 202"/>
                <a:gd name="T39" fmla="*/ 114 h 118"/>
                <a:gd name="T40" fmla="*/ 162 w 202"/>
                <a:gd name="T41" fmla="*/ 101 h 118"/>
                <a:gd name="T42" fmla="*/ 172 w 202"/>
                <a:gd name="T43" fmla="*/ 103 h 118"/>
                <a:gd name="T44" fmla="*/ 172 w 202"/>
                <a:gd name="T45" fmla="*/ 103 h 118"/>
                <a:gd name="T46" fmla="*/ 198 w 202"/>
                <a:gd name="T47" fmla="*/ 84 h 118"/>
                <a:gd name="T48" fmla="*/ 199 w 202"/>
                <a:gd name="T49"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99" y="59"/>
                  </a:moveTo>
                  <a:cubicBezTo>
                    <a:pt x="195" y="50"/>
                    <a:pt x="188" y="43"/>
                    <a:pt x="178" y="38"/>
                  </a:cubicBezTo>
                  <a:cubicBezTo>
                    <a:pt x="174" y="23"/>
                    <a:pt x="161" y="8"/>
                    <a:pt x="142" y="8"/>
                  </a:cubicBezTo>
                  <a:cubicBezTo>
                    <a:pt x="142" y="8"/>
                    <a:pt x="141" y="8"/>
                    <a:pt x="141" y="8"/>
                  </a:cubicBezTo>
                  <a:cubicBezTo>
                    <a:pt x="133" y="3"/>
                    <a:pt x="125" y="0"/>
                    <a:pt x="117" y="0"/>
                  </a:cubicBezTo>
                  <a:cubicBezTo>
                    <a:pt x="113" y="0"/>
                    <a:pt x="108" y="1"/>
                    <a:pt x="103" y="3"/>
                  </a:cubicBezTo>
                  <a:cubicBezTo>
                    <a:pt x="100" y="1"/>
                    <a:pt x="96" y="0"/>
                    <a:pt x="91" y="0"/>
                  </a:cubicBezTo>
                  <a:cubicBezTo>
                    <a:pt x="82" y="0"/>
                    <a:pt x="73" y="4"/>
                    <a:pt x="67" y="10"/>
                  </a:cubicBezTo>
                  <a:cubicBezTo>
                    <a:pt x="65" y="9"/>
                    <a:pt x="64" y="9"/>
                    <a:pt x="62" y="9"/>
                  </a:cubicBezTo>
                  <a:cubicBezTo>
                    <a:pt x="47" y="9"/>
                    <a:pt x="33" y="21"/>
                    <a:pt x="29" y="35"/>
                  </a:cubicBezTo>
                  <a:cubicBezTo>
                    <a:pt x="17" y="40"/>
                    <a:pt x="8" y="48"/>
                    <a:pt x="4" y="58"/>
                  </a:cubicBezTo>
                  <a:cubicBezTo>
                    <a:pt x="0" y="68"/>
                    <a:pt x="1" y="80"/>
                    <a:pt x="6" y="90"/>
                  </a:cubicBezTo>
                  <a:cubicBezTo>
                    <a:pt x="12" y="99"/>
                    <a:pt x="22" y="105"/>
                    <a:pt x="33" y="105"/>
                  </a:cubicBezTo>
                  <a:cubicBezTo>
                    <a:pt x="37" y="105"/>
                    <a:pt x="41" y="104"/>
                    <a:pt x="45" y="103"/>
                  </a:cubicBezTo>
                  <a:cubicBezTo>
                    <a:pt x="51" y="109"/>
                    <a:pt x="60" y="112"/>
                    <a:pt x="68" y="112"/>
                  </a:cubicBezTo>
                  <a:cubicBezTo>
                    <a:pt x="70" y="112"/>
                    <a:pt x="73" y="112"/>
                    <a:pt x="76" y="111"/>
                  </a:cubicBezTo>
                  <a:cubicBezTo>
                    <a:pt x="82" y="116"/>
                    <a:pt x="92" y="118"/>
                    <a:pt x="100" y="118"/>
                  </a:cubicBezTo>
                  <a:cubicBezTo>
                    <a:pt x="110" y="118"/>
                    <a:pt x="118" y="116"/>
                    <a:pt x="124" y="111"/>
                  </a:cubicBezTo>
                  <a:cubicBezTo>
                    <a:pt x="127" y="113"/>
                    <a:pt x="131" y="114"/>
                    <a:pt x="135" y="114"/>
                  </a:cubicBezTo>
                  <a:cubicBezTo>
                    <a:pt x="135" y="114"/>
                    <a:pt x="135" y="114"/>
                    <a:pt x="135" y="114"/>
                  </a:cubicBezTo>
                  <a:cubicBezTo>
                    <a:pt x="145" y="114"/>
                    <a:pt x="156" y="108"/>
                    <a:pt x="162" y="101"/>
                  </a:cubicBezTo>
                  <a:cubicBezTo>
                    <a:pt x="165" y="102"/>
                    <a:pt x="168" y="103"/>
                    <a:pt x="172" y="103"/>
                  </a:cubicBezTo>
                  <a:cubicBezTo>
                    <a:pt x="172" y="103"/>
                    <a:pt x="172" y="103"/>
                    <a:pt x="172" y="103"/>
                  </a:cubicBezTo>
                  <a:cubicBezTo>
                    <a:pt x="183" y="103"/>
                    <a:pt x="194" y="95"/>
                    <a:pt x="198" y="84"/>
                  </a:cubicBezTo>
                  <a:cubicBezTo>
                    <a:pt x="202" y="76"/>
                    <a:pt x="202" y="67"/>
                    <a:pt x="199" y="59"/>
                  </a:cubicBezTo>
                  <a:close/>
                </a:path>
              </a:pathLst>
            </a:custGeom>
            <a:solidFill>
              <a:srgbClr val="009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6" name="Freeform 1273"/>
            <p:cNvSpPr>
              <a:spLocks/>
            </p:cNvSpPr>
            <p:nvPr/>
          </p:nvSpPr>
          <p:spPr bwMode="auto">
            <a:xfrm>
              <a:off x="6789738" y="4600575"/>
              <a:ext cx="60325" cy="123825"/>
            </a:xfrm>
            <a:custGeom>
              <a:avLst/>
              <a:gdLst>
                <a:gd name="T0" fmla="*/ 21 w 21"/>
                <a:gd name="T1" fmla="*/ 43 h 43"/>
                <a:gd name="T2" fmla="*/ 21 w 21"/>
                <a:gd name="T3" fmla="*/ 8 h 43"/>
                <a:gd name="T4" fmla="*/ 13 w 21"/>
                <a:gd name="T5" fmla="*/ 0 h 43"/>
                <a:gd name="T6" fmla="*/ 0 w 21"/>
                <a:gd name="T7" fmla="*/ 0 h 43"/>
                <a:gd name="T8" fmla="*/ 0 w 21"/>
                <a:gd name="T9" fmla="*/ 5 h 43"/>
                <a:gd name="T10" fmla="*/ 13 w 21"/>
                <a:gd name="T11" fmla="*/ 5 h 43"/>
                <a:gd name="T12" fmla="*/ 15 w 21"/>
                <a:gd name="T13" fmla="*/ 8 h 43"/>
                <a:gd name="T14" fmla="*/ 15 w 21"/>
                <a:gd name="T15" fmla="*/ 42 h 43"/>
                <a:gd name="T16" fmla="*/ 21 w 21"/>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3">
                  <a:moveTo>
                    <a:pt x="21" y="43"/>
                  </a:moveTo>
                  <a:cubicBezTo>
                    <a:pt x="21" y="8"/>
                    <a:pt x="21" y="8"/>
                    <a:pt x="21" y="8"/>
                  </a:cubicBezTo>
                  <a:cubicBezTo>
                    <a:pt x="21" y="3"/>
                    <a:pt x="17" y="0"/>
                    <a:pt x="13" y="0"/>
                  </a:cubicBezTo>
                  <a:cubicBezTo>
                    <a:pt x="0" y="0"/>
                    <a:pt x="0" y="0"/>
                    <a:pt x="0" y="0"/>
                  </a:cubicBezTo>
                  <a:cubicBezTo>
                    <a:pt x="0" y="5"/>
                    <a:pt x="0" y="5"/>
                    <a:pt x="0" y="5"/>
                  </a:cubicBezTo>
                  <a:cubicBezTo>
                    <a:pt x="13" y="5"/>
                    <a:pt x="13" y="5"/>
                    <a:pt x="13" y="5"/>
                  </a:cubicBezTo>
                  <a:cubicBezTo>
                    <a:pt x="14" y="5"/>
                    <a:pt x="15" y="7"/>
                    <a:pt x="15" y="8"/>
                  </a:cubicBezTo>
                  <a:cubicBezTo>
                    <a:pt x="15" y="42"/>
                    <a:pt x="15" y="42"/>
                    <a:pt x="15" y="42"/>
                  </a:cubicBezTo>
                  <a:cubicBezTo>
                    <a:pt x="17" y="43"/>
                    <a:pt x="19" y="43"/>
                    <a:pt x="21"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7" name="Freeform 1274"/>
            <p:cNvSpPr>
              <a:spLocks/>
            </p:cNvSpPr>
            <p:nvPr/>
          </p:nvSpPr>
          <p:spPr bwMode="auto">
            <a:xfrm>
              <a:off x="6843713" y="4422775"/>
              <a:ext cx="98425" cy="188913"/>
            </a:xfrm>
            <a:custGeom>
              <a:avLst/>
              <a:gdLst>
                <a:gd name="T0" fmla="*/ 26 w 34"/>
                <a:gd name="T1" fmla="*/ 45 h 66"/>
                <a:gd name="T2" fmla="*/ 8 w 34"/>
                <a:gd name="T3" fmla="*/ 45 h 66"/>
                <a:gd name="T4" fmla="*/ 6 w 34"/>
                <a:gd name="T5" fmla="*/ 42 h 66"/>
                <a:gd name="T6" fmla="*/ 6 w 34"/>
                <a:gd name="T7" fmla="*/ 0 h 66"/>
                <a:gd name="T8" fmla="*/ 3 w 34"/>
                <a:gd name="T9" fmla="*/ 3 h 66"/>
                <a:gd name="T10" fmla="*/ 0 w 34"/>
                <a:gd name="T11" fmla="*/ 2 h 66"/>
                <a:gd name="T12" fmla="*/ 0 w 34"/>
                <a:gd name="T13" fmla="*/ 42 h 66"/>
                <a:gd name="T14" fmla="*/ 8 w 34"/>
                <a:gd name="T15" fmla="*/ 50 h 66"/>
                <a:gd name="T16" fmla="*/ 26 w 34"/>
                <a:gd name="T17" fmla="*/ 50 h 66"/>
                <a:gd name="T18" fmla="*/ 28 w 34"/>
                <a:gd name="T19" fmla="*/ 53 h 66"/>
                <a:gd name="T20" fmla="*/ 28 w 34"/>
                <a:gd name="T21" fmla="*/ 66 h 66"/>
                <a:gd name="T22" fmla="*/ 34 w 34"/>
                <a:gd name="T23" fmla="*/ 66 h 66"/>
                <a:gd name="T24" fmla="*/ 34 w 34"/>
                <a:gd name="T25" fmla="*/ 53 h 66"/>
                <a:gd name="T26" fmla="*/ 26 w 34"/>
                <a:gd name="T27" fmla="*/ 4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66">
                  <a:moveTo>
                    <a:pt x="26" y="45"/>
                  </a:moveTo>
                  <a:cubicBezTo>
                    <a:pt x="8" y="45"/>
                    <a:pt x="8" y="45"/>
                    <a:pt x="8" y="45"/>
                  </a:cubicBezTo>
                  <a:cubicBezTo>
                    <a:pt x="7" y="45"/>
                    <a:pt x="6" y="44"/>
                    <a:pt x="6" y="42"/>
                  </a:cubicBezTo>
                  <a:cubicBezTo>
                    <a:pt x="6" y="0"/>
                    <a:pt x="6" y="0"/>
                    <a:pt x="6" y="0"/>
                  </a:cubicBezTo>
                  <a:cubicBezTo>
                    <a:pt x="5" y="1"/>
                    <a:pt x="4" y="2"/>
                    <a:pt x="3" y="3"/>
                  </a:cubicBezTo>
                  <a:cubicBezTo>
                    <a:pt x="2" y="2"/>
                    <a:pt x="1" y="2"/>
                    <a:pt x="0" y="2"/>
                  </a:cubicBezTo>
                  <a:cubicBezTo>
                    <a:pt x="0" y="42"/>
                    <a:pt x="0" y="42"/>
                    <a:pt x="0" y="42"/>
                  </a:cubicBezTo>
                  <a:cubicBezTo>
                    <a:pt x="0" y="47"/>
                    <a:pt x="4" y="50"/>
                    <a:pt x="8" y="50"/>
                  </a:cubicBezTo>
                  <a:cubicBezTo>
                    <a:pt x="26" y="50"/>
                    <a:pt x="26" y="50"/>
                    <a:pt x="26" y="50"/>
                  </a:cubicBezTo>
                  <a:cubicBezTo>
                    <a:pt x="27" y="50"/>
                    <a:pt x="28" y="51"/>
                    <a:pt x="28" y="53"/>
                  </a:cubicBezTo>
                  <a:cubicBezTo>
                    <a:pt x="28" y="66"/>
                    <a:pt x="28" y="66"/>
                    <a:pt x="28" y="66"/>
                  </a:cubicBezTo>
                  <a:cubicBezTo>
                    <a:pt x="34" y="66"/>
                    <a:pt x="34" y="66"/>
                    <a:pt x="34" y="66"/>
                  </a:cubicBezTo>
                  <a:cubicBezTo>
                    <a:pt x="34" y="53"/>
                    <a:pt x="34" y="53"/>
                    <a:pt x="34" y="53"/>
                  </a:cubicBezTo>
                  <a:cubicBezTo>
                    <a:pt x="34" y="48"/>
                    <a:pt x="30" y="45"/>
                    <a:pt x="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8" name="Freeform 1275"/>
            <p:cNvSpPr>
              <a:spLocks/>
            </p:cNvSpPr>
            <p:nvPr/>
          </p:nvSpPr>
          <p:spPr bwMode="auto">
            <a:xfrm>
              <a:off x="6978650" y="4483100"/>
              <a:ext cx="155575" cy="246063"/>
            </a:xfrm>
            <a:custGeom>
              <a:avLst/>
              <a:gdLst>
                <a:gd name="T0" fmla="*/ 54 w 54"/>
                <a:gd name="T1" fmla="*/ 46 h 86"/>
                <a:gd name="T2" fmla="*/ 54 w 54"/>
                <a:gd name="T3" fmla="*/ 41 h 86"/>
                <a:gd name="T4" fmla="*/ 48 w 54"/>
                <a:gd name="T5" fmla="*/ 41 h 86"/>
                <a:gd name="T6" fmla="*/ 48 w 54"/>
                <a:gd name="T7" fmla="*/ 46 h 86"/>
                <a:gd name="T8" fmla="*/ 46 w 54"/>
                <a:gd name="T9" fmla="*/ 49 h 86"/>
                <a:gd name="T10" fmla="*/ 23 w 54"/>
                <a:gd name="T11" fmla="*/ 49 h 86"/>
                <a:gd name="T12" fmla="*/ 23 w 54"/>
                <a:gd name="T13" fmla="*/ 8 h 86"/>
                <a:gd name="T14" fmla="*/ 15 w 54"/>
                <a:gd name="T15" fmla="*/ 0 h 86"/>
                <a:gd name="T16" fmla="*/ 0 w 54"/>
                <a:gd name="T17" fmla="*/ 0 h 86"/>
                <a:gd name="T18" fmla="*/ 0 w 54"/>
                <a:gd name="T19" fmla="*/ 6 h 86"/>
                <a:gd name="T20" fmla="*/ 15 w 54"/>
                <a:gd name="T21" fmla="*/ 6 h 86"/>
                <a:gd name="T22" fmla="*/ 18 w 54"/>
                <a:gd name="T23" fmla="*/ 8 h 86"/>
                <a:gd name="T24" fmla="*/ 18 w 54"/>
                <a:gd name="T25" fmla="*/ 85 h 86"/>
                <a:gd name="T26" fmla="*/ 23 w 54"/>
                <a:gd name="T27" fmla="*/ 86 h 86"/>
                <a:gd name="T28" fmla="*/ 23 w 54"/>
                <a:gd name="T29" fmla="*/ 54 h 86"/>
                <a:gd name="T30" fmla="*/ 46 w 54"/>
                <a:gd name="T31" fmla="*/ 54 h 86"/>
                <a:gd name="T32" fmla="*/ 54 w 54"/>
                <a:gd name="T33"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86">
                  <a:moveTo>
                    <a:pt x="54" y="46"/>
                  </a:moveTo>
                  <a:cubicBezTo>
                    <a:pt x="54" y="41"/>
                    <a:pt x="54" y="41"/>
                    <a:pt x="54" y="41"/>
                  </a:cubicBezTo>
                  <a:cubicBezTo>
                    <a:pt x="48" y="41"/>
                    <a:pt x="48" y="41"/>
                    <a:pt x="48" y="41"/>
                  </a:cubicBezTo>
                  <a:cubicBezTo>
                    <a:pt x="48" y="46"/>
                    <a:pt x="48" y="46"/>
                    <a:pt x="48" y="46"/>
                  </a:cubicBezTo>
                  <a:cubicBezTo>
                    <a:pt x="48" y="47"/>
                    <a:pt x="47" y="49"/>
                    <a:pt x="46" y="49"/>
                  </a:cubicBezTo>
                  <a:cubicBezTo>
                    <a:pt x="23" y="49"/>
                    <a:pt x="23" y="49"/>
                    <a:pt x="23" y="49"/>
                  </a:cubicBezTo>
                  <a:cubicBezTo>
                    <a:pt x="23" y="8"/>
                    <a:pt x="23" y="8"/>
                    <a:pt x="23" y="8"/>
                  </a:cubicBezTo>
                  <a:cubicBezTo>
                    <a:pt x="23" y="4"/>
                    <a:pt x="20" y="0"/>
                    <a:pt x="15" y="0"/>
                  </a:cubicBezTo>
                  <a:cubicBezTo>
                    <a:pt x="0" y="0"/>
                    <a:pt x="0" y="0"/>
                    <a:pt x="0" y="0"/>
                  </a:cubicBezTo>
                  <a:cubicBezTo>
                    <a:pt x="0" y="6"/>
                    <a:pt x="0" y="6"/>
                    <a:pt x="0" y="6"/>
                  </a:cubicBezTo>
                  <a:cubicBezTo>
                    <a:pt x="15" y="6"/>
                    <a:pt x="15" y="6"/>
                    <a:pt x="15" y="6"/>
                  </a:cubicBezTo>
                  <a:cubicBezTo>
                    <a:pt x="17" y="6"/>
                    <a:pt x="18" y="7"/>
                    <a:pt x="18" y="8"/>
                  </a:cubicBezTo>
                  <a:cubicBezTo>
                    <a:pt x="18" y="85"/>
                    <a:pt x="18" y="85"/>
                    <a:pt x="18" y="85"/>
                  </a:cubicBezTo>
                  <a:cubicBezTo>
                    <a:pt x="19" y="85"/>
                    <a:pt x="21" y="86"/>
                    <a:pt x="23" y="86"/>
                  </a:cubicBezTo>
                  <a:cubicBezTo>
                    <a:pt x="23" y="54"/>
                    <a:pt x="23" y="54"/>
                    <a:pt x="23" y="54"/>
                  </a:cubicBezTo>
                  <a:cubicBezTo>
                    <a:pt x="46" y="54"/>
                    <a:pt x="46" y="54"/>
                    <a:pt x="46" y="54"/>
                  </a:cubicBezTo>
                  <a:cubicBezTo>
                    <a:pt x="50" y="54"/>
                    <a:pt x="54" y="51"/>
                    <a:pt x="5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276"/>
            <p:cNvSpPr>
              <a:spLocks noEditPoints="1"/>
            </p:cNvSpPr>
            <p:nvPr/>
          </p:nvSpPr>
          <p:spPr bwMode="auto">
            <a:xfrm>
              <a:off x="6899275" y="4606925"/>
              <a:ext cx="71438" cy="71438"/>
            </a:xfrm>
            <a:custGeom>
              <a:avLst/>
              <a:gdLst>
                <a:gd name="T0" fmla="*/ 12 w 25"/>
                <a:gd name="T1" fmla="*/ 25 h 25"/>
                <a:gd name="T2" fmla="*/ 0 w 25"/>
                <a:gd name="T3" fmla="*/ 13 h 25"/>
                <a:gd name="T4" fmla="*/ 12 w 25"/>
                <a:gd name="T5" fmla="*/ 0 h 25"/>
                <a:gd name="T6" fmla="*/ 25 w 25"/>
                <a:gd name="T7" fmla="*/ 13 h 25"/>
                <a:gd name="T8" fmla="*/ 12 w 25"/>
                <a:gd name="T9" fmla="*/ 25 h 25"/>
                <a:gd name="T10" fmla="*/ 12 w 25"/>
                <a:gd name="T11" fmla="*/ 5 h 25"/>
                <a:gd name="T12" fmla="*/ 5 w 25"/>
                <a:gd name="T13" fmla="*/ 13 h 25"/>
                <a:gd name="T14" fmla="*/ 12 w 25"/>
                <a:gd name="T15" fmla="*/ 20 h 25"/>
                <a:gd name="T16" fmla="*/ 19 w 25"/>
                <a:gd name="T17" fmla="*/ 13 h 25"/>
                <a:gd name="T18" fmla="*/ 12 w 25"/>
                <a:gd name="T1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2" y="25"/>
                  </a:moveTo>
                  <a:cubicBezTo>
                    <a:pt x="5" y="25"/>
                    <a:pt x="0" y="19"/>
                    <a:pt x="0" y="13"/>
                  </a:cubicBezTo>
                  <a:cubicBezTo>
                    <a:pt x="0" y="6"/>
                    <a:pt x="5" y="0"/>
                    <a:pt x="12" y="0"/>
                  </a:cubicBezTo>
                  <a:cubicBezTo>
                    <a:pt x="19" y="0"/>
                    <a:pt x="25" y="6"/>
                    <a:pt x="25" y="13"/>
                  </a:cubicBezTo>
                  <a:cubicBezTo>
                    <a:pt x="25" y="19"/>
                    <a:pt x="19" y="25"/>
                    <a:pt x="12" y="25"/>
                  </a:cubicBezTo>
                  <a:close/>
                  <a:moveTo>
                    <a:pt x="12" y="5"/>
                  </a:moveTo>
                  <a:cubicBezTo>
                    <a:pt x="8" y="5"/>
                    <a:pt x="5" y="9"/>
                    <a:pt x="5" y="13"/>
                  </a:cubicBezTo>
                  <a:cubicBezTo>
                    <a:pt x="5" y="17"/>
                    <a:pt x="8" y="20"/>
                    <a:pt x="12" y="20"/>
                  </a:cubicBezTo>
                  <a:cubicBezTo>
                    <a:pt x="16" y="20"/>
                    <a:pt x="19" y="17"/>
                    <a:pt x="19" y="13"/>
                  </a:cubicBezTo>
                  <a:cubicBezTo>
                    <a:pt x="19" y="9"/>
                    <a:pt x="16"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0" name="Freeform 1277"/>
            <p:cNvSpPr>
              <a:spLocks noEditPoints="1"/>
            </p:cNvSpPr>
            <p:nvPr/>
          </p:nvSpPr>
          <p:spPr bwMode="auto">
            <a:xfrm>
              <a:off x="6726238" y="4572000"/>
              <a:ext cx="73025" cy="71438"/>
            </a:xfrm>
            <a:custGeom>
              <a:avLst/>
              <a:gdLst>
                <a:gd name="T0" fmla="*/ 12 w 25"/>
                <a:gd name="T1" fmla="*/ 25 h 25"/>
                <a:gd name="T2" fmla="*/ 0 w 25"/>
                <a:gd name="T3" fmla="*/ 13 h 25"/>
                <a:gd name="T4" fmla="*/ 12 w 25"/>
                <a:gd name="T5" fmla="*/ 0 h 25"/>
                <a:gd name="T6" fmla="*/ 25 w 25"/>
                <a:gd name="T7" fmla="*/ 13 h 25"/>
                <a:gd name="T8" fmla="*/ 12 w 25"/>
                <a:gd name="T9" fmla="*/ 25 h 25"/>
                <a:gd name="T10" fmla="*/ 12 w 25"/>
                <a:gd name="T11" fmla="*/ 5 h 25"/>
                <a:gd name="T12" fmla="*/ 5 w 25"/>
                <a:gd name="T13" fmla="*/ 13 h 25"/>
                <a:gd name="T14" fmla="*/ 12 w 25"/>
                <a:gd name="T15" fmla="*/ 20 h 25"/>
                <a:gd name="T16" fmla="*/ 20 w 25"/>
                <a:gd name="T17" fmla="*/ 13 h 25"/>
                <a:gd name="T18" fmla="*/ 12 w 25"/>
                <a:gd name="T1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2" y="25"/>
                  </a:moveTo>
                  <a:cubicBezTo>
                    <a:pt x="6" y="25"/>
                    <a:pt x="0" y="20"/>
                    <a:pt x="0" y="13"/>
                  </a:cubicBezTo>
                  <a:cubicBezTo>
                    <a:pt x="0" y="6"/>
                    <a:pt x="6" y="0"/>
                    <a:pt x="12" y="0"/>
                  </a:cubicBezTo>
                  <a:cubicBezTo>
                    <a:pt x="19" y="0"/>
                    <a:pt x="25" y="6"/>
                    <a:pt x="25" y="13"/>
                  </a:cubicBezTo>
                  <a:cubicBezTo>
                    <a:pt x="25" y="20"/>
                    <a:pt x="19" y="25"/>
                    <a:pt x="12" y="25"/>
                  </a:cubicBezTo>
                  <a:close/>
                  <a:moveTo>
                    <a:pt x="12" y="5"/>
                  </a:moveTo>
                  <a:cubicBezTo>
                    <a:pt x="8" y="5"/>
                    <a:pt x="5" y="9"/>
                    <a:pt x="5" y="13"/>
                  </a:cubicBezTo>
                  <a:cubicBezTo>
                    <a:pt x="5" y="17"/>
                    <a:pt x="8" y="20"/>
                    <a:pt x="12" y="20"/>
                  </a:cubicBezTo>
                  <a:cubicBezTo>
                    <a:pt x="16" y="20"/>
                    <a:pt x="20" y="17"/>
                    <a:pt x="20" y="13"/>
                  </a:cubicBezTo>
                  <a:cubicBezTo>
                    <a:pt x="20" y="9"/>
                    <a:pt x="16"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1" name="Freeform 1278"/>
            <p:cNvSpPr>
              <a:spLocks noEditPoints="1"/>
            </p:cNvSpPr>
            <p:nvPr/>
          </p:nvSpPr>
          <p:spPr bwMode="auto">
            <a:xfrm>
              <a:off x="7088188" y="4537075"/>
              <a:ext cx="71438" cy="73025"/>
            </a:xfrm>
            <a:custGeom>
              <a:avLst/>
              <a:gdLst>
                <a:gd name="T0" fmla="*/ 13 w 25"/>
                <a:gd name="T1" fmla="*/ 25 h 25"/>
                <a:gd name="T2" fmla="*/ 0 w 25"/>
                <a:gd name="T3" fmla="*/ 13 h 25"/>
                <a:gd name="T4" fmla="*/ 13 w 25"/>
                <a:gd name="T5" fmla="*/ 0 h 25"/>
                <a:gd name="T6" fmla="*/ 25 w 25"/>
                <a:gd name="T7" fmla="*/ 13 h 25"/>
                <a:gd name="T8" fmla="*/ 13 w 25"/>
                <a:gd name="T9" fmla="*/ 25 h 25"/>
                <a:gd name="T10" fmla="*/ 13 w 25"/>
                <a:gd name="T11" fmla="*/ 5 h 25"/>
                <a:gd name="T12" fmla="*/ 6 w 25"/>
                <a:gd name="T13" fmla="*/ 13 h 25"/>
                <a:gd name="T14" fmla="*/ 13 w 25"/>
                <a:gd name="T15" fmla="*/ 20 h 25"/>
                <a:gd name="T16" fmla="*/ 20 w 25"/>
                <a:gd name="T17" fmla="*/ 13 h 25"/>
                <a:gd name="T18" fmla="*/ 13 w 25"/>
                <a:gd name="T1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25"/>
                  </a:moveTo>
                  <a:cubicBezTo>
                    <a:pt x="6" y="25"/>
                    <a:pt x="0" y="20"/>
                    <a:pt x="0" y="13"/>
                  </a:cubicBezTo>
                  <a:cubicBezTo>
                    <a:pt x="0" y="6"/>
                    <a:pt x="6" y="0"/>
                    <a:pt x="13" y="0"/>
                  </a:cubicBezTo>
                  <a:cubicBezTo>
                    <a:pt x="20" y="0"/>
                    <a:pt x="25" y="6"/>
                    <a:pt x="25" y="13"/>
                  </a:cubicBezTo>
                  <a:cubicBezTo>
                    <a:pt x="25" y="20"/>
                    <a:pt x="20" y="25"/>
                    <a:pt x="13" y="25"/>
                  </a:cubicBezTo>
                  <a:close/>
                  <a:moveTo>
                    <a:pt x="13" y="5"/>
                  </a:moveTo>
                  <a:cubicBezTo>
                    <a:pt x="9" y="5"/>
                    <a:pt x="6" y="9"/>
                    <a:pt x="6" y="13"/>
                  </a:cubicBezTo>
                  <a:cubicBezTo>
                    <a:pt x="6" y="17"/>
                    <a:pt x="9" y="20"/>
                    <a:pt x="13" y="20"/>
                  </a:cubicBezTo>
                  <a:cubicBezTo>
                    <a:pt x="17" y="20"/>
                    <a:pt x="20" y="17"/>
                    <a:pt x="20" y="13"/>
                  </a:cubicBezTo>
                  <a:cubicBezTo>
                    <a:pt x="20" y="9"/>
                    <a:pt x="17"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2" name="Freeform 1279"/>
            <p:cNvSpPr>
              <a:spLocks noEditPoints="1"/>
            </p:cNvSpPr>
            <p:nvPr/>
          </p:nvSpPr>
          <p:spPr bwMode="auto">
            <a:xfrm>
              <a:off x="6916738" y="4457700"/>
              <a:ext cx="71438" cy="71438"/>
            </a:xfrm>
            <a:custGeom>
              <a:avLst/>
              <a:gdLst>
                <a:gd name="T0" fmla="*/ 13 w 25"/>
                <a:gd name="T1" fmla="*/ 25 h 25"/>
                <a:gd name="T2" fmla="*/ 0 w 25"/>
                <a:gd name="T3" fmla="*/ 12 h 25"/>
                <a:gd name="T4" fmla="*/ 13 w 25"/>
                <a:gd name="T5" fmla="*/ 0 h 25"/>
                <a:gd name="T6" fmla="*/ 25 w 25"/>
                <a:gd name="T7" fmla="*/ 12 h 25"/>
                <a:gd name="T8" fmla="*/ 13 w 25"/>
                <a:gd name="T9" fmla="*/ 25 h 25"/>
                <a:gd name="T10" fmla="*/ 13 w 25"/>
                <a:gd name="T11" fmla="*/ 5 h 25"/>
                <a:gd name="T12" fmla="*/ 6 w 25"/>
                <a:gd name="T13" fmla="*/ 12 h 25"/>
                <a:gd name="T14" fmla="*/ 13 w 25"/>
                <a:gd name="T15" fmla="*/ 19 h 25"/>
                <a:gd name="T16" fmla="*/ 20 w 25"/>
                <a:gd name="T17" fmla="*/ 12 h 25"/>
                <a:gd name="T18" fmla="*/ 13 w 25"/>
                <a:gd name="T1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25"/>
                  </a:moveTo>
                  <a:cubicBezTo>
                    <a:pt x="6" y="25"/>
                    <a:pt x="0" y="19"/>
                    <a:pt x="0" y="12"/>
                  </a:cubicBezTo>
                  <a:cubicBezTo>
                    <a:pt x="0" y="5"/>
                    <a:pt x="6" y="0"/>
                    <a:pt x="13" y="0"/>
                  </a:cubicBezTo>
                  <a:cubicBezTo>
                    <a:pt x="20" y="0"/>
                    <a:pt x="25" y="5"/>
                    <a:pt x="25" y="12"/>
                  </a:cubicBezTo>
                  <a:cubicBezTo>
                    <a:pt x="25" y="19"/>
                    <a:pt x="20" y="25"/>
                    <a:pt x="13" y="25"/>
                  </a:cubicBezTo>
                  <a:close/>
                  <a:moveTo>
                    <a:pt x="13" y="5"/>
                  </a:moveTo>
                  <a:cubicBezTo>
                    <a:pt x="9" y="5"/>
                    <a:pt x="6" y="8"/>
                    <a:pt x="6" y="12"/>
                  </a:cubicBezTo>
                  <a:cubicBezTo>
                    <a:pt x="6" y="16"/>
                    <a:pt x="9" y="19"/>
                    <a:pt x="13" y="19"/>
                  </a:cubicBezTo>
                  <a:cubicBezTo>
                    <a:pt x="17" y="19"/>
                    <a:pt x="20" y="16"/>
                    <a:pt x="20" y="12"/>
                  </a:cubicBezTo>
                  <a:cubicBezTo>
                    <a:pt x="20" y="8"/>
                    <a:pt x="17"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Tree>
    <p:extLst>
      <p:ext uri="{BB962C8B-B14F-4D97-AF65-F5344CB8AC3E}">
        <p14:creationId xmlns:p14="http://schemas.microsoft.com/office/powerpoint/2010/main" val="669954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12" y="2271377"/>
            <a:ext cx="2268000" cy="176971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ja-JP" altLang="en-US" dirty="0"/>
              <a:t>実際なとこ、使ってみよう</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78783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527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やってみよう</a:t>
            </a:r>
            <a:endParaRPr kumimoji="1" lang="ja-JP" altLang="en-US" dirty="0"/>
          </a:p>
        </p:txBody>
      </p:sp>
      <p:sp>
        <p:nvSpPr>
          <p:cNvPr id="3" name="テキスト プレースホルダー 2"/>
          <p:cNvSpPr>
            <a:spLocks noGrp="1"/>
          </p:cNvSpPr>
          <p:nvPr>
            <p:ph type="body" sz="quarter" idx="13"/>
          </p:nvPr>
        </p:nvSpPr>
        <p:spPr/>
        <p:txBody>
          <a:bodyPr/>
          <a:lstStyle/>
          <a:p>
            <a:pPr>
              <a:buFont typeface="Wingdings" panose="05000000000000000000" pitchFamily="2" charset="2"/>
              <a:buChar char="l"/>
            </a:pPr>
            <a:r>
              <a:rPr lang="ja-JP" altLang="en-US" sz="2400" dirty="0" smtClean="0"/>
              <a:t>サブスクリプション、予算</a:t>
            </a:r>
            <a:endParaRPr lang="en-US" altLang="ja-JP" sz="2400" dirty="0" smtClean="0"/>
          </a:p>
          <a:p>
            <a:pPr>
              <a:buFont typeface="Wingdings" panose="05000000000000000000" pitchFamily="2" charset="2"/>
              <a:buChar char="l"/>
            </a:pPr>
            <a:r>
              <a:rPr lang="en-US" altLang="ja-JP" sz="2400" dirty="0" err="1" smtClean="0"/>
              <a:t>AzurePortal</a:t>
            </a:r>
            <a:endParaRPr lang="en-US" altLang="ja-JP" sz="2400" dirty="0"/>
          </a:p>
          <a:p>
            <a:pPr>
              <a:buFont typeface="Wingdings" panose="05000000000000000000" pitchFamily="2" charset="2"/>
              <a:buChar char="l"/>
            </a:pPr>
            <a:r>
              <a:rPr lang="ja-JP" altLang="en-US" sz="2400" dirty="0"/>
              <a:t>リソース</a:t>
            </a:r>
            <a:r>
              <a:rPr lang="ja-JP" altLang="en-US" sz="2400" dirty="0" smtClean="0"/>
              <a:t>作成</a:t>
            </a:r>
            <a:endParaRPr lang="en-US" altLang="ja-JP" sz="2400" dirty="0" smtClean="0"/>
          </a:p>
          <a:p>
            <a:pPr>
              <a:buFont typeface="Wingdings" panose="05000000000000000000" pitchFamily="2" charset="2"/>
              <a:buChar char="l"/>
            </a:pPr>
            <a:r>
              <a:rPr lang="ja-JP" altLang="en-US" sz="2400" dirty="0" smtClean="0"/>
              <a:t>コンテンツアップロード</a:t>
            </a:r>
            <a:endParaRPr lang="ja-JP" altLang="en-US" sz="2400" dirty="0"/>
          </a:p>
          <a:p>
            <a:pPr>
              <a:buFont typeface="Wingdings" panose="05000000000000000000" pitchFamily="2" charset="2"/>
              <a:buChar char="l"/>
            </a:pPr>
            <a:r>
              <a:rPr lang="ja-JP" altLang="en-US" sz="2400" dirty="0" smtClean="0"/>
              <a:t>ホームページ</a:t>
            </a:r>
            <a:r>
              <a:rPr lang="ja-JP" altLang="en-US" sz="2400" dirty="0"/>
              <a:t>が見れました</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121834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9">
            <a:extLst>
              <a:ext uri="{FF2B5EF4-FFF2-40B4-BE49-F238E27FC236}">
                <a16:creationId xmlns:a16="http://schemas.microsoft.com/office/drawing/2014/main" id="{CD9FC1C9-032F-4F8C-AF39-9DF0A3F57431}"/>
              </a:ext>
            </a:extLst>
          </p:cNvPr>
          <p:cNvPicPr>
            <a:picLocks noChangeAspect="1"/>
          </p:cNvPicPr>
          <p:nvPr/>
        </p:nvPicPr>
        <p:blipFill>
          <a:blip r:embed="rId2"/>
          <a:stretch>
            <a:fillRect/>
          </a:stretch>
        </p:blipFill>
        <p:spPr>
          <a:xfrm>
            <a:off x="6384032" y="1183582"/>
            <a:ext cx="4966653" cy="4981722"/>
          </a:xfrm>
          <a:prstGeom prst="rect">
            <a:avLst/>
          </a:prstGeom>
        </p:spPr>
      </p:pic>
      <p:pic>
        <p:nvPicPr>
          <p:cNvPr id="3" name="図 4" descr="テキスト が含まれている画像&#10;&#10;高い精度で生成された説明">
            <a:extLst>
              <a:ext uri="{FF2B5EF4-FFF2-40B4-BE49-F238E27FC236}">
                <a16:creationId xmlns:a16="http://schemas.microsoft.com/office/drawing/2014/main" id="{DEAE6EDB-33D2-4D38-B6E3-C0514C852308}"/>
              </a:ext>
            </a:extLst>
          </p:cNvPr>
          <p:cNvPicPr>
            <a:picLocks noChangeAspect="1"/>
          </p:cNvPicPr>
          <p:nvPr/>
        </p:nvPicPr>
        <p:blipFill>
          <a:blip r:embed="rId3"/>
          <a:stretch>
            <a:fillRect/>
          </a:stretch>
        </p:blipFill>
        <p:spPr>
          <a:xfrm>
            <a:off x="407192" y="2420888"/>
            <a:ext cx="3976912" cy="1930994"/>
          </a:xfrm>
          <a:prstGeom prst="rect">
            <a:avLst/>
          </a:prstGeom>
        </p:spPr>
      </p:pic>
      <p:sp>
        <p:nvSpPr>
          <p:cNvPr id="4" name="角丸四角形 3"/>
          <p:cNvSpPr/>
          <p:nvPr/>
        </p:nvSpPr>
        <p:spPr>
          <a:xfrm>
            <a:off x="7104112" y="4149080"/>
            <a:ext cx="1763246" cy="201622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5" name="角丸四角形吹き出し 4"/>
          <p:cNvSpPr/>
          <p:nvPr/>
        </p:nvSpPr>
        <p:spPr>
          <a:xfrm>
            <a:off x="1631504" y="4797152"/>
            <a:ext cx="4896544" cy="1656184"/>
          </a:xfrm>
          <a:prstGeom prst="wedgeRoundRectCallout">
            <a:avLst>
              <a:gd name="adj1" fmla="val 66218"/>
              <a:gd name="adj2" fmla="val -49801"/>
              <a:gd name="adj3" fmla="val 16667"/>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t" anchorCtr="0"/>
          <a:lstStyle/>
          <a:p>
            <a:pPr algn="l">
              <a:spcBef>
                <a:spcPts val="600"/>
              </a:spcBef>
              <a:buClr>
                <a:schemeClr val="accent1"/>
              </a:buClr>
            </a:pPr>
            <a:r>
              <a:rPr kumimoji="1" lang="ja-JP" altLang="en-US" sz="2400" dirty="0" smtClean="0">
                <a:solidFill>
                  <a:schemeClr val="tx1"/>
                </a:solidFill>
              </a:rPr>
              <a:t>俊敏に行動するために</a:t>
            </a:r>
            <a:endParaRPr kumimoji="1" lang="en-US" altLang="ja-JP" sz="2400" dirty="0" smtClean="0">
              <a:solidFill>
                <a:schemeClr val="tx1"/>
              </a:solidFill>
            </a:endParaRPr>
          </a:p>
          <a:p>
            <a:pPr algn="l">
              <a:spcBef>
                <a:spcPts val="600"/>
              </a:spcBef>
              <a:buClr>
                <a:schemeClr val="accent1"/>
              </a:buClr>
            </a:pPr>
            <a:r>
              <a:rPr kumimoji="1" lang="ja-JP" altLang="en-US" sz="2400" dirty="0" smtClean="0">
                <a:solidFill>
                  <a:schemeClr val="tx1"/>
                </a:solidFill>
              </a:rPr>
              <a:t>新しい情報をいち早く知るために</a:t>
            </a:r>
            <a:endParaRPr kumimoji="1" lang="en-US" altLang="ja-JP" sz="2400" dirty="0" smtClean="0">
              <a:solidFill>
                <a:schemeClr val="tx1"/>
              </a:solidFill>
            </a:endParaRPr>
          </a:p>
          <a:p>
            <a:pPr algn="l">
              <a:spcBef>
                <a:spcPts val="600"/>
              </a:spcBef>
              <a:buClr>
                <a:schemeClr val="accent1"/>
              </a:buClr>
            </a:pPr>
            <a:r>
              <a:rPr kumimoji="1" lang="ja-JP" altLang="en-US" sz="2400" dirty="0" smtClean="0">
                <a:solidFill>
                  <a:schemeClr val="tx1"/>
                </a:solidFill>
              </a:rPr>
              <a:t>アンテナは常に高く広く</a:t>
            </a:r>
          </a:p>
        </p:txBody>
      </p:sp>
    </p:spTree>
    <p:extLst>
      <p:ext uri="{BB962C8B-B14F-4D97-AF65-F5344CB8AC3E}">
        <p14:creationId xmlns:p14="http://schemas.microsoft.com/office/powerpoint/2010/main" val="3090602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72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p:cNvGraphicFramePr>
            <a:graphicFrameLocks noGrp="1"/>
          </p:cNvGraphicFramePr>
          <p:nvPr>
            <p:extLst>
              <p:ext uri="{D42A27DB-BD31-4B8C-83A1-F6EECF244321}">
                <p14:modId xmlns:p14="http://schemas.microsoft.com/office/powerpoint/2010/main" val="2416518755"/>
              </p:ext>
            </p:extLst>
          </p:nvPr>
        </p:nvGraphicFramePr>
        <p:xfrm>
          <a:off x="12" y="1562758"/>
          <a:ext cx="11774557" cy="445104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238770775"/>
                    </a:ext>
                  </a:extLst>
                </a:gridCol>
                <a:gridCol w="10935141">
                  <a:extLst>
                    <a:ext uri="{9D8B030D-6E8A-4147-A177-3AD203B41FA5}">
                      <a16:colId xmlns:a16="http://schemas.microsoft.com/office/drawing/2014/main" val="3352972558"/>
                    </a:ext>
                  </a:extLst>
                </a:gridCol>
              </a:tblGrid>
              <a:tr h="684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01</a:t>
                      </a:r>
                    </a:p>
                  </a:txBody>
                  <a:tcPr marL="0" marR="0" marT="0" marB="54000" anchor="b">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クラウド概要</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7200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7412767"/>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パブリッククラウドサービス動向</a:t>
                      </a:r>
                      <a:endParaRPr kumimoji="0" lang="en-US" sz="1600" b="0" i="0" u="none" strike="noStrike" kern="1200" cap="none" spc="0" normalizeH="0" baseline="0" noProof="0" dirty="0" smtClean="0">
                        <a:ln>
                          <a:noFill/>
                        </a:ln>
                        <a:solidFill>
                          <a:srgbClr val="282828"/>
                        </a:solidFill>
                        <a:effectLst/>
                        <a:uLnTx/>
                        <a:uFillTx/>
                        <a:latin typeface="+mn-lt"/>
                        <a:ea typeface="+mn-ea"/>
                        <a:cs typeface="+mn-cs"/>
                      </a:endParaRPr>
                    </a:p>
                    <a:p>
                      <a:pPr marL="180000" marR="0" lvl="0"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おさらい</a:t>
                      </a: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872757"/>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02</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err="1" smtClean="0">
                          <a:ln>
                            <a:noFill/>
                          </a:ln>
                          <a:solidFill>
                            <a:srgbClr val="08107B"/>
                          </a:solidFill>
                          <a:effectLst/>
                          <a:uLnTx/>
                          <a:uFillTx/>
                          <a:latin typeface="+mn-lt"/>
                          <a:ea typeface="+mn-ea"/>
                          <a:cs typeface="+mn-cs"/>
                        </a:rPr>
                        <a:t>Oympus</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のクラウド動向</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8579450"/>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そんな中で</a:t>
                      </a:r>
                      <a:r>
                        <a:rPr kumimoji="0" lang="en-US" altLang="ja-JP" sz="1600" b="0" i="0" u="none" strike="noStrike" kern="1200" cap="none" spc="0" normalizeH="0" baseline="0" noProof="0" dirty="0" smtClean="0">
                          <a:ln>
                            <a:noFill/>
                          </a:ln>
                          <a:solidFill>
                            <a:srgbClr val="282828"/>
                          </a:solidFill>
                          <a:effectLst/>
                          <a:uLnTx/>
                          <a:uFillTx/>
                          <a:latin typeface="+mn-lt"/>
                          <a:ea typeface="+mn-ea"/>
                          <a:cs typeface="+mn-cs"/>
                        </a:rPr>
                        <a:t>Olympus</a:t>
                      </a: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は</a:t>
                      </a: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600" b="0" i="0" u="none" strike="noStrike" kern="1200" cap="none" spc="0" normalizeH="0" baseline="0" noProof="0" dirty="0" smtClean="0">
                          <a:ln>
                            <a:noFill/>
                          </a:ln>
                          <a:solidFill>
                            <a:schemeClr val="tx1"/>
                          </a:solidFill>
                          <a:effectLst/>
                          <a:uLnTx/>
                          <a:uFillTx/>
                          <a:latin typeface="+mn-lt"/>
                          <a:ea typeface="+mn-ea"/>
                          <a:cs typeface="+mn-cs"/>
                        </a:rPr>
                        <a:t>Olympus</a:t>
                      </a:r>
                      <a:r>
                        <a:rPr kumimoji="0" lang="ja-JP" altLang="en-US" sz="1600" b="0" i="0" u="none" strike="noStrike" kern="1200" cap="none" spc="0" normalizeH="0" baseline="0" noProof="0" dirty="0" smtClean="0">
                          <a:ln>
                            <a:noFill/>
                          </a:ln>
                          <a:solidFill>
                            <a:schemeClr val="tx1"/>
                          </a:solidFill>
                          <a:effectLst/>
                          <a:uLnTx/>
                          <a:uFillTx/>
                          <a:latin typeface="+mn-lt"/>
                          <a:ea typeface="+mn-ea"/>
                          <a:cs typeface="+mn-cs"/>
                        </a:rPr>
                        <a:t>のクラウド（１）（２）（３）</a:t>
                      </a:r>
                      <a:endParaRPr kumimoji="0" lang="en-US" altLang="ja-JP" sz="1600" b="0" i="0" u="none" strike="noStrike" kern="1200" cap="none" spc="0" normalizeH="0" baseline="0" noProof="0" dirty="0" smtClean="0">
                        <a:ln>
                          <a:noFill/>
                        </a:ln>
                        <a:solidFill>
                          <a:schemeClr val="tx1"/>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0823360"/>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03</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smtClean="0">
                          <a:ln>
                            <a:noFill/>
                          </a:ln>
                          <a:solidFill>
                            <a:srgbClr val="08107B"/>
                          </a:solidFill>
                          <a:effectLst/>
                          <a:uLnTx/>
                          <a:uFillTx/>
                          <a:latin typeface="+mn-lt"/>
                          <a:ea typeface="+mn-ea"/>
                          <a:cs typeface="+mn-cs"/>
                        </a:rPr>
                        <a:t>Azure</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の最新動向</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113183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ja-JP" sz="1600" b="0" i="0" u="none" strike="noStrike" kern="1200" cap="none" spc="0" normalizeH="0" baseline="0" noProof="0" dirty="0" smtClean="0">
                          <a:ln>
                            <a:noFill/>
                          </a:ln>
                          <a:solidFill>
                            <a:srgbClr val="282828"/>
                          </a:solidFill>
                          <a:effectLst/>
                          <a:uLnTx/>
                          <a:uFillTx/>
                          <a:latin typeface="+mn-lt"/>
                          <a:ea typeface="+mn-ea"/>
                          <a:cs typeface="+mn-cs"/>
                        </a:rPr>
                        <a:t>Azure</a:t>
                      </a: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で何ができるの？</a:t>
                      </a: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p>
                      <a:pPr marL="180000" marR="0" lvl="0"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600" b="0" i="0" u="none" strike="noStrike" kern="1200" cap="none" spc="0" normalizeH="0" baseline="0" noProof="0" dirty="0" smtClean="0">
                          <a:ln>
                            <a:noFill/>
                          </a:ln>
                          <a:solidFill>
                            <a:srgbClr val="282828"/>
                          </a:solidFill>
                          <a:effectLst/>
                          <a:uLnTx/>
                          <a:uFillTx/>
                          <a:latin typeface="+mn-lt"/>
                          <a:ea typeface="+mn-ea"/>
                          <a:cs typeface="+mn-cs"/>
                        </a:rPr>
                        <a:t>科学ソフトとしてどんなサービスは確認済み？</a:t>
                      </a: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999145"/>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04</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実際なとこ、使ってみよう</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475714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9277391"/>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2850936"/>
                  </a:ext>
                </a:extLst>
              </a:tr>
            </a:tbl>
          </a:graphicData>
        </a:graphic>
      </p:graphicFrame>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34322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smtClean="0"/>
              <a:t>01</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ja-JP" altLang="en-US" dirty="0" smtClean="0"/>
              <a:t>クラウド概要</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226114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テキストデータを単語リストに変換</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4907780" y="305990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 name="テキスト ボックス 12"/>
          <p:cNvSpPr txBox="1"/>
          <p:nvPr/>
        </p:nvSpPr>
        <p:spPr>
          <a:xfrm>
            <a:off x="407193" y="2889026"/>
            <a:ext cx="4176464" cy="1061829"/>
          </a:xfrm>
          <a:prstGeom prst="rect">
            <a:avLst/>
          </a:prstGeom>
          <a:noFill/>
          <a:ln>
            <a:solidFill>
              <a:schemeClr val="tx1"/>
            </a:solidFill>
          </a:ln>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80000" indent="-180000">
              <a:spcBef>
                <a:spcPts val="600"/>
              </a:spcBef>
              <a:buClr>
                <a:schemeClr val="accent1"/>
              </a:buClr>
              <a:buFont typeface="Wingdings" panose="05000000000000000000" pitchFamily="2" charset="2"/>
              <a:buChar char="§"/>
            </a:pPr>
            <a:endParaRPr kumimoji="1" lang="ja-JP" altLang="en-US" sz="1600" noProof="0" dirty="0" err="1" smtClean="0"/>
          </a:p>
        </p:txBody>
      </p:sp>
      <p:graphicFrame>
        <p:nvGraphicFramePr>
          <p:cNvPr id="14" name="表 13"/>
          <p:cNvGraphicFramePr>
            <a:graphicFrameLocks noGrp="1"/>
          </p:cNvGraphicFramePr>
          <p:nvPr>
            <p:extLst>
              <p:ext uri="{D42A27DB-BD31-4B8C-83A1-F6EECF244321}">
                <p14:modId xmlns:p14="http://schemas.microsoft.com/office/powerpoint/2010/main" val="3757474431"/>
              </p:ext>
            </p:extLst>
          </p:nvPr>
        </p:nvGraphicFramePr>
        <p:xfrm>
          <a:off x="7032104" y="1753559"/>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Tree>
    <p:extLst>
      <p:ext uri="{BB962C8B-B14F-4D97-AF65-F5344CB8AC3E}">
        <p14:creationId xmlns:p14="http://schemas.microsoft.com/office/powerpoint/2010/main" val="103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単語リストを</a:t>
            </a:r>
            <a:r>
              <a:rPr kumimoji="1" lang="en-US" altLang="ja-JP" dirty="0" smtClean="0"/>
              <a:t>Vocabulary</a:t>
            </a:r>
            <a:r>
              <a:rPr kumimoji="1" lang="ja-JP" altLang="en-US" dirty="0" smtClean="0"/>
              <a:t>と</a:t>
            </a:r>
            <a:r>
              <a:rPr kumimoji="1" lang="en-US" altLang="ja-JP" dirty="0" smtClean="0"/>
              <a:t>Corpus</a:t>
            </a:r>
            <a:r>
              <a:rPr kumimoji="1" lang="ja-JP" altLang="en-US" dirty="0" smtClean="0"/>
              <a:t>に変換</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3052375271"/>
              </p:ext>
            </p:extLst>
          </p:nvPr>
        </p:nvGraphicFramePr>
        <p:xfrm>
          <a:off x="408167" y="1751161"/>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9" name="右矢印 8"/>
          <p:cNvSpPr/>
          <p:nvPr/>
        </p:nvSpPr>
        <p:spPr>
          <a:xfrm>
            <a:off x="2781358" y="233982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1743416796"/>
              </p:ext>
            </p:extLst>
          </p:nvPr>
        </p:nvGraphicFramePr>
        <p:xfrm>
          <a:off x="5122997" y="1059097"/>
          <a:ext cx="1944216" cy="333756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4263842682"/>
                    </a:ext>
                  </a:extLst>
                </a:gridCol>
                <a:gridCol w="1440160">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0</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2</a:t>
                      </a:r>
                      <a:endParaRPr kumimoji="1" lang="ja-JP" altLang="en-US" dirty="0"/>
                    </a:p>
                  </a:txBody>
                  <a:tcPr/>
                </a:tc>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3</a:t>
                      </a:r>
                      <a:endParaRPr kumimoji="1" lang="ja-JP" altLang="en-US" dirty="0"/>
                    </a:p>
                  </a:txBody>
                  <a:tcPr/>
                </a:tc>
                <a:tc>
                  <a:txBody>
                    <a:bodyPr/>
                    <a:lstStyle/>
                    <a:p>
                      <a:r>
                        <a:rPr kumimoji="1" lang="en-US" altLang="ja-JP" dirty="0" smtClean="0"/>
                        <a:t>“and”</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4</a:t>
                      </a:r>
                      <a:endParaRPr kumimoji="1" lang="ja-JP" altLang="en-US" dirty="0"/>
                    </a:p>
                  </a:txBody>
                  <a:tcPr/>
                </a:tc>
                <a:tc>
                  <a:txBody>
                    <a:bodyPr/>
                    <a:lstStyle/>
                    <a:p>
                      <a:r>
                        <a:rPr kumimoji="1" lang="en-US" altLang="ja-JP" dirty="0" smtClean="0"/>
                        <a:t>“bank”</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6</a:t>
                      </a:r>
                    </a:p>
                  </a:txBody>
                  <a:tcPr/>
                </a:tc>
                <a:tc>
                  <a:txBody>
                    <a:bodyPr/>
                    <a:lstStyle/>
                    <a:p>
                      <a:r>
                        <a:rPr kumimoji="1" lang="en-US" altLang="ja-JP" dirty="0" smtClean="0"/>
                        <a:t>“by”</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308809473"/>
              </p:ext>
            </p:extLst>
          </p:nvPr>
        </p:nvGraphicFramePr>
        <p:xfrm>
          <a:off x="9829686" y="1756241"/>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3" name="テキスト ボックス 2"/>
          <p:cNvSpPr txBox="1"/>
          <p:nvPr/>
        </p:nvSpPr>
        <p:spPr>
          <a:xfrm>
            <a:off x="471409" y="1504940"/>
            <a:ext cx="1512168" cy="246221"/>
          </a:xfrm>
          <a:prstGeom prst="rect">
            <a:avLst/>
          </a:prstGeom>
          <a:noFill/>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kumimoji="1" lang="ja-JP" altLang="en-US" sz="1600" noProof="0" dirty="0" smtClean="0"/>
              <a:t>単語のリスト</a:t>
            </a:r>
            <a:endParaRPr kumimoji="1" lang="ja-JP" altLang="en-US" sz="1600" noProof="0" dirty="0" smtClean="0"/>
          </a:p>
        </p:txBody>
      </p:sp>
      <p:sp>
        <p:nvSpPr>
          <p:cNvPr id="14" name="テキスト ボックス 13"/>
          <p:cNvSpPr txBox="1"/>
          <p:nvPr/>
        </p:nvSpPr>
        <p:spPr>
          <a:xfrm>
            <a:off x="5122997" y="806515"/>
            <a:ext cx="1512168" cy="246221"/>
          </a:xfrm>
          <a:prstGeom prst="rect">
            <a:avLst/>
          </a:prstGeom>
          <a:noFill/>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kumimoji="1" lang="en-US" altLang="ja-JP" sz="1600" noProof="0" dirty="0" smtClean="0"/>
              <a:t>Vocabulary</a:t>
            </a:r>
            <a:endParaRPr kumimoji="1" lang="ja-JP" altLang="en-US" sz="1600" noProof="0" dirty="0" smtClean="0"/>
          </a:p>
        </p:txBody>
      </p:sp>
      <p:sp>
        <p:nvSpPr>
          <p:cNvPr id="15" name="テキスト ボックス 14"/>
          <p:cNvSpPr txBox="1"/>
          <p:nvPr/>
        </p:nvSpPr>
        <p:spPr>
          <a:xfrm>
            <a:off x="9877799" y="1504940"/>
            <a:ext cx="1512168" cy="246221"/>
          </a:xfrm>
          <a:prstGeom prst="rect">
            <a:avLst/>
          </a:prstGeom>
          <a:noFill/>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kumimoji="1" lang="en-US" altLang="ja-JP" sz="1600" noProof="0" dirty="0" smtClean="0"/>
              <a:t>Corpus</a:t>
            </a:r>
            <a:endParaRPr kumimoji="1" lang="ja-JP" altLang="en-US" sz="1600" noProof="0" dirty="0" smtClean="0"/>
          </a:p>
        </p:txBody>
      </p:sp>
      <p:sp>
        <p:nvSpPr>
          <p:cNvPr id="16" name="右矢印 15"/>
          <p:cNvSpPr/>
          <p:nvPr/>
        </p:nvSpPr>
        <p:spPr>
          <a:xfrm>
            <a:off x="2781358" y="4429545"/>
            <a:ext cx="6588497"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右矢印 16"/>
          <p:cNvSpPr/>
          <p:nvPr/>
        </p:nvSpPr>
        <p:spPr>
          <a:xfrm>
            <a:off x="7569655" y="2367837"/>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Tree>
    <p:extLst>
      <p:ext uri="{BB962C8B-B14F-4D97-AF65-F5344CB8AC3E}">
        <p14:creationId xmlns:p14="http://schemas.microsoft.com/office/powerpoint/2010/main" val="18295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Corpus</a:t>
            </a:r>
            <a:r>
              <a:rPr kumimoji="1" lang="ja-JP" altLang="en-US" dirty="0" smtClean="0"/>
              <a:t>を学習データに変換</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2781358" y="233982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3520676499"/>
              </p:ext>
            </p:extLst>
          </p:nvPr>
        </p:nvGraphicFramePr>
        <p:xfrm>
          <a:off x="5122997" y="1301497"/>
          <a:ext cx="3709309" cy="3337560"/>
        </p:xfrm>
        <a:graphic>
          <a:graphicData uri="http://schemas.openxmlformats.org/drawingml/2006/table">
            <a:tbl>
              <a:tblPr firstRow="1" bandRow="1">
                <a:tableStyleId>{5C22544A-7EE6-4342-B048-85BDC9FD1C3A}</a:tableStyleId>
              </a:tblPr>
              <a:tblGrid>
                <a:gridCol w="552451">
                  <a:extLst>
                    <a:ext uri="{9D8B030D-6E8A-4147-A177-3AD203B41FA5}">
                      <a16:colId xmlns:a16="http://schemas.microsoft.com/office/drawing/2014/main" val="4263842682"/>
                    </a:ext>
                  </a:extLst>
                </a:gridCol>
                <a:gridCol w="1578429">
                  <a:extLst>
                    <a:ext uri="{9D8B030D-6E8A-4147-A177-3AD203B41FA5}">
                      <a16:colId xmlns:a16="http://schemas.microsoft.com/office/drawing/2014/main" val="1313116525"/>
                    </a:ext>
                  </a:extLst>
                </a:gridCol>
                <a:gridCol w="1578429">
                  <a:extLst>
                    <a:ext uri="{9D8B030D-6E8A-4147-A177-3AD203B41FA5}">
                      <a16:colId xmlns:a16="http://schemas.microsoft.com/office/drawing/2014/main" val="2368437652"/>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前の単語の</a:t>
                      </a:r>
                      <a:r>
                        <a:rPr kumimoji="1" lang="en-US" altLang="ja-JP" dirty="0" smtClean="0"/>
                        <a:t>ID</a:t>
                      </a:r>
                      <a:endParaRPr kumimoji="1" lang="ja-JP" altLang="en-US" dirty="0"/>
                    </a:p>
                  </a:txBody>
                  <a:tcPr/>
                </a:tc>
                <a:tc>
                  <a:txBody>
                    <a:bodyPr/>
                    <a:lstStyle/>
                    <a:p>
                      <a:r>
                        <a:rPr kumimoji="1" lang="ja-JP" altLang="en-US" dirty="0" smtClean="0"/>
                        <a:t>後の単語の</a:t>
                      </a:r>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20</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17</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8</a:t>
                      </a:r>
                      <a:endParaRPr kumimoji="1" lang="ja-JP" altLang="en-US" dirty="0"/>
                    </a:p>
                  </a:txBody>
                  <a:tcPr/>
                </a:tc>
                <a:tc>
                  <a:txBody>
                    <a:bodyPr/>
                    <a:lstStyle/>
                    <a:p>
                      <a:r>
                        <a:rPr kumimoji="1" lang="en-US" altLang="ja-JP" dirty="0" smtClean="0"/>
                        <a:t>17</a:t>
                      </a:r>
                      <a:endParaRPr kumimoji="1" lang="ja-JP" altLang="en-US" dirty="0"/>
                    </a:p>
                  </a:txBody>
                  <a:tcPr/>
                </a:tc>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19</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16</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16</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12</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12</a:t>
                      </a:r>
                    </a:p>
                  </a:txBody>
                  <a:tcPr/>
                </a:tc>
                <a:tc>
                  <a:txBody>
                    <a:bodyPr/>
                    <a:lstStyle/>
                    <a:p>
                      <a:r>
                        <a:rPr kumimoji="1" lang="en-US" altLang="ja-JP" dirty="0" smtClean="0"/>
                        <a:t>16</a:t>
                      </a:r>
                    </a:p>
                  </a:txBody>
                  <a:tcPr/>
                </a:tc>
                <a:tc>
                  <a:txBody>
                    <a:bodyPr/>
                    <a:lstStyle/>
                    <a:p>
                      <a:r>
                        <a:rPr kumimoji="1" lang="en-US" altLang="ja-JP" dirty="0" smtClean="0"/>
                        <a:t>15</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tc>
                  <a:txBody>
                    <a:bodyPr/>
                    <a:lstStyle/>
                    <a:p>
                      <a:endParaRPr kumimoji="1" lang="en-US" altLang="ja-JP" dirty="0" smtClean="0"/>
                    </a:p>
                  </a:txBody>
                  <a:tcPr/>
                </a:tc>
                <a:extLst>
                  <a:ext uri="{0D108BD9-81ED-4DB2-BD59-A6C34878D82A}">
                    <a16:rowId xmlns:a16="http://schemas.microsoft.com/office/drawing/2014/main" val="60816103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949235794"/>
              </p:ext>
            </p:extLst>
          </p:nvPr>
        </p:nvGraphicFramePr>
        <p:xfrm>
          <a:off x="407193" y="1304037"/>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14" name="テキスト ボックス 13"/>
          <p:cNvSpPr txBox="1"/>
          <p:nvPr/>
        </p:nvSpPr>
        <p:spPr>
          <a:xfrm>
            <a:off x="5122997" y="1052736"/>
            <a:ext cx="1512168" cy="246221"/>
          </a:xfrm>
          <a:prstGeom prst="rect">
            <a:avLst/>
          </a:prstGeom>
          <a:noFill/>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kumimoji="1" lang="ja-JP" altLang="en-US" sz="1600" dirty="0" smtClean="0"/>
              <a:t>学習データ</a:t>
            </a:r>
            <a:endParaRPr kumimoji="1" lang="ja-JP" altLang="en-US" sz="1600" noProof="0" dirty="0" smtClean="0"/>
          </a:p>
        </p:txBody>
      </p:sp>
      <p:sp>
        <p:nvSpPr>
          <p:cNvPr id="15" name="テキスト ボックス 14"/>
          <p:cNvSpPr txBox="1"/>
          <p:nvPr/>
        </p:nvSpPr>
        <p:spPr>
          <a:xfrm>
            <a:off x="407193" y="1052736"/>
            <a:ext cx="1512168" cy="246221"/>
          </a:xfrm>
          <a:prstGeom prst="rect">
            <a:avLst/>
          </a:prstGeom>
          <a:noFill/>
        </p:spPr>
        <p:txBody>
          <a:bodyPr wrap="square" lIns="0" tIns="0" rIns="0" bIns="0" rtlCol="0">
            <a:spAutoFit/>
          </a:bodyPr>
          <a:lstStyle/>
          <a:p>
            <a:pPr marL="180000" indent="-180000">
              <a:spcBef>
                <a:spcPts val="600"/>
              </a:spcBef>
              <a:buClr>
                <a:schemeClr val="accent1"/>
              </a:buClr>
              <a:buFont typeface="Wingdings" panose="05000000000000000000" pitchFamily="2" charset="2"/>
              <a:buChar char="§"/>
            </a:pPr>
            <a:r>
              <a:rPr kumimoji="1" lang="en-US" altLang="ja-JP" sz="1600" noProof="0" dirty="0" smtClean="0"/>
              <a:t>Corpus</a:t>
            </a:r>
            <a:endParaRPr kumimoji="1" lang="ja-JP" altLang="en-US" sz="1600" noProof="0" dirty="0" smtClean="0"/>
          </a:p>
        </p:txBody>
      </p:sp>
    </p:spTree>
    <p:extLst>
      <p:ext uri="{BB962C8B-B14F-4D97-AF65-F5344CB8AC3E}">
        <p14:creationId xmlns:p14="http://schemas.microsoft.com/office/powerpoint/2010/main" val="789579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ネットワーク構造</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4" name="テキスト プレースホルダー 3"/>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077872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12" y="2271377"/>
            <a:ext cx="2268000" cy="1769715"/>
          </a:xfrm>
        </p:spPr>
        <p:txBody>
          <a:bodyPr/>
          <a:lstStyle/>
          <a:p>
            <a:r>
              <a:rPr lang="en-US" dirty="0" smtClean="0"/>
              <a:t>0</a:t>
            </a:r>
            <a:r>
              <a:rPr lang="en-US" altLang="ja-JP" dirty="0" smtClean="0"/>
              <a:t>2</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kumimoji="0" lang="en-US" altLang="ja-JP" b="0" dirty="0" err="1">
                <a:solidFill>
                  <a:srgbClr val="08107B"/>
                </a:solidFill>
              </a:rPr>
              <a:t>Oympus</a:t>
            </a:r>
            <a:r>
              <a:rPr kumimoji="0" lang="ja-JP" altLang="en-US" b="0" dirty="0">
                <a:solidFill>
                  <a:srgbClr val="08107B"/>
                </a:solidFill>
              </a:rPr>
              <a:t>のクラウド動向</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7746030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4_zL6JVRvihjwzYuXu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MjSp3_4QIeZkDPcrN8K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0s8ixIpRxu6ZoWLB_mw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jyb1kTZRdy7qQC.Hpz4hg"/>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プレゼンテーション4" id="{98DC94F6-21BA-4499-BB0A-6A546BE3A04A}" vid="{6DAFD1D1-51D9-4178-830E-0173B03EC733}"/>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284</TotalTime>
  <Words>1003</Words>
  <Application>Microsoft Office PowerPoint</Application>
  <PresentationFormat>ワイド画面</PresentationFormat>
  <Paragraphs>213</Paragraphs>
  <Slides>22</Slides>
  <Notes>6</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22</vt:i4>
      </vt:variant>
    </vt:vector>
  </HeadingPairs>
  <TitlesOfParts>
    <vt:vector size="30" baseType="lpstr">
      <vt:lpstr>HGP創英角ｺﾞｼｯｸUB</vt:lpstr>
      <vt:lpstr>Meiryo UI</vt:lpstr>
      <vt:lpstr>Yu Gothic UI</vt:lpstr>
      <vt:lpstr>メイリオ</vt:lpstr>
      <vt:lpstr>Arial</vt:lpstr>
      <vt:lpstr>Wingdings</vt:lpstr>
      <vt:lpstr>PPT_internaluse_Japan_20191015</vt:lpstr>
      <vt:lpstr>think-cell Folie</vt:lpstr>
      <vt:lpstr>word2vecの紹介</vt:lpstr>
      <vt:lpstr>PowerPoint プレゼンテーション</vt:lpstr>
      <vt:lpstr>PowerPoint プレゼンテーション</vt:lpstr>
      <vt:lpstr>PowerPoint プレゼンテーション</vt:lpstr>
      <vt:lpstr>テキストデータを単語リストに変換</vt:lpstr>
      <vt:lpstr>単語リストをVocabularyとCorpusに変換</vt:lpstr>
      <vt:lpstr>Corpusを学習データに変換</vt:lpstr>
      <vt:lpstr>ネットワーク構造</vt:lpstr>
      <vt:lpstr>PowerPoint プレゼンテーション</vt:lpstr>
      <vt:lpstr>そんな中でOlympusは</vt:lpstr>
      <vt:lpstr>【添付資料】ISMセキュリティアーキテクチャ: 全体システム構成</vt:lpstr>
      <vt:lpstr>Olympusのクラウド（１）</vt:lpstr>
      <vt:lpstr>【添付資料】 OSSA（ANI：Ringo Cloud Factory）</vt:lpstr>
      <vt:lpstr>Olympusのクラウド（２）</vt:lpstr>
      <vt:lpstr>Olympusのクラウド（３）</vt:lpstr>
      <vt:lpstr>PowerPoint プレゼンテーション</vt:lpstr>
      <vt:lpstr>Azureで何ができるの？</vt:lpstr>
      <vt:lpstr>科学ソフトとしてどんなサービスは確認済み？</vt:lpstr>
      <vt:lpstr>PowerPoint プレゼンテーション</vt:lpstr>
      <vt:lpstr>やってみよう</vt:lpstr>
      <vt:lpstr>PowerPoint プレゼンテーション</vt:lpstr>
      <vt:lpstr>PowerPoint プレゼンテーション</vt:lpstr>
    </vt:vector>
  </TitlesOfParts>
  <Manager>Name</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subject>PowerPoint Template</dc:subject>
  <dc:creator>安西 泰久</dc:creator>
  <dc:description>Template is optimized for PPT 2010</dc:description>
  <cp:lastModifiedBy>秋山 光弘</cp:lastModifiedBy>
  <cp:revision>9</cp:revision>
  <dcterms:created xsi:type="dcterms:W3CDTF">2019-11-13T02:06:50Z</dcterms:created>
  <dcterms:modified xsi:type="dcterms:W3CDTF">2019-12-02T06:58:26Z</dcterms:modified>
</cp:coreProperties>
</file>