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81" r:id="rId5"/>
    <p:sldId id="282" r:id="rId6"/>
    <p:sldId id="261" r:id="rId7"/>
    <p:sldId id="283" r:id="rId8"/>
    <p:sldId id="279" r:id="rId9"/>
    <p:sldId id="295" r:id="rId10"/>
    <p:sldId id="284" r:id="rId11"/>
    <p:sldId id="285" r:id="rId12"/>
    <p:sldId id="296" r:id="rId13"/>
    <p:sldId id="286" r:id="rId14"/>
    <p:sldId id="297" r:id="rId15"/>
    <p:sldId id="298" r:id="rId16"/>
    <p:sldId id="299" r:id="rId17"/>
    <p:sldId id="300" r:id="rId18"/>
    <p:sldId id="301" r:id="rId19"/>
    <p:sldId id="302" r:id="rId20"/>
    <p:sldId id="303" r:id="rId21"/>
    <p:sldId id="275"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49">
          <p15:clr>
            <a:srgbClr val="A4A3A4"/>
          </p15:clr>
        </p15:guide>
        <p15:guide id="2" pos="3918">
          <p15:clr>
            <a:srgbClr val="A4A3A4"/>
          </p15:clr>
        </p15:guide>
        <p15:guide id="3" pos="256">
          <p15:clr>
            <a:srgbClr val="A4A3A4"/>
          </p15:clr>
        </p15:guide>
        <p15:guide id="4" pos="7422">
          <p15:clr>
            <a:srgbClr val="A4A3A4"/>
          </p15:clr>
        </p15:guide>
        <p15:guide id="5" orient="horz" pos="923">
          <p15:clr>
            <a:srgbClr val="A4A3A4"/>
          </p15:clr>
        </p15:guide>
        <p15:guide id="6" orient="horz" pos="39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1" autoAdjust="0"/>
    <p:restoredTop sz="76404" autoAdjust="0"/>
  </p:normalViewPr>
  <p:slideViewPr>
    <p:cSldViewPr showGuides="1">
      <p:cViewPr varScale="1">
        <p:scale>
          <a:sx n="88" d="100"/>
          <a:sy n="88" d="100"/>
        </p:scale>
        <p:origin x="1356" y="78"/>
      </p:cViewPr>
      <p:guideLst>
        <p:guide pos="3749"/>
        <p:guide pos="3918"/>
        <p:guide pos="256"/>
        <p:guide pos="7422"/>
        <p:guide orient="horz" pos="923"/>
        <p:guide orient="horz" pos="3906"/>
      </p:guideLst>
    </p:cSldViewPr>
  </p:slideViewPr>
  <p:notesTextViewPr>
    <p:cViewPr>
      <p:scale>
        <a:sx n="3" d="2"/>
        <a:sy n="3" d="2"/>
      </p:scale>
      <p:origin x="0" y="0"/>
    </p:cViewPr>
  </p:notesTextViewPr>
  <p:sorterViewPr>
    <p:cViewPr>
      <p:scale>
        <a:sx n="82" d="100"/>
        <a:sy n="82" d="100"/>
      </p:scale>
      <p:origin x="0" y="-4224"/>
    </p:cViewPr>
  </p:sorterViewPr>
  <p:notesViewPr>
    <p:cSldViewPr>
      <p:cViewPr varScale="1">
        <p:scale>
          <a:sx n="53" d="100"/>
          <a:sy n="53" d="100"/>
        </p:scale>
        <p:origin x="19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Akiyama\src\DeepLerningKot\word2vec&#12398;&#35443;&#32048;.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0</a:t>
            </a:r>
          </a:p>
        </c:rich>
      </c:tx>
      <c:layout>
        <c:manualLayout>
          <c:xMode val="edge"/>
          <c:yMode val="edge"/>
          <c:x val="0.345555555555556"/>
          <c:y val="2.4074074074074098E-2"/>
        </c:manualLayout>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[word2vecの詳細.xlsx]Sheet5!$B$2:$B$20</c:f>
              <c:numCache>
                <c:formatCode>0.000</c:formatCode>
                <c:ptCount val="19"/>
                <c:pt idx="0">
                  <c:v>35.543999999999997</c:v>
                </c:pt>
                <c:pt idx="1">
                  <c:v>18.464458</c:v>
                </c:pt>
                <c:pt idx="2">
                  <c:v>8.1686720000000008</c:v>
                </c:pt>
                <c:pt idx="3">
                  <c:v>3.7313869999999998</c:v>
                </c:pt>
                <c:pt idx="4">
                  <c:v>1.6976610000000001</c:v>
                </c:pt>
                <c:pt idx="5">
                  <c:v>0.76901907000000003</c:v>
                </c:pt>
                <c:pt idx="6">
                  <c:v>0.34541738</c:v>
                </c:pt>
                <c:pt idx="7">
                  <c:v>0.1598232</c:v>
                </c:pt>
                <c:pt idx="8">
                  <c:v>6.1190777000000002E-2</c:v>
                </c:pt>
                <c:pt idx="9">
                  <c:v>2.0585638000000001E-3</c:v>
                </c:pt>
                <c:pt idx="10">
                  <c:v>2.3010317000000001E-3</c:v>
                </c:pt>
                <c:pt idx="11">
                  <c:v>3.3471213999999999E-3</c:v>
                </c:pt>
                <c:pt idx="12">
                  <c:v>6.917907E-3</c:v>
                </c:pt>
                <c:pt idx="13">
                  <c:v>6.3148079999999999E-3</c:v>
                </c:pt>
                <c:pt idx="14">
                  <c:v>4.5185030000000001E-3</c:v>
                </c:pt>
                <c:pt idx="15">
                  <c:v>-1.194107E-3</c:v>
                </c:pt>
                <c:pt idx="16">
                  <c:v>-1.0091902999999999E-2</c:v>
                </c:pt>
                <c:pt idx="17">
                  <c:v>-2.9841783E-2</c:v>
                </c:pt>
                <c:pt idx="18">
                  <c:v>-6.716925E-2</c:v>
                </c:pt>
              </c:numCache>
            </c:numRef>
          </c:xVal>
          <c:yVal>
            <c:numRef>
              <c:f>[word2vecの詳細.xlsx]Sheet5!$C$2:$C$20</c:f>
              <c:numCache>
                <c:formatCode>0.000</c:formatCode>
                <c:ptCount val="19"/>
                <c:pt idx="0">
                  <c:v>4.480547E-2</c:v>
                </c:pt>
                <c:pt idx="1">
                  <c:v>2.8583374000000002E-2</c:v>
                </c:pt>
                <c:pt idx="2">
                  <c:v>1.6482480000000001E-2</c:v>
                </c:pt>
                <c:pt idx="3">
                  <c:v>7.5549390000000001E-3</c:v>
                </c:pt>
                <c:pt idx="4">
                  <c:v>5.9270425999999998E-3</c:v>
                </c:pt>
                <c:pt idx="5">
                  <c:v>4.5658223999999999E-3</c:v>
                </c:pt>
                <c:pt idx="6">
                  <c:v>3.5252853000000001E-3</c:v>
                </c:pt>
                <c:pt idx="7">
                  <c:v>4.1501089999999999E-3</c:v>
                </c:pt>
                <c:pt idx="8">
                  <c:v>2.6554541999999999E-3</c:v>
                </c:pt>
                <c:pt idx="9">
                  <c:v>2.3056079999999998E-3</c:v>
                </c:pt>
                <c:pt idx="10">
                  <c:v>4.509324E-2</c:v>
                </c:pt>
                <c:pt idx="11">
                  <c:v>0.11798235</c:v>
                </c:pt>
                <c:pt idx="12">
                  <c:v>0.26258892</c:v>
                </c:pt>
                <c:pt idx="13">
                  <c:v>0.58332580000000001</c:v>
                </c:pt>
                <c:pt idx="14">
                  <c:v>1.2936673999999999</c:v>
                </c:pt>
                <c:pt idx="15">
                  <c:v>2.8630767000000001</c:v>
                </c:pt>
                <c:pt idx="16">
                  <c:v>6.3243064999999996</c:v>
                </c:pt>
                <c:pt idx="17">
                  <c:v>14.349214</c:v>
                </c:pt>
                <c:pt idx="18">
                  <c:v>28.777082</c:v>
                </c:pt>
              </c:numCache>
            </c:numRef>
          </c:yVal>
          <c:smooth val="0"/>
          <c:extLst>
            <c:ext xmlns:c16="http://schemas.microsoft.com/office/drawing/2014/chart" uri="{C3380CC4-5D6E-409C-BE32-E72D297353CC}">
              <c16:uniqueId val="{00000000-42BA-4EBC-A1CF-4E98730762A3}"/>
            </c:ext>
          </c:extLst>
        </c:ser>
        <c:dLbls>
          <c:showLegendKey val="0"/>
          <c:showVal val="0"/>
          <c:showCatName val="0"/>
          <c:showSerName val="0"/>
          <c:showPercent val="0"/>
          <c:showBubbleSize val="0"/>
        </c:dLbls>
        <c:axId val="145268222"/>
        <c:axId val="704576508"/>
      </c:scatterChart>
      <c:valAx>
        <c:axId val="145268222"/>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704576508"/>
        <c:crosses val="autoZero"/>
        <c:crossBetween val="midCat"/>
      </c:valAx>
      <c:valAx>
        <c:axId val="70457650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14526822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1</a:t>
            </a:r>
          </a:p>
        </c:rich>
      </c:tx>
      <c:layout>
        <c:manualLayout>
          <c:xMode val="edge"/>
          <c:yMode val="edge"/>
          <c:x val="0.40993875278396402"/>
          <c:y val="2.5231481481481501E-2"/>
        </c:manualLayout>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[word2vecの詳細.xlsx]Sheet5!$B$23:$B$41</c:f>
              <c:numCache>
                <c:formatCode>0.000</c:formatCode>
                <c:ptCount val="19"/>
                <c:pt idx="0">
                  <c:v>-18.697212</c:v>
                </c:pt>
                <c:pt idx="1">
                  <c:v>-11.8411455</c:v>
                </c:pt>
                <c:pt idx="2">
                  <c:v>-5.9900155000000002</c:v>
                </c:pt>
                <c:pt idx="3">
                  <c:v>-3.0530819999999999</c:v>
                </c:pt>
                <c:pt idx="4">
                  <c:v>-1.5685719</c:v>
                </c:pt>
                <c:pt idx="5">
                  <c:v>-0.79939720000000003</c:v>
                </c:pt>
                <c:pt idx="6">
                  <c:v>-0.41349733</c:v>
                </c:pt>
                <c:pt idx="7">
                  <c:v>-0.21335581000000001</c:v>
                </c:pt>
                <c:pt idx="8">
                  <c:v>-8.7425983999999998E-2</c:v>
                </c:pt>
                <c:pt idx="9">
                  <c:v>1.1931012999999999E-3</c:v>
                </c:pt>
                <c:pt idx="10">
                  <c:v>-9.781428E-3</c:v>
                </c:pt>
                <c:pt idx="11">
                  <c:v>-1.4077598E-2</c:v>
                </c:pt>
                <c:pt idx="12">
                  <c:v>-2.0075748000000001E-2</c:v>
                </c:pt>
                <c:pt idx="13">
                  <c:v>-2.9527409000000001E-2</c:v>
                </c:pt>
                <c:pt idx="14">
                  <c:v>-4.4925883E-2</c:v>
                </c:pt>
                <c:pt idx="15">
                  <c:v>-8.1399360000000004E-2</c:v>
                </c:pt>
                <c:pt idx="16">
                  <c:v>-0.15115964000000001</c:v>
                </c:pt>
                <c:pt idx="17">
                  <c:v>-0.29362326999999999</c:v>
                </c:pt>
                <c:pt idx="18">
                  <c:v>-0.41678724</c:v>
                </c:pt>
              </c:numCache>
            </c:numRef>
          </c:xVal>
          <c:yVal>
            <c:numRef>
              <c:f>[word2vecの詳細.xlsx]Sheet5!$C$23:$C$41</c:f>
              <c:numCache>
                <c:formatCode>0.000</c:formatCode>
                <c:ptCount val="19"/>
                <c:pt idx="0">
                  <c:v>-0.67255390000000004</c:v>
                </c:pt>
                <c:pt idx="1">
                  <c:v>-0.41338032000000002</c:v>
                </c:pt>
                <c:pt idx="2">
                  <c:v>-0.20024095</c:v>
                </c:pt>
                <c:pt idx="3">
                  <c:v>-9.7106940000000003E-2</c:v>
                </c:pt>
                <c:pt idx="4">
                  <c:v>-4.2172655000000003E-2</c:v>
                </c:pt>
                <c:pt idx="5">
                  <c:v>-1.5256939000000001E-2</c:v>
                </c:pt>
                <c:pt idx="6">
                  <c:v>-2.215528E-3</c:v>
                </c:pt>
                <c:pt idx="7">
                  <c:v>3.0017383E-3</c:v>
                </c:pt>
                <c:pt idx="8">
                  <c:v>7.5202226000000002E-3</c:v>
                </c:pt>
                <c:pt idx="9">
                  <c:v>-1.2730516999999999E-3</c:v>
                </c:pt>
                <c:pt idx="10">
                  <c:v>0.107870996</c:v>
                </c:pt>
                <c:pt idx="11">
                  <c:v>0.27023510000000001</c:v>
                </c:pt>
                <c:pt idx="12">
                  <c:v>0.52505449999999998</c:v>
                </c:pt>
                <c:pt idx="13">
                  <c:v>1.0234289000000001</c:v>
                </c:pt>
                <c:pt idx="14">
                  <c:v>2.0219583999999999</c:v>
                </c:pt>
                <c:pt idx="15">
                  <c:v>3.968073</c:v>
                </c:pt>
                <c:pt idx="16">
                  <c:v>7.8677080000000004</c:v>
                </c:pt>
                <c:pt idx="17">
                  <c:v>15.992818</c:v>
                </c:pt>
                <c:pt idx="18">
                  <c:v>23.494838999999999</c:v>
                </c:pt>
              </c:numCache>
            </c:numRef>
          </c:yVal>
          <c:smooth val="0"/>
          <c:extLst>
            <c:ext xmlns:c16="http://schemas.microsoft.com/office/drawing/2014/chart" uri="{C3380CC4-5D6E-409C-BE32-E72D297353CC}">
              <c16:uniqueId val="{00000000-A27E-4BF1-B778-78DFC4283472}"/>
            </c:ext>
          </c:extLst>
        </c:ser>
        <c:dLbls>
          <c:showLegendKey val="0"/>
          <c:showVal val="0"/>
          <c:showCatName val="0"/>
          <c:showSerName val="0"/>
          <c:showPercent val="0"/>
          <c:showBubbleSize val="0"/>
        </c:dLbls>
        <c:axId val="777357953"/>
        <c:axId val="869591307"/>
      </c:scatterChart>
      <c:valAx>
        <c:axId val="777357953"/>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869591307"/>
        <c:crosses val="autoZero"/>
        <c:crossBetween val="midCat"/>
      </c:valAx>
      <c:valAx>
        <c:axId val="869591307"/>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777357953"/>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2</a:t>
            </a:r>
          </a:p>
        </c:rich>
      </c:tx>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[word2vecの詳細.xlsx]Sheet5!$B$44:$B$62</c:f>
              <c:numCache>
                <c:formatCode>0.000</c:formatCode>
                <c:ptCount val="19"/>
                <c:pt idx="0">
                  <c:v>-7.0494210000000002E-2</c:v>
                </c:pt>
                <c:pt idx="1">
                  <c:v>-4.1687651999999999E-2</c:v>
                </c:pt>
                <c:pt idx="2">
                  <c:v>-2.0233197000000001E-2</c:v>
                </c:pt>
                <c:pt idx="3">
                  <c:v>-1.328419E-2</c:v>
                </c:pt>
                <c:pt idx="4">
                  <c:v>-8.2375034999999999E-3</c:v>
                </c:pt>
                <c:pt idx="5">
                  <c:v>-6.5930659999999999E-3</c:v>
                </c:pt>
                <c:pt idx="6">
                  <c:v>-6.2346323E-3</c:v>
                </c:pt>
                <c:pt idx="7">
                  <c:v>-3.7598080999999999E-3</c:v>
                </c:pt>
                <c:pt idx="8">
                  <c:v>-2.5322834999999999E-3</c:v>
                </c:pt>
                <c:pt idx="9">
                  <c:v>8.6948769999999997E-4</c:v>
                </c:pt>
                <c:pt idx="10">
                  <c:v>-5.1197443000000002E-2</c:v>
                </c:pt>
                <c:pt idx="11">
                  <c:v>-0.13283808999999999</c:v>
                </c:pt>
                <c:pt idx="12">
                  <c:v>-0.28423201999999997</c:v>
                </c:pt>
                <c:pt idx="13">
                  <c:v>-0.62203836000000001</c:v>
                </c:pt>
                <c:pt idx="14">
                  <c:v>-1.3538901000000001</c:v>
                </c:pt>
                <c:pt idx="15">
                  <c:v>-2.9312708000000001</c:v>
                </c:pt>
                <c:pt idx="16">
                  <c:v>-6.3428525999999996</c:v>
                </c:pt>
                <c:pt idx="17">
                  <c:v>-14.098452</c:v>
                </c:pt>
                <c:pt idx="18">
                  <c:v>-27.106327</c:v>
                </c:pt>
              </c:numCache>
            </c:numRef>
          </c:xVal>
          <c:yVal>
            <c:numRef>
              <c:f>[word2vecの詳細.xlsx]Sheet5!$C$44:$C$62</c:f>
              <c:numCache>
                <c:formatCode>0.000</c:formatCode>
                <c:ptCount val="19"/>
                <c:pt idx="0">
                  <c:v>33.751102000000003</c:v>
                </c:pt>
                <c:pt idx="1">
                  <c:v>18.416473</c:v>
                </c:pt>
                <c:pt idx="2">
                  <c:v>8.2068290000000008</c:v>
                </c:pt>
                <c:pt idx="3">
                  <c:v>3.8194892</c:v>
                </c:pt>
                <c:pt idx="4">
                  <c:v>1.7670062</c:v>
                </c:pt>
                <c:pt idx="5">
                  <c:v>0.81428957000000002</c:v>
                </c:pt>
                <c:pt idx="6">
                  <c:v>0.37392550000000002</c:v>
                </c:pt>
                <c:pt idx="7">
                  <c:v>0.17512865</c:v>
                </c:pt>
                <c:pt idx="8">
                  <c:v>6.7025050000000003E-2</c:v>
                </c:pt>
                <c:pt idx="9">
                  <c:v>-7.9584920000000002E-4</c:v>
                </c:pt>
                <c:pt idx="10">
                  <c:v>3.1281651000000001E-3</c:v>
                </c:pt>
                <c:pt idx="11">
                  <c:v>4.3021105000000002E-3</c:v>
                </c:pt>
                <c:pt idx="12">
                  <c:v>4.1987370000000001E-3</c:v>
                </c:pt>
                <c:pt idx="13">
                  <c:v>4.2303419999999998E-3</c:v>
                </c:pt>
                <c:pt idx="14">
                  <c:v>2.7690458000000002E-3</c:v>
                </c:pt>
                <c:pt idx="15">
                  <c:v>-6.4686975000000004E-3</c:v>
                </c:pt>
                <c:pt idx="16">
                  <c:v>-1.880888E-2</c:v>
                </c:pt>
                <c:pt idx="17">
                  <c:v>-5.2531547999999997E-2</c:v>
                </c:pt>
                <c:pt idx="18">
                  <c:v>-0.11096892</c:v>
                </c:pt>
              </c:numCache>
            </c:numRef>
          </c:yVal>
          <c:smooth val="0"/>
          <c:extLst>
            <c:ext xmlns:c16="http://schemas.microsoft.com/office/drawing/2014/chart" uri="{C3380CC4-5D6E-409C-BE32-E72D297353CC}">
              <c16:uniqueId val="{00000000-F1ED-40BD-82F2-5A48471200A6}"/>
            </c:ext>
          </c:extLst>
        </c:ser>
        <c:dLbls>
          <c:showLegendKey val="0"/>
          <c:showVal val="0"/>
          <c:showCatName val="0"/>
          <c:showSerName val="0"/>
          <c:showPercent val="0"/>
          <c:showBubbleSize val="0"/>
        </c:dLbls>
        <c:axId val="920119129"/>
        <c:axId val="572479064"/>
      </c:scatterChart>
      <c:valAx>
        <c:axId val="920119129"/>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572479064"/>
        <c:crosses val="autoZero"/>
        <c:crossBetween val="midCat"/>
      </c:valAx>
      <c:valAx>
        <c:axId val="57247906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92011912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3</a:t>
            </a:r>
          </a:p>
        </c:rich>
      </c:tx>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[word2vecの詳細.xlsx]Sheet5!$B$65:$B$83</c:f>
              <c:numCache>
                <c:formatCode>0.000</c:formatCode>
                <c:ptCount val="19"/>
                <c:pt idx="0">
                  <c:v>7.8963720000000001E-2</c:v>
                </c:pt>
                <c:pt idx="1">
                  <c:v>4.7391105000000003E-2</c:v>
                </c:pt>
                <c:pt idx="2">
                  <c:v>2.6596102999999999E-2</c:v>
                </c:pt>
                <c:pt idx="3">
                  <c:v>1.4228077E-2</c:v>
                </c:pt>
                <c:pt idx="4">
                  <c:v>1.0595336E-2</c:v>
                </c:pt>
                <c:pt idx="5">
                  <c:v>7.4581209999999998E-3</c:v>
                </c:pt>
                <c:pt idx="6">
                  <c:v>4.7400207E-3</c:v>
                </c:pt>
                <c:pt idx="7">
                  <c:v>5.4967566000000004E-3</c:v>
                </c:pt>
                <c:pt idx="8">
                  <c:v>1.2620636000000001E-3</c:v>
                </c:pt>
                <c:pt idx="9">
                  <c:v>4.6089222000000001E-4</c:v>
                </c:pt>
                <c:pt idx="10">
                  <c:v>5.4298277999999998E-2</c:v>
                </c:pt>
                <c:pt idx="11">
                  <c:v>0.13565095999999999</c:v>
                </c:pt>
                <c:pt idx="12">
                  <c:v>0.28312007</c:v>
                </c:pt>
                <c:pt idx="13">
                  <c:v>0.60865444000000002</c:v>
                </c:pt>
                <c:pt idx="14">
                  <c:v>1.3030721999999999</c:v>
                </c:pt>
                <c:pt idx="15">
                  <c:v>2.7867546000000001</c:v>
                </c:pt>
                <c:pt idx="16">
                  <c:v>5.9403324</c:v>
                </c:pt>
                <c:pt idx="17">
                  <c:v>13.031914</c:v>
                </c:pt>
                <c:pt idx="18">
                  <c:v>24.079632</c:v>
                </c:pt>
              </c:numCache>
            </c:numRef>
          </c:xVal>
          <c:yVal>
            <c:numRef>
              <c:f>[word2vecの詳細.xlsx]Sheet5!$C$65:$C$83</c:f>
              <c:numCache>
                <c:formatCode>0.000</c:formatCode>
                <c:ptCount val="19"/>
                <c:pt idx="0">
                  <c:v>-33.747622999999997</c:v>
                </c:pt>
                <c:pt idx="1">
                  <c:v>-18.961545999999998</c:v>
                </c:pt>
                <c:pt idx="2">
                  <c:v>-8.5985600000000009</c:v>
                </c:pt>
                <c:pt idx="3">
                  <c:v>-4.0620409999999998</c:v>
                </c:pt>
                <c:pt idx="4">
                  <c:v>-1.9164076000000001</c:v>
                </c:pt>
                <c:pt idx="5">
                  <c:v>-0.90024309999999996</c:v>
                </c:pt>
                <c:pt idx="6">
                  <c:v>-0.4190854</c:v>
                </c:pt>
                <c:pt idx="7">
                  <c:v>-0.20328234000000001</c:v>
                </c:pt>
                <c:pt idx="8">
                  <c:v>-7.6642409999999994E-2</c:v>
                </c:pt>
                <c:pt idx="9">
                  <c:v>-4.7610912999999997E-4</c:v>
                </c:pt>
                <c:pt idx="10">
                  <c:v>-6.3061699999999998E-3</c:v>
                </c:pt>
                <c:pt idx="11">
                  <c:v>-6.7393975E-3</c:v>
                </c:pt>
                <c:pt idx="12">
                  <c:v>-6.2620886999999997E-3</c:v>
                </c:pt>
                <c:pt idx="13">
                  <c:v>-5.0833709999999997E-3</c:v>
                </c:pt>
                <c:pt idx="14">
                  <c:v>1.6115954000000001E-3</c:v>
                </c:pt>
                <c:pt idx="15">
                  <c:v>1.1163644E-2</c:v>
                </c:pt>
                <c:pt idx="16">
                  <c:v>4.1404537999999998E-2</c:v>
                </c:pt>
                <c:pt idx="17">
                  <c:v>0.10206535999999999</c:v>
                </c:pt>
                <c:pt idx="18">
                  <c:v>0.19717012</c:v>
                </c:pt>
              </c:numCache>
            </c:numRef>
          </c:yVal>
          <c:smooth val="0"/>
          <c:extLst>
            <c:ext xmlns:c16="http://schemas.microsoft.com/office/drawing/2014/chart" uri="{C3380CC4-5D6E-409C-BE32-E72D297353CC}">
              <c16:uniqueId val="{00000000-793B-4AE5-81DF-0D0E4F57109A}"/>
            </c:ext>
          </c:extLst>
        </c:ser>
        <c:dLbls>
          <c:showLegendKey val="0"/>
          <c:showVal val="0"/>
          <c:showCatName val="0"/>
          <c:showSerName val="0"/>
          <c:showPercent val="0"/>
          <c:showBubbleSize val="0"/>
        </c:dLbls>
        <c:axId val="414959849"/>
        <c:axId val="870047877"/>
      </c:scatterChart>
      <c:valAx>
        <c:axId val="414959849"/>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870047877"/>
        <c:crosses val="autoZero"/>
        <c:crossBetween val="midCat"/>
      </c:valAx>
      <c:valAx>
        <c:axId val="870047877"/>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41495984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0</a:t>
            </a:r>
          </a:p>
        </c:rich>
      </c:tx>
      <c:layout>
        <c:manualLayout>
          <c:xMode val="edge"/>
          <c:yMode val="edge"/>
          <c:x val="0.410138888888889"/>
          <c:y val="2.4305555555555601E-2"/>
        </c:manualLayout>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[word2vecの詳細.xlsx]Sheet6!$A$2:$A$20</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[word2vecの詳細.xlsx]Sheet6!$B$2:$B$20</c:f>
              <c:numCache>
                <c:formatCode>0.000</c:formatCode>
                <c:ptCount val="19"/>
                <c:pt idx="0">
                  <c:v>27.640865000000002</c:v>
                </c:pt>
                <c:pt idx="1">
                  <c:v>10.822039</c:v>
                </c:pt>
                <c:pt idx="2">
                  <c:v>4.3829409999999998</c:v>
                </c:pt>
                <c:pt idx="3">
                  <c:v>1.9706707999999999</c:v>
                </c:pt>
                <c:pt idx="4">
                  <c:v>1.0564363000000001</c:v>
                </c:pt>
                <c:pt idx="5">
                  <c:v>0.63349485000000005</c:v>
                </c:pt>
                <c:pt idx="6">
                  <c:v>0.37989030000000001</c:v>
                </c:pt>
                <c:pt idx="7">
                  <c:v>0.2091662</c:v>
                </c:pt>
                <c:pt idx="8">
                  <c:v>8.78139E-2</c:v>
                </c:pt>
                <c:pt idx="9">
                  <c:v>-3.3241772999999999E-3</c:v>
                </c:pt>
                <c:pt idx="10">
                  <c:v>-2.0296545999999999E-2</c:v>
                </c:pt>
                <c:pt idx="11">
                  <c:v>-4.4103580000000003E-2</c:v>
                </c:pt>
                <c:pt idx="12">
                  <c:v>-6.8325499999999997E-2</c:v>
                </c:pt>
                <c:pt idx="13">
                  <c:v>-9.2954320000000007E-2</c:v>
                </c:pt>
                <c:pt idx="14">
                  <c:v>-0.12081241600000001</c:v>
                </c:pt>
                <c:pt idx="15">
                  <c:v>-0.15255195999999999</c:v>
                </c:pt>
                <c:pt idx="16">
                  <c:v>-0.19043592000000001</c:v>
                </c:pt>
                <c:pt idx="17">
                  <c:v>-0.22880386</c:v>
                </c:pt>
                <c:pt idx="18">
                  <c:v>-0.27495077000000001</c:v>
                </c:pt>
              </c:numCache>
            </c:numRef>
          </c:yVal>
          <c:smooth val="0"/>
          <c:extLst>
            <c:ext xmlns:c16="http://schemas.microsoft.com/office/drawing/2014/chart" uri="{C3380CC4-5D6E-409C-BE32-E72D297353CC}">
              <c16:uniqueId val="{00000000-6E0C-4BEF-8BF7-1875CE23EBBD}"/>
            </c:ext>
          </c:extLst>
        </c:ser>
        <c:dLbls>
          <c:showLegendKey val="0"/>
          <c:showVal val="0"/>
          <c:showCatName val="0"/>
          <c:showSerName val="0"/>
          <c:showPercent val="0"/>
          <c:showBubbleSize val="0"/>
        </c:dLbls>
        <c:axId val="281344426"/>
        <c:axId val="284136562"/>
      </c:scatterChart>
      <c:valAx>
        <c:axId val="28134442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284136562"/>
        <c:crosses val="autoZero"/>
        <c:crossBetween val="midCat"/>
      </c:valAx>
      <c:valAx>
        <c:axId val="28413656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28134442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1</a:t>
            </a:r>
          </a:p>
        </c:rich>
      </c:tx>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[word2vecの詳細.xlsx]Sheet6!$A$23:$A$41</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[word2vecの詳細.xlsx]Sheet6!$B$23:$B$41</c:f>
              <c:numCache>
                <c:formatCode>0.000</c:formatCode>
                <c:ptCount val="19"/>
                <c:pt idx="0">
                  <c:v>-27.722913999999999</c:v>
                </c:pt>
                <c:pt idx="1">
                  <c:v>-10.826527</c:v>
                </c:pt>
                <c:pt idx="2">
                  <c:v>-4.3405313000000003</c:v>
                </c:pt>
                <c:pt idx="3">
                  <c:v>-1.9308885</c:v>
                </c:pt>
                <c:pt idx="4">
                  <c:v>-1.0209444000000001</c:v>
                </c:pt>
                <c:pt idx="5">
                  <c:v>-0.61015370000000002</c:v>
                </c:pt>
                <c:pt idx="6">
                  <c:v>-0.36627775000000001</c:v>
                </c:pt>
                <c:pt idx="7">
                  <c:v>-0.20092449000000001</c:v>
                </c:pt>
                <c:pt idx="8">
                  <c:v>-8.4103659999999997E-2</c:v>
                </c:pt>
                <c:pt idx="9">
                  <c:v>3.6705158E-6</c:v>
                </c:pt>
                <c:pt idx="10">
                  <c:v>1.9411910000000001E-2</c:v>
                </c:pt>
                <c:pt idx="11">
                  <c:v>4.2239766999999998E-2</c:v>
                </c:pt>
                <c:pt idx="12">
                  <c:v>6.4514230000000006E-2</c:v>
                </c:pt>
                <c:pt idx="13">
                  <c:v>8.9252990000000004E-2</c:v>
                </c:pt>
                <c:pt idx="14">
                  <c:v>0.11844774</c:v>
                </c:pt>
                <c:pt idx="15">
                  <c:v>0.14630119999999999</c:v>
                </c:pt>
                <c:pt idx="16">
                  <c:v>0.17883516999999999</c:v>
                </c:pt>
                <c:pt idx="17">
                  <c:v>0.21654040999999999</c:v>
                </c:pt>
                <c:pt idx="18">
                  <c:v>0.26115090000000002</c:v>
                </c:pt>
              </c:numCache>
            </c:numRef>
          </c:yVal>
          <c:smooth val="0"/>
          <c:extLst>
            <c:ext xmlns:c16="http://schemas.microsoft.com/office/drawing/2014/chart" uri="{C3380CC4-5D6E-409C-BE32-E72D297353CC}">
              <c16:uniqueId val="{00000000-9298-4EC4-8EF4-D7EF7F42A9C8}"/>
            </c:ext>
          </c:extLst>
        </c:ser>
        <c:dLbls>
          <c:showLegendKey val="0"/>
          <c:showVal val="0"/>
          <c:showCatName val="0"/>
          <c:showSerName val="0"/>
          <c:showPercent val="0"/>
          <c:showBubbleSize val="0"/>
        </c:dLbls>
        <c:axId val="555662049"/>
        <c:axId val="677636133"/>
      </c:scatterChart>
      <c:valAx>
        <c:axId val="55566204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677636133"/>
        <c:crosses val="autoZero"/>
        <c:crossBetween val="midCat"/>
      </c:valAx>
      <c:valAx>
        <c:axId val="677636133"/>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55566204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2</a:t>
            </a:r>
          </a:p>
        </c:rich>
      </c:tx>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[word2vecの詳細.xlsx]Sheet6!$A$44:$A$62</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[word2vecの詳細.xlsx]Sheet6!$B$44:$B$62</c:f>
              <c:numCache>
                <c:formatCode>General</c:formatCode>
                <c:ptCount val="19"/>
                <c:pt idx="0">
                  <c:v>-0.26901199999999997</c:v>
                </c:pt>
                <c:pt idx="1">
                  <c:v>-0.22373973999999999</c:v>
                </c:pt>
                <c:pt idx="2">
                  <c:v>-0.18703891</c:v>
                </c:pt>
                <c:pt idx="3">
                  <c:v>-0.15044506999999999</c:v>
                </c:pt>
                <c:pt idx="4">
                  <c:v>-0.119562104</c:v>
                </c:pt>
                <c:pt idx="5">
                  <c:v>-9.2226610000000001E-2</c:v>
                </c:pt>
                <c:pt idx="6">
                  <c:v>-6.7078895999999999E-2</c:v>
                </c:pt>
                <c:pt idx="7">
                  <c:v>-4.3554664E-2</c:v>
                </c:pt>
                <c:pt idx="8">
                  <c:v>-2.0611705000000001E-2</c:v>
                </c:pt>
                <c:pt idx="9" formatCode="0.00E+00">
                  <c:v>-5.8654683999999997E-4</c:v>
                </c:pt>
                <c:pt idx="10">
                  <c:v>8.7011225999999997E-2</c:v>
                </c:pt>
                <c:pt idx="11">
                  <c:v>0.20522660000000001</c:v>
                </c:pt>
                <c:pt idx="12">
                  <c:v>0.37111485</c:v>
                </c:pt>
                <c:pt idx="13">
                  <c:v>0.62570110000000001</c:v>
                </c:pt>
                <c:pt idx="14">
                  <c:v>1.0405385</c:v>
                </c:pt>
                <c:pt idx="15">
                  <c:v>1.953222</c:v>
                </c:pt>
                <c:pt idx="16">
                  <c:v>4.3719489999999999</c:v>
                </c:pt>
                <c:pt idx="17">
                  <c:v>10.861124</c:v>
                </c:pt>
                <c:pt idx="18">
                  <c:v>27.767685</c:v>
                </c:pt>
              </c:numCache>
            </c:numRef>
          </c:yVal>
          <c:smooth val="0"/>
          <c:extLst>
            <c:ext xmlns:c16="http://schemas.microsoft.com/office/drawing/2014/chart" uri="{C3380CC4-5D6E-409C-BE32-E72D297353CC}">
              <c16:uniqueId val="{00000000-97F5-4239-A194-23CC85C68AE6}"/>
            </c:ext>
          </c:extLst>
        </c:ser>
        <c:dLbls>
          <c:showLegendKey val="0"/>
          <c:showVal val="0"/>
          <c:showCatName val="0"/>
          <c:showSerName val="0"/>
          <c:showPercent val="0"/>
          <c:showBubbleSize val="0"/>
        </c:dLbls>
        <c:axId val="71730738"/>
        <c:axId val="462547345"/>
      </c:scatterChart>
      <c:valAx>
        <c:axId val="7173073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462547345"/>
        <c:crosses val="autoZero"/>
        <c:crossBetween val="midCat"/>
      </c:valAx>
      <c:valAx>
        <c:axId val="46254734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7173073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random seed = 3</a:t>
            </a:r>
          </a:p>
        </c:rich>
      </c:tx>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[word2vecの詳細.xlsx]Sheet6!$A$65:$A$83</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[word2vecの詳細.xlsx]Sheet6!$B$65:$B$83</c:f>
              <c:numCache>
                <c:formatCode>General</c:formatCode>
                <c:ptCount val="19"/>
                <c:pt idx="0">
                  <c:v>-27.856638</c:v>
                </c:pt>
                <c:pt idx="1">
                  <c:v>-10.887781</c:v>
                </c:pt>
                <c:pt idx="2">
                  <c:v>-4.3305106000000002</c:v>
                </c:pt>
                <c:pt idx="3">
                  <c:v>-1.9108254</c:v>
                </c:pt>
                <c:pt idx="4">
                  <c:v>-1.0022662</c:v>
                </c:pt>
                <c:pt idx="5">
                  <c:v>-0.59952324999999995</c:v>
                </c:pt>
                <c:pt idx="6">
                  <c:v>-0.35421272999999998</c:v>
                </c:pt>
                <c:pt idx="7">
                  <c:v>-0.19452757000000001</c:v>
                </c:pt>
                <c:pt idx="8">
                  <c:v>-8.2059300000000002E-2</c:v>
                </c:pt>
                <c:pt idx="9" formatCode="0.00E+00">
                  <c:v>-1.2711883999999999E-4</c:v>
                </c:pt>
                <c:pt idx="10">
                  <c:v>2.0805579000000001E-2</c:v>
                </c:pt>
                <c:pt idx="11">
                  <c:v>3.8975599999999999E-2</c:v>
                </c:pt>
                <c:pt idx="12">
                  <c:v>6.400264E-2</c:v>
                </c:pt>
                <c:pt idx="13">
                  <c:v>8.5988380000000003E-2</c:v>
                </c:pt>
                <c:pt idx="14">
                  <c:v>0.11236394</c:v>
                </c:pt>
                <c:pt idx="15">
                  <c:v>0.14168715000000001</c:v>
                </c:pt>
                <c:pt idx="16">
                  <c:v>0.17348512999999999</c:v>
                </c:pt>
                <c:pt idx="17">
                  <c:v>0.21015137</c:v>
                </c:pt>
                <c:pt idx="18">
                  <c:v>0.25175705999999998</c:v>
                </c:pt>
              </c:numCache>
            </c:numRef>
          </c:yVal>
          <c:smooth val="0"/>
          <c:extLst>
            <c:ext xmlns:c16="http://schemas.microsoft.com/office/drawing/2014/chart" uri="{C3380CC4-5D6E-409C-BE32-E72D297353CC}">
              <c16:uniqueId val="{00000000-E6B5-402D-A3E5-A1C8F3C098BE}"/>
            </c:ext>
          </c:extLst>
        </c:ser>
        <c:dLbls>
          <c:showLegendKey val="0"/>
          <c:showVal val="0"/>
          <c:showCatName val="0"/>
          <c:showSerName val="0"/>
          <c:showPercent val="0"/>
          <c:showBubbleSize val="0"/>
        </c:dLbls>
        <c:axId val="260630821"/>
        <c:axId val="530172162"/>
      </c:scatterChart>
      <c:valAx>
        <c:axId val="26063082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530172162"/>
        <c:crosses val="autoZero"/>
        <c:crossBetween val="midCat"/>
      </c:valAx>
      <c:valAx>
        <c:axId val="53017216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ja-JP"/>
          </a:p>
        </c:txPr>
        <c:crossAx val="260630821"/>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Page </a:t>
            </a:r>
            <a:fld id="{A337C84A-B492-418D-83EE-970573EF9CB3}" type="slidenum">
              <a:rPr lang="en-US" smtClean="0"/>
              <a:t>‹#›</a:t>
            </a:fld>
            <a:endParaRPr lang="en-US" dirty="0"/>
          </a:p>
        </p:txBody>
      </p:sp>
      <p:pic>
        <p:nvPicPr>
          <p:cNvPr id="7" name="Grafik 6"/>
          <p:cNvPicPr>
            <a:picLocks noChangeAspect="1"/>
          </p:cNvPicPr>
          <p:nvPr/>
        </p:nvPicPr>
        <p:blipFill>
          <a:blip r:embed="rId2" cstate="email"/>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t>2020/7/14</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smtClean="0"/>
              <a:t>Page </a:t>
            </a:r>
            <a:fld id="{A337C84A-B492-418D-83EE-970573EF9CB3}" type="slidenum">
              <a:rPr lang="en-US" dirty="0" smtClean="0"/>
              <a:t>‹#›</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90" indent="-271780"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a:t>自然言語の場合、対象の単語</a:t>
            </a:r>
            <a:r>
              <a:rPr kumimoji="1" lang="en-US" altLang="ja-JP" dirty="0"/>
              <a:t>(target)</a:t>
            </a:r>
            <a:r>
              <a:rPr kumimoji="1" lang="ja-JP" altLang="en-US" dirty="0"/>
              <a:t>とその前後の単語群</a:t>
            </a:r>
            <a:r>
              <a:rPr kumimoji="1" lang="en-US" altLang="ja-JP" dirty="0"/>
              <a:t>(context)</a:t>
            </a:r>
            <a:r>
              <a:rPr kumimoji="1" lang="ja-JP" altLang="en-US" dirty="0"/>
              <a:t>となる。今回のリベンジ</a:t>
            </a:r>
            <a:r>
              <a:rPr kumimoji="1" lang="en-US" altLang="ja-JP" dirty="0"/>
              <a:t>2</a:t>
            </a:r>
            <a:r>
              <a:rPr kumimoji="1" lang="ja-JP" altLang="en-US" dirty="0"/>
              <a:t>では、足し算の答えが</a:t>
            </a:r>
            <a:r>
              <a:rPr kumimoji="1" lang="en-US" altLang="ja-JP" dirty="0"/>
              <a:t>target</a:t>
            </a:r>
            <a:r>
              <a:rPr kumimoji="1" lang="ja-JP" altLang="en-US" dirty="0"/>
              <a:t>で、二つの足す数を</a:t>
            </a:r>
            <a:r>
              <a:rPr kumimoji="1" lang="en-US" altLang="ja-JP" dirty="0"/>
              <a:t>context</a:t>
            </a:r>
            <a:r>
              <a:rPr kumimoji="1" lang="ja-JP" altLang="en-US" dirty="0"/>
              <a:t>とした。</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3"/>
            <a:r>
              <a:rPr lang="ja-JP" altLang="en-US" b="0" dirty="0" smtClean="0">
                <a:sym typeface="+mn-ea"/>
              </a:rPr>
              <a:t>単語を入力すると、周辺の単語を出力するという</a:t>
            </a:r>
            <a:r>
              <a:rPr lang="en-US" altLang="ja-JP" b="0" dirty="0" smtClean="0">
                <a:sym typeface="+mn-ea"/>
              </a:rPr>
              <a:t>NN</a:t>
            </a:r>
            <a:r>
              <a:rPr lang="ja-JP" altLang="en-US" b="0" dirty="0" smtClean="0">
                <a:sym typeface="+mn-ea"/>
              </a:rPr>
              <a:t>を学習させると、</a:t>
            </a:r>
            <a:r>
              <a:rPr lang="en-US" altLang="ja-JP" b="0" dirty="0" smtClean="0">
                <a:sym typeface="+mn-ea"/>
              </a:rPr>
              <a:t>NN</a:t>
            </a:r>
            <a:r>
              <a:rPr lang="ja-JP" altLang="en-US" b="0" dirty="0" smtClean="0">
                <a:sym typeface="+mn-ea"/>
              </a:rPr>
              <a:t>内に単語ごとのベクトル値が出来上がるというもの。</a:t>
            </a:r>
            <a:endParaRPr lang="en-US" altLang="ja-JP" b="0" dirty="0" smtClean="0"/>
          </a:p>
          <a:p>
            <a:pPr lvl="3"/>
            <a:r>
              <a:rPr lang="ja-JP" altLang="en-US" b="0" dirty="0" smtClean="0">
                <a:sym typeface="+mn-ea"/>
              </a:rPr>
              <a:t>テキストデータを、単語ベクトルのリストに変換することで、</a:t>
            </a:r>
            <a:r>
              <a:rPr lang="en-US" altLang="ja-JP" b="0" dirty="0" smtClean="0">
                <a:sym typeface="+mn-ea"/>
              </a:rPr>
              <a:t>”</a:t>
            </a:r>
            <a:r>
              <a:rPr lang="ja-JP" altLang="en-US" b="0" dirty="0" smtClean="0">
                <a:sym typeface="+mn-ea"/>
              </a:rPr>
              <a:t>文</a:t>
            </a:r>
            <a:r>
              <a:rPr lang="en-US" altLang="ja-JP" b="0" dirty="0" smtClean="0">
                <a:sym typeface="+mn-ea"/>
              </a:rPr>
              <a:t>”</a:t>
            </a:r>
            <a:r>
              <a:rPr lang="ja-JP" altLang="en-US" b="0" dirty="0" smtClean="0">
                <a:sym typeface="+mn-ea"/>
              </a:rPr>
              <a:t>を</a:t>
            </a:r>
            <a:r>
              <a:rPr lang="en-US" altLang="ja-JP" b="0" dirty="0" smtClean="0">
                <a:sym typeface="+mn-ea"/>
              </a:rPr>
              <a:t>NN</a:t>
            </a:r>
            <a:r>
              <a:rPr lang="ja-JP" altLang="en-US" b="0" dirty="0" smtClean="0">
                <a:sym typeface="+mn-ea"/>
              </a:rPr>
              <a:t>で処理できるようになる。</a:t>
            </a:r>
            <a:r>
              <a:rPr lang="en-US" altLang="ja-JP" b="0" dirty="0" smtClean="0">
                <a:sym typeface="+mn-ea"/>
              </a:rPr>
              <a:t>(</a:t>
            </a:r>
            <a:r>
              <a:rPr lang="ja-JP" altLang="en-US" b="0" dirty="0" smtClean="0">
                <a:sym typeface="+mn-ea"/>
              </a:rPr>
              <a:t>らしい</a:t>
            </a:r>
            <a:r>
              <a:rPr lang="en-US" altLang="ja-JP" b="0" dirty="0" smtClean="0">
                <a:sym typeface="+mn-ea"/>
              </a:rPr>
              <a:t>)</a:t>
            </a:r>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Word2vec</a:t>
            </a:r>
            <a:r>
              <a:rPr kumimoji="1" lang="ja-JP" altLang="en-US" dirty="0" smtClean="0"/>
              <a:t>では、ニューロンのレイヤーは</a:t>
            </a:r>
            <a:r>
              <a:rPr kumimoji="1" lang="en-US" altLang="ja-JP" dirty="0" smtClean="0"/>
              <a:t>2</a:t>
            </a:r>
            <a:r>
              <a:rPr kumimoji="1" lang="ja-JP" altLang="en-US" dirty="0" smtClean="0"/>
              <a:t>つしかない。</a:t>
            </a:r>
            <a:endParaRPr kumimoji="1" lang="en-US" altLang="ja-JP" dirty="0" smtClean="0"/>
          </a:p>
          <a:p>
            <a:pPr marL="0" marR="0" lvl="0" indent="0" algn="l" defTabSz="914400" rtl="0" eaLnBrk="1" fontAlgn="auto" latinLnBrk="0" hangingPunct="1">
              <a:lnSpc>
                <a:spcPct val="100000"/>
              </a:lnSpc>
              <a:spcBef>
                <a:spcPts val="1000"/>
              </a:spcBef>
              <a:spcAft>
                <a:spcPts val="0"/>
              </a:spcAft>
              <a:buClrTx/>
              <a:buSzTx/>
              <a:buFontTx/>
              <a:buNone/>
              <a:defRPr/>
            </a:pPr>
            <a:r>
              <a:rPr kumimoji="1" lang="en-US" altLang="ja-JP" dirty="0" smtClean="0"/>
              <a:t>2</a:t>
            </a:r>
            <a:r>
              <a:rPr kumimoji="1" lang="ja-JP" altLang="en-US" dirty="0" smtClean="0"/>
              <a:t>つ目のレイヤーが複数のグループに分かれていて、それぞれで</a:t>
            </a:r>
            <a:r>
              <a:rPr kumimoji="1" lang="en-US" altLang="ja-JP" dirty="0" err="1" smtClean="0"/>
              <a:t>softmax</a:t>
            </a:r>
            <a:r>
              <a:rPr kumimoji="1" lang="ja-JP" altLang="en-US" dirty="0" smtClean="0"/>
              <a:t>をするというのが</a:t>
            </a:r>
            <a:r>
              <a:rPr kumimoji="1" lang="en-US" altLang="ja-JP" dirty="0" smtClean="0"/>
              <a:t>word2vec</a:t>
            </a:r>
            <a:r>
              <a:rPr kumimoji="1" lang="ja-JP" altLang="en-US" dirty="0" smtClean="0"/>
              <a:t>の特徴。</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レイヤー</a:t>
            </a:r>
            <a:r>
              <a:rPr kumimoji="1" lang="en-US" altLang="ja-JP" dirty="0" smtClean="0"/>
              <a:t>1</a:t>
            </a:r>
            <a:r>
              <a:rPr kumimoji="1" lang="ja-JP" altLang="en-US" dirty="0" smtClean="0"/>
              <a:t>の重み値が、各単語の単語ベクトルとなる。</a:t>
            </a:r>
            <a:endParaRPr kumimoji="1" lang="en-US" altLang="ja-JP" dirty="0" smtClean="0"/>
          </a:p>
          <a:p>
            <a:r>
              <a:rPr kumimoji="1" lang="ja-JP" altLang="en-US" dirty="0" smtClean="0"/>
              <a:t>レイヤー</a:t>
            </a:r>
            <a:r>
              <a:rPr kumimoji="1" lang="en-US" altLang="ja-JP" dirty="0" smtClean="0"/>
              <a:t>2</a:t>
            </a:r>
            <a:r>
              <a:rPr kumimoji="1" lang="ja-JP" altLang="en-US" dirty="0" smtClean="0"/>
              <a:t>の重み値は、使用しない。</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smtClean="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smtClean="0"/>
              <a:t>プレゼンテーションサブタイトルを入力</a:t>
            </a:r>
            <a:endParaRPr lang="en-US" noProof="0" dirty="0" smtClean="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smtClean="0"/>
              <a:t>部署名</a:t>
            </a:r>
            <a:r>
              <a:rPr lang="en-US" noProof="0" dirty="0" smtClean="0"/>
              <a:t>  |  </a:t>
            </a:r>
            <a:r>
              <a:rPr lang="ja-JP" altLang="en-US" noProof="0" dirty="0" smtClean="0"/>
              <a:t>氏名</a:t>
            </a:r>
            <a:r>
              <a:rPr lang="en-US" noProof="0" dirty="0" smtClean="0"/>
              <a:t>  |  </a:t>
            </a:r>
            <a:r>
              <a:rPr lang="ja-JP" altLang="en-US" noProof="0" dirty="0" smtClean="0"/>
              <a:t>場所</a:t>
            </a:r>
            <a:r>
              <a:rPr lang="en-US" noProof="0" dirty="0" smtClean="0"/>
              <a:t>  |  </a:t>
            </a:r>
            <a:r>
              <a:rPr lang="ja-JP" altLang="en-US" noProof="0" dirty="0" smtClean="0"/>
              <a:t>年月日</a:t>
            </a:r>
            <a:endParaRPr lang="en-US" noProof="0" dirty="0" smtClean="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480376" y="4509120"/>
            <a:ext cx="2098780" cy="177489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0"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31"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t>‹#›</a:t>
            </a:fld>
            <a:endParaRPr lang="en-US" altLang="ja-JP" dirty="0" smtClean="0"/>
          </a:p>
        </p:txBody>
      </p:sp>
      <p:sp>
        <p:nvSpPr>
          <p:cNvPr id="32"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ln>
        </p:spPr>
        <p:txBody>
          <a:bodyPr vert="horz" wrap="square" lIns="91440" tIns="45720" rIns="91440" bIns="45720" numCol="1" anchor="t" anchorCtr="0" compatLnSpc="1"/>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endParaRPr lang="en-US" altLang="ja-JP" noProof="0" dirty="0" smtClean="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5"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36"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t>‹#›</a:t>
            </a:fld>
            <a:endParaRPr lang="en-US" altLang="ja-JP" dirty="0" smtClean="0"/>
          </a:p>
        </p:txBody>
      </p:sp>
      <p:sp>
        <p:nvSpPr>
          <p:cNvPr id="37"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2" name="Freeform 9"/>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smtClean="0"/>
              <a:t>氏名</a:t>
            </a:r>
            <a:endParaRPr lang="en-US" noProof="0" dirty="0" smtClean="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40"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41"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t>‹#›</a:t>
            </a:fld>
            <a:endParaRPr lang="en-US" altLang="ja-JP" dirty="0" smtClean="0"/>
          </a:p>
        </p:txBody>
      </p:sp>
      <p:sp>
        <p:nvSpPr>
          <p:cNvPr id="42"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p:spPr>
          <p:txBody>
            <a:bodyPr vert="horz" wrap="square" lIns="91440" tIns="45720" rIns="91440" bIns="45720" numCol="1" anchor="t" anchorCtr="0" compatLnSpc="1"/>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Tel:  03-xxxx-xxxx</a:t>
            </a:r>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Fax: </a:t>
            </a:r>
            <a:r>
              <a:rPr lang="en-US" altLang="ja-JP" noProof="0" dirty="0" smtClean="0"/>
              <a:t>03-xxxx-xxxx</a:t>
            </a:r>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namenamename@ot.olympus.co.jp</a:t>
            </a:r>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smtClean="0"/>
              <a:t>www.olympus.co.jp</a:t>
            </a:r>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smtClean="0"/>
              <a:t>氏名</a:t>
            </a:r>
            <a:endParaRPr lang="en-US" altLang="ja-JP" noProof="0" dirty="0" smtClean="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smtClean="0"/>
              <a:t>ポジション</a:t>
            </a:r>
            <a:r>
              <a:rPr lang="en-US" noProof="0" dirty="0" smtClean="0"/>
              <a:t> / </a:t>
            </a:r>
            <a:r>
              <a:rPr lang="ja-JP" altLang="en-US" noProof="0" dirty="0" smtClean="0"/>
              <a:t>部署名</a:t>
            </a:r>
            <a:endParaRPr lang="en-US" noProof="0"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messag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defRPr sz="4400" b="1">
                <a:solidFill>
                  <a:schemeClr val="accent1"/>
                </a:solidFill>
              </a:defRPr>
            </a:lvl1pPr>
          </a:lstStyle>
          <a:p>
            <a:r>
              <a:rPr lang="ja-JP" altLang="en-US" dirty="0" smtClean="0"/>
              <a:t>最後のメッセージ最後のメッセージテキスト入力 </a:t>
            </a:r>
            <a:r>
              <a:rPr lang="en-US" altLang="ja-JP" dirty="0" smtClean="0"/>
              <a:t>2</a:t>
            </a:r>
            <a:r>
              <a:rPr lang="ja-JP" altLang="en-US" dirty="0" smtClean="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re Valu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7"/>
          <p:cNvPicPr>
            <a:picLocks noChangeAspect="1"/>
          </p:cNvPicPr>
          <p:nvPr userDrawn="1"/>
        </p:nvPicPr>
        <p:blipFill>
          <a:blip r:embed="rId3" cstate="screen"/>
          <a:stretch>
            <a:fillRect/>
          </a:stretch>
        </p:blipFill>
        <p:spPr>
          <a:xfrm>
            <a:off x="0" y="0"/>
            <a:ext cx="9614181" cy="6858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re Value 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re Value 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p:cNvPicPr>
            <a:picLocks noChangeAspect="1"/>
          </p:cNvPicPr>
          <p:nvPr userDrawn="1"/>
        </p:nvPicPr>
        <p:blipFill rotWithShape="1">
          <a:blip r:embed="rId3" cstate="screen"/>
          <a:srcRect/>
          <a:stretch>
            <a:fillRect/>
          </a:stretch>
        </p:blipFill>
        <p:spPr>
          <a:xfrm>
            <a:off x="2598824" y="0"/>
            <a:ext cx="9593176" cy="6858000"/>
          </a:xfrm>
          <a:prstGeom prst="rect">
            <a:avLst/>
          </a:prstGeom>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449232" y="2987327"/>
            <a:ext cx="3291417" cy="62197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Divide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smtClean="0"/>
              <a:t>XX</a:t>
            </a:r>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チャプタータイトルチャプタータイトル</a:t>
            </a:r>
            <a:endParaRPr lang="en-US" altLang="ja-JP" noProof="0" dirty="0" smtClean="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0" name="think-cell Folie" r:id="rId5" imgW="10160" imgH="10160" progId="TCLayout.ActiveDocument.1">
                  <p:embed/>
                </p:oleObj>
              </mc:Choice>
              <mc:Fallback>
                <p:oleObj name="think-cell Folie" r:id="rId5" imgW="10160" imgH="10160" progId="TCLayout.ActiveDocument.1">
                  <p:embed/>
                  <p:pic>
                    <p:nvPicPr>
                      <p:cNvPr id="0" name="Picture 1215"/>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0" y="1177200"/>
            <a:ext cx="11376025" cy="4464050"/>
          </a:xfrm>
        </p:spPr>
        <p:txBody>
          <a:bodyPr/>
          <a:lstStyle>
            <a:lvl1pPr>
              <a:defRPr/>
            </a:lvl1pPr>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Diagra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68" name="think-cell Folie" r:id="rId5" imgW="10160" imgH="10160" progId="TCLayout.ActiveDocument.1">
                  <p:embed/>
                </p:oleObj>
              </mc:Choice>
              <mc:Fallback>
                <p:oleObj name="think-cell Folie" r:id="rId5" imgW="10160" imgH="10160" progId="TCLayout.ActiveDocument.1">
                  <p:embed/>
                  <p:pic>
                    <p:nvPicPr>
                      <p:cNvPr id="0" name="Picture 3263"/>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92" name="think-cell Folie" r:id="rId5" imgW="10160" imgH="10160" progId="TCLayout.ActiveDocument.1">
                  <p:embed/>
                </p:oleObj>
              </mc:Choice>
              <mc:Fallback>
                <p:oleObj name="think-cell Folie" r:id="rId5" imgW="10160" imgH="10160" progId="TCLayout.ActiveDocument.1">
                  <p:embed/>
                  <p:pic>
                    <p:nvPicPr>
                      <p:cNvPr id="0" name="Picture 4287"/>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1" name="Textplatzhalter 17"/>
          <p:cNvSpPr>
            <a:spLocks noGrp="1"/>
          </p:cNvSpPr>
          <p:nvPr>
            <p:ph type="body" sz="quarter" idx="16" hasCustomPrompt="1"/>
          </p:nvPr>
        </p:nvSpPr>
        <p:spPr bwMode="gray">
          <a:xfrm>
            <a:off x="623901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16" name="think-cell Folie" r:id="rId5" imgW="10160" imgH="10160" progId="TCLayout.ActiveDocument.1">
                  <p:embed/>
                </p:oleObj>
              </mc:Choice>
              <mc:Fallback>
                <p:oleObj name="think-cell Folie" r:id="rId5" imgW="10160" imgH="10160" progId="TCLayout.ActiveDocument.1">
                  <p:embed/>
                  <p:pic>
                    <p:nvPicPr>
                      <p:cNvPr id="0" name="Picture 531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406401" y="1177200"/>
            <a:ext cx="5545138" cy="4464050"/>
          </a:xfrm>
        </p:spPr>
        <p:txBody>
          <a:bodyPr/>
          <a:lstStyle>
            <a:lvl2pPr>
              <a:defRPr/>
            </a:lvl2pPr>
            <a:lvl3pPr>
              <a:defRPr/>
            </a:lvl3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0" name="think-cell Folie" r:id="rId5" imgW="10160" imgH="10160" progId="TCLayout.ActiveDocument.1">
                  <p:embed/>
                </p:oleObj>
              </mc:Choice>
              <mc:Fallback>
                <p:oleObj name="think-cell Folie" r:id="rId5" imgW="10160" imgH="10160" progId="TCLayout.ActiveDocument.1">
                  <p:embed/>
                  <p:pic>
                    <p:nvPicPr>
                      <p:cNvPr id="0" name="Picture 6335"/>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6237880" y="1177200"/>
            <a:ext cx="5545138" cy="4464050"/>
          </a:xfrm>
        </p:spPr>
        <p:txBody>
          <a:bodyPr/>
          <a:lstStyle>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smtClean="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0" tIns="0" rIns="0" bIns="0" rtlCol="0">
            <a:noAutofit/>
          </a:body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Freihandform 6"/>
          <p:cNvSpPr/>
          <p:nvPr/>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57" name="Grafik 8"/>
          <p:cNvPicPr>
            <a:picLocks noChangeAspect="1"/>
          </p:cNvPicPr>
          <p:nvPr/>
        </p:nvPicPr>
        <p:blipFill>
          <a:blip r:embed="rId20" cstate="email"/>
          <a:stretch>
            <a:fillRect/>
          </a:stretch>
        </p:blipFill>
        <p:spPr bwMode="gray">
          <a:xfrm>
            <a:off x="10920705" y="6624301"/>
            <a:ext cx="863927" cy="163254"/>
          </a:xfrm>
          <a:prstGeom prst="rect">
            <a:avLst/>
          </a:prstGeom>
        </p:spPr>
      </p:pic>
      <p:sp>
        <p:nvSpPr>
          <p:cNvPr id="58" name="フッター プレースホルダー 3"/>
          <p:cNvSpPr txBox="1"/>
          <p:nvPr/>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t>‹#›</a:t>
            </a:fld>
            <a:endParaRPr lang="en-US" altLang="ja-JP" dirty="0" smtClean="0"/>
          </a:p>
        </p:txBody>
      </p:sp>
      <p:sp>
        <p:nvSpPr>
          <p:cNvPr id="59" name="フッター プレースホルダー 3"/>
          <p:cNvSpPr txBox="1"/>
          <p:nvPr/>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26" name="グループ化 25"/>
          <p:cNvGrpSpPr/>
          <p:nvPr/>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indent="0" algn="l" defTabSz="914400" rtl="0" eaLnBrk="1" latinLnBrk="0" hangingPunct="1">
        <a:lnSpc>
          <a:spcPct val="100000"/>
        </a:lnSpc>
        <a:spcBef>
          <a:spcPts val="1400"/>
        </a:spcBef>
        <a:buClr>
          <a:schemeClr val="tx1"/>
        </a:buClr>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99" y="4635160"/>
            <a:ext cx="11376025" cy="442595"/>
          </a:xfrm>
        </p:spPr>
        <p:txBody>
          <a:bodyPr/>
          <a:lstStyle/>
          <a:p>
            <a:r>
              <a:rPr kumimoji="1" lang="en-US" altLang="ja-JP" dirty="0" smtClean="0"/>
              <a:t>word2vec</a:t>
            </a:r>
            <a:r>
              <a:rPr kumimoji="1" lang="ja-JP" altLang="en-US" dirty="0" smtClean="0"/>
              <a:t>の紹介</a:t>
            </a:r>
            <a:r>
              <a:rPr kumimoji="1" lang="en-US" altLang="ja-JP" dirty="0" smtClean="0"/>
              <a:t>(2)</a:t>
            </a:r>
          </a:p>
        </p:txBody>
      </p:sp>
      <p:sp>
        <p:nvSpPr>
          <p:cNvPr id="3" name="サブタイトル 2"/>
          <p:cNvSpPr>
            <a:spLocks noGrp="1"/>
          </p:cNvSpPr>
          <p:nvPr>
            <p:ph type="subTitle" idx="1"/>
          </p:nvPr>
        </p:nvSpPr>
        <p:spPr>
          <a:xfrm>
            <a:off x="407999" y="5377748"/>
            <a:ext cx="11376025" cy="338554"/>
          </a:xfrm>
        </p:spPr>
        <p:txBody>
          <a:bodyPr/>
          <a:lstStyle/>
          <a:p>
            <a:r>
              <a:rPr lang="ja-JP" altLang="en-US" dirty="0" smtClean="0"/>
              <a:t>自然言語処理のための単語のベクトル化</a:t>
            </a:r>
            <a:endParaRPr lang="en-US" altLang="ja-JP" dirty="0"/>
          </a:p>
        </p:txBody>
      </p:sp>
      <p:sp>
        <p:nvSpPr>
          <p:cNvPr id="4" name="テキスト プレースホルダー 3"/>
          <p:cNvSpPr>
            <a:spLocks noGrp="1"/>
          </p:cNvSpPr>
          <p:nvPr>
            <p:ph type="body" sz="quarter" idx="10"/>
          </p:nvPr>
        </p:nvSpPr>
        <p:spPr>
          <a:xfrm>
            <a:off x="408000" y="6206170"/>
            <a:ext cx="11376025" cy="215265"/>
          </a:xfrm>
        </p:spPr>
        <p:txBody>
          <a:bodyPr/>
          <a:lstStyle/>
          <a:p>
            <a:r>
              <a:rPr lang="ja-JP" altLang="en-US" dirty="0"/>
              <a:t>科学ソフト開発</a:t>
            </a:r>
            <a:r>
              <a:rPr lang="zh-TW" altLang="en-US" dirty="0" smtClean="0"/>
              <a:t>  </a:t>
            </a:r>
            <a:r>
              <a:rPr lang="en-US" altLang="zh-TW" dirty="0"/>
              <a:t>|  </a:t>
            </a:r>
            <a:r>
              <a:rPr lang="ja-JP" altLang="en-US" dirty="0" smtClean="0"/>
              <a:t>秋山</a:t>
            </a:r>
            <a:r>
              <a:rPr lang="ja-JP" altLang="en-US" dirty="0"/>
              <a:t>光弘</a:t>
            </a:r>
            <a:r>
              <a:rPr lang="zh-TW" altLang="en-US" dirty="0" smtClean="0"/>
              <a:t>   </a:t>
            </a:r>
            <a:r>
              <a:rPr lang="en-US" altLang="zh-TW" dirty="0"/>
              <a:t>|  </a:t>
            </a:r>
            <a:r>
              <a:rPr lang="en-US" altLang="ja-JP" dirty="0" smtClean="0"/>
              <a:t>2020</a:t>
            </a:r>
            <a:r>
              <a:rPr lang="ja-JP" altLang="en-US" dirty="0" smtClean="0"/>
              <a:t>年</a:t>
            </a:r>
            <a:r>
              <a:rPr lang="en-US" altLang="ja-JP" dirty="0" smtClean="0"/>
              <a:t>7</a:t>
            </a:r>
            <a:r>
              <a:rPr lang="ja-JP" altLang="en-US" dirty="0" smtClean="0"/>
              <a:t>月</a:t>
            </a:r>
            <a:r>
              <a:rPr lang="en-US" altLang="ja-JP" dirty="0" smtClean="0"/>
              <a:t>15</a:t>
            </a:r>
            <a:r>
              <a:rPr lang="ja-JP" altLang="en-US" dirty="0" smtClean="0"/>
              <a:t>日</a:t>
            </a:r>
            <a:endParaRPr lang="en-US" altLang="ja-JP"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03</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lang="ja-JP" altLang="en-US" dirty="0" smtClean="0"/>
              <a:t>リベンジその</a:t>
            </a:r>
            <a:r>
              <a:rPr lang="en-US" altLang="ja-JP" dirty="0" smtClean="0"/>
              <a:t>1(</a:t>
            </a:r>
            <a:r>
              <a:rPr lang="ja-JP" altLang="en-US" dirty="0" smtClean="0"/>
              <a:t>途中で断念</a:t>
            </a:r>
            <a:r>
              <a:rPr lang="en-US" altLang="ja-JP" dirty="0" smtClean="0"/>
              <a:t>)</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1(</a:t>
            </a:r>
            <a:r>
              <a:rPr lang="ja-JP" altLang="en-US" dirty="0"/>
              <a:t>途中で断念</a:t>
            </a:r>
            <a:r>
              <a:rPr lang="en-US" altLang="ja-JP" dirty="0"/>
              <a:t>)</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398780" y="1052830"/>
            <a:ext cx="11376025" cy="2346096"/>
          </a:xfrm>
        </p:spPr>
        <p:txBody>
          <a:bodyPr/>
          <a:lstStyle/>
          <a:p>
            <a:pPr lvl="3"/>
            <a:r>
              <a:rPr lang="ja-JP" altLang="en-US" sz="1600" b="0" dirty="0" smtClean="0">
                <a:latin typeface="+mj-ea"/>
                <a:ea typeface="+mj-ea"/>
              </a:rPr>
              <a:t>本家</a:t>
            </a:r>
            <a:r>
              <a:rPr lang="en-US" altLang="ja-JP" sz="1600" b="0" dirty="0" smtClean="0">
                <a:latin typeface="+mj-ea"/>
                <a:ea typeface="+mj-ea"/>
              </a:rPr>
              <a:t>word2vec</a:t>
            </a:r>
            <a:r>
              <a:rPr lang="ja-JP" altLang="en-US" sz="1600" b="0" dirty="0" smtClean="0">
                <a:latin typeface="+mj-ea"/>
                <a:ea typeface="+mj-ea"/>
              </a:rPr>
              <a:t>に匹敵するものを作成するのはおそらく非常に難しく、あまり意味もないと思われたので</a:t>
            </a:r>
            <a:r>
              <a:rPr lang="ja-JP" altLang="en-US" sz="1600" b="0" dirty="0" smtClean="0">
                <a:latin typeface="+mj-ea"/>
                <a:ea typeface="+mj-ea"/>
              </a:rPr>
              <a:t>、</a:t>
            </a:r>
            <a:r>
              <a:rPr lang="ja-JP" altLang="en-US" sz="1600" b="0" dirty="0">
                <a:latin typeface="+mj-ea"/>
                <a:ea typeface="+mj-ea"/>
              </a:rPr>
              <a:t>以下</a:t>
            </a:r>
            <a:r>
              <a:rPr lang="ja-JP" altLang="en-US" sz="1600" b="0" dirty="0" smtClean="0">
                <a:latin typeface="+mj-ea"/>
                <a:ea typeface="+mj-ea"/>
              </a:rPr>
              <a:t>のページで</a:t>
            </a:r>
            <a:r>
              <a:rPr lang="ja-JP" altLang="en-US" sz="1600" b="0" dirty="0" smtClean="0">
                <a:latin typeface="+mj-ea"/>
                <a:ea typeface="+mj-ea"/>
              </a:rPr>
              <a:t>公開</a:t>
            </a:r>
            <a:r>
              <a:rPr lang="ja-JP" altLang="en-US" sz="1600" b="0" dirty="0" smtClean="0">
                <a:latin typeface="+mj-ea"/>
                <a:ea typeface="+mj-ea"/>
              </a:rPr>
              <a:t>されている単語ベクトルデータを入手し、「適切に作成された単語ベクトルは実際のところどのようなものなのか</a:t>
            </a:r>
            <a:r>
              <a:rPr lang="en-US" altLang="ja-JP" sz="1600" b="0" dirty="0" smtClean="0">
                <a:latin typeface="+mj-ea"/>
                <a:ea typeface="+mj-ea"/>
              </a:rPr>
              <a:t>?</a:t>
            </a:r>
            <a:r>
              <a:rPr lang="ja-JP" altLang="en-US" sz="1600" b="0" dirty="0" smtClean="0">
                <a:latin typeface="+mj-ea"/>
                <a:ea typeface="+mj-ea"/>
              </a:rPr>
              <a:t>」を調べることにしました。</a:t>
            </a:r>
            <a:endParaRPr lang="en-US" altLang="ja-JP" sz="1600" b="0" dirty="0" smtClean="0">
              <a:latin typeface="+mj-ea"/>
              <a:ea typeface="+mj-ea"/>
            </a:endParaRPr>
          </a:p>
          <a:p>
            <a:pPr lvl="3"/>
            <a:r>
              <a:rPr lang="en-US" altLang="ja-JP" sz="1600" b="0" dirty="0" smtClean="0">
                <a:latin typeface="+mj-ea"/>
                <a:ea typeface="+mj-ea"/>
              </a:rPr>
              <a:t>https</a:t>
            </a:r>
            <a:r>
              <a:rPr lang="en-US" altLang="ja-JP" sz="1600" b="0" dirty="0" smtClean="0">
                <a:latin typeface="+mj-ea"/>
                <a:ea typeface="+mj-ea"/>
              </a:rPr>
              <a:t>://</a:t>
            </a:r>
            <a:r>
              <a:rPr lang="en-US" altLang="ja-JP" sz="1600" b="0" dirty="0" smtClean="0">
                <a:latin typeface="+mj-ea"/>
                <a:ea typeface="+mj-ea"/>
              </a:rPr>
              <a:t>github.com/Kyubyong/wordvectors</a:t>
            </a:r>
            <a:endParaRPr lang="en-US" altLang="ja-JP" sz="1600" b="0" dirty="0" smtClean="0">
              <a:latin typeface="+mj-ea"/>
              <a:ea typeface="+mj-ea"/>
            </a:endParaRPr>
          </a:p>
          <a:p>
            <a:pPr lvl="3"/>
            <a:r>
              <a:rPr lang="ja-JP" altLang="en-US" sz="1600" b="0" dirty="0" smtClean="0">
                <a:latin typeface="+mj-ea"/>
                <a:ea typeface="+mj-ea"/>
              </a:rPr>
              <a:t>この</a:t>
            </a:r>
            <a:r>
              <a:rPr lang="ja-JP" altLang="en-US" sz="1600" b="0" dirty="0">
                <a:latin typeface="+mj-ea"/>
                <a:ea typeface="+mj-ea"/>
              </a:rPr>
              <a:t>データ</a:t>
            </a:r>
            <a:r>
              <a:rPr lang="ja-JP" altLang="en-US" sz="1600" b="0" dirty="0" smtClean="0">
                <a:latin typeface="+mj-ea"/>
                <a:ea typeface="+mj-ea"/>
              </a:rPr>
              <a:t>は、単語ベクトルが</a:t>
            </a:r>
            <a:r>
              <a:rPr lang="en-US" altLang="ja-JP" sz="1600" b="0" dirty="0" smtClean="0">
                <a:latin typeface="+mj-ea"/>
                <a:ea typeface="+mj-ea"/>
              </a:rPr>
              <a:t>300</a:t>
            </a:r>
            <a:r>
              <a:rPr lang="ja-JP" altLang="en-US" sz="1600" b="0" dirty="0" smtClean="0">
                <a:latin typeface="+mj-ea"/>
                <a:ea typeface="+mj-ea"/>
              </a:rPr>
              <a:t>次元となっており、</a:t>
            </a:r>
            <a:r>
              <a:rPr lang="en-US" altLang="ja-JP" sz="1600" b="0" dirty="0" smtClean="0">
                <a:latin typeface="+mj-ea"/>
                <a:ea typeface="+mj-ea"/>
              </a:rPr>
              <a:t>Excel</a:t>
            </a:r>
            <a:r>
              <a:rPr lang="ja-JP" altLang="en-US" sz="1600" b="0" dirty="0" smtClean="0">
                <a:latin typeface="+mj-ea"/>
                <a:ea typeface="+mj-ea"/>
              </a:rPr>
              <a:t>ですらまともに扱えないものであったため、</a:t>
            </a:r>
            <a:r>
              <a:rPr lang="ja-JP" altLang="en-US" sz="1600" b="0" dirty="0">
                <a:latin typeface="+mj-ea"/>
              </a:rPr>
              <a:t>単語の計算式を入力すると、計算結果の単語ベクトルと、これに近い値を持つ単語を上位</a:t>
            </a:r>
            <a:r>
              <a:rPr lang="en-US" altLang="ja-JP" sz="1600" b="0" dirty="0">
                <a:latin typeface="+mj-ea"/>
              </a:rPr>
              <a:t>10</a:t>
            </a:r>
            <a:r>
              <a:rPr lang="ja-JP" altLang="en-US" sz="1600" b="0" dirty="0">
                <a:latin typeface="+mj-ea"/>
              </a:rPr>
              <a:t>個表示するよう</a:t>
            </a:r>
            <a:r>
              <a:rPr lang="ja-JP" altLang="en-US" sz="1600" b="0" dirty="0" smtClean="0">
                <a:latin typeface="+mj-ea"/>
              </a:rPr>
              <a:t>な</a:t>
            </a:r>
            <a:r>
              <a:rPr lang="ja-JP" altLang="en-US" sz="1600" b="0" dirty="0" smtClean="0">
                <a:latin typeface="+mj-ea"/>
                <a:ea typeface="+mj-ea"/>
              </a:rPr>
              <a:t>簡単なプログラムを作成することにしました。</a:t>
            </a:r>
            <a:endParaRPr lang="en-US" altLang="ja-JP" sz="1600" b="0" dirty="0" smtClean="0">
              <a:latin typeface="+mj-ea"/>
              <a:ea typeface="+mj-ea"/>
            </a:endParaRPr>
          </a:p>
          <a:p>
            <a:pPr lvl="3"/>
            <a:r>
              <a:rPr lang="ja-JP" altLang="en-US" sz="1600" b="0" dirty="0" smtClean="0">
                <a:latin typeface="+mj-ea"/>
                <a:ea typeface="+mj-ea"/>
              </a:rPr>
              <a:t>ある程度できたところで、</a:t>
            </a:r>
            <a:r>
              <a:rPr lang="en-US" altLang="ja-JP" sz="1600" b="0" dirty="0" smtClean="0">
                <a:latin typeface="+mj-ea"/>
                <a:ea typeface="+mj-ea"/>
              </a:rPr>
              <a:t>”</a:t>
            </a:r>
            <a:r>
              <a:rPr lang="ja-JP" altLang="en-US" sz="1600" b="0" dirty="0" smtClean="0">
                <a:latin typeface="+mj-ea"/>
                <a:ea typeface="+mj-ea"/>
              </a:rPr>
              <a:t>おはよう </a:t>
            </a:r>
            <a:r>
              <a:rPr lang="en-US" altLang="ja-JP" sz="1600" b="0" dirty="0" smtClean="0">
                <a:latin typeface="+mj-ea"/>
                <a:ea typeface="+mj-ea"/>
              </a:rPr>
              <a:t>- </a:t>
            </a:r>
            <a:r>
              <a:rPr lang="ja-JP" altLang="en-US" sz="1600" b="0" dirty="0" smtClean="0">
                <a:latin typeface="+mj-ea"/>
                <a:ea typeface="+mj-ea"/>
              </a:rPr>
              <a:t>朝 </a:t>
            </a:r>
            <a:r>
              <a:rPr lang="en-US" altLang="ja-JP" sz="1600" b="0" dirty="0" smtClean="0">
                <a:latin typeface="+mj-ea"/>
                <a:ea typeface="+mj-ea"/>
              </a:rPr>
              <a:t>- </a:t>
            </a:r>
            <a:r>
              <a:rPr lang="ja-JP" altLang="en-US" sz="1600" b="0" dirty="0" smtClean="0">
                <a:latin typeface="+mj-ea"/>
                <a:ea typeface="+mj-ea"/>
              </a:rPr>
              <a:t>晩</a:t>
            </a:r>
            <a:r>
              <a:rPr lang="en-US" altLang="ja-JP" sz="1600" b="0" dirty="0" smtClean="0">
                <a:latin typeface="+mj-ea"/>
                <a:ea typeface="+mj-ea"/>
              </a:rPr>
              <a:t>”</a:t>
            </a:r>
            <a:r>
              <a:rPr lang="ja-JP" altLang="en-US" sz="1600" b="0" dirty="0" smtClean="0">
                <a:latin typeface="+mj-ea"/>
                <a:ea typeface="+mj-ea"/>
              </a:rPr>
              <a:t>という計算式を入力してみたのですが、以下のような結果しか得られませんでした</a:t>
            </a:r>
            <a:r>
              <a:rPr lang="ja-JP" altLang="en-US" sz="1600" b="0" dirty="0" smtClean="0">
                <a:latin typeface="+mj-ea"/>
                <a:ea typeface="+mj-ea"/>
              </a:rPr>
              <a:t>。</a:t>
            </a:r>
            <a:r>
              <a:rPr lang="en-US" altLang="ja-JP" sz="1600" b="0" dirty="0" smtClean="0">
                <a:latin typeface="+mj-ea"/>
                <a:ea typeface="+mj-ea"/>
              </a:rPr>
              <a:t>(</a:t>
            </a:r>
            <a:r>
              <a:rPr lang="en-US" altLang="ja-JP" sz="1600" b="0" dirty="0" smtClean="0">
                <a:latin typeface="+mj-ea"/>
              </a:rPr>
              <a:t>”</a:t>
            </a:r>
            <a:r>
              <a:rPr lang="ja-JP" altLang="en-US" sz="1600" b="0" dirty="0">
                <a:latin typeface="+mj-ea"/>
              </a:rPr>
              <a:t>こんばんは</a:t>
            </a:r>
            <a:r>
              <a:rPr lang="en-US" altLang="ja-JP" sz="1600" b="0" dirty="0" smtClean="0">
                <a:latin typeface="+mj-ea"/>
              </a:rPr>
              <a:t>”</a:t>
            </a:r>
            <a:r>
              <a:rPr lang="ja-JP" altLang="en-US" sz="1600" b="0" dirty="0" smtClean="0">
                <a:latin typeface="+mj-ea"/>
              </a:rPr>
              <a:t>あたりが出力されることを期待していました。</a:t>
            </a:r>
            <a:r>
              <a:rPr lang="en-US" altLang="ja-JP" sz="1600" b="0" dirty="0" smtClean="0">
                <a:latin typeface="+mj-ea"/>
              </a:rPr>
              <a:t>)</a:t>
            </a:r>
            <a:endParaRPr lang="ja-JP" altLang="en-US" sz="1600" b="0" dirty="0" smtClean="0">
              <a:latin typeface="+mj-ea"/>
              <a:ea typeface="+mj-ea"/>
            </a:endParaRPr>
          </a:p>
          <a:p>
            <a:pPr lvl="3"/>
            <a:endParaRPr lang="en-US" altLang="ja-JP" sz="1600" b="0" dirty="0" smtClean="0">
              <a:latin typeface="+mj-ea"/>
              <a:ea typeface="+mj-ea"/>
            </a:endParaRPr>
          </a:p>
        </p:txBody>
      </p:sp>
      <p:graphicFrame>
        <p:nvGraphicFramePr>
          <p:cNvPr id="3" name="Table 2"/>
          <p:cNvGraphicFramePr/>
          <p:nvPr>
            <p:extLst>
              <p:ext uri="{D42A27DB-BD31-4B8C-83A1-F6EECF244321}">
                <p14:modId xmlns:p14="http://schemas.microsoft.com/office/powerpoint/2010/main" val="1092980385"/>
              </p:ext>
            </p:extLst>
          </p:nvPr>
        </p:nvGraphicFramePr>
        <p:xfrm>
          <a:off x="407193" y="3302003"/>
          <a:ext cx="2519343" cy="2926080"/>
        </p:xfrm>
        <a:graphic>
          <a:graphicData uri="http://schemas.openxmlformats.org/drawingml/2006/table">
            <a:tbl>
              <a:tblPr firstRow="1" bandRow="1">
                <a:tableStyleId>{5C22544A-7EE6-4342-B048-85BDC9FD1C3A}</a:tableStyleId>
              </a:tblPr>
              <a:tblGrid>
                <a:gridCol w="1511231">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65760">
                <a:tc>
                  <a:txBody>
                    <a:bodyPr/>
                    <a:lstStyle/>
                    <a:p>
                      <a:pPr>
                        <a:buNone/>
                      </a:pPr>
                      <a:r>
                        <a:rPr lang="ja-JP" altLang="en-US"/>
                        <a:t>単語</a:t>
                      </a:r>
                    </a:p>
                  </a:txBody>
                  <a:tcPr/>
                </a:tc>
                <a:tc>
                  <a:txBody>
                    <a:bodyPr/>
                    <a:lstStyle/>
                    <a:p>
                      <a:pPr>
                        <a:buNone/>
                      </a:pPr>
                      <a:r>
                        <a:rPr lang="ja-JP" altLang="en-US"/>
                        <a:t>距離</a:t>
                      </a:r>
                    </a:p>
                  </a:txBody>
                  <a:tcPr/>
                </a:tc>
                <a:extLst>
                  <a:ext uri="{0D108BD9-81ED-4DB2-BD59-A6C34878D82A}">
                    <a16:rowId xmlns:a16="http://schemas.microsoft.com/office/drawing/2014/main" val="10000"/>
                  </a:ext>
                </a:extLst>
              </a:tr>
              <a:tr h="365760">
                <a:tc>
                  <a:txBody>
                    <a:bodyPr/>
                    <a:lstStyle/>
                    <a:p>
                      <a:pPr>
                        <a:buNone/>
                      </a:pPr>
                      <a:r>
                        <a:rPr lang="ja-JP" altLang="en-US"/>
                        <a:t>ではこれらの</a:t>
                      </a:r>
                    </a:p>
                  </a:txBody>
                  <a:tcPr/>
                </a:tc>
                <a:tc>
                  <a:txBody>
                    <a:bodyPr/>
                    <a:lstStyle/>
                    <a:p>
                      <a:pPr>
                        <a:buNone/>
                      </a:pPr>
                      <a:r>
                        <a:rPr lang="en-US"/>
                        <a:t>1209</a:t>
                      </a:r>
                    </a:p>
                  </a:txBody>
                  <a:tcPr/>
                </a:tc>
                <a:extLst>
                  <a:ext uri="{0D108BD9-81ED-4DB2-BD59-A6C34878D82A}">
                    <a16:rowId xmlns:a16="http://schemas.microsoft.com/office/drawing/2014/main" val="10001"/>
                  </a:ext>
                </a:extLst>
              </a:tr>
              <a:tr h="365760">
                <a:tc>
                  <a:txBody>
                    <a:bodyPr/>
                    <a:lstStyle/>
                    <a:p>
                      <a:pPr>
                        <a:buNone/>
                      </a:pPr>
                      <a:r>
                        <a:rPr lang="ja-JP" altLang="en-US"/>
                        <a:t>の</a:t>
                      </a:r>
                    </a:p>
                  </a:txBody>
                  <a:tcPr/>
                </a:tc>
                <a:tc>
                  <a:txBody>
                    <a:bodyPr/>
                    <a:lstStyle/>
                    <a:p>
                      <a:pPr>
                        <a:buNone/>
                      </a:pPr>
                      <a:r>
                        <a:rPr lang="en-US"/>
                        <a:t>1388</a:t>
                      </a:r>
                    </a:p>
                  </a:txBody>
                  <a:tcPr/>
                </a:tc>
                <a:extLst>
                  <a:ext uri="{0D108BD9-81ED-4DB2-BD59-A6C34878D82A}">
                    <a16:rowId xmlns:a16="http://schemas.microsoft.com/office/drawing/2014/main" val="10002"/>
                  </a:ext>
                </a:extLst>
              </a:tr>
              <a:tr h="365760">
                <a:tc>
                  <a:txBody>
                    <a:bodyPr/>
                    <a:lstStyle/>
                    <a:p>
                      <a:pPr>
                        <a:buNone/>
                      </a:pPr>
                      <a:r>
                        <a:rPr lang="ja-JP" altLang="en-US"/>
                        <a:t>が</a:t>
                      </a:r>
                    </a:p>
                  </a:txBody>
                  <a:tcPr/>
                </a:tc>
                <a:tc>
                  <a:txBody>
                    <a:bodyPr/>
                    <a:lstStyle/>
                    <a:p>
                      <a:pPr>
                        <a:buNone/>
                      </a:pPr>
                      <a:r>
                        <a:rPr lang="en-US"/>
                        <a:t>1525</a:t>
                      </a:r>
                    </a:p>
                  </a:txBody>
                  <a:tcPr/>
                </a:tc>
                <a:extLst>
                  <a:ext uri="{0D108BD9-81ED-4DB2-BD59-A6C34878D82A}">
                    <a16:rowId xmlns:a16="http://schemas.microsoft.com/office/drawing/2014/main" val="10003"/>
                  </a:ext>
                </a:extLst>
              </a:tr>
              <a:tr h="365760">
                <a:tc>
                  <a:txBody>
                    <a:bodyPr/>
                    <a:lstStyle/>
                    <a:p>
                      <a:pPr>
                        <a:buNone/>
                      </a:pPr>
                      <a:r>
                        <a:rPr lang="ja-JP" altLang="en-US"/>
                        <a:t>は</a:t>
                      </a:r>
                    </a:p>
                  </a:txBody>
                  <a:tcPr/>
                </a:tc>
                <a:tc>
                  <a:txBody>
                    <a:bodyPr/>
                    <a:lstStyle/>
                    <a:p>
                      <a:pPr>
                        <a:buNone/>
                      </a:pPr>
                      <a:r>
                        <a:rPr lang="en-US"/>
                        <a:t>1553</a:t>
                      </a:r>
                    </a:p>
                  </a:txBody>
                  <a:tcPr/>
                </a:tc>
                <a:extLst>
                  <a:ext uri="{0D108BD9-81ED-4DB2-BD59-A6C34878D82A}">
                    <a16:rowId xmlns:a16="http://schemas.microsoft.com/office/drawing/2014/main" val="10004"/>
                  </a:ext>
                </a:extLst>
              </a:tr>
              <a:tr h="365760">
                <a:tc>
                  <a:txBody>
                    <a:bodyPr/>
                    <a:lstStyle/>
                    <a:p>
                      <a:pPr>
                        <a:buNone/>
                      </a:pPr>
                      <a:r>
                        <a:rPr lang="ja-JP" altLang="en-US"/>
                        <a:t>と</a:t>
                      </a:r>
                    </a:p>
                  </a:txBody>
                  <a:tcPr/>
                </a:tc>
                <a:tc>
                  <a:txBody>
                    <a:bodyPr/>
                    <a:lstStyle/>
                    <a:p>
                      <a:pPr>
                        <a:buNone/>
                      </a:pPr>
                      <a:r>
                        <a:rPr lang="en-US"/>
                        <a:t>1615</a:t>
                      </a:r>
                    </a:p>
                  </a:txBody>
                  <a:tcPr/>
                </a:tc>
                <a:extLst>
                  <a:ext uri="{0D108BD9-81ED-4DB2-BD59-A6C34878D82A}">
                    <a16:rowId xmlns:a16="http://schemas.microsoft.com/office/drawing/2014/main" val="10005"/>
                  </a:ext>
                </a:extLst>
              </a:tr>
              <a:tr h="365760">
                <a:tc>
                  <a:txBody>
                    <a:bodyPr/>
                    <a:lstStyle/>
                    <a:p>
                      <a:pPr>
                        <a:buNone/>
                      </a:pPr>
                      <a:r>
                        <a:rPr lang="ja-JP" altLang="en-US"/>
                        <a:t>に</a:t>
                      </a:r>
                    </a:p>
                  </a:txBody>
                  <a:tcPr/>
                </a:tc>
                <a:tc>
                  <a:txBody>
                    <a:bodyPr/>
                    <a:lstStyle/>
                    <a:p>
                      <a:pPr>
                        <a:buNone/>
                      </a:pPr>
                      <a:r>
                        <a:rPr lang="en-US"/>
                        <a:t>1708</a:t>
                      </a:r>
                    </a:p>
                  </a:txBody>
                  <a:tcPr/>
                </a:tc>
                <a:extLst>
                  <a:ext uri="{0D108BD9-81ED-4DB2-BD59-A6C34878D82A}">
                    <a16:rowId xmlns:a16="http://schemas.microsoft.com/office/drawing/2014/main" val="10006"/>
                  </a:ext>
                </a:extLst>
              </a:tr>
              <a:tr h="365760">
                <a:tc>
                  <a:txBody>
                    <a:bodyPr/>
                    <a:lstStyle/>
                    <a:p>
                      <a:pPr>
                        <a:buNone/>
                      </a:pPr>
                      <a:r>
                        <a:rPr lang="ja-JP" altLang="en-US"/>
                        <a:t>を</a:t>
                      </a:r>
                    </a:p>
                  </a:txBody>
                  <a:tcPr/>
                </a:tc>
                <a:tc>
                  <a:txBody>
                    <a:bodyPr/>
                    <a:lstStyle/>
                    <a:p>
                      <a:pPr>
                        <a:buNone/>
                      </a:pPr>
                      <a:r>
                        <a:rPr lang="en-US" dirty="0"/>
                        <a:t>1750</a:t>
                      </a: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04</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失敗原因の考察その</a:t>
            </a:r>
            <a:r>
              <a:rPr kumimoji="0" lang="en-US" altLang="ja-JP" b="0" noProof="0" dirty="0" smtClean="0">
                <a:ln>
                  <a:noFill/>
                </a:ln>
                <a:solidFill>
                  <a:srgbClr val="08107B"/>
                </a:solidFill>
                <a:effectLst/>
                <a:uLnTx/>
                <a:uFillTx/>
                <a:sym typeface="+mn-ea"/>
              </a:rPr>
              <a:t>2</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失敗原因の考察その</a:t>
            </a:r>
            <a:r>
              <a:rPr lang="en-US" altLang="ja-JP" dirty="0"/>
              <a:t>2</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自然言語はやはり難しいのではないか</a:t>
            </a:r>
            <a:r>
              <a:rPr lang="en-US" altLang="ja-JP" sz="1600" b="0" dirty="0" smtClean="0">
                <a:latin typeface="+mj-ea"/>
                <a:ea typeface="+mj-ea"/>
              </a:rPr>
              <a:t>?</a:t>
            </a:r>
          </a:p>
          <a:p>
            <a:pPr lvl="3"/>
            <a:r>
              <a:rPr lang="en-US" altLang="ja-JP" sz="1600" b="0" dirty="0" smtClean="0">
                <a:latin typeface="+mj-ea"/>
                <a:ea typeface="+mj-ea"/>
              </a:rPr>
              <a:t>1. </a:t>
            </a:r>
            <a:r>
              <a:rPr lang="ja-JP" altLang="en-US" sz="1600" b="0" dirty="0" smtClean="0">
                <a:latin typeface="+mj-ea"/>
                <a:ea typeface="+mj-ea"/>
              </a:rPr>
              <a:t>単語の種類が多い。</a:t>
            </a:r>
            <a:endParaRPr lang="en-US" altLang="ja-JP" sz="1600" b="0" dirty="0" smtClean="0">
              <a:latin typeface="+mj-ea"/>
              <a:ea typeface="+mj-ea"/>
            </a:endParaRPr>
          </a:p>
          <a:p>
            <a:pPr lvl="3"/>
            <a:r>
              <a:rPr lang="en-US" altLang="ja-JP" sz="1600" b="0" dirty="0" smtClean="0">
                <a:latin typeface="+mj-ea"/>
                <a:ea typeface="+mj-ea"/>
              </a:rPr>
              <a:t>2. </a:t>
            </a:r>
            <a:r>
              <a:rPr lang="ja-JP" altLang="en-US" sz="1600" b="0" dirty="0" smtClean="0">
                <a:latin typeface="+mj-ea"/>
                <a:ea typeface="+mj-ea"/>
              </a:rPr>
              <a:t>単語によっては学習用テキストでの出現頻度が極端に低いものがあり得る。</a:t>
            </a:r>
          </a:p>
          <a:p>
            <a:pPr lvl="3"/>
            <a:r>
              <a:rPr lang="en-US" altLang="ja-JP" sz="1600" b="0" dirty="0" smtClean="0">
                <a:latin typeface="+mj-ea"/>
                <a:ea typeface="+mj-ea"/>
              </a:rPr>
              <a:t>3. </a:t>
            </a:r>
            <a:r>
              <a:rPr lang="ja-JP" altLang="en-US" sz="1600" b="0" dirty="0" smtClean="0">
                <a:latin typeface="+mj-ea"/>
                <a:ea typeface="+mj-ea"/>
              </a:rPr>
              <a:t>字面は同じでも、意味の異なる単語が多数ある。</a:t>
            </a:r>
          </a:p>
          <a:p>
            <a:pPr lvl="3"/>
            <a:r>
              <a:rPr lang="en-US" altLang="ja-JP" sz="1600" b="0" dirty="0" smtClean="0">
                <a:latin typeface="+mj-ea"/>
                <a:ea typeface="+mj-ea"/>
              </a:rPr>
              <a:t>4. </a:t>
            </a:r>
            <a:r>
              <a:rPr lang="ja-JP" altLang="en-US" sz="1600" b="0" dirty="0" smtClean="0">
                <a:latin typeface="+mj-ea"/>
                <a:ea typeface="+mj-ea"/>
              </a:rPr>
              <a:t>日本語の場合、単語の切れ目が明確でない。</a:t>
            </a:r>
          </a:p>
          <a:p>
            <a:pPr lvl="3"/>
            <a:r>
              <a:rPr lang="en-US" altLang="ja-JP" sz="1600" b="0" dirty="0" smtClean="0">
                <a:latin typeface="+mj-ea"/>
                <a:ea typeface="+mj-ea"/>
              </a:rPr>
              <a:t>5. </a:t>
            </a:r>
            <a:r>
              <a:rPr lang="ja-JP" altLang="en-US" sz="1600" b="0" dirty="0" smtClean="0">
                <a:latin typeface="+mj-ea"/>
                <a:ea typeface="+mj-ea"/>
              </a:rPr>
              <a:t>単語ベクトルの性能指標が明確ではない。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05</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リベンジその</a:t>
            </a:r>
            <a:r>
              <a:rPr kumimoji="0" lang="en-US" altLang="ja-JP" b="0" noProof="0" dirty="0" smtClean="0">
                <a:ln>
                  <a:noFill/>
                </a:ln>
                <a:solidFill>
                  <a:srgbClr val="08107B"/>
                </a:solidFill>
                <a:effectLst/>
                <a:uLnTx/>
                <a:uFillTx/>
                <a:sym typeface="+mn-ea"/>
              </a:rPr>
              <a:t>2</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自然言語特有の難しさを排除した、以下のような人工言語を作り、これを</a:t>
            </a:r>
            <a:r>
              <a:rPr lang="en-US" altLang="ja-JP" sz="1600" b="0" dirty="0" smtClean="0">
                <a:latin typeface="+mj-ea"/>
                <a:ea typeface="+mj-ea"/>
              </a:rPr>
              <a:t>word2vec</a:t>
            </a:r>
            <a:r>
              <a:rPr lang="ja-JP" altLang="en-US" sz="1600" b="0" dirty="0" smtClean="0">
                <a:latin typeface="+mj-ea"/>
                <a:ea typeface="+mj-ea"/>
              </a:rPr>
              <a:t>がどのように処理するのかを調べることにしました。</a:t>
            </a:r>
            <a:endParaRPr lang="en-US" altLang="ja-JP" sz="1600" b="0" dirty="0" smtClean="0">
              <a:latin typeface="+mj-ea"/>
              <a:ea typeface="+mj-ea"/>
            </a:endParaRPr>
          </a:p>
          <a:p>
            <a:pPr lvl="3"/>
            <a:r>
              <a:rPr lang="en-US" altLang="ja-JP" sz="1600" b="0" dirty="0" smtClean="0">
                <a:latin typeface="+mj-ea"/>
                <a:ea typeface="+mj-ea"/>
              </a:rPr>
              <a:t>1. </a:t>
            </a:r>
            <a:r>
              <a:rPr lang="ja-JP" altLang="en-US" sz="1600" b="0" dirty="0" smtClean="0">
                <a:latin typeface="+mj-ea"/>
                <a:ea typeface="+mj-ea"/>
              </a:rPr>
              <a:t>単語は、</a:t>
            </a:r>
            <a:r>
              <a:rPr lang="en-US" altLang="ja-JP" sz="1600" b="0" dirty="0" smtClean="0">
                <a:latin typeface="+mj-ea"/>
                <a:ea typeface="+mj-ea"/>
              </a:rPr>
              <a:t>-9</a:t>
            </a:r>
            <a:r>
              <a:rPr lang="ja-JP" altLang="en-US" sz="1600" b="0" dirty="0" smtClean="0">
                <a:latin typeface="+mj-ea"/>
                <a:ea typeface="+mj-ea"/>
              </a:rPr>
              <a:t>から</a:t>
            </a:r>
            <a:r>
              <a:rPr lang="en-US" altLang="ja-JP" sz="1600" b="0" dirty="0" smtClean="0">
                <a:latin typeface="+mj-ea"/>
                <a:ea typeface="+mj-ea"/>
              </a:rPr>
              <a:t>+9</a:t>
            </a:r>
            <a:r>
              <a:rPr lang="ja-JP" altLang="en-US" sz="1600" b="0" dirty="0" smtClean="0">
                <a:latin typeface="+mj-ea"/>
                <a:ea typeface="+mj-ea"/>
              </a:rPr>
              <a:t>までの整数とする。</a:t>
            </a:r>
          </a:p>
          <a:p>
            <a:pPr lvl="3"/>
            <a:r>
              <a:rPr lang="en-US" altLang="ja-JP" sz="1600" b="0" dirty="0" smtClean="0">
                <a:latin typeface="+mj-ea"/>
                <a:ea typeface="+mj-ea"/>
              </a:rPr>
              <a:t>2. </a:t>
            </a:r>
            <a:r>
              <a:rPr lang="ja-JP" altLang="en-US" sz="1600" b="0" dirty="0" smtClean="0">
                <a:latin typeface="+mj-ea"/>
                <a:ea typeface="+mj-ea"/>
              </a:rPr>
              <a:t>学習用データは、二つの数の足し算とその答えとする。</a:t>
            </a:r>
          </a:p>
          <a:p>
            <a:pPr lvl="3"/>
            <a:r>
              <a:rPr lang="en-US" altLang="ja-JP" sz="1600" b="0" dirty="0" smtClean="0">
                <a:latin typeface="+mj-ea"/>
                <a:ea typeface="+mj-ea"/>
              </a:rPr>
              <a:t>3. </a:t>
            </a:r>
            <a:r>
              <a:rPr lang="ja-JP" altLang="en-US" sz="1600" b="0" dirty="0" smtClean="0">
                <a:latin typeface="+mj-ea"/>
                <a:ea typeface="+mj-ea"/>
              </a:rPr>
              <a:t>単語ベクトルの次元数は</a:t>
            </a:r>
            <a:r>
              <a:rPr lang="en-US" altLang="ja-JP" sz="1600" b="0" dirty="0" smtClean="0">
                <a:latin typeface="+mj-ea"/>
                <a:ea typeface="+mj-ea"/>
              </a:rPr>
              <a:t>2</a:t>
            </a:r>
            <a:r>
              <a:rPr lang="ja-JP" altLang="en-US" sz="1600" b="0" dirty="0" smtClean="0">
                <a:latin typeface="+mj-ea"/>
                <a:ea typeface="+mj-ea"/>
              </a:rPr>
              <a:t>次元とする。</a:t>
            </a:r>
            <a:r>
              <a:rPr lang="en-US" altLang="ja-JP" sz="1600" b="0" dirty="0" smtClean="0">
                <a:latin typeface="+mj-ea"/>
                <a:ea typeface="+mj-ea"/>
              </a:rPr>
              <a:t>(</a:t>
            </a:r>
            <a:r>
              <a:rPr lang="ja-JP" altLang="en-US" sz="1600" b="0" dirty="0" smtClean="0">
                <a:latin typeface="+mj-ea"/>
                <a:ea typeface="+mj-ea"/>
              </a:rPr>
              <a:t>これは単語ベクトルの可視化を簡単にするため。</a:t>
            </a:r>
            <a:r>
              <a:rPr lang="en-US" altLang="ja-JP" sz="1600" b="0" dirty="0" smtClean="0">
                <a:latin typeface="+mj-ea"/>
                <a:ea typeface="+mj-ea"/>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90"/>
            <a:ext cx="1660525" cy="346710"/>
          </a:xfrm>
        </p:spPr>
        <p:txBody>
          <a:bodyPr/>
          <a:lstStyle/>
          <a:p>
            <a:pPr lvl="3"/>
            <a:r>
              <a:rPr lang="ja-JP" altLang="en-US" sz="1600" b="0" dirty="0" smtClean="0">
                <a:latin typeface="+mj-ea"/>
                <a:ea typeface="+mj-ea"/>
              </a:rPr>
              <a:t>学習用データ</a:t>
            </a:r>
          </a:p>
        </p:txBody>
      </p:sp>
      <p:sp>
        <p:nvSpPr>
          <p:cNvPr id="3" name="テキスト ボックス 5"/>
          <p:cNvSpPr txBox="1"/>
          <p:nvPr/>
        </p:nvSpPr>
        <p:spPr>
          <a:xfrm>
            <a:off x="5827395" y="1540397"/>
            <a:ext cx="4176464" cy="738505"/>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ja-JP" altLang="en-US" sz="1600" noProof="0" dirty="0" err="1" smtClean="0"/>
          </a:p>
        </p:txBody>
      </p:sp>
      <p:graphicFrame>
        <p:nvGraphicFramePr>
          <p:cNvPr id="4" name="Table 3"/>
          <p:cNvGraphicFramePr/>
          <p:nvPr>
            <p:extLst>
              <p:ext uri="{D42A27DB-BD31-4B8C-83A1-F6EECF244321}">
                <p14:modId xmlns:p14="http://schemas.microsoft.com/office/powerpoint/2010/main" val="2682377709"/>
              </p:ext>
            </p:extLst>
          </p:nvPr>
        </p:nvGraphicFramePr>
        <p:xfrm>
          <a:off x="5829300" y="2605405"/>
          <a:ext cx="4993005" cy="1905000"/>
        </p:xfrm>
        <a:graphic>
          <a:graphicData uri="http://schemas.openxmlformats.org/drawingml/2006/table">
            <a:tbl>
              <a:tblPr firstRow="1" bandRow="1">
                <a:tableStyleId>{5C22544A-7EE6-4342-B048-85BDC9FD1C3A}</a:tableStyleId>
              </a:tblPr>
              <a:tblGrid>
                <a:gridCol w="639445">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19555">
                  <a:extLst>
                    <a:ext uri="{9D8B030D-6E8A-4147-A177-3AD203B41FA5}">
                      <a16:colId xmlns:a16="http://schemas.microsoft.com/office/drawing/2014/main" val="20003"/>
                    </a:ext>
                  </a:extLst>
                </a:gridCol>
              </a:tblGrid>
              <a:tr h="381000">
                <a:tc>
                  <a:txBody>
                    <a:bodyPr/>
                    <a:lstStyle/>
                    <a:p>
                      <a:pPr>
                        <a:buNone/>
                      </a:pPr>
                      <a:r>
                        <a:rPr lang="en-US"/>
                        <a:t>No.</a:t>
                      </a:r>
                    </a:p>
                  </a:txBody>
                  <a:tcPr/>
                </a:tc>
                <a:tc>
                  <a:txBody>
                    <a:bodyPr/>
                    <a:lstStyle/>
                    <a:p>
                      <a:pPr>
                        <a:buNone/>
                      </a:pPr>
                      <a:r>
                        <a:rPr lang="en-US"/>
                        <a:t>Target</a:t>
                      </a:r>
                    </a:p>
                  </a:txBody>
                  <a:tcPr/>
                </a:tc>
                <a:tc>
                  <a:txBody>
                    <a:bodyPr/>
                    <a:lstStyle/>
                    <a:p>
                      <a:pPr>
                        <a:buNone/>
                      </a:pPr>
                      <a:r>
                        <a:rPr lang="en-US"/>
                        <a:t>Context1</a:t>
                      </a:r>
                    </a:p>
                  </a:txBody>
                  <a:tcPr/>
                </a:tc>
                <a:tc>
                  <a:txBody>
                    <a:bodyPr/>
                    <a:lstStyle/>
                    <a:p>
                      <a:pPr>
                        <a:buNone/>
                      </a:pPr>
                      <a:r>
                        <a:rPr lang="en-US"/>
                        <a:t>Context2</a:t>
                      </a:r>
                    </a:p>
                  </a:txBody>
                  <a:tcPr/>
                </a:tc>
                <a:extLst>
                  <a:ext uri="{0D108BD9-81ED-4DB2-BD59-A6C34878D82A}">
                    <a16:rowId xmlns:a16="http://schemas.microsoft.com/office/drawing/2014/main" val="10000"/>
                  </a:ext>
                </a:extLst>
              </a:tr>
              <a:tr h="381000">
                <a:tc>
                  <a:txBody>
                    <a:bodyPr/>
                    <a:lstStyle/>
                    <a:p>
                      <a:pPr>
                        <a:buNone/>
                      </a:pPr>
                      <a:r>
                        <a:rPr lang="en-US"/>
                        <a:t>1</a:t>
                      </a:r>
                    </a:p>
                  </a:txBody>
                  <a:tcPr/>
                </a:tc>
                <a:tc>
                  <a:txBody>
                    <a:bodyPr/>
                    <a:lstStyle/>
                    <a:p>
                      <a:pPr>
                        <a:buNone/>
                      </a:pPr>
                      <a:r>
                        <a:rPr lang="en-US"/>
                        <a:t>was</a:t>
                      </a:r>
                    </a:p>
                  </a:txBody>
                  <a:tcPr/>
                </a:tc>
                <a:tc>
                  <a:txBody>
                    <a:bodyPr/>
                    <a:lstStyle/>
                    <a:p>
                      <a:pPr>
                        <a:buNone/>
                      </a:pPr>
                      <a:r>
                        <a:rPr lang="en-US"/>
                        <a:t>Alice</a:t>
                      </a:r>
                    </a:p>
                  </a:txBody>
                  <a:tcPr/>
                </a:tc>
                <a:tc>
                  <a:txBody>
                    <a:bodyPr/>
                    <a:lstStyle/>
                    <a:p>
                      <a:pPr>
                        <a:buNone/>
                      </a:pPr>
                      <a:r>
                        <a:rPr lang="en-US"/>
                        <a:t>beginning</a:t>
                      </a:r>
                    </a:p>
                  </a:txBody>
                  <a:tcPr/>
                </a:tc>
                <a:extLst>
                  <a:ext uri="{0D108BD9-81ED-4DB2-BD59-A6C34878D82A}">
                    <a16:rowId xmlns:a16="http://schemas.microsoft.com/office/drawing/2014/main" val="10001"/>
                  </a:ext>
                </a:extLst>
              </a:tr>
              <a:tr h="381000">
                <a:tc>
                  <a:txBody>
                    <a:bodyPr/>
                    <a:lstStyle/>
                    <a:p>
                      <a:pPr>
                        <a:buNone/>
                      </a:pPr>
                      <a:r>
                        <a:rPr lang="en-US"/>
                        <a:t>2</a:t>
                      </a:r>
                    </a:p>
                  </a:txBody>
                  <a:tcPr/>
                </a:tc>
                <a:tc>
                  <a:txBody>
                    <a:bodyPr/>
                    <a:lstStyle/>
                    <a:p>
                      <a:pPr>
                        <a:buNone/>
                      </a:pPr>
                      <a:r>
                        <a:rPr lang="en-US"/>
                        <a:t>beginning</a:t>
                      </a:r>
                    </a:p>
                  </a:txBody>
                  <a:tcPr/>
                </a:tc>
                <a:tc>
                  <a:txBody>
                    <a:bodyPr/>
                    <a:lstStyle/>
                    <a:p>
                      <a:pPr>
                        <a:buNone/>
                      </a:pPr>
                      <a:r>
                        <a:rPr lang="en-US"/>
                        <a:t>was</a:t>
                      </a:r>
                    </a:p>
                  </a:txBody>
                  <a:tcPr/>
                </a:tc>
                <a:tc>
                  <a:txBody>
                    <a:bodyPr/>
                    <a:lstStyle/>
                    <a:p>
                      <a:pPr>
                        <a:buNone/>
                      </a:pPr>
                      <a:r>
                        <a:rPr lang="en-US"/>
                        <a:t>to</a:t>
                      </a:r>
                    </a:p>
                  </a:txBody>
                  <a:tcPr/>
                </a:tc>
                <a:extLst>
                  <a:ext uri="{0D108BD9-81ED-4DB2-BD59-A6C34878D82A}">
                    <a16:rowId xmlns:a16="http://schemas.microsoft.com/office/drawing/2014/main" val="10002"/>
                  </a:ext>
                </a:extLst>
              </a:tr>
              <a:tr h="381000">
                <a:tc>
                  <a:txBody>
                    <a:bodyPr/>
                    <a:lstStyle/>
                    <a:p>
                      <a:pPr>
                        <a:buNone/>
                      </a:pPr>
                      <a:r>
                        <a:rPr lang="en-US"/>
                        <a:t>3</a:t>
                      </a:r>
                    </a:p>
                  </a:txBody>
                  <a:tcPr/>
                </a:tc>
                <a:tc>
                  <a:txBody>
                    <a:bodyPr/>
                    <a:lstStyle/>
                    <a:p>
                      <a:pPr>
                        <a:buNone/>
                      </a:pPr>
                      <a:r>
                        <a:rPr lang="en-US"/>
                        <a:t>to</a:t>
                      </a:r>
                    </a:p>
                  </a:txBody>
                  <a:tcPr/>
                </a:tc>
                <a:tc>
                  <a:txBody>
                    <a:bodyPr/>
                    <a:lstStyle/>
                    <a:p>
                      <a:pPr>
                        <a:buNone/>
                      </a:pPr>
                      <a:r>
                        <a:rPr lang="en-US"/>
                        <a:t>beginning</a:t>
                      </a:r>
                    </a:p>
                  </a:txBody>
                  <a:tcPr/>
                </a:tc>
                <a:tc>
                  <a:txBody>
                    <a:bodyPr/>
                    <a:lstStyle/>
                    <a:p>
                      <a:pPr>
                        <a:buNone/>
                      </a:pPr>
                      <a:r>
                        <a:rPr lang="en-US"/>
                        <a:t>get</a:t>
                      </a:r>
                    </a:p>
                  </a:txBody>
                  <a:tcPr/>
                </a:tc>
                <a:extLst>
                  <a:ext uri="{0D108BD9-81ED-4DB2-BD59-A6C34878D82A}">
                    <a16:rowId xmlns:a16="http://schemas.microsoft.com/office/drawing/2014/main" val="10003"/>
                  </a:ext>
                </a:extLst>
              </a:tr>
              <a:tr h="381000">
                <a:tc gridSpan="4">
                  <a:txBody>
                    <a:bodyPr/>
                    <a:lstStyle/>
                    <a:p>
                      <a:pPr algn="ctr">
                        <a:buNone/>
                      </a:pPr>
                      <a:r>
                        <a:rPr lang="en-US" dirty="0" smtClean="0"/>
                        <a:t>:</a:t>
                      </a:r>
                      <a:endParaRPr lang="en-US" dirty="0"/>
                    </a:p>
                  </a:txBody>
                  <a:tcPr/>
                </a:tc>
                <a:tc hMerge="1">
                  <a:txBody>
                    <a:bodyPr/>
                    <a:lstStyle/>
                    <a:p>
                      <a:pPr>
                        <a:buNone/>
                      </a:pPr>
                      <a:endParaRPr lang="en-US" dirty="0"/>
                    </a:p>
                  </a:txBody>
                  <a:tcPr/>
                </a:tc>
                <a:tc hMerge="1">
                  <a:txBody>
                    <a:bodyPr/>
                    <a:lstStyle/>
                    <a:p>
                      <a:pPr>
                        <a:buNone/>
                      </a:pPr>
                      <a:endParaRPr lang="en-US" dirty="0"/>
                    </a:p>
                  </a:txBody>
                  <a:tcPr/>
                </a:tc>
                <a:tc hMerge="1">
                  <a:txBody>
                    <a:bodyPr/>
                    <a:lstStyle/>
                    <a:p>
                      <a:pPr>
                        <a:buNone/>
                      </a:pPr>
                      <a:endParaRPr lang="en-US" dirty="0"/>
                    </a:p>
                  </a:txBody>
                  <a:tcPr/>
                </a:tc>
                <a:extLst>
                  <a:ext uri="{0D108BD9-81ED-4DB2-BD59-A6C34878D82A}">
                    <a16:rowId xmlns:a16="http://schemas.microsoft.com/office/drawing/2014/main" val="10004"/>
                  </a:ext>
                </a:extLst>
              </a:tr>
            </a:tbl>
          </a:graphicData>
        </a:graphic>
      </p:graphicFrame>
      <p:sp>
        <p:nvSpPr>
          <p:cNvPr id="8" name="テキスト ボックス 5"/>
          <p:cNvSpPr txBox="1"/>
          <p:nvPr/>
        </p:nvSpPr>
        <p:spPr>
          <a:xfrm>
            <a:off x="408305" y="1540397"/>
            <a:ext cx="4176464" cy="892175"/>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-9 = -9 + 0</a:t>
            </a:r>
          </a:p>
          <a:p>
            <a:pPr>
              <a:spcBef>
                <a:spcPts val="600"/>
              </a:spcBef>
              <a:buClr>
                <a:schemeClr val="accent1"/>
              </a:buClr>
            </a:pPr>
            <a:r>
              <a:rPr lang="en-US" altLang="ja-JP" sz="1600" dirty="0" smtClean="0"/>
              <a:t>-9 = -8 + (-1)</a:t>
            </a:r>
          </a:p>
          <a:p>
            <a:pPr>
              <a:spcBef>
                <a:spcPts val="600"/>
              </a:spcBef>
              <a:buClr>
                <a:schemeClr val="accent1"/>
              </a:buClr>
            </a:pPr>
            <a:r>
              <a:rPr lang="en-US" altLang="ja-JP" sz="1600" dirty="0" smtClean="0"/>
              <a:t>-9 = -7 + (-2)</a:t>
            </a:r>
            <a:endParaRPr kumimoji="1" lang="ja-JP" altLang="en-US" sz="1600" noProof="0" dirty="0" err="1" smtClean="0"/>
          </a:p>
        </p:txBody>
      </p:sp>
      <p:graphicFrame>
        <p:nvGraphicFramePr>
          <p:cNvPr id="9" name="Table 8"/>
          <p:cNvGraphicFramePr/>
          <p:nvPr>
            <p:extLst>
              <p:ext uri="{D42A27DB-BD31-4B8C-83A1-F6EECF244321}">
                <p14:modId xmlns:p14="http://schemas.microsoft.com/office/powerpoint/2010/main" val="352276503"/>
              </p:ext>
            </p:extLst>
          </p:nvPr>
        </p:nvGraphicFramePr>
        <p:xfrm>
          <a:off x="410210" y="2605405"/>
          <a:ext cx="4993005" cy="1905000"/>
        </p:xfrm>
        <a:graphic>
          <a:graphicData uri="http://schemas.openxmlformats.org/drawingml/2006/table">
            <a:tbl>
              <a:tblPr firstRow="1" bandRow="1">
                <a:tableStyleId>{5C22544A-7EE6-4342-B048-85BDC9FD1C3A}</a:tableStyleId>
              </a:tblPr>
              <a:tblGrid>
                <a:gridCol w="639445">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19555">
                  <a:extLst>
                    <a:ext uri="{9D8B030D-6E8A-4147-A177-3AD203B41FA5}">
                      <a16:colId xmlns:a16="http://schemas.microsoft.com/office/drawing/2014/main" val="20003"/>
                    </a:ext>
                  </a:extLst>
                </a:gridCol>
              </a:tblGrid>
              <a:tr h="381000">
                <a:tc>
                  <a:txBody>
                    <a:bodyPr/>
                    <a:lstStyle/>
                    <a:p>
                      <a:pPr>
                        <a:buNone/>
                      </a:pPr>
                      <a:r>
                        <a:rPr lang="en-US"/>
                        <a:t>No.</a:t>
                      </a:r>
                    </a:p>
                  </a:txBody>
                  <a:tcPr/>
                </a:tc>
                <a:tc>
                  <a:txBody>
                    <a:bodyPr/>
                    <a:lstStyle/>
                    <a:p>
                      <a:pPr>
                        <a:buNone/>
                      </a:pPr>
                      <a:r>
                        <a:rPr lang="en-US"/>
                        <a:t>Target</a:t>
                      </a:r>
                    </a:p>
                  </a:txBody>
                  <a:tcPr/>
                </a:tc>
                <a:tc>
                  <a:txBody>
                    <a:bodyPr/>
                    <a:lstStyle/>
                    <a:p>
                      <a:pPr>
                        <a:buNone/>
                      </a:pPr>
                      <a:r>
                        <a:rPr lang="en-US"/>
                        <a:t>Context1</a:t>
                      </a:r>
                    </a:p>
                  </a:txBody>
                  <a:tcPr/>
                </a:tc>
                <a:tc>
                  <a:txBody>
                    <a:bodyPr/>
                    <a:lstStyle/>
                    <a:p>
                      <a:pPr>
                        <a:buNone/>
                      </a:pPr>
                      <a:r>
                        <a:rPr lang="en-US"/>
                        <a:t>Context2</a:t>
                      </a:r>
                    </a:p>
                  </a:txBody>
                  <a:tcPr/>
                </a:tc>
                <a:extLst>
                  <a:ext uri="{0D108BD9-81ED-4DB2-BD59-A6C34878D82A}">
                    <a16:rowId xmlns:a16="http://schemas.microsoft.com/office/drawing/2014/main" val="10000"/>
                  </a:ext>
                </a:extLst>
              </a:tr>
              <a:tr h="381000">
                <a:tc>
                  <a:txBody>
                    <a:bodyPr/>
                    <a:lstStyle/>
                    <a:p>
                      <a:pPr>
                        <a:buNone/>
                      </a:pPr>
                      <a:r>
                        <a:rPr lang="en-US"/>
                        <a:t>1</a:t>
                      </a:r>
                    </a:p>
                  </a:txBody>
                  <a:tcPr/>
                </a:tc>
                <a:tc>
                  <a:txBody>
                    <a:bodyPr/>
                    <a:lstStyle/>
                    <a:p>
                      <a:pPr>
                        <a:buNone/>
                      </a:pPr>
                      <a:r>
                        <a:rPr lang="en-US"/>
                        <a:t>-9</a:t>
                      </a:r>
                    </a:p>
                  </a:txBody>
                  <a:tcPr/>
                </a:tc>
                <a:tc>
                  <a:txBody>
                    <a:bodyPr/>
                    <a:lstStyle/>
                    <a:p>
                      <a:pPr>
                        <a:buNone/>
                      </a:pPr>
                      <a:r>
                        <a:rPr lang="en-US"/>
                        <a:t>-9</a:t>
                      </a:r>
                    </a:p>
                  </a:txBody>
                  <a:tcPr/>
                </a:tc>
                <a:tc>
                  <a:txBody>
                    <a:bodyPr/>
                    <a:lstStyle/>
                    <a:p>
                      <a:pPr>
                        <a:buNone/>
                      </a:pPr>
                      <a:r>
                        <a:rPr lang="en-US"/>
                        <a:t>0</a:t>
                      </a:r>
                    </a:p>
                  </a:txBody>
                  <a:tcPr/>
                </a:tc>
                <a:extLst>
                  <a:ext uri="{0D108BD9-81ED-4DB2-BD59-A6C34878D82A}">
                    <a16:rowId xmlns:a16="http://schemas.microsoft.com/office/drawing/2014/main" val="10001"/>
                  </a:ext>
                </a:extLst>
              </a:tr>
              <a:tr h="381000">
                <a:tc>
                  <a:txBody>
                    <a:bodyPr/>
                    <a:lstStyle/>
                    <a:p>
                      <a:pPr>
                        <a:buNone/>
                      </a:pPr>
                      <a:r>
                        <a:rPr lang="en-US"/>
                        <a:t>2</a:t>
                      </a:r>
                    </a:p>
                  </a:txBody>
                  <a:tcPr/>
                </a:tc>
                <a:tc>
                  <a:txBody>
                    <a:bodyPr/>
                    <a:lstStyle/>
                    <a:p>
                      <a:pPr>
                        <a:buNone/>
                      </a:pPr>
                      <a:r>
                        <a:rPr lang="en-US"/>
                        <a:t>-9</a:t>
                      </a:r>
                    </a:p>
                  </a:txBody>
                  <a:tcPr/>
                </a:tc>
                <a:tc>
                  <a:txBody>
                    <a:bodyPr/>
                    <a:lstStyle/>
                    <a:p>
                      <a:pPr>
                        <a:buNone/>
                      </a:pPr>
                      <a:r>
                        <a:rPr lang="en-US"/>
                        <a:t>-8</a:t>
                      </a:r>
                    </a:p>
                  </a:txBody>
                  <a:tcPr/>
                </a:tc>
                <a:tc>
                  <a:txBody>
                    <a:bodyPr/>
                    <a:lstStyle/>
                    <a:p>
                      <a:pPr>
                        <a:buNone/>
                      </a:pPr>
                      <a:r>
                        <a:rPr lang="en-US"/>
                        <a:t>-1</a:t>
                      </a:r>
                    </a:p>
                  </a:txBody>
                  <a:tcPr/>
                </a:tc>
                <a:extLst>
                  <a:ext uri="{0D108BD9-81ED-4DB2-BD59-A6C34878D82A}">
                    <a16:rowId xmlns:a16="http://schemas.microsoft.com/office/drawing/2014/main" val="10002"/>
                  </a:ext>
                </a:extLst>
              </a:tr>
              <a:tr h="381000">
                <a:tc>
                  <a:txBody>
                    <a:bodyPr/>
                    <a:lstStyle/>
                    <a:p>
                      <a:pPr>
                        <a:buNone/>
                      </a:pPr>
                      <a:r>
                        <a:rPr lang="en-US"/>
                        <a:t>3</a:t>
                      </a:r>
                    </a:p>
                  </a:txBody>
                  <a:tcPr/>
                </a:tc>
                <a:tc>
                  <a:txBody>
                    <a:bodyPr/>
                    <a:lstStyle/>
                    <a:p>
                      <a:pPr>
                        <a:buNone/>
                      </a:pPr>
                      <a:r>
                        <a:rPr lang="en-US"/>
                        <a:t>-9</a:t>
                      </a:r>
                    </a:p>
                  </a:txBody>
                  <a:tcPr/>
                </a:tc>
                <a:tc>
                  <a:txBody>
                    <a:bodyPr/>
                    <a:lstStyle/>
                    <a:p>
                      <a:pPr>
                        <a:buNone/>
                      </a:pPr>
                      <a:r>
                        <a:rPr lang="en-US"/>
                        <a:t>-7</a:t>
                      </a:r>
                    </a:p>
                  </a:txBody>
                  <a:tcPr/>
                </a:tc>
                <a:tc>
                  <a:txBody>
                    <a:bodyPr/>
                    <a:lstStyle/>
                    <a:p>
                      <a:pPr>
                        <a:buNone/>
                      </a:pPr>
                      <a:r>
                        <a:rPr lang="en-US"/>
                        <a:t>-2</a:t>
                      </a:r>
                    </a:p>
                  </a:txBody>
                  <a:tcPr/>
                </a:tc>
                <a:extLst>
                  <a:ext uri="{0D108BD9-81ED-4DB2-BD59-A6C34878D82A}">
                    <a16:rowId xmlns:a16="http://schemas.microsoft.com/office/drawing/2014/main" val="10003"/>
                  </a:ext>
                </a:extLst>
              </a:tr>
              <a:tr h="381000">
                <a:tc gridSpan="4">
                  <a:txBody>
                    <a:bodyPr/>
                    <a:lstStyle/>
                    <a:p>
                      <a:pPr algn="ctr">
                        <a:buNone/>
                      </a:pPr>
                      <a:r>
                        <a:rPr lang="en-US" dirty="0" smtClean="0"/>
                        <a:t>:</a:t>
                      </a:r>
                      <a:endParaRPr lang="en-US" dirty="0"/>
                    </a:p>
                  </a:txBody>
                  <a:tcPr/>
                </a:tc>
                <a:tc hMerge="1">
                  <a:txBody>
                    <a:bodyPr/>
                    <a:lstStyle/>
                    <a:p>
                      <a:pPr>
                        <a:buNone/>
                      </a:pPr>
                      <a:endParaRPr lang="en-US" dirty="0"/>
                    </a:p>
                  </a:txBody>
                  <a:tcPr/>
                </a:tc>
                <a:tc hMerge="1">
                  <a:txBody>
                    <a:bodyPr/>
                    <a:lstStyle/>
                    <a:p>
                      <a:pPr>
                        <a:buNone/>
                      </a:pPr>
                      <a:endParaRPr lang="en-US" dirty="0"/>
                    </a:p>
                  </a:txBody>
                  <a:tcPr/>
                </a:tc>
                <a:tc hMerge="1">
                  <a:txBody>
                    <a:bodyPr/>
                    <a:lstStyle/>
                    <a:p>
                      <a:pPr>
                        <a:buNone/>
                      </a:pPr>
                      <a:endParaRPr lang="en-US" dirty="0"/>
                    </a:p>
                  </a:txBody>
                  <a:tcPr/>
                </a:tc>
                <a:extLst>
                  <a:ext uri="{0D108BD9-81ED-4DB2-BD59-A6C34878D82A}">
                    <a16:rowId xmlns:a16="http://schemas.microsoft.com/office/drawing/2014/main" val="10004"/>
                  </a:ext>
                </a:extLst>
              </a:tr>
            </a:tbl>
          </a:graphicData>
        </a:graphic>
      </p:graphicFrame>
      <p:sp>
        <p:nvSpPr>
          <p:cNvPr id="10" name="テキスト プレースホルダー 2"/>
          <p:cNvSpPr>
            <a:spLocks noGrp="1"/>
          </p:cNvSpPr>
          <p:nvPr/>
        </p:nvSpPr>
        <p:spPr>
          <a:xfrm>
            <a:off x="5829300" y="1193800"/>
            <a:ext cx="3712210" cy="346710"/>
          </a:xfrm>
          <a:prstGeom prst="rect">
            <a:avLst/>
          </a:prstGeom>
        </p:spPr>
        <p:txBody>
          <a:bodyPr vert="horz" lIns="0" tIns="0" rIns="0" bIns="0" rtlCol="0">
            <a:noAutofit/>
          </a:bodyPr>
          <a:lst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3"/>
            <a:r>
              <a:rPr lang="ja-JP" altLang="en-US" sz="1600" b="0" dirty="0" smtClean="0">
                <a:latin typeface="+mj-ea"/>
                <a:ea typeface="+mj-ea"/>
              </a:rPr>
              <a:t>自然言語の場合の学習用データの例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endParaRPr lang="ja-JP" altLang="en-US" sz="1600" b="0" dirty="0" smtClean="0">
              <a:latin typeface="+mj-ea"/>
              <a:ea typeface="+mj-ea"/>
            </a:endParaRPr>
          </a:p>
          <a:p>
            <a:pPr lvl="3"/>
            <a:endParaRPr lang="ja-JP" altLang="en-US" sz="1600" b="0" dirty="0" smtClean="0">
              <a:latin typeface="+mj-ea"/>
              <a:ea typeface="+mj-ea"/>
            </a:endParaRPr>
          </a:p>
        </p:txBody>
      </p:sp>
      <p:graphicFrame>
        <p:nvGraphicFramePr>
          <p:cNvPr id="10" name="Chart 9"/>
          <p:cNvGraphicFramePr/>
          <p:nvPr/>
        </p:nvGraphicFramePr>
        <p:xfrm>
          <a:off x="1599565" y="932815"/>
          <a:ext cx="3884295" cy="233045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 Box 10"/>
          <p:cNvSpPr txBox="1"/>
          <p:nvPr/>
        </p:nvSpPr>
        <p:spPr>
          <a:xfrm>
            <a:off x="2265045" y="1603375"/>
            <a:ext cx="38354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12" name="Text Box 11"/>
          <p:cNvSpPr txBox="1"/>
          <p:nvPr/>
        </p:nvSpPr>
        <p:spPr>
          <a:xfrm>
            <a:off x="4744085" y="2629535"/>
            <a:ext cx="33972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13" name="Text Box 12"/>
          <p:cNvSpPr txBox="1"/>
          <p:nvPr/>
        </p:nvSpPr>
        <p:spPr>
          <a:xfrm>
            <a:off x="2265045" y="2649855"/>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p>
        </p:txBody>
      </p:sp>
      <p:graphicFrame>
        <p:nvGraphicFramePr>
          <p:cNvPr id="14" name="Chart 13"/>
          <p:cNvGraphicFramePr/>
          <p:nvPr/>
        </p:nvGraphicFramePr>
        <p:xfrm>
          <a:off x="6412865" y="932815"/>
          <a:ext cx="3884295" cy="233045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 Box 14"/>
          <p:cNvSpPr txBox="1"/>
          <p:nvPr/>
        </p:nvSpPr>
        <p:spPr>
          <a:xfrm>
            <a:off x="9472930" y="1343025"/>
            <a:ext cx="34480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16" name="Text Box 15"/>
          <p:cNvSpPr txBox="1"/>
          <p:nvPr/>
        </p:nvSpPr>
        <p:spPr>
          <a:xfrm>
            <a:off x="6707505" y="2512060"/>
            <a:ext cx="32004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17" name="Text Box 16"/>
          <p:cNvSpPr txBox="1"/>
          <p:nvPr/>
        </p:nvSpPr>
        <p:spPr>
          <a:xfrm>
            <a:off x="9499600" y="2719070"/>
            <a:ext cx="291465" cy="2190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no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p>
        </p:txBody>
      </p:sp>
      <p:graphicFrame>
        <p:nvGraphicFramePr>
          <p:cNvPr id="18" name="Chart 17"/>
          <p:cNvGraphicFramePr/>
          <p:nvPr/>
        </p:nvGraphicFramePr>
        <p:xfrm>
          <a:off x="1599565" y="3546475"/>
          <a:ext cx="3884295" cy="2330450"/>
        </p:xfrm>
        <a:graphic>
          <a:graphicData uri="http://schemas.openxmlformats.org/drawingml/2006/chart">
            <c:chart xmlns:c="http://schemas.openxmlformats.org/drawingml/2006/chart" xmlns:r="http://schemas.openxmlformats.org/officeDocument/2006/relationships" r:id="rId6"/>
          </a:graphicData>
        </a:graphic>
      </p:graphicFrame>
      <p:sp>
        <p:nvSpPr>
          <p:cNvPr id="19" name="Text Box 18"/>
          <p:cNvSpPr txBox="1"/>
          <p:nvPr/>
        </p:nvSpPr>
        <p:spPr>
          <a:xfrm>
            <a:off x="1956435" y="5244465"/>
            <a:ext cx="36258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20" name="Text Box 19"/>
          <p:cNvSpPr txBox="1"/>
          <p:nvPr/>
        </p:nvSpPr>
        <p:spPr>
          <a:xfrm>
            <a:off x="4852670" y="4135120"/>
            <a:ext cx="35306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21" name="Text Box 20"/>
          <p:cNvSpPr txBox="1"/>
          <p:nvPr/>
        </p:nvSpPr>
        <p:spPr>
          <a:xfrm>
            <a:off x="4852670" y="5434965"/>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p>
        </p:txBody>
      </p:sp>
      <p:graphicFrame>
        <p:nvGraphicFramePr>
          <p:cNvPr id="22" name="Chart 21"/>
          <p:cNvGraphicFramePr/>
          <p:nvPr/>
        </p:nvGraphicFramePr>
        <p:xfrm>
          <a:off x="6412865" y="3575685"/>
          <a:ext cx="3884295" cy="2330450"/>
        </p:xfrm>
        <a:graphic>
          <a:graphicData uri="http://schemas.openxmlformats.org/drawingml/2006/chart">
            <c:chart xmlns:c="http://schemas.openxmlformats.org/drawingml/2006/chart" xmlns:r="http://schemas.openxmlformats.org/officeDocument/2006/relationships" r:id="rId7"/>
          </a:graphicData>
        </a:graphic>
      </p:graphicFrame>
      <p:sp>
        <p:nvSpPr>
          <p:cNvPr id="23" name="Text Box 22"/>
          <p:cNvSpPr txBox="1"/>
          <p:nvPr/>
        </p:nvSpPr>
        <p:spPr>
          <a:xfrm>
            <a:off x="9236710" y="3963035"/>
            <a:ext cx="385445" cy="2190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no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24" name="Text Box 23"/>
          <p:cNvSpPr txBox="1"/>
          <p:nvPr/>
        </p:nvSpPr>
        <p:spPr>
          <a:xfrm>
            <a:off x="7027545" y="5434965"/>
            <a:ext cx="38671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p>
        </p:txBody>
      </p:sp>
      <p:sp>
        <p:nvSpPr>
          <p:cNvPr id="25" name="Text Box 24"/>
          <p:cNvSpPr txBox="1"/>
          <p:nvPr/>
        </p:nvSpPr>
        <p:spPr>
          <a:xfrm>
            <a:off x="6922770" y="3921760"/>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endParaRPr lang="ja-JP" altLang="en-US" sz="1600" b="0" dirty="0" smtClean="0">
              <a:latin typeface="+mj-ea"/>
              <a:ea typeface="+mj-ea"/>
            </a:endParaRPr>
          </a:p>
          <a:p>
            <a:pPr lvl="3"/>
            <a:endParaRPr lang="ja-JP" altLang="en-US" sz="1600" b="0" dirty="0" smtClean="0">
              <a:latin typeface="+mj-ea"/>
              <a:ea typeface="+mj-ea"/>
            </a:endParaRPr>
          </a:p>
        </p:txBody>
      </p:sp>
      <p:sp>
        <p:nvSpPr>
          <p:cNvPr id="3" name="テキスト プレースホルダー 2"/>
          <p:cNvSpPr>
            <a:spLocks noGrp="1"/>
          </p:cNvSpPr>
          <p:nvPr/>
        </p:nvSpPr>
        <p:spPr>
          <a:xfrm>
            <a:off x="533400" y="1304200"/>
            <a:ext cx="11376025" cy="4870220"/>
          </a:xfrm>
          <a:prstGeom prst="rect">
            <a:avLst/>
          </a:prstGeom>
        </p:spPr>
        <p:txBody>
          <a:bodyPr vert="horz" lIns="0" tIns="0" rIns="0" bIns="0" rtlCol="0">
            <a:noAutofit/>
          </a:bodyPr>
          <a:lst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3"/>
            <a:r>
              <a:rPr lang="ja-JP" altLang="en-US" sz="1600" b="0" dirty="0" smtClean="0">
                <a:latin typeface="+mj-ea"/>
                <a:ea typeface="+mj-ea"/>
              </a:rPr>
              <a:t>単語ベクトルのサイズを</a:t>
            </a:r>
            <a:r>
              <a:rPr lang="en-US" altLang="ja-JP" sz="1600" b="0" dirty="0" smtClean="0">
                <a:latin typeface="+mj-ea"/>
                <a:ea typeface="+mj-ea"/>
              </a:rPr>
              <a:t>2</a:t>
            </a:r>
            <a:r>
              <a:rPr lang="ja-JP" altLang="en-US" sz="1600" b="0" dirty="0" smtClean="0">
                <a:latin typeface="+mj-ea"/>
                <a:ea typeface="+mj-ea"/>
              </a:rPr>
              <a:t>次元から</a:t>
            </a:r>
            <a:r>
              <a:rPr lang="en-US" altLang="ja-JP" sz="1600" b="0" dirty="0" smtClean="0">
                <a:latin typeface="+mj-ea"/>
                <a:ea typeface="+mj-ea"/>
              </a:rPr>
              <a:t>1</a:t>
            </a:r>
            <a:r>
              <a:rPr lang="ja-JP" altLang="en-US" sz="1600" b="0" dirty="0" smtClean="0">
                <a:latin typeface="+mj-ea"/>
                <a:ea typeface="+mj-ea"/>
              </a:rPr>
              <a:t>次元に変更</a:t>
            </a:r>
          </a:p>
        </p:txBody>
      </p:sp>
      <p:graphicFrame>
        <p:nvGraphicFramePr>
          <p:cNvPr id="4" name="Chart 3"/>
          <p:cNvGraphicFramePr/>
          <p:nvPr/>
        </p:nvGraphicFramePr>
        <p:xfrm>
          <a:off x="533400" y="1585595"/>
          <a:ext cx="4381500" cy="2247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nvGraphicFramePr>
        <p:xfrm>
          <a:off x="4914900" y="1585595"/>
          <a:ext cx="4396105" cy="2247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p:nvPr/>
        </p:nvGraphicFramePr>
        <p:xfrm>
          <a:off x="533400" y="3833495"/>
          <a:ext cx="4381500" cy="22136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p:nvPr/>
        </p:nvGraphicFramePr>
        <p:xfrm>
          <a:off x="4914900" y="3833495"/>
          <a:ext cx="4396105" cy="221361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a:t>
            </a:r>
            <a:r>
              <a:rPr lang="en-US" altLang="ja-JP" dirty="0" smtClean="0"/>
              <a:t>6</a:t>
            </a:r>
          </a:p>
        </p:txBody>
      </p:sp>
      <p:sp>
        <p:nvSpPr>
          <p:cNvPr id="3" name="Textplatzhalter 2"/>
          <p:cNvSpPr>
            <a:spLocks noGrp="1"/>
          </p:cNvSpPr>
          <p:nvPr>
            <p:ph type="body" sz="quarter" idx="11"/>
          </p:nvPr>
        </p:nvSpPr>
        <p:spPr>
          <a:xfrm>
            <a:off x="2639616" y="3137358"/>
            <a:ext cx="9144397" cy="676910"/>
          </a:xfrm>
        </p:spPr>
        <p:txBody>
          <a:bodyPr/>
          <a:lstStyle/>
          <a:p>
            <a:r>
              <a:rPr lang="ja-JP" altLang="en-US" dirty="0" smtClean="0"/>
              <a:t>まとめ</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1631504" y="1700808"/>
            <a:ext cx="9000000" cy="2954655"/>
          </a:xfrm>
        </p:spPr>
        <p:txBody>
          <a:bodyPr/>
          <a:lstStyle/>
          <a:p>
            <a:r>
              <a:rPr lang="ja-JP" altLang="en-US" sz="2400" dirty="0" err="1" smtClean="0"/>
              <a:t>以前の発表では、以下の参考書籍に従い、</a:t>
            </a:r>
            <a:r>
              <a:rPr lang="en-US" altLang="ja-JP" sz="2400" dirty="0" err="1" smtClean="0"/>
              <a:t>word2vec</a:t>
            </a:r>
            <a:r>
              <a:rPr lang="ja-JP" altLang="en-US" sz="2400" dirty="0" err="1" smtClean="0"/>
              <a:t>というテキストデータから単語ベクトル群</a:t>
            </a:r>
            <a:r>
              <a:rPr lang="en-US" altLang="ja-JP" sz="2400" dirty="0" err="1" smtClean="0"/>
              <a:t>(</a:t>
            </a:r>
            <a:r>
              <a:rPr lang="ja-JP" altLang="en-US" sz="2400" dirty="0" err="1" smtClean="0"/>
              <a:t>辞書のようなもの</a:t>
            </a:r>
            <a:r>
              <a:rPr lang="en-US" altLang="ja-JP" sz="2400" dirty="0" err="1" smtClean="0"/>
              <a:t>)</a:t>
            </a:r>
            <a:r>
              <a:rPr lang="ja-JP" altLang="en-US" sz="2400" dirty="0" err="1" smtClean="0"/>
              <a:t>を生成するプログラム</a:t>
            </a:r>
            <a:r>
              <a:rPr lang="en-US" altLang="ja-JP" sz="2400" dirty="0" err="1" smtClean="0"/>
              <a:t>(</a:t>
            </a:r>
            <a:r>
              <a:rPr lang="ja-JP" altLang="en-US" sz="2400" dirty="0" err="1" smtClean="0"/>
              <a:t>の超低機能版</a:t>
            </a:r>
            <a:r>
              <a:rPr lang="en-US" altLang="ja-JP" sz="2400" dirty="0" err="1" smtClean="0"/>
              <a:t>)</a:t>
            </a:r>
            <a:r>
              <a:rPr lang="ja-JP" altLang="en-US" sz="2400" dirty="0" err="1" smtClean="0"/>
              <a:t>を実装してみたのですが、テキストデータを与えても、期待していたような単語ベクトル群</a:t>
            </a:r>
            <a:r>
              <a:rPr lang="en-US" altLang="ja-JP" sz="2400" dirty="0" err="1" smtClean="0"/>
              <a:t>(</a:t>
            </a:r>
            <a:r>
              <a:rPr lang="ja-JP" altLang="en-US" sz="2400" dirty="0" err="1" smtClean="0"/>
              <a:t>例えば</a:t>
            </a:r>
            <a:r>
              <a:rPr lang="en-US" altLang="ja-JP" sz="2400" dirty="0" err="1" smtClean="0"/>
              <a:t>”king” - “queen” = “prince” - “princess”</a:t>
            </a:r>
            <a:r>
              <a:rPr lang="ja-JP" altLang="en-US" sz="2400" dirty="0" err="1" smtClean="0"/>
              <a:t>のような関係のあるもの</a:t>
            </a:r>
            <a:r>
              <a:rPr lang="en-US" altLang="ja-JP" sz="2400" dirty="0" err="1" smtClean="0"/>
              <a:t>)</a:t>
            </a:r>
            <a:r>
              <a:rPr lang="ja-JP" altLang="en-US" sz="2400" dirty="0" err="1" smtClean="0"/>
              <a:t>は得られませんでした。</a:t>
            </a:r>
          </a:p>
          <a:p>
            <a:endParaRPr lang="en-US" altLang="ja-JP" sz="2400" dirty="0" smtClean="0"/>
          </a:p>
          <a:p>
            <a:r>
              <a:rPr lang="ja-JP" altLang="en-US" sz="2400" dirty="0" smtClean="0"/>
              <a:t>今回は、極度に問題を単純化、縮小することで、それなりの結果を得ることができたので報告します。</a:t>
            </a:r>
          </a:p>
        </p:txBody>
      </p:sp>
      <p:pic>
        <p:nvPicPr>
          <p:cNvPr id="15" name="図 14" descr="https://www.oreilly.co.jp/books/images/picture_large978-4-87311-836-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315" y="4809490"/>
            <a:ext cx="1215390" cy="1794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2846705" y="6358255"/>
            <a:ext cx="4584700" cy="245745"/>
          </a:xfrm>
          <a:prstGeom prst="rect">
            <a:avLst/>
          </a:prstGeom>
          <a:noFill/>
        </p:spPr>
        <p:txBody>
          <a:bodyPr wrap="none" lIns="0" tIns="0" rIns="0" bIns="0" rtlCol="0">
            <a:spAutoFit/>
          </a:bodyPr>
          <a:lstStyle/>
          <a:p>
            <a:pPr marL="179705" indent="-179705" algn="l">
              <a:spcBef>
                <a:spcPts val="600"/>
              </a:spcBef>
              <a:buClr>
                <a:schemeClr val="accent1"/>
              </a:buClr>
              <a:buFont typeface="Wingdings" panose="05000000000000000000" pitchFamily="2" charset="2"/>
              <a:buChar char="§"/>
            </a:pPr>
            <a:r>
              <a:rPr lang="ja-JP" altLang="en-US" sz="1600" dirty="0">
                <a:sym typeface="+mn-ea"/>
              </a:rPr>
              <a:t>ゼロから作る</a:t>
            </a:r>
            <a:r>
              <a:rPr lang="en-US" altLang="ja-JP" sz="1600" dirty="0">
                <a:sym typeface="+mn-ea"/>
              </a:rPr>
              <a:t>Deep Learning ❷――</a:t>
            </a:r>
            <a:r>
              <a:rPr lang="ja-JP" altLang="en-US" sz="1600" dirty="0">
                <a:sym typeface="+mn-ea"/>
              </a:rPr>
              <a:t>自然言語</a:t>
            </a:r>
            <a:r>
              <a:rPr lang="ja-JP" altLang="en-US" sz="1600" dirty="0" smtClean="0">
                <a:sym typeface="+mn-ea"/>
              </a:rPr>
              <a:t>処理編</a:t>
            </a:r>
            <a:endParaRPr lang="en-US" sz="1600" noProof="0" dirty="0" err="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まとめ</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a:t>
            </a:r>
            <a:r>
              <a:rPr lang="en-US" altLang="ja-JP" sz="1600" b="0" dirty="0" smtClean="0">
                <a:latin typeface="+mj-ea"/>
                <a:ea typeface="+mj-ea"/>
              </a:rPr>
              <a:t>-1</a:t>
            </a:r>
            <a:r>
              <a:rPr lang="ja-JP" altLang="en-US" sz="1600" b="0" dirty="0" smtClean="0">
                <a:latin typeface="+mj-ea"/>
                <a:ea typeface="+mj-ea"/>
              </a:rPr>
              <a:t>の単語ベクトル </a:t>
            </a:r>
            <a:r>
              <a:rPr lang="en-US" altLang="ja-JP" sz="1600" b="0" dirty="0" smtClean="0">
                <a:latin typeface="+mj-ea"/>
                <a:ea typeface="+mj-ea"/>
              </a:rPr>
              <a:t>+ -2</a:t>
            </a:r>
            <a:r>
              <a:rPr lang="ja-JP" altLang="en-US" sz="1600" b="0" dirty="0" smtClean="0">
                <a:latin typeface="+mj-ea"/>
                <a:ea typeface="+mj-ea"/>
              </a:rPr>
              <a:t>の単語ベクトル」が、「</a:t>
            </a:r>
            <a:r>
              <a:rPr lang="en-US" altLang="ja-JP" sz="1600" b="0" dirty="0" smtClean="0">
                <a:latin typeface="+mj-ea"/>
                <a:ea typeface="+mj-ea"/>
              </a:rPr>
              <a:t>1</a:t>
            </a:r>
            <a:r>
              <a:rPr lang="ja-JP" altLang="en-US" sz="1600" b="0" dirty="0" smtClean="0">
                <a:latin typeface="+mj-ea"/>
                <a:ea typeface="+mj-ea"/>
              </a:rPr>
              <a:t>の単語ベクトル </a:t>
            </a:r>
            <a:r>
              <a:rPr lang="en-US" altLang="ja-JP" sz="1600" b="0" dirty="0" smtClean="0">
                <a:latin typeface="+mj-ea"/>
                <a:ea typeface="+mj-ea"/>
              </a:rPr>
              <a:t>+ -4</a:t>
            </a:r>
            <a:r>
              <a:rPr lang="ja-JP" altLang="en-US" sz="1600" b="0" dirty="0" smtClean="0">
                <a:latin typeface="+mj-ea"/>
                <a:ea typeface="+mj-ea"/>
              </a:rPr>
              <a:t>の単語ベクトル」のような関係こそ見られませんでしたが、単語ベクトルを</a:t>
            </a:r>
            <a:r>
              <a:rPr lang="en-US" altLang="ja-JP" sz="1600" b="0" dirty="0" smtClean="0">
                <a:latin typeface="+mj-ea"/>
                <a:ea typeface="+mj-ea"/>
              </a:rPr>
              <a:t>2</a:t>
            </a:r>
            <a:r>
              <a:rPr lang="ja-JP" altLang="en-US" sz="1600" b="0" dirty="0" smtClean="0">
                <a:latin typeface="+mj-ea"/>
                <a:ea typeface="+mj-ea"/>
              </a:rPr>
              <a:t>次元とした場合は、</a:t>
            </a:r>
            <a:r>
              <a:rPr lang="en-US" altLang="ja-JP" sz="1600" b="0" dirty="0" smtClean="0">
                <a:latin typeface="+mj-ea"/>
                <a:ea typeface="+mj-ea"/>
              </a:rPr>
              <a:t>0</a:t>
            </a:r>
            <a:r>
              <a:rPr lang="ja-JP" altLang="en-US" sz="1600" b="0" dirty="0" smtClean="0">
                <a:latin typeface="+mj-ea"/>
                <a:ea typeface="+mj-ea"/>
              </a:rPr>
              <a:t>の単語ベクトルはほぼ</a:t>
            </a:r>
            <a:r>
              <a:rPr lang="en-US" altLang="ja-JP" sz="1600" b="0" dirty="0" smtClean="0">
                <a:latin typeface="+mj-ea"/>
                <a:ea typeface="+mj-ea"/>
              </a:rPr>
              <a:t>(0, 0)</a:t>
            </a:r>
            <a:r>
              <a:rPr lang="ja-JP" altLang="en-US" sz="1600" b="0" dirty="0" smtClean="0">
                <a:latin typeface="+mj-ea"/>
                <a:ea typeface="+mj-ea"/>
              </a:rPr>
              <a:t>になり、正の数と負の数がそれぞれ異なる軸にのり、順序も維持されるらしいという結果が得られ、同様に</a:t>
            </a:r>
            <a:r>
              <a:rPr lang="en-US" altLang="ja-JP" sz="1600" b="0" dirty="0" smtClean="0">
                <a:latin typeface="+mj-ea"/>
                <a:ea typeface="+mj-ea"/>
              </a:rPr>
              <a:t>1</a:t>
            </a:r>
            <a:r>
              <a:rPr lang="ja-JP" altLang="en-US" sz="1600" b="0" dirty="0" smtClean="0">
                <a:latin typeface="+mj-ea"/>
                <a:ea typeface="+mj-ea"/>
              </a:rPr>
              <a:t>次元とした場合でも、</a:t>
            </a:r>
            <a:r>
              <a:rPr lang="en-US" altLang="ja-JP" sz="1600" b="0" dirty="0" smtClean="0">
                <a:latin typeface="+mj-ea"/>
                <a:ea typeface="+mj-ea"/>
              </a:rPr>
              <a:t>0</a:t>
            </a:r>
            <a:r>
              <a:rPr lang="ja-JP" altLang="en-US" sz="1600" b="0" dirty="0" smtClean="0">
                <a:latin typeface="+mj-ea"/>
                <a:ea typeface="+mj-ea"/>
              </a:rPr>
              <a:t>の単語ベクトルが</a:t>
            </a:r>
            <a:r>
              <a:rPr lang="en-US" altLang="ja-JP" sz="1600" b="0" dirty="0" smtClean="0">
                <a:latin typeface="+mj-ea"/>
                <a:ea typeface="+mj-ea"/>
              </a:rPr>
              <a:t>(0)</a:t>
            </a:r>
            <a:r>
              <a:rPr lang="ja-JP" altLang="en-US" sz="1600" b="0" dirty="0" smtClean="0">
                <a:latin typeface="+mj-ea"/>
                <a:ea typeface="+mj-ea"/>
              </a:rPr>
              <a:t>になり、値の順序関係も維持されるらしいという結果も得られました。</a:t>
            </a:r>
          </a:p>
          <a:p>
            <a:pPr lvl="3"/>
            <a:r>
              <a:rPr lang="ja-JP" altLang="en-US" sz="1600" b="0" dirty="0" smtClean="0">
                <a:latin typeface="+mj-ea"/>
                <a:ea typeface="+mj-ea"/>
              </a:rPr>
              <a:t>今回の発表では、なぜこのような結果が得られるのかは説明できていないので、もう少し追究していきたいと思います。</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9" name="Text Box 8"/>
          <p:cNvSpPr txBox="1"/>
          <p:nvPr/>
        </p:nvSpPr>
        <p:spPr>
          <a:xfrm>
            <a:off x="410845" y="875665"/>
            <a:ext cx="5116830" cy="2569210"/>
          </a:xfrm>
          <a:prstGeom prst="rect">
            <a:avLst/>
          </a:prstGeom>
          <a:noFill/>
        </p:spPr>
        <p:txBody>
          <a:bodyPr wrap="none" lIns="0" tIns="0" rIns="0" bIns="0" rtlCol="0">
            <a:noAutofit/>
            <a:scene3d>
              <a:camera prst="orthographicFront"/>
              <a:lightRig rig="threePt" dir="t"/>
            </a:scene3d>
          </a:bodyPr>
          <a:lstStyle/>
          <a:p>
            <a:pPr indent="0">
              <a:spcBef>
                <a:spcPts val="600"/>
              </a:spcBef>
              <a:buClr>
                <a:schemeClr val="accent1"/>
              </a:buClr>
              <a:buNone/>
            </a:pPr>
            <a:r>
              <a:rPr lang="en-US" sz="2000" noProof="0" dirty="0" err="1" smtClean="0">
                <a:solidFill>
                  <a:schemeClr val="accent1"/>
                </a:solidFill>
                <a:effectLst>
                  <a:outerShdw blurRad="38100" dist="25400" dir="5400000" algn="ctr" rotWithShape="0">
                    <a:srgbClr val="6E747A">
                      <a:alpha val="43000"/>
                    </a:srgbClr>
                  </a:outerShdw>
                </a:effectLst>
              </a:rPr>
              <a:t>01. word2vec</a:t>
            </a:r>
            <a:r>
              <a:rPr lang="ja-JP" altLang="en-US" sz="2000" noProof="0" dirty="0" err="1" smtClean="0">
                <a:solidFill>
                  <a:schemeClr val="accent1"/>
                </a:solidFill>
                <a:effectLst>
                  <a:outerShdw blurRad="38100" dist="25400" dir="5400000" algn="ctr" rotWithShape="0">
                    <a:srgbClr val="6E747A">
                      <a:alpha val="43000"/>
                    </a:srgbClr>
                  </a:outerShdw>
                </a:effectLst>
              </a:rPr>
              <a:t>とは</a:t>
            </a: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02. </a:t>
            </a:r>
            <a:r>
              <a:rPr lang="ja-JP" altLang="en-US" sz="2000" noProof="0" dirty="0" err="1" smtClean="0">
                <a:solidFill>
                  <a:schemeClr val="accent1"/>
                </a:solidFill>
                <a:effectLst>
                  <a:outerShdw blurRad="38100" dist="25400" dir="5400000" algn="ctr" rotWithShape="0">
                    <a:srgbClr val="6E747A">
                      <a:alpha val="43000"/>
                    </a:srgbClr>
                  </a:outerShdw>
                </a:effectLst>
              </a:rPr>
              <a:t>失敗原因の考察その</a:t>
            </a:r>
            <a:r>
              <a:rPr lang="en-US" altLang="ja-JP" sz="2000" noProof="0" dirty="0" err="1" smtClean="0">
                <a:solidFill>
                  <a:schemeClr val="accent1"/>
                </a:solidFill>
                <a:effectLst>
                  <a:outerShdw blurRad="38100" dist="25400" dir="5400000" algn="ctr" rotWithShape="0">
                    <a:srgbClr val="6E747A">
                      <a:alpha val="43000"/>
                    </a:srgbClr>
                  </a:outerShdw>
                </a:effectLst>
              </a:rPr>
              <a:t>1</a:t>
            </a:r>
            <a:endParaRPr lang="ja-JP" altLang="en-US" sz="2000" noProof="0" dirty="0" err="1" smtClean="0">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03. </a:t>
            </a:r>
            <a:r>
              <a:rPr lang="ja-JP" altLang="en-US" sz="2000" noProof="0" dirty="0" err="1" smtClean="0">
                <a:solidFill>
                  <a:schemeClr val="accent1"/>
                </a:solidFill>
                <a:effectLst>
                  <a:outerShdw blurRad="38100" dist="25400" dir="5400000" algn="ctr" rotWithShape="0">
                    <a:srgbClr val="6E747A">
                      <a:alpha val="43000"/>
                    </a:srgbClr>
                  </a:outerShdw>
                </a:effectLst>
              </a:rPr>
              <a:t>リベンジその</a:t>
            </a:r>
            <a:r>
              <a:rPr lang="en-US" altLang="ja-JP" sz="2000" noProof="0" dirty="0" err="1" smtClean="0">
                <a:solidFill>
                  <a:schemeClr val="accent1"/>
                </a:solidFill>
                <a:effectLst>
                  <a:outerShdw blurRad="38100" dist="25400" dir="5400000" algn="ctr" rotWithShape="0">
                    <a:srgbClr val="6E747A">
                      <a:alpha val="43000"/>
                    </a:srgbClr>
                  </a:outerShdw>
                </a:effectLst>
              </a:rPr>
              <a:t>1</a:t>
            </a: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04. </a:t>
            </a:r>
            <a:r>
              <a:rPr lang="ja-JP" altLang="en-US" sz="2000" noProof="0" dirty="0" err="1" smtClean="0">
                <a:solidFill>
                  <a:schemeClr val="accent1"/>
                </a:solidFill>
                <a:effectLst>
                  <a:outerShdw blurRad="38100" dist="25400" dir="5400000" algn="ctr" rotWithShape="0">
                    <a:srgbClr val="6E747A">
                      <a:alpha val="43000"/>
                    </a:srgbClr>
                  </a:outerShdw>
                </a:effectLst>
              </a:rPr>
              <a:t>失敗原因の考察その</a:t>
            </a:r>
            <a:r>
              <a:rPr lang="en-US" altLang="ja-JP" sz="2000" noProof="0" dirty="0" err="1" smtClean="0">
                <a:solidFill>
                  <a:schemeClr val="accent1"/>
                </a:solidFill>
                <a:effectLst>
                  <a:outerShdw blurRad="38100" dist="25400" dir="5400000" algn="ctr" rotWithShape="0">
                    <a:srgbClr val="6E747A">
                      <a:alpha val="43000"/>
                    </a:srgbClr>
                  </a:outerShdw>
                </a:effectLst>
              </a:rPr>
              <a:t>2</a:t>
            </a: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05. </a:t>
            </a:r>
            <a:r>
              <a:rPr lang="ja-JP" altLang="en-US" sz="2000" noProof="0" dirty="0" err="1" smtClean="0">
                <a:solidFill>
                  <a:schemeClr val="accent1"/>
                </a:solidFill>
                <a:effectLst>
                  <a:outerShdw blurRad="38100" dist="25400" dir="5400000" algn="ctr" rotWithShape="0">
                    <a:srgbClr val="6E747A">
                      <a:alpha val="43000"/>
                    </a:srgbClr>
                  </a:outerShdw>
                </a:effectLst>
              </a:rPr>
              <a:t>リベンジその</a:t>
            </a:r>
            <a:r>
              <a:rPr lang="en-US" altLang="ja-JP" sz="2000" noProof="0" dirty="0" err="1" smtClean="0">
                <a:solidFill>
                  <a:schemeClr val="accent1"/>
                </a:solidFill>
                <a:effectLst>
                  <a:outerShdw blurRad="38100" dist="25400" dir="5400000" algn="ctr" rotWithShape="0">
                    <a:srgbClr val="6E747A">
                      <a:alpha val="43000"/>
                    </a:srgbClr>
                  </a:outerShdw>
                </a:effectLst>
              </a:rPr>
              <a:t>2</a:t>
            </a: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06. </a:t>
            </a:r>
            <a:r>
              <a:rPr lang="ja-JP" altLang="en-US" sz="2000" noProof="0" dirty="0" err="1" smtClean="0">
                <a:solidFill>
                  <a:schemeClr val="accent1"/>
                </a:solidFill>
                <a:effectLst>
                  <a:outerShdw blurRad="38100" dist="25400" dir="5400000" algn="ctr" rotWithShape="0">
                    <a:srgbClr val="6E747A">
                      <a:alpha val="43000"/>
                    </a:srgbClr>
                  </a:outerShdw>
                </a:effectLst>
              </a:rPr>
              <a:t>まとめ</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a:t>
            </a:r>
            <a:r>
              <a:rPr lang="en-US" altLang="ja-JP" dirty="0" smtClean="0"/>
              <a:t>1</a:t>
            </a:r>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とは</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90"/>
            <a:ext cx="11376025" cy="609600"/>
          </a:xfrm>
        </p:spPr>
        <p:txBody>
          <a:bodyPr/>
          <a:lstStyle/>
          <a:p>
            <a:pPr lvl="3"/>
            <a:r>
              <a:rPr lang="ja-JP" altLang="en-US" b="0" dirty="0" smtClean="0"/>
              <a:t>指定されたテキストデータを</a:t>
            </a:r>
            <a:r>
              <a:rPr lang="en-US" altLang="ja-JP" b="0" dirty="0" smtClean="0"/>
              <a:t>DeepLearning</a:t>
            </a:r>
            <a:r>
              <a:rPr lang="ja-JP" altLang="en-US" b="0" dirty="0" smtClean="0"/>
              <a:t>で学習し、テキストデータに含まれる</a:t>
            </a:r>
            <a:r>
              <a:rPr lang="ja-JP" altLang="en-US" b="0" dirty="0"/>
              <a:t>各</a:t>
            </a:r>
            <a:r>
              <a:rPr lang="ja-JP" altLang="en-US" b="0" dirty="0" smtClean="0"/>
              <a:t>単語に対し、指定された次元数のベクトル値を設定するもの。</a:t>
            </a:r>
            <a:endParaRPr lang="en-US" altLang="ja-JP" b="0" dirty="0" smtClean="0"/>
          </a:p>
          <a:p>
            <a:pPr lvl="3"/>
            <a:endParaRPr lang="en-US" altLang="ja-JP" b="0" dirty="0"/>
          </a:p>
          <a:p>
            <a:pPr lvl="3"/>
            <a:endParaRPr lang="en-US" altLang="ja-JP" b="0" dirty="0" smtClean="0"/>
          </a:p>
          <a:p>
            <a:pPr lvl="3"/>
            <a:endParaRPr lang="en-US" altLang="ja-JP" b="0" dirty="0"/>
          </a:p>
        </p:txBody>
      </p:sp>
      <p:sp>
        <p:nvSpPr>
          <p:cNvPr id="2" name="タイトル 1"/>
          <p:cNvSpPr>
            <a:spLocks noGrp="1"/>
          </p:cNvSpPr>
          <p:nvPr>
            <p:ph type="title"/>
          </p:nvPr>
        </p:nvSpPr>
        <p:spPr/>
        <p:txBody>
          <a:bodyPr/>
          <a:lstStyle/>
          <a:p>
            <a:r>
              <a:rPr kumimoji="1" lang="en-US" altLang="ja-JP" dirty="0" smtClean="0"/>
              <a:t>word2vec</a:t>
            </a:r>
            <a:r>
              <a:rPr kumimoji="1" lang="ja-JP" altLang="en-US" dirty="0" smtClean="0"/>
              <a:t>とは</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ボックス 5"/>
          <p:cNvSpPr txBox="1"/>
          <p:nvPr/>
        </p:nvSpPr>
        <p:spPr>
          <a:xfrm>
            <a:off x="406400" y="1785507"/>
            <a:ext cx="4176464" cy="1061829"/>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en-US" altLang="ja-JP" sz="1600" dirty="0"/>
          </a:p>
          <a:p>
            <a:pPr marL="179705" indent="-179705">
              <a:spcBef>
                <a:spcPts val="600"/>
              </a:spcBef>
              <a:buClr>
                <a:schemeClr val="accent1"/>
              </a:buClr>
              <a:buFont typeface="Wingdings" panose="05000000000000000000" pitchFamily="2" charset="2"/>
              <a:buChar char="§"/>
            </a:pPr>
            <a:endParaRPr kumimoji="1" lang="ja-JP" altLang="en-US" sz="1600" noProof="0" dirty="0" err="1" smtClean="0"/>
          </a:p>
        </p:txBody>
      </p:sp>
      <p:sp>
        <p:nvSpPr>
          <p:cNvPr id="8" name="右矢印 7"/>
          <p:cNvSpPr/>
          <p:nvPr/>
        </p:nvSpPr>
        <p:spPr>
          <a:xfrm>
            <a:off x="4726928" y="195638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9" name="表 8"/>
          <p:cNvGraphicFramePr>
            <a:graphicFrameLocks noGrp="1"/>
          </p:cNvGraphicFramePr>
          <p:nvPr/>
        </p:nvGraphicFramePr>
        <p:xfrm>
          <a:off x="6718420" y="1785507"/>
          <a:ext cx="5074446" cy="3343071"/>
        </p:xfrm>
        <a:graphic>
          <a:graphicData uri="http://schemas.openxmlformats.org/drawingml/2006/table">
            <a:tbl>
              <a:tblPr firstRow="1" bandRow="1">
                <a:tableStyleId>{5C22544A-7EE6-4342-B048-85BDC9FD1C3A}</a:tableStyleId>
              </a:tblPr>
              <a:tblGrid>
                <a:gridCol w="175384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656306">
                  <a:extLst>
                    <a:ext uri="{9D8B030D-6E8A-4147-A177-3AD203B41FA5}">
                      <a16:colId xmlns:a16="http://schemas.microsoft.com/office/drawing/2014/main" val="20005"/>
                    </a:ext>
                  </a:extLst>
                </a:gridCol>
              </a:tblGrid>
              <a:tr h="352921">
                <a:tc>
                  <a:txBody>
                    <a:bodyPr/>
                    <a:lstStyle/>
                    <a:p>
                      <a:r>
                        <a:rPr kumimoji="1" lang="ja-JP" altLang="en-US" dirty="0" smtClean="0"/>
                        <a:t>単語</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10000"/>
                  </a:ext>
                </a:extLst>
              </a:tr>
              <a:tr h="352921">
                <a:tc>
                  <a:txBody>
                    <a:bodyPr/>
                    <a:lstStyle/>
                    <a:p>
                      <a:r>
                        <a:rPr kumimoji="1" lang="en-US" altLang="ja-JP" dirty="0" smtClean="0"/>
                        <a:t>“Alice”</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0.3</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0.4</a:t>
                      </a:r>
                      <a:endParaRPr kumimoji="1" lang="ja-JP" altLang="en-US" dirty="0"/>
                    </a:p>
                  </a:txBody>
                  <a:tcPr/>
                </a:tc>
                <a:tc>
                  <a:txBody>
                    <a:bodyPr/>
                    <a:lstStyle/>
                    <a:p>
                      <a:r>
                        <a:rPr kumimoji="1" lang="en-US" altLang="ja-JP" dirty="0" smtClean="0"/>
                        <a:t>2.1</a:t>
                      </a:r>
                      <a:endParaRPr kumimoji="1" lang="ja-JP" altLang="en-US" dirty="0"/>
                    </a:p>
                  </a:txBody>
                  <a:tcPr/>
                </a:tc>
                <a:extLst>
                  <a:ext uri="{0D108BD9-81ED-4DB2-BD59-A6C34878D82A}">
                    <a16:rowId xmlns:a16="http://schemas.microsoft.com/office/drawing/2014/main" val="10001"/>
                  </a:ext>
                </a:extLst>
              </a:tr>
              <a:tr h="352921">
                <a:tc>
                  <a:txBody>
                    <a:bodyPr/>
                    <a:lstStyle/>
                    <a:p>
                      <a:r>
                        <a:rPr kumimoji="1" lang="en-US" altLang="ja-JP" dirty="0" smtClean="0"/>
                        <a:t>“and”</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5.0</a:t>
                      </a:r>
                      <a:endParaRPr kumimoji="1" lang="ja-JP" altLang="en-US" dirty="0"/>
                    </a:p>
                  </a:txBody>
                  <a:tcPr/>
                </a:tc>
                <a:extLst>
                  <a:ext uri="{0D108BD9-81ED-4DB2-BD59-A6C34878D82A}">
                    <a16:rowId xmlns:a16="http://schemas.microsoft.com/office/drawing/2014/main" val="10002"/>
                  </a:ext>
                </a:extLst>
              </a:tr>
              <a:tr h="352921">
                <a:tc>
                  <a:txBody>
                    <a:bodyPr/>
                    <a:lstStyle/>
                    <a:p>
                      <a:r>
                        <a:rPr kumimoji="1" lang="en-US" altLang="ja-JP" dirty="0" smtClean="0"/>
                        <a:t>“bank”</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3.5</a:t>
                      </a:r>
                      <a:endParaRPr kumimoji="1" lang="ja-JP" altLang="en-US" dirty="0"/>
                    </a:p>
                  </a:txBody>
                  <a:tcPr/>
                </a:tc>
                <a:tc>
                  <a:txBody>
                    <a:bodyPr/>
                    <a:lstStyle/>
                    <a:p>
                      <a:r>
                        <a:rPr kumimoji="1" lang="en-US" altLang="ja-JP" dirty="0" smtClean="0"/>
                        <a:t>-4.7</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-0.9</a:t>
                      </a:r>
                      <a:endParaRPr kumimoji="1" lang="ja-JP" altLang="en-US" dirty="0"/>
                    </a:p>
                  </a:txBody>
                  <a:tcPr/>
                </a:tc>
                <a:extLst>
                  <a:ext uri="{0D108BD9-81ED-4DB2-BD59-A6C34878D82A}">
                    <a16:rowId xmlns:a16="http://schemas.microsoft.com/office/drawing/2014/main" val="10003"/>
                  </a:ext>
                </a:extLst>
              </a:tr>
              <a:tr h="352921">
                <a:tc>
                  <a:txBody>
                    <a:bodyPr/>
                    <a:lstStyle/>
                    <a:p>
                      <a:r>
                        <a:rPr kumimoji="1" lang="en-US" altLang="ja-JP" dirty="0" smtClean="0"/>
                        <a:t>“beginning”</a:t>
                      </a:r>
                      <a:endParaRPr kumimoji="1" lang="ja-JP" altLang="en-US" dirty="0"/>
                    </a:p>
                  </a:txBody>
                  <a:tcPr/>
                </a:tc>
                <a:tc>
                  <a:txBody>
                    <a:bodyPr/>
                    <a:lstStyle/>
                    <a:p>
                      <a:r>
                        <a:rPr kumimoji="1" lang="en-US" altLang="ja-JP" dirty="0" smtClean="0"/>
                        <a:t>-2.3</a:t>
                      </a:r>
                      <a:endParaRPr kumimoji="1" lang="ja-JP" altLang="en-US" dirty="0"/>
                    </a:p>
                  </a:txBody>
                  <a:tcPr/>
                </a:tc>
                <a:tc>
                  <a:txBody>
                    <a:bodyPr/>
                    <a:lstStyle/>
                    <a:p>
                      <a:r>
                        <a:rPr kumimoji="1" lang="en-US" altLang="ja-JP" dirty="0" smtClean="0"/>
                        <a:t>3.1</a:t>
                      </a:r>
                      <a:endParaRPr kumimoji="1" lang="ja-JP" altLang="en-US" dirty="0"/>
                    </a:p>
                  </a:txBody>
                  <a:tcPr/>
                </a:tc>
                <a:tc>
                  <a:txBody>
                    <a:bodyPr/>
                    <a:lstStyle/>
                    <a:p>
                      <a:r>
                        <a:rPr kumimoji="1" lang="en-US" altLang="ja-JP" dirty="0" smtClean="0"/>
                        <a:t>5.2</a:t>
                      </a:r>
                      <a:endParaRPr kumimoji="1" lang="ja-JP" altLang="en-US" dirty="0"/>
                    </a:p>
                  </a:txBody>
                  <a:tcPr/>
                </a:tc>
                <a:tc>
                  <a:txBody>
                    <a:bodyPr/>
                    <a:lstStyle/>
                    <a:p>
                      <a:r>
                        <a:rPr kumimoji="1" lang="en-US" altLang="ja-JP" dirty="0" smtClean="0"/>
                        <a:t>-0.7</a:t>
                      </a:r>
                      <a:endParaRPr kumimoji="1" lang="ja-JP" altLang="en-US" dirty="0"/>
                    </a:p>
                  </a:txBody>
                  <a:tcPr/>
                </a:tc>
                <a:tc>
                  <a:txBody>
                    <a:bodyPr/>
                    <a:lstStyle/>
                    <a:p>
                      <a:r>
                        <a:rPr kumimoji="1" lang="en-US" altLang="ja-JP" dirty="0" smtClean="0"/>
                        <a:t>-5.6</a:t>
                      </a:r>
                      <a:endParaRPr kumimoji="1" lang="ja-JP" altLang="en-US" dirty="0"/>
                    </a:p>
                  </a:txBody>
                  <a:tcPr/>
                </a:tc>
                <a:extLst>
                  <a:ext uri="{0D108BD9-81ED-4DB2-BD59-A6C34878D82A}">
                    <a16:rowId xmlns:a16="http://schemas.microsoft.com/office/drawing/2014/main" val="10004"/>
                  </a:ext>
                </a:extLst>
              </a:tr>
              <a:tr h="352921">
                <a:tc>
                  <a:txBody>
                    <a:bodyPr/>
                    <a:lstStyle/>
                    <a:p>
                      <a:r>
                        <a:rPr kumimoji="1" lang="en-US" altLang="ja-JP" dirty="0" smtClean="0"/>
                        <a:t>“by”</a:t>
                      </a:r>
                    </a:p>
                  </a:txBody>
                  <a:tcPr/>
                </a:tc>
                <a:tc>
                  <a:txBody>
                    <a:bodyPr/>
                    <a:lstStyle/>
                    <a:p>
                      <a:r>
                        <a:rPr kumimoji="1" lang="en-US" altLang="ja-JP" dirty="0" smtClean="0"/>
                        <a:t>-3.1</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-7.1</a:t>
                      </a:r>
                      <a:endParaRPr kumimoji="1" lang="ja-JP" altLang="en-US" dirty="0"/>
                    </a:p>
                  </a:txBody>
                  <a:tcPr/>
                </a:tc>
                <a:tc>
                  <a:txBody>
                    <a:bodyPr/>
                    <a:lstStyle/>
                    <a:p>
                      <a:r>
                        <a:rPr kumimoji="1" lang="en-US" altLang="ja-JP" dirty="0" smtClean="0"/>
                        <a:t>9.1</a:t>
                      </a:r>
                      <a:endParaRPr kumimoji="1" lang="ja-JP" altLang="en-US" dirty="0"/>
                    </a:p>
                  </a:txBody>
                  <a:tcPr/>
                </a:tc>
                <a:extLst>
                  <a:ext uri="{0D108BD9-81ED-4DB2-BD59-A6C34878D82A}">
                    <a16:rowId xmlns:a16="http://schemas.microsoft.com/office/drawing/2014/main" val="10005"/>
                  </a:ext>
                </a:extLst>
              </a:tr>
              <a:tr h="352921">
                <a:tc>
                  <a:txBody>
                    <a:bodyPr/>
                    <a:lstStyle/>
                    <a:p>
                      <a:r>
                        <a:rPr kumimoji="1" lang="en-US" altLang="ja-JP" dirty="0" smtClean="0"/>
                        <a:t>“get”</a:t>
                      </a:r>
                      <a:endParaRPr kumimoji="1" lang="ja-JP" altLang="en-US" dirty="0"/>
                    </a:p>
                  </a:txBody>
                  <a:tcPr/>
                </a:tc>
                <a:tc>
                  <a:txBody>
                    <a:bodyPr/>
                    <a:lstStyle/>
                    <a:p>
                      <a:r>
                        <a:rPr kumimoji="1" lang="en-US" altLang="ja-JP" dirty="0" smtClean="0"/>
                        <a:t>-5.3</a:t>
                      </a:r>
                      <a:endParaRPr kumimoji="1" lang="ja-JP" altLang="en-US" dirty="0"/>
                    </a:p>
                  </a:txBody>
                  <a:tcPr/>
                </a:tc>
                <a:tc>
                  <a:txBody>
                    <a:bodyPr/>
                    <a:lstStyle/>
                    <a:p>
                      <a:r>
                        <a:rPr kumimoji="1" lang="en-US" altLang="ja-JP" dirty="0" smtClean="0"/>
                        <a:t>-4.1</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0.9</a:t>
                      </a:r>
                      <a:endParaRPr kumimoji="1" lang="ja-JP" altLang="en-US" dirty="0"/>
                    </a:p>
                  </a:txBody>
                  <a:tcPr/>
                </a:tc>
                <a:extLst>
                  <a:ext uri="{0D108BD9-81ED-4DB2-BD59-A6C34878D82A}">
                    <a16:rowId xmlns:a16="http://schemas.microsoft.com/office/drawing/2014/main" val="10006"/>
                  </a:ext>
                </a:extLst>
              </a:tr>
              <a:tr h="352921">
                <a:tc>
                  <a:txBody>
                    <a:bodyPr/>
                    <a:lstStyle/>
                    <a:p>
                      <a:r>
                        <a:rPr kumimoji="1" lang="en-US" altLang="ja-JP" dirty="0" smtClean="0"/>
                        <a:t>“having”</a:t>
                      </a:r>
                      <a:endParaRPr kumimoji="1" lang="ja-JP" altLang="en-US" dirty="0"/>
                    </a:p>
                  </a:txBody>
                  <a:tcPr/>
                </a:tc>
                <a:tc>
                  <a:txBody>
                    <a:bodyPr/>
                    <a:lstStyle/>
                    <a:p>
                      <a:r>
                        <a:rPr kumimoji="1" lang="en-US" altLang="ja-JP" dirty="0" smtClean="0"/>
                        <a:t>-3.1</a:t>
                      </a:r>
                    </a:p>
                  </a:txBody>
                  <a:tcPr/>
                </a:tc>
                <a:tc>
                  <a:txBody>
                    <a:bodyPr/>
                    <a:lstStyle/>
                    <a:p>
                      <a:r>
                        <a:rPr kumimoji="1" lang="en-US" altLang="ja-JP" dirty="0" smtClean="0"/>
                        <a:t>0.3</a:t>
                      </a:r>
                    </a:p>
                  </a:txBody>
                  <a:tcPr/>
                </a:tc>
                <a:tc>
                  <a:txBody>
                    <a:bodyPr/>
                    <a:lstStyle/>
                    <a:p>
                      <a:r>
                        <a:rPr kumimoji="1" lang="en-US" altLang="ja-JP" dirty="0" smtClean="0"/>
                        <a:t>-5.1</a:t>
                      </a:r>
                    </a:p>
                  </a:txBody>
                  <a:tcPr/>
                </a:tc>
                <a:tc>
                  <a:txBody>
                    <a:bodyPr/>
                    <a:lstStyle/>
                    <a:p>
                      <a:r>
                        <a:rPr kumimoji="1" lang="en-US" altLang="ja-JP" dirty="0" smtClean="0"/>
                        <a:t>1.5</a:t>
                      </a:r>
                    </a:p>
                  </a:txBody>
                  <a:tcPr/>
                </a:tc>
                <a:tc>
                  <a:txBody>
                    <a:bodyPr/>
                    <a:lstStyle/>
                    <a:p>
                      <a:r>
                        <a:rPr kumimoji="1" lang="en-US" altLang="ja-JP" dirty="0" smtClean="0"/>
                        <a:t>10.6</a:t>
                      </a:r>
                    </a:p>
                  </a:txBody>
                  <a:tcPr/>
                </a:tc>
                <a:extLst>
                  <a:ext uri="{0D108BD9-81ED-4DB2-BD59-A6C34878D82A}">
                    <a16:rowId xmlns:a16="http://schemas.microsoft.com/office/drawing/2014/main" val="10007"/>
                  </a:ext>
                </a:extLst>
              </a:tr>
              <a:tr h="416991">
                <a:tc>
                  <a:txBody>
                    <a:bodyPr/>
                    <a:lstStyle/>
                    <a:p>
                      <a:r>
                        <a:rPr kumimoji="1" lang="en-US" altLang="ja-JP" dirty="0" smtClean="0"/>
                        <a:t>:</a:t>
                      </a:r>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extLst>
                  <a:ext uri="{0D108BD9-81ED-4DB2-BD59-A6C34878D82A}">
                    <a16:rowId xmlns:a16="http://schemas.microsoft.com/office/drawing/2014/main" val="10008"/>
                  </a:ext>
                </a:extLst>
              </a:tr>
            </a:tbl>
          </a:graphicData>
        </a:graphic>
      </p:graphicFrame>
      <p:graphicFrame>
        <p:nvGraphicFramePr>
          <p:cNvPr id="10" name="表 9"/>
          <p:cNvGraphicFramePr>
            <a:graphicFrameLocks noGrp="1"/>
          </p:cNvGraphicFramePr>
          <p:nvPr/>
        </p:nvGraphicFramePr>
        <p:xfrm>
          <a:off x="6718420" y="1785507"/>
          <a:ext cx="5074446" cy="3291840"/>
        </p:xfrm>
        <a:graphic>
          <a:graphicData uri="http://schemas.openxmlformats.org/drawingml/2006/table">
            <a:tbl>
              <a:tblPr firstRow="1" bandRow="1">
                <a:tableStyleId>{5C22544A-7EE6-4342-B048-85BDC9FD1C3A}</a:tableStyleId>
              </a:tblPr>
              <a:tblGrid>
                <a:gridCol w="175384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656306">
                  <a:extLst>
                    <a:ext uri="{9D8B030D-6E8A-4147-A177-3AD203B41FA5}">
                      <a16:colId xmlns:a16="http://schemas.microsoft.com/office/drawing/2014/main" val="20005"/>
                    </a:ext>
                  </a:extLst>
                </a:gridCol>
              </a:tblGrid>
              <a:tr h="339756">
                <a:tc>
                  <a:txBody>
                    <a:bodyPr/>
                    <a:lstStyle/>
                    <a:p>
                      <a:r>
                        <a:rPr kumimoji="1" lang="ja-JP" altLang="en-US" dirty="0" smtClean="0"/>
                        <a:t>単語</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10000"/>
                  </a:ext>
                </a:extLst>
              </a:tr>
              <a:tr h="339756">
                <a:tc>
                  <a:txBody>
                    <a:bodyPr/>
                    <a:lstStyle/>
                    <a:p>
                      <a:r>
                        <a:rPr kumimoji="1" lang="en-US" altLang="ja-JP" dirty="0" smtClean="0"/>
                        <a:t>“female”</a:t>
                      </a:r>
                      <a:endParaRPr kumimoji="1" lang="ja-JP" altLang="en-US" dirty="0"/>
                    </a:p>
                  </a:txBody>
                  <a:tcPr/>
                </a:tc>
                <a:tc>
                  <a:txBody>
                    <a:bodyPr/>
                    <a:lstStyle/>
                    <a:p>
                      <a:r>
                        <a:rPr kumimoji="1" lang="en-US" altLang="ja-JP" dirty="0" smtClean="0"/>
                        <a:t>2.6</a:t>
                      </a:r>
                      <a:endParaRPr kumimoji="1" lang="ja-JP" altLang="en-US" dirty="0"/>
                    </a:p>
                  </a:txBody>
                  <a:tcPr/>
                </a:tc>
                <a:tc>
                  <a:txBody>
                    <a:bodyPr/>
                    <a:lstStyle/>
                    <a:p>
                      <a:r>
                        <a:rPr kumimoji="1" lang="en-US" altLang="ja-JP" dirty="0" smtClean="0"/>
                        <a:t>7.2</a:t>
                      </a:r>
                      <a:endParaRPr kumimoji="1" lang="ja-JP" altLang="en-US" dirty="0"/>
                    </a:p>
                  </a:txBody>
                  <a:tcPr/>
                </a:tc>
                <a:tc>
                  <a:txBody>
                    <a:bodyPr/>
                    <a:lstStyle/>
                    <a:p>
                      <a:r>
                        <a:rPr kumimoji="1" lang="en-US" altLang="ja-JP" dirty="0" smtClean="0"/>
                        <a:t>9.4</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3.7</a:t>
                      </a:r>
                      <a:endParaRPr kumimoji="1" lang="ja-JP" altLang="en-US" dirty="0"/>
                    </a:p>
                  </a:txBody>
                  <a:tcPr/>
                </a:tc>
                <a:extLst>
                  <a:ext uri="{0D108BD9-81ED-4DB2-BD59-A6C34878D82A}">
                    <a16:rowId xmlns:a16="http://schemas.microsoft.com/office/drawing/2014/main" val="10001"/>
                  </a:ext>
                </a:extLst>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2"/>
                  </a:ext>
                </a:extLst>
              </a:tr>
              <a:tr h="339756">
                <a:tc>
                  <a:txBody>
                    <a:bodyPr/>
                    <a:lstStyle/>
                    <a:p>
                      <a:r>
                        <a:rPr kumimoji="1" lang="en-US" altLang="ja-JP" dirty="0" smtClean="0"/>
                        <a:t>“king”</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5.5</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en-US" altLang="ja-JP" dirty="0" smtClean="0"/>
                        <a:t>-8.2</a:t>
                      </a:r>
                      <a:endParaRPr kumimoji="1" lang="ja-JP" altLang="en-US" dirty="0"/>
                    </a:p>
                  </a:txBody>
                  <a:tcPr/>
                </a:tc>
                <a:tc>
                  <a:txBody>
                    <a:bodyPr/>
                    <a:lstStyle/>
                    <a:p>
                      <a:r>
                        <a:rPr kumimoji="1" lang="en-US" altLang="ja-JP" dirty="0" smtClean="0"/>
                        <a:t>1.5</a:t>
                      </a:r>
                      <a:endParaRPr kumimoji="1" lang="ja-JP" altLang="en-US" dirty="0"/>
                    </a:p>
                  </a:txBody>
                  <a:tcPr/>
                </a:tc>
                <a:extLst>
                  <a:ext uri="{0D108BD9-81ED-4DB2-BD59-A6C34878D82A}">
                    <a16:rowId xmlns:a16="http://schemas.microsoft.com/office/drawing/2014/main" val="10003"/>
                  </a:ext>
                </a:extLst>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4"/>
                  </a:ext>
                </a:extLst>
              </a:tr>
              <a:tr h="339756">
                <a:tc>
                  <a:txBody>
                    <a:bodyPr/>
                    <a:lstStyle/>
                    <a:p>
                      <a:r>
                        <a:rPr kumimoji="1" lang="en-US" altLang="ja-JP" dirty="0" smtClean="0"/>
                        <a:t>“male”</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-7.5</a:t>
                      </a:r>
                      <a:endParaRPr kumimoji="1" lang="ja-JP" altLang="en-US" dirty="0"/>
                    </a:p>
                  </a:txBody>
                  <a:tcPr/>
                </a:tc>
                <a:tc>
                  <a:txBody>
                    <a:bodyPr/>
                    <a:lstStyle/>
                    <a:p>
                      <a:r>
                        <a:rPr kumimoji="1" lang="en-US" altLang="ja-JP" dirty="0" smtClean="0"/>
                        <a:t>5.1</a:t>
                      </a:r>
                      <a:endParaRPr kumimoji="1" lang="ja-JP" altLang="en-US" dirty="0"/>
                    </a:p>
                  </a:txBody>
                  <a:tcPr/>
                </a:tc>
                <a:extLst>
                  <a:ext uri="{0D108BD9-81ED-4DB2-BD59-A6C34878D82A}">
                    <a16:rowId xmlns:a16="http://schemas.microsoft.com/office/drawing/2014/main" val="10005"/>
                  </a:ext>
                </a:extLst>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6"/>
                  </a:ext>
                </a:extLst>
              </a:tr>
              <a:tr h="339756">
                <a:tc>
                  <a:txBody>
                    <a:bodyPr/>
                    <a:lstStyle/>
                    <a:p>
                      <a:r>
                        <a:rPr kumimoji="1" lang="en-US" altLang="ja-JP" dirty="0" smtClean="0"/>
                        <a:t>“queen”</a:t>
                      </a:r>
                      <a:endParaRPr kumimoji="1" lang="ja-JP" altLang="en-US" dirty="0"/>
                    </a:p>
                  </a:txBody>
                  <a:tcPr/>
                </a:tc>
                <a:tc>
                  <a:txBody>
                    <a:bodyPr/>
                    <a:lstStyle/>
                    <a:p>
                      <a:r>
                        <a:rPr kumimoji="1" lang="en-US" altLang="ja-JP" dirty="0" smtClean="0"/>
                        <a:t>1.8</a:t>
                      </a:r>
                      <a:endParaRPr kumimoji="1" lang="ja-JP" altLang="en-US" dirty="0"/>
                    </a:p>
                  </a:txBody>
                  <a:tcPr/>
                </a:tc>
                <a:tc>
                  <a:txBody>
                    <a:bodyPr/>
                    <a:lstStyle/>
                    <a:p>
                      <a:r>
                        <a:rPr kumimoji="1" lang="en-US" altLang="ja-JP" dirty="0" smtClean="0"/>
                        <a:t>7.9</a:t>
                      </a:r>
                      <a:endParaRPr kumimoji="1" lang="ja-JP" altLang="en-US" dirty="0"/>
                    </a:p>
                  </a:txBody>
                  <a:tcPr/>
                </a:tc>
                <a:tc>
                  <a:txBody>
                    <a:bodyPr/>
                    <a:lstStyle/>
                    <a:p>
                      <a:r>
                        <a:rPr kumimoji="1" lang="en-US" altLang="ja-JP" dirty="0" smtClean="0"/>
                        <a:t>9.4</a:t>
                      </a:r>
                      <a:endParaRPr kumimoji="1" lang="ja-JP" altLang="en-US" dirty="0"/>
                    </a:p>
                  </a:txBody>
                  <a:tcPr/>
                </a:tc>
                <a:tc>
                  <a:txBody>
                    <a:bodyPr/>
                    <a:lstStyle/>
                    <a:p>
                      <a:r>
                        <a:rPr kumimoji="1" lang="en-US" altLang="ja-JP" dirty="0" smtClean="0"/>
                        <a:t>-6.2</a:t>
                      </a:r>
                      <a:endParaRPr kumimoji="1" lang="ja-JP" altLang="en-US" dirty="0"/>
                    </a:p>
                  </a:txBody>
                  <a:tcPr/>
                </a:tc>
                <a:tc>
                  <a:txBody>
                    <a:bodyPr/>
                    <a:lstStyle/>
                    <a:p>
                      <a:r>
                        <a:rPr kumimoji="1" lang="en-US" altLang="ja-JP" dirty="0" smtClean="0"/>
                        <a:t>-0.1</a:t>
                      </a:r>
                      <a:endParaRPr kumimoji="1" lang="ja-JP" altLang="en-US" dirty="0"/>
                    </a:p>
                  </a:txBody>
                  <a:tcPr/>
                </a:tc>
                <a:extLst>
                  <a:ext uri="{0D108BD9-81ED-4DB2-BD59-A6C34878D82A}">
                    <a16:rowId xmlns:a16="http://schemas.microsoft.com/office/drawing/2014/main" val="10007"/>
                  </a:ext>
                </a:extLst>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8"/>
                  </a:ext>
                </a:extLst>
              </a:tr>
            </a:tbl>
          </a:graphicData>
        </a:graphic>
      </p:graphicFrame>
      <p:sp>
        <p:nvSpPr>
          <p:cNvPr id="11" name="テキスト ボックス 10"/>
          <p:cNvSpPr txBox="1"/>
          <p:nvPr/>
        </p:nvSpPr>
        <p:spPr>
          <a:xfrm>
            <a:off x="406400" y="3751864"/>
            <a:ext cx="4783188" cy="24622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en-US" altLang="ja-JP" sz="1600" noProof="0" dirty="0" smtClean="0"/>
              <a:t>“king” – “male” + “female” = (1.9, 7.6, 9.9 -5.8, 0.1)</a:t>
            </a:r>
            <a:endParaRPr kumimoji="1" lang="ja-JP" altLang="en-US" sz="1600" noProof="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角丸四角形 139"/>
          <p:cNvSpPr/>
          <p:nvPr/>
        </p:nvSpPr>
        <p:spPr>
          <a:xfrm>
            <a:off x="5111757"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53" name="フリーフォーム 252"/>
          <p:cNvSpPr/>
          <p:nvPr/>
        </p:nvSpPr>
        <p:spPr>
          <a:xfrm>
            <a:off x="5418481" y="3676828"/>
            <a:ext cx="727596"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16711 w 731962"/>
              <a:gd name="connsiteY0-138" fmla="*/ 0 h 2407277"/>
              <a:gd name="connsiteX1-139" fmla="*/ 0 w 731962"/>
              <a:gd name="connsiteY1-140" fmla="*/ 2407277 h 2407277"/>
              <a:gd name="connsiteX2-141" fmla="*/ 731962 w 731962"/>
              <a:gd name="connsiteY2-142" fmla="*/ 1211354 h 2407277"/>
              <a:gd name="connsiteX3-143" fmla="*/ 16711 w 731962"/>
              <a:gd name="connsiteY3-144" fmla="*/ 0 h 2407277"/>
            </a:gdLst>
            <a:ahLst/>
            <a:cxnLst>
              <a:cxn ang="0">
                <a:pos x="connsiteX0-1" y="connsiteY0-2"/>
              </a:cxn>
              <a:cxn ang="0">
                <a:pos x="connsiteX1-3" y="connsiteY1-4"/>
              </a:cxn>
              <a:cxn ang="0">
                <a:pos x="connsiteX2-5" y="connsiteY2-6"/>
              </a:cxn>
              <a:cxn ang="0">
                <a:pos x="connsiteX3-7" y="connsiteY3-8"/>
              </a:cxn>
            </a:cxnLst>
            <a:rect l="l" t="t" r="r" b="b"/>
            <a:pathLst>
              <a:path w="731962" h="2407277">
                <a:moveTo>
                  <a:pt x="16711" y="0"/>
                </a:moveTo>
                <a:cubicBezTo>
                  <a:pt x="15931" y="720725"/>
                  <a:pt x="780" y="1686552"/>
                  <a:pt x="0" y="2407277"/>
                </a:cubicBezTo>
                <a:lnTo>
                  <a:pt x="731962" y="121135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7" name="フリーフォーム 266"/>
          <p:cNvSpPr/>
          <p:nvPr/>
        </p:nvSpPr>
        <p:spPr>
          <a:xfrm flipH="1">
            <a:off x="7065648" y="3698489"/>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3395 w 734358"/>
              <a:gd name="connsiteY0-138" fmla="*/ 0 h 2397820"/>
              <a:gd name="connsiteX1-139" fmla="*/ 0 w 734358"/>
              <a:gd name="connsiteY1-140" fmla="*/ 2397820 h 2397820"/>
              <a:gd name="connsiteX2-141" fmla="*/ 734358 w 734358"/>
              <a:gd name="connsiteY2-142" fmla="*/ 1185347 h 2397820"/>
              <a:gd name="connsiteX3-143" fmla="*/ 3395 w 734358"/>
              <a:gd name="connsiteY3-144" fmla="*/ 0 h 2397820"/>
              <a:gd name="connsiteX0-145" fmla="*/ 3395 w 747675"/>
              <a:gd name="connsiteY0-146" fmla="*/ 0 h 2397820"/>
              <a:gd name="connsiteX1-147" fmla="*/ 0 w 747675"/>
              <a:gd name="connsiteY1-148" fmla="*/ 2397820 h 2397820"/>
              <a:gd name="connsiteX2-149" fmla="*/ 747675 w 747675"/>
              <a:gd name="connsiteY2-150" fmla="*/ 1207414 h 2397820"/>
              <a:gd name="connsiteX3-151" fmla="*/ 3395 w 747675"/>
              <a:gd name="connsiteY3-152" fmla="*/ 0 h 2397820"/>
            </a:gdLst>
            <a:ahLst/>
            <a:cxnLst>
              <a:cxn ang="0">
                <a:pos x="connsiteX0-1" y="connsiteY0-2"/>
              </a:cxn>
              <a:cxn ang="0">
                <a:pos x="connsiteX1-3" y="connsiteY1-4"/>
              </a:cxn>
              <a:cxn ang="0">
                <a:pos x="connsiteX2-5" y="connsiteY2-6"/>
              </a:cxn>
              <a:cxn ang="0">
                <a:pos x="connsiteX3-7" y="connsiteY3-8"/>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0" name="フリーフォーム 259"/>
          <p:cNvSpPr/>
          <p:nvPr/>
        </p:nvSpPr>
        <p:spPr>
          <a:xfrm flipH="1">
            <a:off x="7066788" y="990254"/>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3395 w 734358"/>
              <a:gd name="connsiteY0-138" fmla="*/ 0 h 2397820"/>
              <a:gd name="connsiteX1-139" fmla="*/ 0 w 734358"/>
              <a:gd name="connsiteY1-140" fmla="*/ 2397820 h 2397820"/>
              <a:gd name="connsiteX2-141" fmla="*/ 734358 w 734358"/>
              <a:gd name="connsiteY2-142" fmla="*/ 1185347 h 2397820"/>
              <a:gd name="connsiteX3-143" fmla="*/ 3395 w 734358"/>
              <a:gd name="connsiteY3-144" fmla="*/ 0 h 2397820"/>
              <a:gd name="connsiteX0-145" fmla="*/ 3395 w 747675"/>
              <a:gd name="connsiteY0-146" fmla="*/ 0 h 2397820"/>
              <a:gd name="connsiteX1-147" fmla="*/ 0 w 747675"/>
              <a:gd name="connsiteY1-148" fmla="*/ 2397820 h 2397820"/>
              <a:gd name="connsiteX2-149" fmla="*/ 747675 w 747675"/>
              <a:gd name="connsiteY2-150" fmla="*/ 1207414 h 2397820"/>
              <a:gd name="connsiteX3-151" fmla="*/ 3395 w 747675"/>
              <a:gd name="connsiteY3-152" fmla="*/ 0 h 2397820"/>
            </a:gdLst>
            <a:ahLst/>
            <a:cxnLst>
              <a:cxn ang="0">
                <a:pos x="connsiteX0-1" y="connsiteY0-2"/>
              </a:cxn>
              <a:cxn ang="0">
                <a:pos x="connsiteX1-3" y="connsiteY1-4"/>
              </a:cxn>
              <a:cxn ang="0">
                <a:pos x="connsiteX2-5" y="connsiteY2-6"/>
              </a:cxn>
              <a:cxn ang="0">
                <a:pos x="connsiteX3-7" y="connsiteY3-8"/>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8" name="角丸四角形 17"/>
          <p:cNvSpPr/>
          <p:nvPr/>
        </p:nvSpPr>
        <p:spPr>
          <a:xfrm>
            <a:off x="2567608"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0" name="フリーフォーム 229"/>
          <p:cNvSpPr/>
          <p:nvPr/>
        </p:nvSpPr>
        <p:spPr>
          <a:xfrm>
            <a:off x="1268288" y="2290861"/>
            <a:ext cx="1366565" cy="2422120"/>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74 w 1375694"/>
              <a:gd name="connsiteY0-32" fmla="*/ 0 h 2278815"/>
              <a:gd name="connsiteX1-33" fmla="*/ 4123 w 1375694"/>
              <a:gd name="connsiteY1-34" fmla="*/ 2278815 h 2278815"/>
              <a:gd name="connsiteX2-35" fmla="*/ 1375694 w 1375694"/>
              <a:gd name="connsiteY2-36" fmla="*/ 2183565 h 2278815"/>
              <a:gd name="connsiteX3-37" fmla="*/ 1370903 w 1375694"/>
              <a:gd name="connsiteY3-38" fmla="*/ 587958 h 2278815"/>
              <a:gd name="connsiteX4-39" fmla="*/ 74 w 1375694"/>
              <a:gd name="connsiteY4-40" fmla="*/ 0 h 2278815"/>
              <a:gd name="connsiteX0-41" fmla="*/ 37 w 1375657"/>
              <a:gd name="connsiteY0-42" fmla="*/ 0 h 2404913"/>
              <a:gd name="connsiteX1-43" fmla="*/ 10474 w 1375657"/>
              <a:gd name="connsiteY1-44" fmla="*/ 2404913 h 2404913"/>
              <a:gd name="connsiteX2-45" fmla="*/ 1375657 w 1375657"/>
              <a:gd name="connsiteY2-46" fmla="*/ 2183565 h 2404913"/>
              <a:gd name="connsiteX3-47" fmla="*/ 1370866 w 1375657"/>
              <a:gd name="connsiteY3-48" fmla="*/ 587958 h 2404913"/>
              <a:gd name="connsiteX4-49" fmla="*/ 37 w 1375657"/>
              <a:gd name="connsiteY4-50" fmla="*/ 0 h 2404913"/>
              <a:gd name="connsiteX0-51" fmla="*/ 60 w 1370888"/>
              <a:gd name="connsiteY0-52" fmla="*/ 0 h 2281968"/>
              <a:gd name="connsiteX1-53" fmla="*/ 5705 w 1370888"/>
              <a:gd name="connsiteY1-54" fmla="*/ 2281968 h 2281968"/>
              <a:gd name="connsiteX2-55" fmla="*/ 1370888 w 1370888"/>
              <a:gd name="connsiteY2-56" fmla="*/ 2060620 h 2281968"/>
              <a:gd name="connsiteX3-57" fmla="*/ 1366097 w 1370888"/>
              <a:gd name="connsiteY3-58" fmla="*/ 465013 h 2281968"/>
              <a:gd name="connsiteX4-59" fmla="*/ 60 w 1370888"/>
              <a:gd name="connsiteY4-60" fmla="*/ 0 h 2281968"/>
              <a:gd name="connsiteX0-61" fmla="*/ 3937 w 1374765"/>
              <a:gd name="connsiteY0-62" fmla="*/ 0 h 2404913"/>
              <a:gd name="connsiteX1-63" fmla="*/ 0 w 1374765"/>
              <a:gd name="connsiteY1-64" fmla="*/ 2404913 h 2404913"/>
              <a:gd name="connsiteX2-65" fmla="*/ 1374765 w 1374765"/>
              <a:gd name="connsiteY2-66" fmla="*/ 2060620 h 2404913"/>
              <a:gd name="connsiteX3-67" fmla="*/ 1369974 w 1374765"/>
              <a:gd name="connsiteY3-68" fmla="*/ 465013 h 2404913"/>
              <a:gd name="connsiteX4-69" fmla="*/ 3937 w 1374765"/>
              <a:gd name="connsiteY4-70" fmla="*/ 0 h 2404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4765" h="2404913">
                <a:moveTo>
                  <a:pt x="3937" y="0"/>
                </a:moveTo>
                <a:cubicBezTo>
                  <a:pt x="3157" y="720725"/>
                  <a:pt x="780" y="1684188"/>
                  <a:pt x="0" y="2404913"/>
                </a:cubicBezTo>
                <a:lnTo>
                  <a:pt x="1374765" y="2060620"/>
                </a:lnTo>
                <a:lnTo>
                  <a:pt x="1369974" y="465013"/>
                </a:lnTo>
                <a:cubicBezTo>
                  <a:pt x="913031" y="269027"/>
                  <a:pt x="460880" y="195986"/>
                  <a:pt x="3937" y="0"/>
                </a:cubicBezTo>
                <a:close/>
              </a:path>
            </a:pathLst>
          </a:cu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5111757"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a:xfrm>
            <a:off x="407193" y="405747"/>
            <a:ext cx="11375825" cy="386715"/>
          </a:xfrm>
        </p:spPr>
        <p:txBody>
          <a:bodyPr/>
          <a:lstStyle/>
          <a:p>
            <a:r>
              <a:rPr lang="en-US" altLang="ja-JP" dirty="0" smtClean="0">
                <a:sym typeface="+mn-ea"/>
              </a:rPr>
              <a:t>word2vec</a:t>
            </a:r>
            <a:r>
              <a:rPr lang="ja-JP" altLang="en-US" dirty="0" smtClean="0">
                <a:sym typeface="+mn-ea"/>
              </a:rPr>
              <a:t>とは</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ボックス 6"/>
          <p:cNvSpPr txBox="1"/>
          <p:nvPr/>
        </p:nvSpPr>
        <p:spPr>
          <a:xfrm>
            <a:off x="394820" y="4771768"/>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8" name="テキスト ボックス 7"/>
          <p:cNvSpPr txBox="1"/>
          <p:nvPr/>
        </p:nvSpPr>
        <p:spPr>
          <a:xfrm>
            <a:off x="10098159" y="4615525"/>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“beginning”</a:t>
            </a:r>
            <a:r>
              <a:rPr kumimoji="1" lang="ja-JP" altLang="en-US" sz="1200" noProof="0" dirty="0" smtClean="0"/>
              <a:t>の</a:t>
            </a:r>
            <a:r>
              <a:rPr kumimoji="1" lang="en-US" altLang="ja-JP" sz="1200" noProof="0" dirty="0" smtClean="0"/>
              <a:t>ID=5</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9" name="テキスト ボックス 8"/>
          <p:cNvSpPr txBox="1"/>
          <p:nvPr/>
        </p:nvSpPr>
        <p:spPr>
          <a:xfrm>
            <a:off x="10098159" y="1957198"/>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“Alice”</a:t>
            </a:r>
            <a:r>
              <a:rPr kumimoji="1" lang="ja-JP" altLang="en-US" sz="1200" noProof="0" dirty="0" smtClean="0"/>
              <a:t>の</a:t>
            </a:r>
            <a:r>
              <a:rPr kumimoji="1" lang="en-US" altLang="ja-JP" sz="1200" noProof="0" dirty="0" smtClean="0"/>
              <a:t>ID=2</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13" name="楕円 12"/>
          <p:cNvSpPr/>
          <p:nvPr/>
        </p:nvSpPr>
        <p:spPr>
          <a:xfrm>
            <a:off x="2629270"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2639616"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2629270"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2629270"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2639616"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2456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4767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4707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59390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1458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352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295594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07653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19712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1771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4082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56393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68704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0772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2840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490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16968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29027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0849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2908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49676"/>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40" name="テキスト ボックス 39"/>
          <p:cNvSpPr txBox="1"/>
          <p:nvPr/>
        </p:nvSpPr>
        <p:spPr>
          <a:xfrm>
            <a:off x="9864533" y="93321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1" name="テキスト ボックス 40"/>
          <p:cNvSpPr txBox="1"/>
          <p:nvPr/>
        </p:nvSpPr>
        <p:spPr>
          <a:xfrm>
            <a:off x="9864533" y="105632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2" name="テキスト ボックス 41"/>
          <p:cNvSpPr txBox="1"/>
          <p:nvPr/>
        </p:nvSpPr>
        <p:spPr>
          <a:xfrm>
            <a:off x="9864533" y="1179437"/>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43" name="テキスト ボックス 42"/>
          <p:cNvSpPr txBox="1"/>
          <p:nvPr/>
        </p:nvSpPr>
        <p:spPr>
          <a:xfrm>
            <a:off x="9864533" y="130254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4" name="テキスト ボックス 43"/>
          <p:cNvSpPr txBox="1"/>
          <p:nvPr/>
        </p:nvSpPr>
        <p:spPr>
          <a:xfrm>
            <a:off x="9864533" y="14232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5" name="テキスト ボックス 44"/>
          <p:cNvSpPr txBox="1"/>
          <p:nvPr/>
        </p:nvSpPr>
        <p:spPr>
          <a:xfrm>
            <a:off x="9864533" y="15439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6" name="テキスト ボックス 45"/>
          <p:cNvSpPr txBox="1"/>
          <p:nvPr/>
        </p:nvSpPr>
        <p:spPr>
          <a:xfrm>
            <a:off x="9864533" y="16645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7" name="テキスト ボックス 46"/>
          <p:cNvSpPr txBox="1"/>
          <p:nvPr/>
        </p:nvSpPr>
        <p:spPr>
          <a:xfrm>
            <a:off x="9864533" y="178518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8" name="テキスト ボックス 47"/>
          <p:cNvSpPr txBox="1"/>
          <p:nvPr/>
        </p:nvSpPr>
        <p:spPr>
          <a:xfrm>
            <a:off x="9864533" y="190577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9" name="テキスト ボックス 48"/>
          <p:cNvSpPr txBox="1"/>
          <p:nvPr/>
        </p:nvSpPr>
        <p:spPr>
          <a:xfrm>
            <a:off x="9864533" y="202636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0" name="テキスト ボックス 49"/>
          <p:cNvSpPr txBox="1"/>
          <p:nvPr/>
        </p:nvSpPr>
        <p:spPr>
          <a:xfrm>
            <a:off x="9864533" y="214947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1" name="テキスト ボックス 50"/>
          <p:cNvSpPr txBox="1"/>
          <p:nvPr/>
        </p:nvSpPr>
        <p:spPr>
          <a:xfrm>
            <a:off x="9864533" y="227258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2" name="テキスト ボックス 51"/>
          <p:cNvSpPr txBox="1"/>
          <p:nvPr/>
        </p:nvSpPr>
        <p:spPr>
          <a:xfrm>
            <a:off x="9864533" y="239569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3" name="テキスト ボックス 52"/>
          <p:cNvSpPr txBox="1"/>
          <p:nvPr/>
        </p:nvSpPr>
        <p:spPr>
          <a:xfrm>
            <a:off x="9864533" y="251637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4" name="テキスト ボックス 53"/>
          <p:cNvSpPr txBox="1"/>
          <p:nvPr/>
        </p:nvSpPr>
        <p:spPr>
          <a:xfrm>
            <a:off x="9864533" y="26370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5" name="テキスト ボックス 54"/>
          <p:cNvSpPr txBox="1"/>
          <p:nvPr/>
        </p:nvSpPr>
        <p:spPr>
          <a:xfrm>
            <a:off x="9864533" y="275773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6" name="テキスト ボックス 55"/>
          <p:cNvSpPr txBox="1"/>
          <p:nvPr/>
        </p:nvSpPr>
        <p:spPr>
          <a:xfrm>
            <a:off x="9864533" y="287832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7" name="テキスト ボックス 56"/>
          <p:cNvSpPr txBox="1"/>
          <p:nvPr/>
        </p:nvSpPr>
        <p:spPr>
          <a:xfrm>
            <a:off x="9864533" y="299892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8" name="テキスト ボックス 57"/>
          <p:cNvSpPr txBox="1"/>
          <p:nvPr/>
        </p:nvSpPr>
        <p:spPr>
          <a:xfrm>
            <a:off x="9864533" y="311714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9" name="テキスト ボックス 58"/>
          <p:cNvSpPr txBox="1"/>
          <p:nvPr/>
        </p:nvSpPr>
        <p:spPr>
          <a:xfrm>
            <a:off x="9864533" y="323773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0" name="テキスト ボックス 59"/>
          <p:cNvSpPr txBox="1"/>
          <p:nvPr/>
        </p:nvSpPr>
        <p:spPr>
          <a:xfrm>
            <a:off x="9864533" y="335832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0</a:t>
            </a:r>
            <a:endParaRPr kumimoji="1" lang="ja-JP" altLang="en-US" sz="800" noProof="0" dirty="0" err="1" smtClean="0"/>
          </a:p>
        </p:txBody>
      </p:sp>
      <p:sp>
        <p:nvSpPr>
          <p:cNvPr id="61" name="テキスト ボックス 60"/>
          <p:cNvSpPr txBox="1"/>
          <p:nvPr/>
        </p:nvSpPr>
        <p:spPr>
          <a:xfrm>
            <a:off x="9864533" y="355904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2" name="テキスト ボックス 61"/>
          <p:cNvSpPr txBox="1"/>
          <p:nvPr/>
        </p:nvSpPr>
        <p:spPr>
          <a:xfrm>
            <a:off x="9864533" y="36821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3" name="テキスト ボックス 62"/>
          <p:cNvSpPr txBox="1"/>
          <p:nvPr/>
        </p:nvSpPr>
        <p:spPr>
          <a:xfrm>
            <a:off x="9864533" y="38052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4" name="テキスト ボックス 63"/>
          <p:cNvSpPr txBox="1"/>
          <p:nvPr/>
        </p:nvSpPr>
        <p:spPr>
          <a:xfrm>
            <a:off x="9864533" y="392837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5" name="テキスト ボックス 64"/>
          <p:cNvSpPr txBox="1"/>
          <p:nvPr/>
        </p:nvSpPr>
        <p:spPr>
          <a:xfrm>
            <a:off x="9864533" y="404905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6" name="テキスト ボックス 65"/>
          <p:cNvSpPr txBox="1"/>
          <p:nvPr/>
        </p:nvSpPr>
        <p:spPr>
          <a:xfrm>
            <a:off x="9864533" y="4169739"/>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67" name="テキスト ボックス 66"/>
          <p:cNvSpPr txBox="1"/>
          <p:nvPr/>
        </p:nvSpPr>
        <p:spPr>
          <a:xfrm>
            <a:off x="9864533" y="429041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8" name="テキスト ボックス 67"/>
          <p:cNvSpPr txBox="1"/>
          <p:nvPr/>
        </p:nvSpPr>
        <p:spPr>
          <a:xfrm>
            <a:off x="9864533" y="441101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9" name="テキスト ボックス 68"/>
          <p:cNvSpPr txBox="1"/>
          <p:nvPr/>
        </p:nvSpPr>
        <p:spPr>
          <a:xfrm>
            <a:off x="9864533" y="453160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0" name="テキスト ボックス 69"/>
          <p:cNvSpPr txBox="1"/>
          <p:nvPr/>
        </p:nvSpPr>
        <p:spPr>
          <a:xfrm>
            <a:off x="9864533" y="465219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1" name="テキスト ボックス 70"/>
          <p:cNvSpPr txBox="1"/>
          <p:nvPr/>
        </p:nvSpPr>
        <p:spPr>
          <a:xfrm>
            <a:off x="9864533" y="477530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2" name="テキスト ボックス 71"/>
          <p:cNvSpPr txBox="1"/>
          <p:nvPr/>
        </p:nvSpPr>
        <p:spPr>
          <a:xfrm>
            <a:off x="9864533" y="489841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3" name="テキスト ボックス 72"/>
          <p:cNvSpPr txBox="1"/>
          <p:nvPr/>
        </p:nvSpPr>
        <p:spPr>
          <a:xfrm>
            <a:off x="9864533" y="50215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4" name="テキスト ボックス 73"/>
          <p:cNvSpPr txBox="1"/>
          <p:nvPr/>
        </p:nvSpPr>
        <p:spPr>
          <a:xfrm>
            <a:off x="9864533" y="51422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5" name="テキスト ボックス 74"/>
          <p:cNvSpPr txBox="1"/>
          <p:nvPr/>
        </p:nvSpPr>
        <p:spPr>
          <a:xfrm>
            <a:off x="9864533" y="52628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6" name="テキスト ボックス 75"/>
          <p:cNvSpPr txBox="1"/>
          <p:nvPr/>
        </p:nvSpPr>
        <p:spPr>
          <a:xfrm>
            <a:off x="9864533" y="53835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7" name="テキスト ボックス 76"/>
          <p:cNvSpPr txBox="1"/>
          <p:nvPr/>
        </p:nvSpPr>
        <p:spPr>
          <a:xfrm>
            <a:off x="9864533" y="550416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8" name="テキスト ボックス 77"/>
          <p:cNvSpPr txBox="1"/>
          <p:nvPr/>
        </p:nvSpPr>
        <p:spPr>
          <a:xfrm>
            <a:off x="9864533" y="562475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9" name="テキスト ボックス 78"/>
          <p:cNvSpPr txBox="1"/>
          <p:nvPr/>
        </p:nvSpPr>
        <p:spPr>
          <a:xfrm>
            <a:off x="9864533" y="574297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0" name="テキスト ボックス 79"/>
          <p:cNvSpPr txBox="1"/>
          <p:nvPr/>
        </p:nvSpPr>
        <p:spPr>
          <a:xfrm>
            <a:off x="9864533" y="586356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1" name="テキスト ボックス 80"/>
          <p:cNvSpPr txBox="1"/>
          <p:nvPr/>
        </p:nvSpPr>
        <p:spPr>
          <a:xfrm>
            <a:off x="9864533" y="598415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96" name="楕円 95"/>
          <p:cNvSpPr/>
          <p:nvPr/>
        </p:nvSpPr>
        <p:spPr>
          <a:xfrm>
            <a:off x="5303912"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5303911"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5303910"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5303912"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5303911"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5303910"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5303912"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5303911"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5303910"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5303912"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5303911"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5303910"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5303912"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5303911"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5303910"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5303912"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5303911"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5303910"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5303912"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5303911"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5303910"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5303910"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5303909"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5303908"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5303910"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5303909"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5303908"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5303910"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5303909"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5303908"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5303910"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5303909"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5303908"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5303910"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5303909"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5303908"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5303910"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5303909"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5303908"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5303910"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5303909"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5303908"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2" name="角丸四角形 141"/>
          <p:cNvSpPr/>
          <p:nvPr/>
        </p:nvSpPr>
        <p:spPr>
          <a:xfrm>
            <a:off x="6153519" y="2019696"/>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3" name="角丸四角形 142"/>
          <p:cNvSpPr/>
          <p:nvPr/>
        </p:nvSpPr>
        <p:spPr>
          <a:xfrm>
            <a:off x="6153519" y="4706273"/>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4" name="テキスト ボックス 143"/>
          <p:cNvSpPr txBox="1"/>
          <p:nvPr/>
        </p:nvSpPr>
        <p:spPr>
          <a:xfrm>
            <a:off x="7603460" y="92809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45" name="テキスト ボックス 144"/>
          <p:cNvSpPr txBox="1"/>
          <p:nvPr/>
        </p:nvSpPr>
        <p:spPr>
          <a:xfrm>
            <a:off x="7603460" y="105120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6" name="テキスト ボックス 145"/>
          <p:cNvSpPr txBox="1"/>
          <p:nvPr/>
        </p:nvSpPr>
        <p:spPr>
          <a:xfrm>
            <a:off x="7603460" y="11743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0.22</a:t>
            </a:r>
            <a:endParaRPr kumimoji="1" lang="ja-JP" altLang="en-US" sz="800" noProof="0" dirty="0" err="1" smtClean="0"/>
          </a:p>
        </p:txBody>
      </p:sp>
      <p:sp>
        <p:nvSpPr>
          <p:cNvPr id="147" name="テキスト ボックス 146"/>
          <p:cNvSpPr txBox="1"/>
          <p:nvPr/>
        </p:nvSpPr>
        <p:spPr>
          <a:xfrm>
            <a:off x="7603460" y="129743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8" name="テキスト ボックス 147"/>
          <p:cNvSpPr txBox="1"/>
          <p:nvPr/>
        </p:nvSpPr>
        <p:spPr>
          <a:xfrm>
            <a:off x="7603460" y="14181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49" name="テキスト ボックス 148"/>
          <p:cNvSpPr txBox="1"/>
          <p:nvPr/>
        </p:nvSpPr>
        <p:spPr>
          <a:xfrm>
            <a:off x="7603460" y="15387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0" name="テキスト ボックス 149"/>
          <p:cNvSpPr txBox="1"/>
          <p:nvPr/>
        </p:nvSpPr>
        <p:spPr>
          <a:xfrm>
            <a:off x="7603460" y="16594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1" name="テキスト ボックス 150"/>
          <p:cNvSpPr txBox="1"/>
          <p:nvPr/>
        </p:nvSpPr>
        <p:spPr>
          <a:xfrm>
            <a:off x="7603460" y="178006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52" name="テキスト ボックス 151"/>
          <p:cNvSpPr txBox="1"/>
          <p:nvPr/>
        </p:nvSpPr>
        <p:spPr>
          <a:xfrm>
            <a:off x="7603460" y="190065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3" name="テキスト ボックス 152"/>
          <p:cNvSpPr txBox="1"/>
          <p:nvPr/>
        </p:nvSpPr>
        <p:spPr>
          <a:xfrm>
            <a:off x="7603460" y="202124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54" name="テキスト ボックス 153"/>
          <p:cNvSpPr txBox="1"/>
          <p:nvPr/>
        </p:nvSpPr>
        <p:spPr>
          <a:xfrm>
            <a:off x="7603460" y="214435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5" name="テキスト ボックス 154"/>
          <p:cNvSpPr txBox="1"/>
          <p:nvPr/>
        </p:nvSpPr>
        <p:spPr>
          <a:xfrm>
            <a:off x="7603460" y="226746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6" name="テキスト ボックス 155"/>
          <p:cNvSpPr txBox="1"/>
          <p:nvPr/>
        </p:nvSpPr>
        <p:spPr>
          <a:xfrm>
            <a:off x="7603460" y="239058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7" name="テキスト ボックス 156"/>
          <p:cNvSpPr txBox="1"/>
          <p:nvPr/>
        </p:nvSpPr>
        <p:spPr>
          <a:xfrm>
            <a:off x="7603460" y="251126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8" name="テキスト ボックス 157"/>
          <p:cNvSpPr txBox="1"/>
          <p:nvPr/>
        </p:nvSpPr>
        <p:spPr>
          <a:xfrm>
            <a:off x="7603460" y="26319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0.11</a:t>
            </a:r>
            <a:endParaRPr kumimoji="1" lang="ja-JP" altLang="en-US" sz="800" noProof="0" dirty="0" err="1" smtClean="0"/>
          </a:p>
        </p:txBody>
      </p:sp>
      <p:sp>
        <p:nvSpPr>
          <p:cNvPr id="159" name="テキスト ボックス 158"/>
          <p:cNvSpPr txBox="1"/>
          <p:nvPr/>
        </p:nvSpPr>
        <p:spPr>
          <a:xfrm>
            <a:off x="7603460" y="27526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0" name="テキスト ボックス 159"/>
          <p:cNvSpPr txBox="1"/>
          <p:nvPr/>
        </p:nvSpPr>
        <p:spPr>
          <a:xfrm>
            <a:off x="7603460" y="287321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1" name="テキスト ボックス 160"/>
          <p:cNvSpPr txBox="1"/>
          <p:nvPr/>
        </p:nvSpPr>
        <p:spPr>
          <a:xfrm>
            <a:off x="7603460" y="299380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62" name="テキスト ボックス 161"/>
          <p:cNvSpPr txBox="1"/>
          <p:nvPr/>
        </p:nvSpPr>
        <p:spPr>
          <a:xfrm>
            <a:off x="7603460" y="311202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63" name="テキスト ボックス 162"/>
          <p:cNvSpPr txBox="1"/>
          <p:nvPr/>
        </p:nvSpPr>
        <p:spPr>
          <a:xfrm>
            <a:off x="7603460" y="323261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64" name="テキスト ボックス 163"/>
          <p:cNvSpPr txBox="1"/>
          <p:nvPr/>
        </p:nvSpPr>
        <p:spPr>
          <a:xfrm>
            <a:off x="7603460" y="335320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0.11</a:t>
            </a:r>
            <a:endParaRPr kumimoji="1" lang="ja-JP" altLang="en-US" sz="800" noProof="0" dirty="0" err="1" smtClean="0"/>
          </a:p>
        </p:txBody>
      </p:sp>
      <p:sp>
        <p:nvSpPr>
          <p:cNvPr id="165" name="テキスト ボックス 164"/>
          <p:cNvSpPr txBox="1"/>
          <p:nvPr/>
        </p:nvSpPr>
        <p:spPr>
          <a:xfrm>
            <a:off x="7603460" y="355392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6" name="テキスト ボックス 165"/>
          <p:cNvSpPr txBox="1"/>
          <p:nvPr/>
        </p:nvSpPr>
        <p:spPr>
          <a:xfrm>
            <a:off x="7603460" y="36770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7" name="テキスト ボックス 166"/>
          <p:cNvSpPr txBox="1"/>
          <p:nvPr/>
        </p:nvSpPr>
        <p:spPr>
          <a:xfrm>
            <a:off x="7603460" y="38001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8" name="テキスト ボックス 167"/>
          <p:cNvSpPr txBox="1"/>
          <p:nvPr/>
        </p:nvSpPr>
        <p:spPr>
          <a:xfrm>
            <a:off x="7603460" y="392326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9" name="テキスト ボックス 168"/>
          <p:cNvSpPr txBox="1"/>
          <p:nvPr/>
        </p:nvSpPr>
        <p:spPr>
          <a:xfrm>
            <a:off x="7603460" y="404394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0" name="テキスト ボックス 169"/>
          <p:cNvSpPr txBox="1"/>
          <p:nvPr/>
        </p:nvSpPr>
        <p:spPr>
          <a:xfrm>
            <a:off x="7603460" y="416462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0.26</a:t>
            </a:r>
            <a:endParaRPr kumimoji="1" lang="ja-JP" altLang="en-US" sz="800" noProof="0" dirty="0" err="1" smtClean="0"/>
          </a:p>
        </p:txBody>
      </p:sp>
      <p:sp>
        <p:nvSpPr>
          <p:cNvPr id="171" name="テキスト ボックス 170"/>
          <p:cNvSpPr txBox="1"/>
          <p:nvPr/>
        </p:nvSpPr>
        <p:spPr>
          <a:xfrm>
            <a:off x="7603460" y="428530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2" name="テキスト ボックス 171"/>
          <p:cNvSpPr txBox="1"/>
          <p:nvPr/>
        </p:nvSpPr>
        <p:spPr>
          <a:xfrm>
            <a:off x="7603460" y="440589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3" name="テキスト ボックス 172"/>
          <p:cNvSpPr txBox="1"/>
          <p:nvPr/>
        </p:nvSpPr>
        <p:spPr>
          <a:xfrm>
            <a:off x="7603460" y="452648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74" name="テキスト ボックス 173"/>
          <p:cNvSpPr txBox="1"/>
          <p:nvPr/>
        </p:nvSpPr>
        <p:spPr>
          <a:xfrm>
            <a:off x="7603460" y="464707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75" name="テキスト ボックス 174"/>
          <p:cNvSpPr txBox="1"/>
          <p:nvPr/>
        </p:nvSpPr>
        <p:spPr>
          <a:xfrm>
            <a:off x="7603460" y="477018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6" name="テキスト ボックス 175"/>
          <p:cNvSpPr txBox="1"/>
          <p:nvPr/>
        </p:nvSpPr>
        <p:spPr>
          <a:xfrm>
            <a:off x="7603460" y="489330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7" name="テキスト ボックス 176"/>
          <p:cNvSpPr txBox="1"/>
          <p:nvPr/>
        </p:nvSpPr>
        <p:spPr>
          <a:xfrm>
            <a:off x="7603460" y="50164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0.10</a:t>
            </a:r>
            <a:endParaRPr kumimoji="1" lang="ja-JP" altLang="en-US" sz="800" noProof="0" dirty="0" err="1" smtClean="0"/>
          </a:p>
        </p:txBody>
      </p:sp>
      <p:sp>
        <p:nvSpPr>
          <p:cNvPr id="178" name="テキスト ボックス 177"/>
          <p:cNvSpPr txBox="1"/>
          <p:nvPr/>
        </p:nvSpPr>
        <p:spPr>
          <a:xfrm>
            <a:off x="7603460" y="51370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9" name="テキスト ボックス 178"/>
          <p:cNvSpPr txBox="1"/>
          <p:nvPr/>
        </p:nvSpPr>
        <p:spPr>
          <a:xfrm>
            <a:off x="7603460" y="52577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80" name="テキスト ボックス 179"/>
          <p:cNvSpPr txBox="1"/>
          <p:nvPr/>
        </p:nvSpPr>
        <p:spPr>
          <a:xfrm>
            <a:off x="7603460" y="53784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81" name="テキスト ボックス 180"/>
          <p:cNvSpPr txBox="1"/>
          <p:nvPr/>
        </p:nvSpPr>
        <p:spPr>
          <a:xfrm>
            <a:off x="7603460" y="549904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82" name="テキスト ボックス 181"/>
          <p:cNvSpPr txBox="1"/>
          <p:nvPr/>
        </p:nvSpPr>
        <p:spPr>
          <a:xfrm>
            <a:off x="7603460" y="561963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83" name="テキスト ボックス 182"/>
          <p:cNvSpPr txBox="1"/>
          <p:nvPr/>
        </p:nvSpPr>
        <p:spPr>
          <a:xfrm>
            <a:off x="7603460" y="573785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84" name="テキスト ボックス 183"/>
          <p:cNvSpPr txBox="1"/>
          <p:nvPr/>
        </p:nvSpPr>
        <p:spPr>
          <a:xfrm>
            <a:off x="7603460" y="585844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85" name="テキスト ボックス 184"/>
          <p:cNvSpPr txBox="1"/>
          <p:nvPr/>
        </p:nvSpPr>
        <p:spPr>
          <a:xfrm>
            <a:off x="7603460" y="597903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cxnSp>
        <p:nvCxnSpPr>
          <p:cNvPr id="195" name="直線矢印コネクタ 194"/>
          <p:cNvCxnSpPr>
            <a:stCxn id="19" idx="3"/>
            <a:endCxn id="13" idx="2"/>
          </p:cNvCxnSpPr>
          <p:nvPr/>
        </p:nvCxnSpPr>
        <p:spPr>
          <a:xfrm>
            <a:off x="1271464" y="2286123"/>
            <a:ext cx="1357806" cy="46399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286123"/>
            <a:ext cx="1368152" cy="86319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286123"/>
            <a:ext cx="1357806" cy="126344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286123"/>
            <a:ext cx="1357806" cy="166740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p:cNvCxnSpPr>
          <p:nvPr/>
        </p:nvCxnSpPr>
        <p:spPr>
          <a:xfrm>
            <a:off x="1271464" y="2286123"/>
            <a:ext cx="1357806" cy="219040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1357806" cy="19611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1368152" cy="15619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1357806" cy="11616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1357806" cy="7577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1368152" cy="3537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2996299"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2997885"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24357"/>
              <a:gd name="connsiteY0-82" fmla="*/ 731340 h 2356811"/>
              <a:gd name="connsiteX1-83" fmla="*/ 2555 w 2324357"/>
              <a:gd name="connsiteY1-84" fmla="*/ 2356811 h 2356811"/>
              <a:gd name="connsiteX2-85" fmla="*/ 2319564 w 2324357"/>
              <a:gd name="connsiteY2-86" fmla="*/ 1425375 h 2356811"/>
              <a:gd name="connsiteX3-87" fmla="*/ 2324357 w 2324357"/>
              <a:gd name="connsiteY3-88" fmla="*/ 0 h 2356811"/>
              <a:gd name="connsiteX4-89" fmla="*/ 102 w 2324357"/>
              <a:gd name="connsiteY4-90" fmla="*/ 731340 h 2356811"/>
              <a:gd name="connsiteX0-91" fmla="*/ 3935 w 2321802"/>
              <a:gd name="connsiteY0-92" fmla="*/ 0 h 3277353"/>
              <a:gd name="connsiteX1-93" fmla="*/ 0 w 2321802"/>
              <a:gd name="connsiteY1-94" fmla="*/ 3277353 h 3277353"/>
              <a:gd name="connsiteX2-95" fmla="*/ 2317009 w 2321802"/>
              <a:gd name="connsiteY2-96" fmla="*/ 2345917 h 3277353"/>
              <a:gd name="connsiteX3-97" fmla="*/ 2321802 w 2321802"/>
              <a:gd name="connsiteY3-98" fmla="*/ 920542 h 3277353"/>
              <a:gd name="connsiteX4-99" fmla="*/ 3935 w 2321802"/>
              <a:gd name="connsiteY4-100" fmla="*/ 0 h 3277353"/>
              <a:gd name="connsiteX0-101" fmla="*/ 102 w 2317969"/>
              <a:gd name="connsiteY0-102" fmla="*/ 0 h 2345917"/>
              <a:gd name="connsiteX1-103" fmla="*/ 2555 w 2317969"/>
              <a:gd name="connsiteY1-104" fmla="*/ 1600252 h 2345917"/>
              <a:gd name="connsiteX2-105" fmla="*/ 2313176 w 2317969"/>
              <a:gd name="connsiteY2-106" fmla="*/ 2345917 h 2345917"/>
              <a:gd name="connsiteX3-107" fmla="*/ 2317969 w 2317969"/>
              <a:gd name="connsiteY3-108" fmla="*/ 920542 h 2345917"/>
              <a:gd name="connsiteX4-109" fmla="*/ 102 w 2317969"/>
              <a:gd name="connsiteY4-110" fmla="*/ 0 h 2345917"/>
              <a:gd name="connsiteX0-111" fmla="*/ 102 w 2317969"/>
              <a:gd name="connsiteY0-112" fmla="*/ 0 h 3348395"/>
              <a:gd name="connsiteX1-113" fmla="*/ 2555 w 2317969"/>
              <a:gd name="connsiteY1-114" fmla="*/ 1600252 h 3348395"/>
              <a:gd name="connsiteX2-115" fmla="*/ 2313176 w 2317969"/>
              <a:gd name="connsiteY2-116" fmla="*/ 3348395 h 3348395"/>
              <a:gd name="connsiteX3-117" fmla="*/ 2317969 w 2317969"/>
              <a:gd name="connsiteY3-118" fmla="*/ 920542 h 3348395"/>
              <a:gd name="connsiteX4-119" fmla="*/ 102 w 2317969"/>
              <a:gd name="connsiteY4-120" fmla="*/ 0 h 3348395"/>
              <a:gd name="connsiteX0-121" fmla="*/ 102 w 2321163"/>
              <a:gd name="connsiteY0-122" fmla="*/ 0 h 3348395"/>
              <a:gd name="connsiteX1-123" fmla="*/ 2555 w 2321163"/>
              <a:gd name="connsiteY1-124" fmla="*/ 1600252 h 3348395"/>
              <a:gd name="connsiteX2-125" fmla="*/ 2313176 w 2321163"/>
              <a:gd name="connsiteY2-126" fmla="*/ 3348395 h 3348395"/>
              <a:gd name="connsiteX3-127" fmla="*/ 2321163 w 2321163"/>
              <a:gd name="connsiteY3-128" fmla="*/ 889018 h 3348395"/>
              <a:gd name="connsiteX4-129" fmla="*/ 102 w 2321163"/>
              <a:gd name="connsiteY4-130" fmla="*/ 0 h 3348395"/>
              <a:gd name="connsiteX0-131" fmla="*/ 102 w 2321163"/>
              <a:gd name="connsiteY0-132" fmla="*/ 0 h 3338938"/>
              <a:gd name="connsiteX1-133" fmla="*/ 2555 w 2321163"/>
              <a:gd name="connsiteY1-134" fmla="*/ 1600252 h 3338938"/>
              <a:gd name="connsiteX2-135" fmla="*/ 2313176 w 2321163"/>
              <a:gd name="connsiteY2-136" fmla="*/ 3338938 h 3338938"/>
              <a:gd name="connsiteX3-137" fmla="*/ 2321163 w 2321163"/>
              <a:gd name="connsiteY3-138" fmla="*/ 889018 h 3338938"/>
              <a:gd name="connsiteX4-139" fmla="*/ 102 w 2321163"/>
              <a:gd name="connsiteY4-140" fmla="*/ 0 h 33389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2989310"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2999656"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2999656"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2989310"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6" name="フリーフォーム 245"/>
          <p:cNvSpPr/>
          <p:nvPr/>
        </p:nvSpPr>
        <p:spPr>
          <a:xfrm>
            <a:off x="5421652" y="1003125"/>
            <a:ext cx="729978"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47" name="直線矢印コネクタ 246"/>
          <p:cNvCxnSpPr>
            <a:stCxn id="116" idx="6"/>
            <a:endCxn id="142" idx="1"/>
          </p:cNvCxnSpPr>
          <p:nvPr/>
        </p:nvCxnSpPr>
        <p:spPr>
          <a:xfrm flipV="1">
            <a:off x="5423665" y="2205966"/>
            <a:ext cx="729854" cy="12247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p:cNvCxnSpPr>
            <a:stCxn id="96" idx="6"/>
            <a:endCxn id="142" idx="1"/>
          </p:cNvCxnSpPr>
          <p:nvPr/>
        </p:nvCxnSpPr>
        <p:spPr>
          <a:xfrm>
            <a:off x="5423667" y="986187"/>
            <a:ext cx="729852" cy="121977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a:stCxn id="117" idx="6"/>
            <a:endCxn id="143" idx="1"/>
          </p:cNvCxnSpPr>
          <p:nvPr/>
        </p:nvCxnSpPr>
        <p:spPr>
          <a:xfrm>
            <a:off x="5423665" y="3660937"/>
            <a:ext cx="729854" cy="123160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a:stCxn id="137" idx="6"/>
            <a:endCxn id="143" idx="1"/>
          </p:cNvCxnSpPr>
          <p:nvPr/>
        </p:nvCxnSpPr>
        <p:spPr>
          <a:xfrm flipV="1">
            <a:off x="5423663" y="4892543"/>
            <a:ext cx="729856" cy="121288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a:stCxn id="142" idx="3"/>
            <a:endCxn id="144" idx="1"/>
          </p:cNvCxnSpPr>
          <p:nvPr/>
        </p:nvCxnSpPr>
        <p:spPr>
          <a:xfrm flipV="1">
            <a:off x="7065754" y="991014"/>
            <a:ext cx="53770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矢印コネクタ 263"/>
          <p:cNvCxnSpPr>
            <a:stCxn id="142" idx="3"/>
            <a:endCxn id="164" idx="1"/>
          </p:cNvCxnSpPr>
          <p:nvPr/>
        </p:nvCxnSpPr>
        <p:spPr>
          <a:xfrm>
            <a:off x="7065754" y="2205966"/>
            <a:ext cx="53770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矢印コネクタ 267"/>
          <p:cNvCxnSpPr>
            <a:stCxn id="143" idx="3"/>
            <a:endCxn id="165" idx="1"/>
          </p:cNvCxnSpPr>
          <p:nvPr/>
        </p:nvCxnSpPr>
        <p:spPr>
          <a:xfrm flipV="1">
            <a:off x="7065754" y="3616845"/>
            <a:ext cx="537706" cy="12756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a:stCxn id="143" idx="3"/>
            <a:endCxn id="185" idx="1"/>
          </p:cNvCxnSpPr>
          <p:nvPr/>
        </p:nvCxnSpPr>
        <p:spPr>
          <a:xfrm>
            <a:off x="7065754" y="4892543"/>
            <a:ext cx="537706" cy="11494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角丸四角形 273"/>
          <p:cNvSpPr/>
          <p:nvPr/>
        </p:nvSpPr>
        <p:spPr>
          <a:xfrm>
            <a:off x="8389176" y="201969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p>
        </p:txBody>
      </p:sp>
      <p:sp>
        <p:nvSpPr>
          <p:cNvPr id="275" name="角丸四角形 274"/>
          <p:cNvSpPr/>
          <p:nvPr/>
        </p:nvSpPr>
        <p:spPr>
          <a:xfrm>
            <a:off x="8389176" y="464967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p>
        </p:txBody>
      </p:sp>
      <p:sp>
        <p:nvSpPr>
          <p:cNvPr id="276" name="テキスト ボックス 275"/>
          <p:cNvSpPr txBox="1"/>
          <p:nvPr/>
        </p:nvSpPr>
        <p:spPr>
          <a:xfrm>
            <a:off x="2438253"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4982402"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279" name="テキスト ボックス 278"/>
          <p:cNvSpPr txBox="1"/>
          <p:nvPr/>
        </p:nvSpPr>
        <p:spPr>
          <a:xfrm>
            <a:off x="403401" y="5684289"/>
            <a:ext cx="4516206" cy="50783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レイヤー</a:t>
            </a:r>
            <a:r>
              <a:rPr kumimoji="1" lang="en-US" altLang="ja-JP" sz="1400" noProof="0" dirty="0" smtClean="0"/>
              <a:t>1</a:t>
            </a:r>
            <a:r>
              <a:rPr kumimoji="1" lang="ja-JP" altLang="en-US" sz="1400" noProof="0" dirty="0" smtClean="0"/>
              <a:t>のニューロン数は、求めたい単語ベクトルの次元数。</a:t>
            </a:r>
            <a:endParaRPr kumimoji="1" lang="en-US" altLang="ja-JP" sz="1400" noProof="0" dirty="0" smtClean="0"/>
          </a:p>
          <a:p>
            <a:pPr>
              <a:spcBef>
                <a:spcPts val="600"/>
              </a:spcBef>
              <a:buClr>
                <a:schemeClr val="accent1"/>
              </a:buClr>
            </a:pPr>
            <a:r>
              <a:rPr kumimoji="1" lang="ja-JP" altLang="en-US" sz="1400" noProof="0" dirty="0" smtClean="0"/>
              <a:t>レイヤー</a:t>
            </a:r>
            <a:r>
              <a:rPr kumimoji="1" lang="en-US" altLang="ja-JP" sz="1400" noProof="0" dirty="0" smtClean="0"/>
              <a:t>2</a:t>
            </a:r>
            <a:r>
              <a:rPr kumimoji="1" lang="ja-JP" altLang="en-US" sz="1400" noProof="0" dirty="0" smtClean="0"/>
              <a:t>の各グループ内のニューロン数は、単語の種類数。</a:t>
            </a:r>
          </a:p>
        </p:txBody>
      </p:sp>
      <p:sp>
        <p:nvSpPr>
          <p:cNvPr id="208" name="フリーフォーム 207"/>
          <p:cNvSpPr/>
          <p:nvPr/>
        </p:nvSpPr>
        <p:spPr>
          <a:xfrm>
            <a:off x="7931245" y="1003326"/>
            <a:ext cx="45793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9" name="フリーフォーム 208"/>
          <p:cNvSpPr/>
          <p:nvPr/>
        </p:nvSpPr>
        <p:spPr>
          <a:xfrm>
            <a:off x="7934275" y="3616530"/>
            <a:ext cx="45490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10" name="直線矢印コネクタ 209"/>
          <p:cNvCxnSpPr>
            <a:stCxn id="165" idx="3"/>
            <a:endCxn id="275" idx="1"/>
          </p:cNvCxnSpPr>
          <p:nvPr/>
        </p:nvCxnSpPr>
        <p:spPr>
          <a:xfrm>
            <a:off x="7939230" y="3616845"/>
            <a:ext cx="449946" cy="121910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a:stCxn id="185" idx="3"/>
            <a:endCxn id="275" idx="1"/>
          </p:cNvCxnSpPr>
          <p:nvPr/>
        </p:nvCxnSpPr>
        <p:spPr>
          <a:xfrm flipV="1">
            <a:off x="7939230" y="4835946"/>
            <a:ext cx="449946" cy="12060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p:cNvCxnSpPr>
            <a:stCxn id="164" idx="3"/>
            <a:endCxn id="274" idx="1"/>
          </p:cNvCxnSpPr>
          <p:nvPr/>
        </p:nvCxnSpPr>
        <p:spPr>
          <a:xfrm flipV="1">
            <a:off x="7939230" y="2205966"/>
            <a:ext cx="44994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矢印コネクタ 221"/>
          <p:cNvCxnSpPr>
            <a:stCxn id="144" idx="3"/>
            <a:endCxn id="274" idx="1"/>
          </p:cNvCxnSpPr>
          <p:nvPr/>
        </p:nvCxnSpPr>
        <p:spPr>
          <a:xfrm>
            <a:off x="7939230" y="991014"/>
            <a:ext cx="44994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フリーフォーム 257"/>
          <p:cNvSpPr/>
          <p:nvPr/>
        </p:nvSpPr>
        <p:spPr>
          <a:xfrm flipH="1">
            <a:off x="9414586" y="1003126"/>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59" name="直線矢印コネクタ 258"/>
          <p:cNvCxnSpPr>
            <a:stCxn id="40" idx="1"/>
            <a:endCxn id="258" idx="2"/>
          </p:cNvCxnSpPr>
          <p:nvPr/>
        </p:nvCxnSpPr>
        <p:spPr>
          <a:xfrm flipH="1">
            <a:off x="9414586" y="994771"/>
            <a:ext cx="449947" cy="12059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a:stCxn id="60" idx="1"/>
            <a:endCxn id="258" idx="2"/>
          </p:cNvCxnSpPr>
          <p:nvPr/>
        </p:nvCxnSpPr>
        <p:spPr>
          <a:xfrm flipH="1" flipV="1">
            <a:off x="9414586" y="2200769"/>
            <a:ext cx="449947" cy="12191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フリーフォーム 270"/>
          <p:cNvSpPr/>
          <p:nvPr/>
        </p:nvSpPr>
        <p:spPr>
          <a:xfrm flipH="1">
            <a:off x="9411681" y="3649432"/>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72" name="直線矢印コネクタ 271"/>
          <p:cNvCxnSpPr>
            <a:stCxn id="61" idx="1"/>
            <a:endCxn id="271" idx="2"/>
          </p:cNvCxnSpPr>
          <p:nvPr/>
        </p:nvCxnSpPr>
        <p:spPr>
          <a:xfrm flipH="1">
            <a:off x="9411681" y="3620602"/>
            <a:ext cx="452852" cy="122647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線矢印コネクタ 279"/>
          <p:cNvCxnSpPr>
            <a:stCxn id="271" idx="1"/>
            <a:endCxn id="271" idx="2"/>
          </p:cNvCxnSpPr>
          <p:nvPr/>
        </p:nvCxnSpPr>
        <p:spPr>
          <a:xfrm flipH="1" flipV="1">
            <a:off x="9411681" y="4847075"/>
            <a:ext cx="449946" cy="12153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テキスト ボックス 210"/>
          <p:cNvSpPr txBox="1"/>
          <p:nvPr/>
        </p:nvSpPr>
        <p:spPr>
          <a:xfrm>
            <a:off x="392741" y="980781"/>
            <a:ext cx="4005516" cy="64633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学習データとして、“</a:t>
            </a:r>
            <a:r>
              <a:rPr kumimoji="1" lang="en-US" altLang="ja-JP" sz="1400" noProof="0" dirty="0" smtClean="0"/>
              <a:t>Alice was beginning”</a:t>
            </a:r>
            <a:r>
              <a:rPr kumimoji="1" lang="ja-JP" altLang="en-US" sz="1400" noProof="0" dirty="0" smtClean="0"/>
              <a:t>を与えている例。</a:t>
            </a:r>
            <a:r>
              <a:rPr kumimoji="1" lang="ja-JP" altLang="en-US" sz="1400" dirty="0" smtClean="0"/>
              <a:t>この</a:t>
            </a:r>
            <a:r>
              <a:rPr kumimoji="1" lang="ja-JP" altLang="en-US" sz="1400" dirty="0"/>
              <a:t>場合</a:t>
            </a:r>
            <a:r>
              <a:rPr kumimoji="1" lang="ja-JP" altLang="en-US" sz="1400" dirty="0" smtClean="0"/>
              <a:t>、</a:t>
            </a:r>
            <a:r>
              <a:rPr kumimoji="1" lang="en-US" altLang="ja-JP" sz="1400" dirty="0" smtClean="0"/>
              <a:t>”was” </a:t>
            </a:r>
            <a:r>
              <a:rPr kumimoji="1" lang="ja-JP" altLang="en-US" sz="1400" dirty="0" smtClean="0"/>
              <a:t>が</a:t>
            </a:r>
            <a:r>
              <a:rPr kumimoji="1" lang="en-US" altLang="ja-JP" sz="1400" dirty="0" smtClean="0"/>
              <a:t>NN</a:t>
            </a:r>
            <a:r>
              <a:rPr kumimoji="1" lang="ja-JP" altLang="en-US" sz="1400" dirty="0" err="1" smtClean="0"/>
              <a:t>への</a:t>
            </a:r>
            <a:r>
              <a:rPr kumimoji="1" lang="ja-JP" altLang="en-US" sz="1400" dirty="0" smtClean="0"/>
              <a:t>入力で、</a:t>
            </a:r>
            <a:r>
              <a:rPr kumimoji="1" lang="en-US" altLang="ja-JP" sz="1400" dirty="0" smtClean="0"/>
              <a:t>”Alice”</a:t>
            </a:r>
            <a:r>
              <a:rPr kumimoji="1" lang="ja-JP" altLang="en-US" sz="1400" dirty="0" smtClean="0"/>
              <a:t>と</a:t>
            </a:r>
            <a:r>
              <a:rPr kumimoji="1" lang="en-US" altLang="ja-JP" sz="1400" dirty="0" smtClean="0"/>
              <a:t>”beginning”</a:t>
            </a:r>
            <a:r>
              <a:rPr kumimoji="1" lang="ja-JP" altLang="en-US" sz="1400" dirty="0" smtClean="0"/>
              <a:t>が</a:t>
            </a:r>
            <a:r>
              <a:rPr kumimoji="1" lang="en-US" altLang="ja-JP" sz="1400" dirty="0" smtClean="0"/>
              <a:t>NN</a:t>
            </a:r>
            <a:r>
              <a:rPr kumimoji="1" lang="ja-JP" altLang="en-US" sz="1400" dirty="0" smtClean="0"/>
              <a:t>の出力と比較する教師データ。</a:t>
            </a:r>
            <a:endParaRPr kumimoji="1" lang="ja-JP" altLang="en-US" sz="1400" noProof="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5305683"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8" name="フリーフォーム 207"/>
          <p:cNvSpPr/>
          <p:nvPr/>
        </p:nvSpPr>
        <p:spPr>
          <a:xfrm>
            <a:off x="1268100" y="2340310"/>
            <a:ext cx="4097045" cy="242053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699440 w 2317339"/>
              <a:gd name="connsiteY0-82" fmla="*/ 1044219 h 3371898"/>
              <a:gd name="connsiteX1-83" fmla="*/ 0 w 2317339"/>
              <a:gd name="connsiteY1-84" fmla="*/ 3371898 h 3371898"/>
              <a:gd name="connsiteX2-85" fmla="*/ 2317009 w 2317339"/>
              <a:gd name="connsiteY2-86" fmla="*/ 2440462 h 3371898"/>
              <a:gd name="connsiteX3-87" fmla="*/ 2315413 w 2317339"/>
              <a:gd name="connsiteY3-88" fmla="*/ 0 h 3371898"/>
              <a:gd name="connsiteX4-89" fmla="*/ 699440 w 2317339"/>
              <a:gd name="connsiteY4-90" fmla="*/ 1044219 h 3371898"/>
              <a:gd name="connsiteX0-91" fmla="*/ 2338 w 1620237"/>
              <a:gd name="connsiteY0-92" fmla="*/ 1044219 h 3447557"/>
              <a:gd name="connsiteX1-93" fmla="*/ 0 w 1620237"/>
              <a:gd name="connsiteY1-94" fmla="*/ 3447557 h 3447557"/>
              <a:gd name="connsiteX2-95" fmla="*/ 1619907 w 1620237"/>
              <a:gd name="connsiteY2-96" fmla="*/ 2440462 h 3447557"/>
              <a:gd name="connsiteX3-97" fmla="*/ 1618311 w 1620237"/>
              <a:gd name="connsiteY3-98" fmla="*/ 0 h 3447557"/>
              <a:gd name="connsiteX4-99" fmla="*/ 2338 w 1620237"/>
              <a:gd name="connsiteY4-100" fmla="*/ 1044219 h 3447557"/>
              <a:gd name="connsiteX0-101" fmla="*/ 2338 w 1618311"/>
              <a:gd name="connsiteY0-102" fmla="*/ 1044219 h 3447557"/>
              <a:gd name="connsiteX1-103" fmla="*/ 0 w 1618311"/>
              <a:gd name="connsiteY1-104" fmla="*/ 3447557 h 3447557"/>
              <a:gd name="connsiteX2-105" fmla="*/ 1373166 w 1618311"/>
              <a:gd name="connsiteY2-106" fmla="*/ 3050461 h 3447557"/>
              <a:gd name="connsiteX3-107" fmla="*/ 1618311 w 1618311"/>
              <a:gd name="connsiteY3-108" fmla="*/ 0 h 3447557"/>
              <a:gd name="connsiteX4-109" fmla="*/ 2338 w 1618311"/>
              <a:gd name="connsiteY4-110" fmla="*/ 1044219 h 3447557"/>
              <a:gd name="connsiteX0-111" fmla="*/ 2338 w 1373313"/>
              <a:gd name="connsiteY0-112" fmla="*/ 131331 h 2534669"/>
              <a:gd name="connsiteX1-113" fmla="*/ 0 w 1373313"/>
              <a:gd name="connsiteY1-114" fmla="*/ 2534669 h 2534669"/>
              <a:gd name="connsiteX2-115" fmla="*/ 1373166 w 1373313"/>
              <a:gd name="connsiteY2-116" fmla="*/ 2137573 h 2534669"/>
              <a:gd name="connsiteX3-117" fmla="*/ 1364385 w 1373313"/>
              <a:gd name="connsiteY3-118" fmla="*/ 543542 h 2534669"/>
              <a:gd name="connsiteX4-119" fmla="*/ 2338 w 1373313"/>
              <a:gd name="connsiteY4-120" fmla="*/ 131331 h 2534669"/>
              <a:gd name="connsiteX0-121" fmla="*/ 2338 w 1373313"/>
              <a:gd name="connsiteY0-122" fmla="*/ 205440 h 2608778"/>
              <a:gd name="connsiteX1-123" fmla="*/ 0 w 1373313"/>
              <a:gd name="connsiteY1-124" fmla="*/ 2608778 h 2608778"/>
              <a:gd name="connsiteX2-125" fmla="*/ 1373166 w 1373313"/>
              <a:gd name="connsiteY2-126" fmla="*/ 2211682 h 2608778"/>
              <a:gd name="connsiteX3-127" fmla="*/ 1364385 w 1373313"/>
              <a:gd name="connsiteY3-128" fmla="*/ 617651 h 2608778"/>
              <a:gd name="connsiteX4-129" fmla="*/ 2338 w 1373313"/>
              <a:gd name="connsiteY4-130" fmla="*/ 205440 h 2608778"/>
              <a:gd name="connsiteX0-131" fmla="*/ 2338 w 1373313"/>
              <a:gd name="connsiteY0-132" fmla="*/ 0 h 2403338"/>
              <a:gd name="connsiteX1-133" fmla="*/ 0 w 1373313"/>
              <a:gd name="connsiteY1-134" fmla="*/ 2403338 h 2403338"/>
              <a:gd name="connsiteX2-135" fmla="*/ 1373166 w 1373313"/>
              <a:gd name="connsiteY2-136" fmla="*/ 2006242 h 2403338"/>
              <a:gd name="connsiteX3-137" fmla="*/ 1364385 w 1373313"/>
              <a:gd name="connsiteY3-138" fmla="*/ 412211 h 2403338"/>
              <a:gd name="connsiteX4-139" fmla="*/ 2338 w 1373313"/>
              <a:gd name="connsiteY4-140" fmla="*/ 0 h 2403338"/>
              <a:gd name="connsiteX0-141" fmla="*/ 2338 w 1373530"/>
              <a:gd name="connsiteY0-142" fmla="*/ 0 h 2403338"/>
              <a:gd name="connsiteX1-143" fmla="*/ 0 w 1373530"/>
              <a:gd name="connsiteY1-144" fmla="*/ 2403338 h 2403338"/>
              <a:gd name="connsiteX2-145" fmla="*/ 1373166 w 1373530"/>
              <a:gd name="connsiteY2-146" fmla="*/ 2006242 h 2403338"/>
              <a:gd name="connsiteX3-147" fmla="*/ 1372102 w 1373530"/>
              <a:gd name="connsiteY3-148" fmla="*/ 416152 h 2403338"/>
              <a:gd name="connsiteX4-149" fmla="*/ 2338 w 1373530"/>
              <a:gd name="connsiteY4-150" fmla="*/ 0 h 24033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3530" h="2403338">
                <a:moveTo>
                  <a:pt x="2338" y="0"/>
                </a:moveTo>
                <a:cubicBezTo>
                  <a:pt x="1558" y="720725"/>
                  <a:pt x="780" y="1682613"/>
                  <a:pt x="0" y="2403338"/>
                </a:cubicBezTo>
                <a:lnTo>
                  <a:pt x="1373166" y="2006242"/>
                </a:lnTo>
                <a:cubicBezTo>
                  <a:pt x="1374763" y="1275769"/>
                  <a:pt x="1370505" y="1146625"/>
                  <a:pt x="1372102" y="416152"/>
                </a:cubicBezTo>
                <a:lnTo>
                  <a:pt x="2338"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0" name="角丸四角形 139"/>
          <p:cNvSpPr/>
          <p:nvPr/>
        </p:nvSpPr>
        <p:spPr>
          <a:xfrm>
            <a:off x="7849832"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7849832"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a:xfrm>
            <a:off x="407193" y="405747"/>
            <a:ext cx="11375825" cy="386715"/>
          </a:xfrm>
        </p:spPr>
        <p:txBody>
          <a:bodyPr/>
          <a:lstStyle/>
          <a:p>
            <a:r>
              <a:rPr lang="en-US" altLang="ja-JP" dirty="0" smtClean="0">
                <a:sym typeface="+mn-ea"/>
              </a:rPr>
              <a:t>word2vec</a:t>
            </a:r>
            <a:r>
              <a:rPr lang="ja-JP" altLang="en-US" dirty="0" smtClean="0">
                <a:sym typeface="+mn-ea"/>
              </a:rPr>
              <a:t>とは</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7" name="テキスト ボックス 6"/>
          <p:cNvSpPr txBox="1"/>
          <p:nvPr/>
        </p:nvSpPr>
        <p:spPr>
          <a:xfrm>
            <a:off x="3810755" y="4686480"/>
            <a:ext cx="1277133"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のベクトル値。</a:t>
            </a:r>
          </a:p>
        </p:txBody>
      </p:sp>
      <p:sp>
        <p:nvSpPr>
          <p:cNvPr id="13" name="楕円 12"/>
          <p:cNvSpPr/>
          <p:nvPr/>
        </p:nvSpPr>
        <p:spPr>
          <a:xfrm>
            <a:off x="5367345"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5377691"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5367345"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5367345"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5377691"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7484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9795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5210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64417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6485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8553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300621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12681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24740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67995"/>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9110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61421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73732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5800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7868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993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2199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34055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5877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7936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99955"/>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96" name="楕円 95"/>
          <p:cNvSpPr/>
          <p:nvPr/>
        </p:nvSpPr>
        <p:spPr>
          <a:xfrm>
            <a:off x="8041987"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8041986"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8041985"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8041987"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8041986"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8041985"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8041987"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8041986"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8041985"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8041987"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8041986"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8041985"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8041987"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8041986"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8041985"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8041987"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8041986"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8041985"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8041987"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8041986"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8041985"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8041985"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8041984"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8041983"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8041985"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8041984"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8041983"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8041985"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8041984"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8041983"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8041985"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8041984"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8041983"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8041985"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8041984"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8041983"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8041985"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8041984"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8041983"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8041985"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8041984"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8041983"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195" name="直線矢印コネクタ 194"/>
          <p:cNvCxnSpPr>
            <a:stCxn id="19" idx="3"/>
            <a:endCxn id="13" idx="2"/>
          </p:cNvCxnSpPr>
          <p:nvPr/>
        </p:nvCxnSpPr>
        <p:spPr>
          <a:xfrm>
            <a:off x="1271464" y="2336402"/>
            <a:ext cx="4095881" cy="41371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336402"/>
            <a:ext cx="4106227" cy="81291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336402"/>
            <a:ext cx="4095881" cy="1213169"/>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336402"/>
            <a:ext cx="4095881" cy="161712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a:endCxn id="17" idx="2"/>
          </p:cNvCxnSpPr>
          <p:nvPr/>
        </p:nvCxnSpPr>
        <p:spPr>
          <a:xfrm>
            <a:off x="1271464" y="2336402"/>
            <a:ext cx="4106227" cy="202108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4095881" cy="20113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4106227" cy="16121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4095881" cy="12119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4095881" cy="8079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4106227" cy="404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5734374"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5735960"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24357"/>
              <a:gd name="connsiteY0-82" fmla="*/ 731340 h 2356811"/>
              <a:gd name="connsiteX1-83" fmla="*/ 2555 w 2324357"/>
              <a:gd name="connsiteY1-84" fmla="*/ 2356811 h 2356811"/>
              <a:gd name="connsiteX2-85" fmla="*/ 2319564 w 2324357"/>
              <a:gd name="connsiteY2-86" fmla="*/ 1425375 h 2356811"/>
              <a:gd name="connsiteX3-87" fmla="*/ 2324357 w 2324357"/>
              <a:gd name="connsiteY3-88" fmla="*/ 0 h 2356811"/>
              <a:gd name="connsiteX4-89" fmla="*/ 102 w 2324357"/>
              <a:gd name="connsiteY4-90" fmla="*/ 731340 h 2356811"/>
              <a:gd name="connsiteX0-91" fmla="*/ 3935 w 2321802"/>
              <a:gd name="connsiteY0-92" fmla="*/ 0 h 3277353"/>
              <a:gd name="connsiteX1-93" fmla="*/ 0 w 2321802"/>
              <a:gd name="connsiteY1-94" fmla="*/ 3277353 h 3277353"/>
              <a:gd name="connsiteX2-95" fmla="*/ 2317009 w 2321802"/>
              <a:gd name="connsiteY2-96" fmla="*/ 2345917 h 3277353"/>
              <a:gd name="connsiteX3-97" fmla="*/ 2321802 w 2321802"/>
              <a:gd name="connsiteY3-98" fmla="*/ 920542 h 3277353"/>
              <a:gd name="connsiteX4-99" fmla="*/ 3935 w 2321802"/>
              <a:gd name="connsiteY4-100" fmla="*/ 0 h 3277353"/>
              <a:gd name="connsiteX0-101" fmla="*/ 102 w 2317969"/>
              <a:gd name="connsiteY0-102" fmla="*/ 0 h 2345917"/>
              <a:gd name="connsiteX1-103" fmla="*/ 2555 w 2317969"/>
              <a:gd name="connsiteY1-104" fmla="*/ 1600252 h 2345917"/>
              <a:gd name="connsiteX2-105" fmla="*/ 2313176 w 2317969"/>
              <a:gd name="connsiteY2-106" fmla="*/ 2345917 h 2345917"/>
              <a:gd name="connsiteX3-107" fmla="*/ 2317969 w 2317969"/>
              <a:gd name="connsiteY3-108" fmla="*/ 920542 h 2345917"/>
              <a:gd name="connsiteX4-109" fmla="*/ 102 w 2317969"/>
              <a:gd name="connsiteY4-110" fmla="*/ 0 h 2345917"/>
              <a:gd name="connsiteX0-111" fmla="*/ 102 w 2317969"/>
              <a:gd name="connsiteY0-112" fmla="*/ 0 h 3348395"/>
              <a:gd name="connsiteX1-113" fmla="*/ 2555 w 2317969"/>
              <a:gd name="connsiteY1-114" fmla="*/ 1600252 h 3348395"/>
              <a:gd name="connsiteX2-115" fmla="*/ 2313176 w 2317969"/>
              <a:gd name="connsiteY2-116" fmla="*/ 3348395 h 3348395"/>
              <a:gd name="connsiteX3-117" fmla="*/ 2317969 w 2317969"/>
              <a:gd name="connsiteY3-118" fmla="*/ 920542 h 3348395"/>
              <a:gd name="connsiteX4-119" fmla="*/ 102 w 2317969"/>
              <a:gd name="connsiteY4-120" fmla="*/ 0 h 3348395"/>
              <a:gd name="connsiteX0-121" fmla="*/ 102 w 2321163"/>
              <a:gd name="connsiteY0-122" fmla="*/ 0 h 3348395"/>
              <a:gd name="connsiteX1-123" fmla="*/ 2555 w 2321163"/>
              <a:gd name="connsiteY1-124" fmla="*/ 1600252 h 3348395"/>
              <a:gd name="connsiteX2-125" fmla="*/ 2313176 w 2321163"/>
              <a:gd name="connsiteY2-126" fmla="*/ 3348395 h 3348395"/>
              <a:gd name="connsiteX3-127" fmla="*/ 2321163 w 2321163"/>
              <a:gd name="connsiteY3-128" fmla="*/ 889018 h 3348395"/>
              <a:gd name="connsiteX4-129" fmla="*/ 102 w 2321163"/>
              <a:gd name="connsiteY4-130" fmla="*/ 0 h 3348395"/>
              <a:gd name="connsiteX0-131" fmla="*/ 102 w 2321163"/>
              <a:gd name="connsiteY0-132" fmla="*/ 0 h 3338938"/>
              <a:gd name="connsiteX1-133" fmla="*/ 2555 w 2321163"/>
              <a:gd name="connsiteY1-134" fmla="*/ 1600252 h 3338938"/>
              <a:gd name="connsiteX2-135" fmla="*/ 2313176 w 2321163"/>
              <a:gd name="connsiteY2-136" fmla="*/ 3338938 h 3338938"/>
              <a:gd name="connsiteX3-137" fmla="*/ 2321163 w 2321163"/>
              <a:gd name="connsiteY3-138" fmla="*/ 889018 h 3338938"/>
              <a:gd name="connsiteX4-139" fmla="*/ 102 w 2321163"/>
              <a:gd name="connsiteY4-140" fmla="*/ 0 h 33389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5727385"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5737731"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5737731"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5727385"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6" name="テキスト ボックス 275"/>
          <p:cNvSpPr txBox="1"/>
          <p:nvPr/>
        </p:nvSpPr>
        <p:spPr>
          <a:xfrm>
            <a:off x="5176328"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7720477"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4" name="テキスト ボックス 3"/>
          <p:cNvSpPr txBox="1"/>
          <p:nvPr/>
        </p:nvSpPr>
        <p:spPr>
          <a:xfrm>
            <a:off x="4245387" y="307970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38" name="テキスト ボックス 137"/>
          <p:cNvSpPr txBox="1"/>
          <p:nvPr/>
        </p:nvSpPr>
        <p:spPr>
          <a:xfrm>
            <a:off x="4245387" y="3387485"/>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1" name="テキスト ボックス 140"/>
          <p:cNvSpPr txBox="1"/>
          <p:nvPr/>
        </p:nvSpPr>
        <p:spPr>
          <a:xfrm>
            <a:off x="4248215" y="369741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2" name="テキスト ボックス 141"/>
          <p:cNvSpPr txBox="1"/>
          <p:nvPr/>
        </p:nvSpPr>
        <p:spPr>
          <a:xfrm>
            <a:off x="4250337" y="401123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3" name="テキスト ボックス 142"/>
          <p:cNvSpPr txBox="1"/>
          <p:nvPr/>
        </p:nvSpPr>
        <p:spPr>
          <a:xfrm>
            <a:off x="4245387" y="432544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5" name="角丸四角形 4"/>
          <p:cNvSpPr/>
          <p:nvPr/>
        </p:nvSpPr>
        <p:spPr>
          <a:xfrm>
            <a:off x="4151784" y="2969298"/>
            <a:ext cx="648072" cy="17306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4" name="テキスト ボックス 143"/>
          <p:cNvSpPr txBox="1"/>
          <p:nvPr/>
        </p:nvSpPr>
        <p:spPr>
          <a:xfrm>
            <a:off x="547220" y="4981724"/>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145" name="テキスト ボックス 144"/>
          <p:cNvSpPr txBox="1"/>
          <p:nvPr/>
        </p:nvSpPr>
        <p:spPr>
          <a:xfrm>
            <a:off x="2167461" y="2408327"/>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46" name="テキスト ボックス 145"/>
          <p:cNvSpPr txBox="1"/>
          <p:nvPr/>
        </p:nvSpPr>
        <p:spPr>
          <a:xfrm>
            <a:off x="2561428" y="259070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7" name="テキスト ボックス 146"/>
          <p:cNvSpPr txBox="1"/>
          <p:nvPr/>
        </p:nvSpPr>
        <p:spPr>
          <a:xfrm>
            <a:off x="2881939" y="280487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8" name="テキスト ボックス 147"/>
          <p:cNvSpPr txBox="1"/>
          <p:nvPr/>
        </p:nvSpPr>
        <p:spPr>
          <a:xfrm>
            <a:off x="3115775" y="3062029"/>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9" name="テキスト ボックス 148"/>
          <p:cNvSpPr txBox="1"/>
          <p:nvPr/>
        </p:nvSpPr>
        <p:spPr>
          <a:xfrm>
            <a:off x="3333198" y="3288366"/>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50" name="角丸四角形 149"/>
          <p:cNvSpPr/>
          <p:nvPr/>
        </p:nvSpPr>
        <p:spPr>
          <a:xfrm>
            <a:off x="1991544" y="2272336"/>
            <a:ext cx="1895575" cy="12832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1" name="テキスト ボックス 150"/>
          <p:cNvSpPr txBox="1"/>
          <p:nvPr/>
        </p:nvSpPr>
        <p:spPr>
          <a:xfrm>
            <a:off x="1985699" y="2096973"/>
            <a:ext cx="1562124"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ID=0</a:t>
            </a:r>
            <a:r>
              <a:rPr kumimoji="1" lang="ja-JP" altLang="en-US" sz="1200" noProof="0" dirty="0" smtClean="0"/>
              <a:t>の</a:t>
            </a:r>
            <a:r>
              <a:rPr kumimoji="1" lang="en-US" altLang="ja-JP" sz="1200" noProof="0" dirty="0" smtClean="0"/>
              <a:t>“,”</a:t>
            </a:r>
            <a:r>
              <a:rPr kumimoji="1" lang="ja-JP" altLang="en-US" sz="1200" noProof="0" dirty="0" smtClean="0"/>
              <a:t>のベクトル値。</a:t>
            </a:r>
          </a:p>
        </p:txBody>
      </p:sp>
      <p:sp>
        <p:nvSpPr>
          <p:cNvPr id="152" name="テキスト ボックス 151"/>
          <p:cNvSpPr txBox="1"/>
          <p:nvPr/>
        </p:nvSpPr>
        <p:spPr>
          <a:xfrm>
            <a:off x="392741" y="980781"/>
            <a:ext cx="4005516" cy="215444"/>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学習</a:t>
            </a:r>
            <a:r>
              <a:rPr kumimoji="1" lang="ja-JP" altLang="en-US" sz="1400" dirty="0"/>
              <a:t>終了後</a:t>
            </a:r>
            <a:r>
              <a:rPr kumimoji="1" lang="ja-JP" altLang="en-US" sz="1400" dirty="0" smtClean="0"/>
              <a:t>の単語ベクトルの取り出し。</a:t>
            </a:r>
            <a:endParaRPr kumimoji="1" lang="ja-JP" altLang="en-US" sz="1400" noProof="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anim calcmode="lin" valueType="num">
                                      <p:cBhvr additive="base">
                                        <p:cTn id="23" dur="500" fill="hold"/>
                                        <p:tgtEl>
                                          <p:spTgt spid="142"/>
                                        </p:tgtEl>
                                        <p:attrNameLst>
                                          <p:attrName>ppt_x</p:attrName>
                                        </p:attrNameLst>
                                      </p:cBhvr>
                                      <p:tavLst>
                                        <p:tav tm="0">
                                          <p:val>
                                            <p:strVal val="#ppt_x"/>
                                          </p:val>
                                        </p:tav>
                                        <p:tav tm="100000">
                                          <p:val>
                                            <p:strVal val="#ppt_x"/>
                                          </p:val>
                                        </p:tav>
                                      </p:tavLst>
                                    </p:anim>
                                    <p:anim calcmode="lin" valueType="num">
                                      <p:cBhvr additive="base">
                                        <p:cTn id="24" dur="500" fill="hold"/>
                                        <p:tgtEl>
                                          <p:spTgt spid="1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fill="hold"/>
                                        <p:tgtEl>
                                          <p:spTgt spid="143"/>
                                        </p:tgtEl>
                                        <p:attrNameLst>
                                          <p:attrName>ppt_x</p:attrName>
                                        </p:attrNameLst>
                                      </p:cBhvr>
                                      <p:tavLst>
                                        <p:tav tm="0">
                                          <p:val>
                                            <p:strVal val="#ppt_x"/>
                                          </p:val>
                                        </p:tav>
                                        <p:tav tm="100000">
                                          <p:val>
                                            <p:strVal val="#ppt_x"/>
                                          </p:val>
                                        </p:tav>
                                      </p:tavLst>
                                    </p:anim>
                                    <p:anim calcmode="lin" valueType="num">
                                      <p:cBhvr additive="base">
                                        <p:cTn id="28" dur="500" fill="hold"/>
                                        <p:tgtEl>
                                          <p:spTgt spid="1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additive="base">
                                        <p:cTn id="37" dur="500" fill="hold"/>
                                        <p:tgtEl>
                                          <p:spTgt spid="150"/>
                                        </p:tgtEl>
                                        <p:attrNameLst>
                                          <p:attrName>ppt_x</p:attrName>
                                        </p:attrNameLst>
                                      </p:cBhvr>
                                      <p:tavLst>
                                        <p:tav tm="0">
                                          <p:val>
                                            <p:strVal val="#ppt_x"/>
                                          </p:val>
                                        </p:tav>
                                        <p:tav tm="100000">
                                          <p:val>
                                            <p:strVal val="#ppt_x"/>
                                          </p:val>
                                        </p:tav>
                                      </p:tavLst>
                                    </p:anim>
                                    <p:anim calcmode="lin" valueType="num">
                                      <p:cBhvr additive="base">
                                        <p:cTn id="38" dur="500" fill="hold"/>
                                        <p:tgtEl>
                                          <p:spTgt spid="1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anim calcmode="lin" valueType="num">
                                      <p:cBhvr additive="base">
                                        <p:cTn id="41" dur="500" fill="hold"/>
                                        <p:tgtEl>
                                          <p:spTgt spid="151"/>
                                        </p:tgtEl>
                                        <p:attrNameLst>
                                          <p:attrName>ppt_x</p:attrName>
                                        </p:attrNameLst>
                                      </p:cBhvr>
                                      <p:tavLst>
                                        <p:tav tm="0">
                                          <p:val>
                                            <p:strVal val="#ppt_x"/>
                                          </p:val>
                                        </p:tav>
                                        <p:tav tm="100000">
                                          <p:val>
                                            <p:strVal val="#ppt_x"/>
                                          </p:val>
                                        </p:tav>
                                      </p:tavLst>
                                    </p:anim>
                                    <p:anim calcmode="lin" valueType="num">
                                      <p:cBhvr additive="base">
                                        <p:cTn id="42" dur="500" fill="hold"/>
                                        <p:tgtEl>
                                          <p:spTgt spid="1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500" fill="hold"/>
                                        <p:tgtEl>
                                          <p:spTgt spid="145"/>
                                        </p:tgtEl>
                                        <p:attrNameLst>
                                          <p:attrName>ppt_x</p:attrName>
                                        </p:attrNameLst>
                                      </p:cBhvr>
                                      <p:tavLst>
                                        <p:tav tm="0">
                                          <p:val>
                                            <p:strVal val="#ppt_x"/>
                                          </p:val>
                                        </p:tav>
                                        <p:tav tm="100000">
                                          <p:val>
                                            <p:strVal val="#ppt_x"/>
                                          </p:val>
                                        </p:tav>
                                      </p:tavLst>
                                    </p:anim>
                                    <p:anim calcmode="lin" valueType="num">
                                      <p:cBhvr additive="base">
                                        <p:cTn id="46" dur="500" fill="hold"/>
                                        <p:tgtEl>
                                          <p:spTgt spid="1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 calcmode="lin" valueType="num">
                                      <p:cBhvr additive="base">
                                        <p:cTn id="49" dur="500" fill="hold"/>
                                        <p:tgtEl>
                                          <p:spTgt spid="146"/>
                                        </p:tgtEl>
                                        <p:attrNameLst>
                                          <p:attrName>ppt_x</p:attrName>
                                        </p:attrNameLst>
                                      </p:cBhvr>
                                      <p:tavLst>
                                        <p:tav tm="0">
                                          <p:val>
                                            <p:strVal val="#ppt_x"/>
                                          </p:val>
                                        </p:tav>
                                        <p:tav tm="100000">
                                          <p:val>
                                            <p:strVal val="#ppt_x"/>
                                          </p:val>
                                        </p:tav>
                                      </p:tavLst>
                                    </p:anim>
                                    <p:anim calcmode="lin" valueType="num">
                                      <p:cBhvr additive="base">
                                        <p:cTn id="50" dur="500" fill="hold"/>
                                        <p:tgtEl>
                                          <p:spTgt spid="14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anim calcmode="lin" valueType="num">
                                      <p:cBhvr additive="base">
                                        <p:cTn id="53" dur="500" fill="hold"/>
                                        <p:tgtEl>
                                          <p:spTgt spid="147"/>
                                        </p:tgtEl>
                                        <p:attrNameLst>
                                          <p:attrName>ppt_x</p:attrName>
                                        </p:attrNameLst>
                                      </p:cBhvr>
                                      <p:tavLst>
                                        <p:tav tm="0">
                                          <p:val>
                                            <p:strVal val="#ppt_x"/>
                                          </p:val>
                                        </p:tav>
                                        <p:tav tm="100000">
                                          <p:val>
                                            <p:strVal val="#ppt_x"/>
                                          </p:val>
                                        </p:tav>
                                      </p:tavLst>
                                    </p:anim>
                                    <p:anim calcmode="lin" valueType="num">
                                      <p:cBhvr additive="base">
                                        <p:cTn id="54" dur="500" fill="hold"/>
                                        <p:tgtEl>
                                          <p:spTgt spid="14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anim calcmode="lin" valueType="num">
                                      <p:cBhvr additive="base">
                                        <p:cTn id="57" dur="500" fill="hold"/>
                                        <p:tgtEl>
                                          <p:spTgt spid="148"/>
                                        </p:tgtEl>
                                        <p:attrNameLst>
                                          <p:attrName>ppt_x</p:attrName>
                                        </p:attrNameLst>
                                      </p:cBhvr>
                                      <p:tavLst>
                                        <p:tav tm="0">
                                          <p:val>
                                            <p:strVal val="#ppt_x"/>
                                          </p:val>
                                        </p:tav>
                                        <p:tav tm="100000">
                                          <p:val>
                                            <p:strVal val="#ppt_x"/>
                                          </p:val>
                                        </p:tav>
                                      </p:tavLst>
                                    </p:anim>
                                    <p:anim calcmode="lin" valueType="num">
                                      <p:cBhvr additive="base">
                                        <p:cTn id="58" dur="500" fill="hold"/>
                                        <p:tgtEl>
                                          <p:spTgt spid="1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 calcmode="lin" valueType="num">
                                      <p:cBhvr additive="base">
                                        <p:cTn id="61" dur="500" fill="hold"/>
                                        <p:tgtEl>
                                          <p:spTgt spid="149"/>
                                        </p:tgtEl>
                                        <p:attrNameLst>
                                          <p:attrName>ppt_x</p:attrName>
                                        </p:attrNameLst>
                                      </p:cBhvr>
                                      <p:tavLst>
                                        <p:tav tm="0">
                                          <p:val>
                                            <p:strVal val="#ppt_x"/>
                                          </p:val>
                                        </p:tav>
                                        <p:tav tm="100000">
                                          <p:val>
                                            <p:strVal val="#ppt_x"/>
                                          </p:val>
                                        </p:tav>
                                      </p:tavLst>
                                    </p:anim>
                                    <p:anim calcmode="lin" valueType="num">
                                      <p:cBhvr additive="base">
                                        <p:cTn id="6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38" grpId="0" animBg="1"/>
      <p:bldP spid="141" grpId="0" animBg="1"/>
      <p:bldP spid="142" grpId="0" animBg="1"/>
      <p:bldP spid="143" grpId="0" animBg="1"/>
      <p:bldP spid="5" grpId="0" animBg="1"/>
      <p:bldP spid="145" grpId="0" animBg="1"/>
      <p:bldP spid="146" grpId="0" animBg="1"/>
      <p:bldP spid="147" grpId="0" animBg="1"/>
      <p:bldP spid="148" grpId="0" animBg="1"/>
      <p:bldP spid="149" grpId="0" animBg="1"/>
      <p:bldP spid="150" grpId="0" animBg="1"/>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02</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失敗原因の考察その</a:t>
            </a:r>
            <a:r>
              <a:rPr kumimoji="0" lang="en-US" altLang="ja-JP" b="0" noProof="0" dirty="0" smtClean="0">
                <a:ln>
                  <a:noFill/>
                </a:ln>
                <a:solidFill>
                  <a:srgbClr val="08107B"/>
                </a:solidFill>
                <a:effectLst/>
                <a:uLnTx/>
                <a:uFillTx/>
                <a:sym typeface="+mn-ea"/>
              </a:rPr>
              <a:t>1</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n-ea"/>
              </a:rPr>
              <a:t>規模がとにかく小さすぎるのではないか</a:t>
            </a:r>
            <a:r>
              <a:rPr lang="en-US" altLang="ja-JP" sz="1600" b="0" dirty="0" smtClean="0">
                <a:latin typeface="+mn-ea"/>
              </a:rPr>
              <a:t>?</a:t>
            </a:r>
          </a:p>
          <a:p>
            <a:pPr lvl="3"/>
            <a:r>
              <a:rPr lang="en-US" altLang="ja-JP" sz="1600" b="0" dirty="0" smtClean="0">
                <a:latin typeface="+mn-ea"/>
              </a:rPr>
              <a:t>1. </a:t>
            </a:r>
            <a:r>
              <a:rPr lang="ja-JP" altLang="en-US" sz="1600" b="0" dirty="0" smtClean="0">
                <a:latin typeface="+mn-ea"/>
              </a:rPr>
              <a:t>本家</a:t>
            </a:r>
            <a:r>
              <a:rPr lang="en-US" altLang="ja-JP" sz="1600" b="0" dirty="0" smtClean="0">
                <a:latin typeface="+mn-ea"/>
              </a:rPr>
              <a:t>word2vec</a:t>
            </a:r>
            <a:r>
              <a:rPr lang="ja-JP" altLang="en-US" sz="1600" b="0" dirty="0" smtClean="0">
                <a:latin typeface="+mn-ea"/>
              </a:rPr>
              <a:t>に比べると、単語ベクトルの次元数が小さい。</a:t>
            </a:r>
            <a:endParaRPr lang="en-US" altLang="ja-JP" sz="1600" b="0" dirty="0" smtClean="0">
              <a:latin typeface="+mn-ea"/>
            </a:endParaRPr>
          </a:p>
          <a:p>
            <a:pPr lvl="3"/>
            <a:r>
              <a:rPr lang="ja-JP" altLang="en-US" sz="1600" b="0" dirty="0">
                <a:latin typeface="+mn-ea"/>
              </a:rPr>
              <a:t>　本家</a:t>
            </a:r>
            <a:r>
              <a:rPr lang="en-US" altLang="ja-JP" sz="1600" b="0" dirty="0">
                <a:latin typeface="+mn-ea"/>
              </a:rPr>
              <a:t>word2vec</a:t>
            </a:r>
            <a:r>
              <a:rPr lang="ja-JP" altLang="en-US" sz="1600" b="0" dirty="0">
                <a:latin typeface="+mn-ea"/>
              </a:rPr>
              <a:t>はデフォルトが</a:t>
            </a:r>
            <a:r>
              <a:rPr lang="en-US" altLang="ja-JP" sz="1600" b="0" dirty="0">
                <a:latin typeface="+mn-ea"/>
              </a:rPr>
              <a:t>200</a:t>
            </a:r>
            <a:r>
              <a:rPr lang="ja-JP" altLang="en-US" sz="1600" b="0" dirty="0">
                <a:latin typeface="+mn-ea"/>
              </a:rPr>
              <a:t>であるのに対し、前回の独自実装版は</a:t>
            </a:r>
            <a:r>
              <a:rPr lang="en-US" altLang="ja-JP" sz="1600" b="0" dirty="0">
                <a:latin typeface="+mn-ea"/>
              </a:rPr>
              <a:t>20</a:t>
            </a:r>
            <a:r>
              <a:rPr lang="ja-JP" altLang="en-US" sz="1600" b="0" dirty="0">
                <a:latin typeface="+mn-ea"/>
              </a:rPr>
              <a:t>であった。</a:t>
            </a:r>
            <a:endParaRPr lang="en-US" altLang="ja-JP" sz="1600" b="0" dirty="0" smtClean="0">
              <a:latin typeface="+mn-ea"/>
            </a:endParaRPr>
          </a:p>
          <a:p>
            <a:pPr lvl="3"/>
            <a:r>
              <a:rPr lang="en-US" altLang="ja-JP" sz="1600" b="0" dirty="0" smtClean="0">
                <a:latin typeface="+mn-ea"/>
              </a:rPr>
              <a:t>2. </a:t>
            </a:r>
            <a:r>
              <a:rPr lang="ja-JP" altLang="en-US" sz="1600" b="0" dirty="0" smtClean="0">
                <a:latin typeface="+mn-ea"/>
              </a:rPr>
              <a:t>本家</a:t>
            </a:r>
            <a:r>
              <a:rPr lang="en-US" altLang="ja-JP" sz="1600" b="0" dirty="0" smtClean="0">
                <a:latin typeface="+mn-ea"/>
              </a:rPr>
              <a:t>word2vec</a:t>
            </a:r>
            <a:r>
              <a:rPr lang="ja-JP" altLang="en-US" sz="1600" b="0" dirty="0" smtClean="0">
                <a:latin typeface="+mn-ea"/>
              </a:rPr>
              <a:t>に比べると、ウィンドウサイズが小さい。</a:t>
            </a:r>
            <a:endParaRPr lang="en-US" altLang="ja-JP" sz="1600" b="0" dirty="0" smtClean="0">
              <a:latin typeface="+mn-ea"/>
            </a:endParaRPr>
          </a:p>
          <a:p>
            <a:pPr marL="0" lvl="3"/>
            <a:r>
              <a:rPr lang="ja-JP" altLang="en-US" sz="1600" b="0" dirty="0" smtClean="0">
                <a:latin typeface="+mn-ea"/>
              </a:rPr>
              <a:t>　</a:t>
            </a:r>
            <a:r>
              <a:rPr lang="ja-JP" altLang="en-US" sz="1600" b="0" dirty="0">
                <a:latin typeface="+mn-ea"/>
                <a:sym typeface="+mn-ea"/>
              </a:rPr>
              <a:t>本家</a:t>
            </a:r>
            <a:r>
              <a:rPr lang="en-US" altLang="ja-JP" sz="1600" b="0" dirty="0">
                <a:latin typeface="+mn-ea"/>
                <a:sym typeface="+mn-ea"/>
              </a:rPr>
              <a:t>word2vec</a:t>
            </a:r>
            <a:r>
              <a:rPr lang="ja-JP" altLang="en-US" sz="1600" b="0" dirty="0">
                <a:latin typeface="+mn-ea"/>
                <a:sym typeface="+mn-ea"/>
              </a:rPr>
              <a:t>はデフォルトが</a:t>
            </a:r>
            <a:r>
              <a:rPr lang="en-US" altLang="ja-JP" sz="1600" b="0" dirty="0">
                <a:latin typeface="+mn-ea"/>
                <a:sym typeface="+mn-ea"/>
              </a:rPr>
              <a:t>5</a:t>
            </a:r>
            <a:r>
              <a:rPr lang="ja-JP" altLang="en-US" sz="1600" b="0" dirty="0">
                <a:latin typeface="+mn-ea"/>
                <a:sym typeface="+mn-ea"/>
              </a:rPr>
              <a:t>であるのに対し、前回の独自実装版は</a:t>
            </a:r>
            <a:r>
              <a:rPr lang="en-US" altLang="ja-JP" sz="1600" b="0" dirty="0">
                <a:latin typeface="+mn-ea"/>
                <a:sym typeface="+mn-ea"/>
              </a:rPr>
              <a:t>1</a:t>
            </a:r>
            <a:r>
              <a:rPr lang="ja-JP" altLang="en-US" sz="1600" b="0" dirty="0">
                <a:latin typeface="+mn-ea"/>
                <a:sym typeface="+mn-ea"/>
              </a:rPr>
              <a:t>であった。</a:t>
            </a:r>
            <a:endParaRPr lang="en-US" altLang="ja-JP" sz="1600" b="0" dirty="0" smtClean="0">
              <a:latin typeface="+mn-ea"/>
            </a:endParaRPr>
          </a:p>
          <a:p>
            <a:pPr lvl="3"/>
            <a:r>
              <a:rPr lang="en-US" altLang="ja-JP" sz="1600" b="0" dirty="0" smtClean="0">
                <a:latin typeface="+mn-ea"/>
              </a:rPr>
              <a:t>3. </a:t>
            </a:r>
            <a:r>
              <a:rPr lang="ja-JP" altLang="en-US" sz="1600" b="0" dirty="0" smtClean="0">
                <a:latin typeface="+mn-ea"/>
              </a:rPr>
              <a:t>学習に使用したテキストデータが小さい。</a:t>
            </a:r>
            <a:endParaRPr lang="en-US" altLang="ja-JP" sz="1600" b="0" dirty="0" smtClean="0">
              <a:latin typeface="+mn-ea"/>
            </a:endParaRPr>
          </a:p>
          <a:p>
            <a:pPr lvl="3"/>
            <a:r>
              <a:rPr lang="ja-JP" altLang="en-US" sz="1600" b="0" dirty="0">
                <a:latin typeface="+mn-ea"/>
              </a:rPr>
              <a:t>　一般的に非常に大きなもの</a:t>
            </a:r>
            <a:r>
              <a:rPr lang="en-US" altLang="ja-JP" sz="1600" b="0" dirty="0">
                <a:latin typeface="+mn-ea"/>
              </a:rPr>
              <a:t>(Wikipedia</a:t>
            </a:r>
            <a:r>
              <a:rPr lang="ja-JP" altLang="en-US" sz="1600" b="0" dirty="0">
                <a:latin typeface="+mn-ea"/>
              </a:rPr>
              <a:t>とか</a:t>
            </a:r>
            <a:r>
              <a:rPr lang="en-US" altLang="ja-JP" sz="1600" b="0" dirty="0">
                <a:latin typeface="+mn-ea"/>
              </a:rPr>
              <a:t>)</a:t>
            </a:r>
            <a:r>
              <a:rPr lang="ja-JP" altLang="en-US" sz="1600" b="0" dirty="0">
                <a:latin typeface="+mn-ea"/>
              </a:rPr>
              <a:t>を使うらしいが、前回使用したのは、</a:t>
            </a:r>
            <a:r>
              <a:rPr lang="en-US" altLang="ja-JP" sz="1600" b="0" dirty="0">
                <a:latin typeface="+mn-ea"/>
              </a:rPr>
              <a:t>”ALICE’S ADVENTURES IN WONDERLAND”</a:t>
            </a:r>
            <a:r>
              <a:rPr lang="ja-JP" altLang="en-US" sz="1600" b="0" dirty="0">
                <a:latin typeface="+mn-ea"/>
              </a:rPr>
              <a:t>という</a:t>
            </a:r>
          </a:p>
          <a:p>
            <a:pPr lvl="3"/>
            <a:r>
              <a:rPr lang="ja-JP" altLang="en-US" sz="1600" b="0" dirty="0">
                <a:latin typeface="+mn-ea"/>
              </a:rPr>
              <a:t>　</a:t>
            </a:r>
            <a:r>
              <a:rPr lang="en-US" altLang="ja-JP" sz="1600" b="0" dirty="0">
                <a:latin typeface="+mn-ea"/>
              </a:rPr>
              <a:t>170kb</a:t>
            </a:r>
            <a:r>
              <a:rPr lang="ja-JP" altLang="en-US" sz="1600" b="0" dirty="0">
                <a:latin typeface="+mn-ea"/>
              </a:rPr>
              <a:t>のテキストファイルだった。</a:t>
            </a:r>
            <a:endParaRPr lang="en-US" altLang="ja-JP" sz="1600" b="0" dirty="0" smtClean="0">
              <a:latin typeface="+mn-ea"/>
            </a:endParaRPr>
          </a:p>
        </p:txBody>
      </p:sp>
      <p:sp>
        <p:nvSpPr>
          <p:cNvPr id="2" name="タイトル 1"/>
          <p:cNvSpPr>
            <a:spLocks noGrp="1"/>
          </p:cNvSpPr>
          <p:nvPr>
            <p:ph type="title"/>
          </p:nvPr>
        </p:nvSpPr>
        <p:spPr>
          <a:xfrm>
            <a:off x="407193" y="405747"/>
            <a:ext cx="11375825" cy="386715"/>
          </a:xfrm>
        </p:spPr>
        <p:txBody>
          <a:bodyPr/>
          <a:lstStyle/>
          <a:p>
            <a:r>
              <a:rPr dirty="0"/>
              <a:t>失敗原因の考察</a:t>
            </a:r>
            <a:r>
              <a:rPr lang="ja-JP" dirty="0"/>
              <a:t>その</a:t>
            </a:r>
            <a:r>
              <a:rPr lang="en-US" dirty="0"/>
              <a:t>1</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4_zL6JVRvihjwzYuXu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5Yef_77XQhWUuw78KbWi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LMjSp3_4QIeZkDPcrN8K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0s8ixIpRxu6ZoWLB_mwO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jyb1kTZRdy7qQC.Hpz4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_internaluse_Japan_20191015">
  <a:themeElements>
    <a:clrScheme name="Olympus 2019">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79705" indent="-179705"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79705" indent="-179705">
          <a:spcBef>
            <a:spcPts val="600"/>
          </a:spcBef>
          <a:buClr>
            <a:schemeClr val="accent1"/>
          </a:buClr>
          <a:buFont typeface="Wingdings" panose="05000000000000000000" pitchFamily="2" charset="2"/>
          <a:buChar char="§"/>
          <a:defRPr sz="1600" noProof="0" dirty="0" err="1" smtClean="0"/>
        </a:defPPr>
      </a:lstStyle>
    </a:txDef>
  </a:objectDefaults>
  <a:extraClrSchemeLst/>
  <a:custClrLst>
    <a:custClr>
      <a:srgbClr val="8387BD"/>
    </a:custClr>
    <a:custClr>
      <a:srgbClr val="E4E4E4"/>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PPT_internaluse_Japan_20191015</Template>
  <TotalTime>26</TotalTime>
  <Words>1762</Words>
  <Application>Microsoft Office PowerPoint</Application>
  <PresentationFormat>ワイド画面</PresentationFormat>
  <Paragraphs>419</Paragraphs>
  <Slides>21</Slides>
  <Notes>19</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6" baseType="lpstr">
      <vt:lpstr>Yu Gothic UI</vt:lpstr>
      <vt:lpstr>Arial</vt:lpstr>
      <vt:lpstr>Wingdings</vt:lpstr>
      <vt:lpstr>PPT_internaluse_Japan_20191015</vt:lpstr>
      <vt:lpstr>think-cell Folie</vt:lpstr>
      <vt:lpstr>word2vecの紹介(2)</vt:lpstr>
      <vt:lpstr>PowerPoint プレゼンテーション</vt:lpstr>
      <vt:lpstr>PowerPoint プレゼンテーション</vt:lpstr>
      <vt:lpstr>PowerPoint プレゼンテーション</vt:lpstr>
      <vt:lpstr>word2vecとは</vt:lpstr>
      <vt:lpstr>word2vecとは</vt:lpstr>
      <vt:lpstr>word2vecとは</vt:lpstr>
      <vt:lpstr>PowerPoint プレゼンテーション</vt:lpstr>
      <vt:lpstr>失敗原因の考察その1</vt:lpstr>
      <vt:lpstr>PowerPoint プレゼンテーション</vt:lpstr>
      <vt:lpstr>リベンジその1(途中で断念)</vt:lpstr>
      <vt:lpstr>PowerPoint プレゼンテーション</vt:lpstr>
      <vt:lpstr>失敗原因の考察その2</vt:lpstr>
      <vt:lpstr>PowerPoint プレゼンテーション</vt:lpstr>
      <vt:lpstr>リベンジその2</vt:lpstr>
      <vt:lpstr>リベンジその2</vt:lpstr>
      <vt:lpstr>リベンジその2</vt:lpstr>
      <vt:lpstr>リベンジその2</vt:lpstr>
      <vt:lpstr>PowerPoint プレゼンテーション</vt:lpstr>
      <vt:lpstr>まとめ</vt:lpstr>
      <vt:lpstr>PowerPoint プレゼンテーション</vt:lpstr>
    </vt:vector>
  </TitlesOfParts>
  <Manager>Name</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プレゼンテーションのタイトルを入力</dc:title>
  <dc:subject>PowerPoint Template</dc:subject>
  <dc:creator>安西 泰久</dc:creator>
  <dc:description>Template is optimized for PPT 2010</dc:description>
  <cp:lastModifiedBy> </cp:lastModifiedBy>
  <cp:revision>63</cp:revision>
  <dcterms:created xsi:type="dcterms:W3CDTF">2019-11-13T02:06:00Z</dcterms:created>
  <dcterms:modified xsi:type="dcterms:W3CDTF">2020-07-14T05:11:07Z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