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6858000" cx="12192000"/>
  <p:notesSz cx="6858000" cy="9144000"/>
  <p:embeddedFontLst>
    <p:embeddedFont>
      <p:font typeface="Libre Franklin Medium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4" roundtripDataSignature="AMtx7mhNvebhKzwzNnJIpXKF3zaattPm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021712-0D23-42F6-A749-EE82A9DDC9C4}">
  <a:tblStyle styleId="{06021712-0D23-42F6-A749-EE82A9DDC9C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9E8B784-76ED-4757-A5B9-CDE17B032A0D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ibreFranklinMedium-italic.fntdata"/><Relationship Id="rId61" Type="http://schemas.openxmlformats.org/officeDocument/2006/relationships/font" Target="fonts/LibreFranklinMedium-bold.fntdata"/><Relationship Id="rId20" Type="http://schemas.openxmlformats.org/officeDocument/2006/relationships/slide" Target="slides/slide15.xml"/><Relationship Id="rId64" Type="http://customschemas.google.com/relationships/presentationmetadata" Target="metadata"/><Relationship Id="rId63" Type="http://schemas.openxmlformats.org/officeDocument/2006/relationships/font" Target="fonts/LibreFranklinMedium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ibreFranklinMedium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033cb3a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0033cb3a5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fcf1854c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fcf1854c0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cf1854c0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fcf1854c03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fb12c3472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fb12c347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5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6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6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용용랜드 </a:t>
            </a:r>
            <a:endParaRPr/>
          </a:p>
        </p:txBody>
      </p:sp>
      <p:sp>
        <p:nvSpPr>
          <p:cNvPr id="85" name="Google Shape;85;p4"/>
          <p:cNvSpPr txBox="1"/>
          <p:nvPr/>
        </p:nvSpPr>
        <p:spPr>
          <a:xfrm>
            <a:off x="1524000" y="2715378"/>
            <a:ext cx="91440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ko-KR"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 </a:t>
            </a:r>
            <a:r>
              <a:rPr lang="ko-KR" sz="67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Dragon Land</a:t>
            </a:r>
            <a:br>
              <a:rPr lang="ko-KR" sz="67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🎈오늘 용용랜드는 쾌적합니다.🎈</a:t>
            </a:r>
            <a:endParaRPr sz="2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 &gt; 놀이공원 정보 &gt; 티켓요금 정보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10"/>
          <p:cNvSpPr txBox="1"/>
          <p:nvPr/>
        </p:nvSpPr>
        <p:spPr>
          <a:xfrm>
            <a:off x="3321497" y="727206"/>
            <a:ext cx="5528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[티켓요금]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0" name="Google Shape;310;p10"/>
          <p:cNvGraphicFramePr/>
          <p:nvPr/>
        </p:nvGraphicFramePr>
        <p:xfrm>
          <a:off x="3761643" y="20444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1631650"/>
                <a:gridCol w="1575475"/>
                <a:gridCol w="1575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종류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금액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비고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성인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40,000원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청소년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20,000원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20세 미만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어린이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10,000원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12세 미만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1" name="Google Shape;311;p10"/>
          <p:cNvSpPr txBox="1"/>
          <p:nvPr/>
        </p:nvSpPr>
        <p:spPr>
          <a:xfrm>
            <a:off x="578289" y="5047899"/>
            <a:ext cx="2743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10"/>
          <p:cNvSpPr txBox="1"/>
          <p:nvPr/>
        </p:nvSpPr>
        <p:spPr>
          <a:xfrm>
            <a:off x="3662325" y="3692775"/>
            <a:ext cx="4979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*[제휴 카드]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롯데카드 : 30% 할인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삼성카드 : 10% 할인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: 20% 할인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 &gt; 로그인</a:t>
            </a:r>
            <a:endParaRPr/>
          </a:p>
        </p:txBody>
      </p:sp>
      <p:sp>
        <p:nvSpPr>
          <p:cNvPr id="318" name="Google Shape;318;p11"/>
          <p:cNvSpPr txBox="1"/>
          <p:nvPr/>
        </p:nvSpPr>
        <p:spPr>
          <a:xfrm>
            <a:off x="4040481" y="3304136"/>
            <a:ext cx="4105402" cy="128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(B를 입력하면 뒤로 이동합니다.)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 admin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 : 1234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11"/>
          <p:cNvSpPr txBox="1"/>
          <p:nvPr/>
        </p:nvSpPr>
        <p:spPr>
          <a:xfrm>
            <a:off x="1524000" y="1857003"/>
            <a:ext cx="9144000" cy="1385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ko-KR"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 </a:t>
            </a:r>
            <a:r>
              <a:rPr lang="ko-KR" sz="67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Dragon Land</a:t>
            </a:r>
            <a:br>
              <a:rPr lang="ko-KR" sz="67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🎈오늘 용용랜드는 쾌적합니다.🎈</a:t>
            </a:r>
            <a:endParaRPr sz="2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메인화면&gt;로그인&gt;회원</a:t>
            </a:r>
            <a:endParaRPr/>
          </a:p>
        </p:txBody>
      </p:sp>
      <p:sp>
        <p:nvSpPr>
          <p:cNvPr id="325" name="Google Shape;325;p12"/>
          <p:cNvSpPr txBox="1"/>
          <p:nvPr/>
        </p:nvSpPr>
        <p:spPr>
          <a:xfrm>
            <a:off x="4350387" y="2942448"/>
            <a:ext cx="4370681" cy="2948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My Page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티켓 예매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놀이기구 예약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설문조사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1</a:t>
            </a:r>
            <a:endParaRPr/>
          </a:p>
        </p:txBody>
      </p:sp>
      <p:sp>
        <p:nvSpPr>
          <p:cNvPr id="326" name="Google Shape;326;p12"/>
          <p:cNvSpPr txBox="1"/>
          <p:nvPr/>
        </p:nvSpPr>
        <p:spPr>
          <a:xfrm>
            <a:off x="4160557" y="1405498"/>
            <a:ext cx="387712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[회원 메뉴]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김용용님 환영합니다!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메인화면&gt;로그인&gt;회원&gt;My Page</a:t>
            </a:r>
            <a:endParaRPr/>
          </a:p>
        </p:txBody>
      </p:sp>
      <p:sp>
        <p:nvSpPr>
          <p:cNvPr id="332" name="Google Shape;332;p13"/>
          <p:cNvSpPr txBox="1"/>
          <p:nvPr/>
        </p:nvSpPr>
        <p:spPr>
          <a:xfrm>
            <a:off x="4290556" y="2662347"/>
            <a:ext cx="4463845" cy="1892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개인 정보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티켓 예매 정보 확인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놀이기구 예약 정보 확인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뒤로가기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3"/>
          <p:cNvSpPr txBox="1"/>
          <p:nvPr/>
        </p:nvSpPr>
        <p:spPr>
          <a:xfrm>
            <a:off x="4235305" y="1704813"/>
            <a:ext cx="38771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[My Page]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"/>
          <p:cNvSpPr/>
          <p:nvPr/>
        </p:nvSpPr>
        <p:spPr>
          <a:xfrm>
            <a:off x="-2796" y="-2223"/>
            <a:ext cx="5385177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메인화면&gt;로그인&gt;회원&gt;My Page&gt;개인정보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14"/>
          <p:cNvSpPr txBox="1"/>
          <p:nvPr/>
        </p:nvSpPr>
        <p:spPr>
          <a:xfrm>
            <a:off x="4886647" y="2931906"/>
            <a:ext cx="3050458" cy="170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개인 정보 조회 및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회원 탈퇴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 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14"/>
          <p:cNvSpPr txBox="1"/>
          <p:nvPr/>
        </p:nvSpPr>
        <p:spPr>
          <a:xfrm>
            <a:off x="4185939" y="2120391"/>
            <a:ext cx="38771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[개인정보 확인]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"/>
          <p:cNvSpPr/>
          <p:nvPr/>
        </p:nvSpPr>
        <p:spPr>
          <a:xfrm>
            <a:off x="-2796" y="-2223"/>
            <a:ext cx="7489415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메인화면&gt;로그인&gt;회원&gt;My Page&gt;개인정보 확인&gt;개인정보 조회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15"/>
          <p:cNvSpPr txBox="1"/>
          <p:nvPr/>
        </p:nvSpPr>
        <p:spPr>
          <a:xfrm>
            <a:off x="3588278" y="734669"/>
            <a:ext cx="5496232" cy="585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[개인 정보 조회]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김용용 고객님의 가입 정보입니다.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TKddyd0908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 : TKddyd2wh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: 김용용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핸드폰 번호 : 010-1546-3274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: 강남구 테헤란로 2443-52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PW 수정하기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핸드폰번호 수정하기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 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"/>
          <p:cNvSpPr/>
          <p:nvPr/>
        </p:nvSpPr>
        <p:spPr>
          <a:xfrm>
            <a:off x="-2796" y="-2223"/>
            <a:ext cx="8955408" cy="550560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메인화면&gt;로그인&gt;회원&gt;My Page&gt;개인정보 확인&gt;개인정보 조회&gt;개인정보 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>
            <a:off x="2091292" y="785703"/>
            <a:ext cx="7106400" cy="6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[비밀번호 수정]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PW(4~12자리 영문 또는 숫자조합)를 입력해 주세요.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 뒤로 가기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올바르지 않은 입력입니다. 다시 입력해 주세요.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dragon11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수정이 완료되었습니다.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dragon11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(비밀번호 재 확인)입력하신 비밀번호를 다시 입력해주세요. 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[핸드폰 번호 수정]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수정하실 핸드폰번호('-' 없이 11자리 숫자)를 입력해 주세요.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 뒤로 가기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01022222222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핸드폰 번호 수정이 완료되었습니다.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(엔터키를 누르면 메뉴로 이동합니다)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/>
          <p:nvPr/>
        </p:nvSpPr>
        <p:spPr>
          <a:xfrm>
            <a:off x="-2796" y="-2223"/>
            <a:ext cx="732285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메인화면&gt;로그인&gt;회원&gt;My Page&gt;개인정보 확인&gt;회원 탈퇴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17"/>
          <p:cNvSpPr txBox="1"/>
          <p:nvPr/>
        </p:nvSpPr>
        <p:spPr>
          <a:xfrm>
            <a:off x="3079074" y="2156174"/>
            <a:ext cx="5164393" cy="86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비밀번호를 입력해 주세요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Tkddyd2wh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17"/>
          <p:cNvSpPr txBox="1"/>
          <p:nvPr/>
        </p:nvSpPr>
        <p:spPr>
          <a:xfrm>
            <a:off x="3074771" y="3090576"/>
            <a:ext cx="7696577" cy="170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탈퇴시에는 사용자의 모든 정보가 삭제됩니다.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탈퇴에 동의하시겠습니까? (Y/N)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탈퇴가 정상적으로 처리되었습니다. 이용해 주셔서 감사합니다.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17"/>
          <p:cNvSpPr txBox="1"/>
          <p:nvPr/>
        </p:nvSpPr>
        <p:spPr>
          <a:xfrm>
            <a:off x="3079073" y="1701431"/>
            <a:ext cx="5164393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탈퇴를 진행합니다.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17"/>
          <p:cNvSpPr txBox="1"/>
          <p:nvPr/>
        </p:nvSpPr>
        <p:spPr>
          <a:xfrm>
            <a:off x="3043688" y="4844514"/>
            <a:ext cx="7579346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탈퇴에 동의하지 않으셨습니다.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(엔터를 누르면 메뉴로 이동합니다.)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17"/>
          <p:cNvSpPr txBox="1"/>
          <p:nvPr/>
        </p:nvSpPr>
        <p:spPr>
          <a:xfrm>
            <a:off x="3411649" y="620972"/>
            <a:ext cx="38771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[회원 탈퇴]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/>
          <p:nvPr/>
        </p:nvSpPr>
        <p:spPr>
          <a:xfrm>
            <a:off x="-2796" y="-2223"/>
            <a:ext cx="5891611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 &gt; 로그인 &gt; MyPage &gt; 티켓 예매 정보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18"/>
          <p:cNvSpPr txBox="1"/>
          <p:nvPr/>
        </p:nvSpPr>
        <p:spPr>
          <a:xfrm>
            <a:off x="2564876" y="925845"/>
            <a:ext cx="7520911" cy="1146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티켓] 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/>
          </a:p>
        </p:txBody>
      </p:sp>
      <p:graphicFrame>
        <p:nvGraphicFramePr>
          <p:cNvPr id="369" name="Google Shape;369;p18"/>
          <p:cNvGraphicFramePr/>
          <p:nvPr/>
        </p:nvGraphicFramePr>
        <p:xfrm>
          <a:off x="1236688" y="20687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2618050"/>
                <a:gridCol w="2618050"/>
                <a:gridCol w="2527900"/>
                <a:gridCol w="2527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날짜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매수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금액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2021-10-23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성인 2매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80,000원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2021-11-02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성인 3매 / 청소년 1매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120,000원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70" name="Google Shape;370;p18"/>
          <p:cNvSpPr txBox="1"/>
          <p:nvPr/>
        </p:nvSpPr>
        <p:spPr>
          <a:xfrm>
            <a:off x="1188289" y="3980515"/>
            <a:ext cx="2743200" cy="1286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예매 취소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/>
          <p:nvPr/>
        </p:nvSpPr>
        <p:spPr>
          <a:xfrm>
            <a:off x="-2796" y="-2223"/>
            <a:ext cx="7153283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 &gt; 로그인 &gt; MyPage &gt; 티켓 예매 정보 확인 &gt; 예매 취소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9"/>
          <p:cNvSpPr txBox="1"/>
          <p:nvPr/>
        </p:nvSpPr>
        <p:spPr>
          <a:xfrm>
            <a:off x="1192788" y="3706464"/>
            <a:ext cx="8251053" cy="3224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취소할 티켓 번호 입력해주세요.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[2021-10-23] 성인 2매 80,000원을 취소하시겠습니까?(Y/N)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예매가 취소되었습니다.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(엔터를 누르면 메뉴로 이동합니다.)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9"/>
          <p:cNvSpPr txBox="1"/>
          <p:nvPr/>
        </p:nvSpPr>
        <p:spPr>
          <a:xfrm>
            <a:off x="2564876" y="925845"/>
            <a:ext cx="7520911" cy="1146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[예매 티켓] 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/>
          </a:p>
        </p:txBody>
      </p:sp>
      <p:graphicFrame>
        <p:nvGraphicFramePr>
          <p:cNvPr id="378" name="Google Shape;378;p19"/>
          <p:cNvGraphicFramePr/>
          <p:nvPr/>
        </p:nvGraphicFramePr>
        <p:xfrm>
          <a:off x="1236688" y="20687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2618050"/>
                <a:gridCol w="2618050"/>
                <a:gridCol w="2527900"/>
                <a:gridCol w="2527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날짜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매수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금액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2021-10-23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성인 2매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80,000원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2021-11-02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성인 3매 / 청소년 1매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120,000원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구조</a:t>
            </a:r>
            <a:endParaRPr/>
          </a:p>
        </p:txBody>
      </p:sp>
      <p:grpSp>
        <p:nvGrpSpPr>
          <p:cNvPr id="91" name="Google Shape;91;p1"/>
          <p:cNvGrpSpPr/>
          <p:nvPr/>
        </p:nvGrpSpPr>
        <p:grpSpPr>
          <a:xfrm>
            <a:off x="4752400" y="847905"/>
            <a:ext cx="871500" cy="1290123"/>
            <a:chOff x="2533250" y="649850"/>
            <a:chExt cx="871500" cy="1290123"/>
          </a:xfrm>
        </p:grpSpPr>
        <p:sp>
          <p:nvSpPr>
            <p:cNvPr id="92" name="Google Shape;92;p1"/>
            <p:cNvSpPr/>
            <p:nvPr/>
          </p:nvSpPr>
          <p:spPr>
            <a:xfrm>
              <a:off x="2533250" y="649850"/>
              <a:ext cx="871500" cy="263200"/>
            </a:xfrm>
            <a:prstGeom prst="flowChartProcess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회원 정보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533250" y="901973"/>
              <a:ext cx="871500" cy="1038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회원번호</a:t>
              </a:r>
              <a:endParaRPr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아이디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이름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주민번호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주소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추천 여부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3694488" y="4940901"/>
            <a:ext cx="871500" cy="1480311"/>
            <a:chOff x="2533250" y="649850"/>
            <a:chExt cx="871500" cy="1480311"/>
          </a:xfrm>
        </p:grpSpPr>
        <p:sp>
          <p:nvSpPr>
            <p:cNvPr id="95" name="Google Shape;95;p1"/>
            <p:cNvSpPr/>
            <p:nvPr/>
          </p:nvSpPr>
          <p:spPr>
            <a:xfrm>
              <a:off x="2533250" y="649850"/>
              <a:ext cx="871500" cy="263200"/>
            </a:xfrm>
            <a:prstGeom prst="flowChartProcess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월별 매출 정보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2533250" y="901961"/>
              <a:ext cx="871500" cy="1228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날짜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성인매수</a:t>
              </a:r>
              <a:endParaRPr sz="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청소년매수</a:t>
              </a:r>
              <a:endParaRPr sz="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어린이매수</a:t>
              </a:r>
              <a:endParaRPr sz="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성인금액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청소년금액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어린이금액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총 인원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총 금액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8346438" y="4970225"/>
            <a:ext cx="871500" cy="1290123"/>
            <a:chOff x="2533250" y="649850"/>
            <a:chExt cx="871500" cy="1290123"/>
          </a:xfrm>
        </p:grpSpPr>
        <p:sp>
          <p:nvSpPr>
            <p:cNvPr id="98" name="Google Shape;98;p1"/>
            <p:cNvSpPr/>
            <p:nvPr/>
          </p:nvSpPr>
          <p:spPr>
            <a:xfrm>
              <a:off x="2533250" y="649850"/>
              <a:ext cx="871500" cy="263200"/>
            </a:xfrm>
            <a:prstGeom prst="flowChartProcess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직원 정보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2533250" y="901973"/>
              <a:ext cx="871500" cy="1038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직원번호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이름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나이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주소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핸드폰번호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배정 근무지</a:t>
              </a:r>
              <a:endParaRPr sz="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2272909" y="2677343"/>
            <a:ext cx="1100182" cy="1618011"/>
            <a:chOff x="2533250" y="649850"/>
            <a:chExt cx="871500" cy="1244816"/>
          </a:xfrm>
        </p:grpSpPr>
        <p:sp>
          <p:nvSpPr>
            <p:cNvPr id="101" name="Google Shape;101;p1"/>
            <p:cNvSpPr/>
            <p:nvPr/>
          </p:nvSpPr>
          <p:spPr>
            <a:xfrm>
              <a:off x="2533250" y="649850"/>
              <a:ext cx="871500" cy="263200"/>
            </a:xfrm>
            <a:prstGeom prst="flowChartProcess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티켓 예매정보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2533250" y="901966"/>
              <a:ext cx="871500" cy="992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</a:rPr>
                <a:t>번호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</a:rPr>
                <a:t>날짜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0000"/>
                  </a:solidFill>
                </a:rPr>
                <a:t>성인매수</a:t>
              </a:r>
              <a:endParaRPr sz="800">
                <a:solidFill>
                  <a:srgbClr val="FF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0000"/>
                  </a:solidFill>
                </a:rPr>
                <a:t>청소년매수</a:t>
              </a:r>
              <a:endParaRPr sz="800">
                <a:solidFill>
                  <a:srgbClr val="FF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0000"/>
                  </a:solidFill>
                </a:rPr>
                <a:t>어린이매수</a:t>
              </a:r>
              <a:endParaRPr sz="800">
                <a:solidFill>
                  <a:srgbClr val="FF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0000FF"/>
                  </a:solidFill>
                </a:rPr>
                <a:t>카드번호</a:t>
              </a:r>
              <a:endParaRPr sz="800">
                <a:solidFill>
                  <a:srgbClr val="0000F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</a:rPr>
                <a:t>결제금액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0000FF"/>
                  </a:solidFill>
                </a:rPr>
                <a:t>회원번호</a:t>
              </a:r>
              <a:endParaRPr sz="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3" name="Google Shape;103;p1"/>
          <p:cNvGrpSpPr/>
          <p:nvPr/>
        </p:nvGrpSpPr>
        <p:grpSpPr>
          <a:xfrm>
            <a:off x="8929450" y="847905"/>
            <a:ext cx="871500" cy="1290123"/>
            <a:chOff x="2533250" y="649850"/>
            <a:chExt cx="871500" cy="1290123"/>
          </a:xfrm>
        </p:grpSpPr>
        <p:sp>
          <p:nvSpPr>
            <p:cNvPr id="104" name="Google Shape;104;p1"/>
            <p:cNvSpPr/>
            <p:nvPr/>
          </p:nvSpPr>
          <p:spPr>
            <a:xfrm>
              <a:off x="2533250" y="649850"/>
              <a:ext cx="871500" cy="263200"/>
            </a:xfrm>
            <a:prstGeom prst="flowChartProcess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편의시설 정보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533250" y="901973"/>
              <a:ext cx="871500" cy="1038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번호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</a:t>
              </a:r>
              <a:endParaRPr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이용시간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위치번호</a:t>
              </a:r>
              <a:endParaRPr sz="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6" name="Google Shape;106;p1"/>
          <p:cNvGrpSpPr/>
          <p:nvPr/>
        </p:nvGrpSpPr>
        <p:grpSpPr>
          <a:xfrm>
            <a:off x="1172138" y="4940900"/>
            <a:ext cx="871500" cy="1480311"/>
            <a:chOff x="2533250" y="649850"/>
            <a:chExt cx="871500" cy="1480311"/>
          </a:xfrm>
        </p:grpSpPr>
        <p:sp>
          <p:nvSpPr>
            <p:cNvPr id="107" name="Google Shape;107;p1"/>
            <p:cNvSpPr/>
            <p:nvPr/>
          </p:nvSpPr>
          <p:spPr>
            <a:xfrm>
              <a:off x="2533250" y="649850"/>
              <a:ext cx="871500" cy="263200"/>
            </a:xfrm>
            <a:prstGeom prst="flowChartProcess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일별 매출 정보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533250" y="901961"/>
              <a:ext cx="871500" cy="12282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날짜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성인매수</a:t>
              </a:r>
              <a:endParaRPr sz="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청소년매수</a:t>
              </a:r>
              <a:endParaRPr sz="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어린이매수</a:t>
              </a:r>
              <a:endParaRPr sz="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성인금액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청소년금액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어린이금액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일별 총 인원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일별 총 금액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9" name="Google Shape;109;p1"/>
          <p:cNvGrpSpPr/>
          <p:nvPr/>
        </p:nvGrpSpPr>
        <p:grpSpPr>
          <a:xfrm>
            <a:off x="10310425" y="4970221"/>
            <a:ext cx="871500" cy="995964"/>
            <a:chOff x="2533250" y="649850"/>
            <a:chExt cx="871500" cy="1168012"/>
          </a:xfrm>
        </p:grpSpPr>
        <p:sp>
          <p:nvSpPr>
            <p:cNvPr id="110" name="Google Shape;110;p1"/>
            <p:cNvSpPr/>
            <p:nvPr/>
          </p:nvSpPr>
          <p:spPr>
            <a:xfrm>
              <a:off x="2533250" y="649850"/>
              <a:ext cx="871500" cy="263200"/>
            </a:xfrm>
            <a:prstGeom prst="flowChartProcess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고객의 소리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2533250" y="901962"/>
              <a:ext cx="871500" cy="9159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번호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내용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날짜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2" name="Google Shape;112;p1"/>
          <p:cNvGrpSpPr/>
          <p:nvPr/>
        </p:nvGrpSpPr>
        <p:grpSpPr>
          <a:xfrm>
            <a:off x="7617050" y="847905"/>
            <a:ext cx="871500" cy="1290123"/>
            <a:chOff x="2533250" y="649850"/>
            <a:chExt cx="871500" cy="1290123"/>
          </a:xfrm>
        </p:grpSpPr>
        <p:sp>
          <p:nvSpPr>
            <p:cNvPr id="113" name="Google Shape;113;p1"/>
            <p:cNvSpPr/>
            <p:nvPr/>
          </p:nvSpPr>
          <p:spPr>
            <a:xfrm>
              <a:off x="2533250" y="649850"/>
              <a:ext cx="871500" cy="263200"/>
            </a:xfrm>
            <a:prstGeom prst="flowChartProcess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놀이공원 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시설 위치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2533250" y="901973"/>
              <a:ext cx="871500" cy="1038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위치</a:t>
              </a:r>
              <a:r>
                <a:rPr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</a:t>
              </a:r>
              <a:endParaRPr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위치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" name="Google Shape;115;p1"/>
          <p:cNvGrpSpPr/>
          <p:nvPr/>
        </p:nvGrpSpPr>
        <p:grpSpPr>
          <a:xfrm>
            <a:off x="1602800" y="847905"/>
            <a:ext cx="871500" cy="1108882"/>
            <a:chOff x="2533250" y="649850"/>
            <a:chExt cx="871500" cy="1244816"/>
          </a:xfrm>
        </p:grpSpPr>
        <p:sp>
          <p:nvSpPr>
            <p:cNvPr id="116" name="Google Shape;116;p1"/>
            <p:cNvSpPr/>
            <p:nvPr/>
          </p:nvSpPr>
          <p:spPr>
            <a:xfrm>
              <a:off x="2533250" y="649850"/>
              <a:ext cx="871500" cy="263200"/>
            </a:xfrm>
            <a:prstGeom prst="flowChartProcess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카드정보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2533250" y="901966"/>
              <a:ext cx="871500" cy="992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0000"/>
                  </a:solidFill>
                </a:rPr>
                <a:t>카드번호</a:t>
              </a:r>
              <a:endParaRPr sz="800">
                <a:solidFill>
                  <a:srgbClr val="FF0000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</a:rPr>
                <a:t>카드이름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</a:rPr>
                <a:t>할인률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118" name="Google Shape;118;p1"/>
          <p:cNvGrpSpPr/>
          <p:nvPr/>
        </p:nvGrpSpPr>
        <p:grpSpPr>
          <a:xfrm>
            <a:off x="8346450" y="3261450"/>
            <a:ext cx="871500" cy="1290123"/>
            <a:chOff x="2533250" y="649850"/>
            <a:chExt cx="871500" cy="1290123"/>
          </a:xfrm>
        </p:grpSpPr>
        <p:sp>
          <p:nvSpPr>
            <p:cNvPr id="119" name="Google Shape;119;p1"/>
            <p:cNvSpPr/>
            <p:nvPr/>
          </p:nvSpPr>
          <p:spPr>
            <a:xfrm>
              <a:off x="2533250" y="649850"/>
              <a:ext cx="871500" cy="263200"/>
            </a:xfrm>
            <a:prstGeom prst="flowChartProcess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직원 근무지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533250" y="901973"/>
              <a:ext cx="871500" cy="1038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근무</a:t>
              </a:r>
              <a:r>
                <a:rPr lang="ko-KR" sz="80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지명</a:t>
              </a:r>
              <a:endParaRPr sz="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1" name="Google Shape;121;p1"/>
          <p:cNvGrpSpPr/>
          <p:nvPr/>
        </p:nvGrpSpPr>
        <p:grpSpPr>
          <a:xfrm>
            <a:off x="3127800" y="847903"/>
            <a:ext cx="871500" cy="1108882"/>
            <a:chOff x="2533250" y="649850"/>
            <a:chExt cx="871500" cy="1244816"/>
          </a:xfrm>
        </p:grpSpPr>
        <p:sp>
          <p:nvSpPr>
            <p:cNvPr id="122" name="Google Shape;122;p1"/>
            <p:cNvSpPr/>
            <p:nvPr/>
          </p:nvSpPr>
          <p:spPr>
            <a:xfrm>
              <a:off x="2533250" y="649850"/>
              <a:ext cx="871500" cy="263200"/>
            </a:xfrm>
            <a:prstGeom prst="flowChartProcess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티켓요금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33250" y="901966"/>
              <a:ext cx="871500" cy="9927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</a:rPr>
                <a:t>종류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</a:rPr>
                <a:t>금액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</a:rPr>
                <a:t>비고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124" name="Google Shape;124;p1"/>
          <p:cNvGrpSpPr/>
          <p:nvPr/>
        </p:nvGrpSpPr>
        <p:grpSpPr>
          <a:xfrm>
            <a:off x="6247925" y="847905"/>
            <a:ext cx="871500" cy="1517519"/>
            <a:chOff x="2533250" y="649850"/>
            <a:chExt cx="871500" cy="1517519"/>
          </a:xfrm>
        </p:grpSpPr>
        <p:sp>
          <p:nvSpPr>
            <p:cNvPr id="125" name="Google Shape;125;p1"/>
            <p:cNvSpPr/>
            <p:nvPr/>
          </p:nvSpPr>
          <p:spPr>
            <a:xfrm>
              <a:off x="2533250" y="649850"/>
              <a:ext cx="871500" cy="263200"/>
            </a:xfrm>
            <a:prstGeom prst="flowChartProcess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어트랙션 정보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33250" y="901969"/>
              <a:ext cx="871500" cy="12654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번호</a:t>
              </a:r>
              <a:endParaRPr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</a:t>
              </a:r>
              <a:endParaRPr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분류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탑승인원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운행시간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위치번호</a:t>
              </a:r>
              <a:endParaRPr sz="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대기시간</a:t>
              </a:r>
              <a:endParaRPr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투표수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운행여부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7" name="Google Shape;127;p1"/>
          <p:cNvGrpSpPr/>
          <p:nvPr/>
        </p:nvGrpSpPr>
        <p:grpSpPr>
          <a:xfrm>
            <a:off x="6247925" y="3261450"/>
            <a:ext cx="871500" cy="1290123"/>
            <a:chOff x="2533250" y="649850"/>
            <a:chExt cx="871500" cy="1290123"/>
          </a:xfrm>
        </p:grpSpPr>
        <p:sp>
          <p:nvSpPr>
            <p:cNvPr id="128" name="Google Shape;128;p1"/>
            <p:cNvSpPr/>
            <p:nvPr/>
          </p:nvSpPr>
          <p:spPr>
            <a:xfrm>
              <a:off x="2533250" y="649850"/>
              <a:ext cx="871500" cy="263200"/>
            </a:xfrm>
            <a:prstGeom prst="flowChartProcess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어트랙션 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예약 정보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533250" y="901973"/>
              <a:ext cx="871500" cy="1038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예약번호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어트랙션 번호</a:t>
              </a:r>
              <a:endParaRPr sz="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날짜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시간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latin typeface="Malgun Gothic"/>
                  <a:ea typeface="Malgun Gothic"/>
                  <a:cs typeface="Malgun Gothic"/>
                  <a:sym typeface="Malgun Gothic"/>
                </a:rPr>
                <a:t>예약인원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 sz="800">
                  <a:solidFill>
                    <a:srgbClr val="0000FF"/>
                  </a:solidFill>
                </a:rPr>
                <a:t>회원번호</a:t>
              </a:r>
              <a:endParaRPr sz="8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30" name="Google Shape;130;p1"/>
          <p:cNvCxnSpPr>
            <a:stCxn id="114" idx="1"/>
            <a:endCxn id="126" idx="3"/>
          </p:cNvCxnSpPr>
          <p:nvPr/>
        </p:nvCxnSpPr>
        <p:spPr>
          <a:xfrm flipH="1">
            <a:off x="7119350" y="1619028"/>
            <a:ext cx="497700" cy="1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"/>
          <p:cNvCxnSpPr>
            <a:stCxn id="93" idx="2"/>
            <a:endCxn id="129" idx="1"/>
          </p:cNvCxnSpPr>
          <p:nvPr/>
        </p:nvCxnSpPr>
        <p:spPr>
          <a:xfrm flipH="1" rot="-5400000">
            <a:off x="4770850" y="2555328"/>
            <a:ext cx="1894500" cy="105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"/>
          <p:cNvCxnSpPr>
            <a:stCxn id="126" idx="2"/>
            <a:endCxn id="128" idx="0"/>
          </p:cNvCxnSpPr>
          <p:nvPr/>
        </p:nvCxnSpPr>
        <p:spPr>
          <a:xfrm>
            <a:off x="6683675" y="2365424"/>
            <a:ext cx="0" cy="8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"/>
          <p:cNvCxnSpPr/>
          <p:nvPr/>
        </p:nvCxnSpPr>
        <p:spPr>
          <a:xfrm flipH="1">
            <a:off x="3396700" y="2365428"/>
            <a:ext cx="1796400" cy="90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"/>
          <p:cNvCxnSpPr>
            <a:stCxn id="114" idx="3"/>
            <a:endCxn id="105" idx="1"/>
          </p:cNvCxnSpPr>
          <p:nvPr/>
        </p:nvCxnSpPr>
        <p:spPr>
          <a:xfrm>
            <a:off x="8488550" y="1619028"/>
            <a:ext cx="4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"/>
          <p:cNvCxnSpPr>
            <a:stCxn id="102" idx="2"/>
            <a:endCxn id="107" idx="0"/>
          </p:cNvCxnSpPr>
          <p:nvPr/>
        </p:nvCxnSpPr>
        <p:spPr>
          <a:xfrm rot="5400000">
            <a:off x="1892700" y="4010655"/>
            <a:ext cx="645600" cy="1215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"/>
          <p:cNvCxnSpPr>
            <a:stCxn id="105" idx="2"/>
            <a:endCxn id="119" idx="0"/>
          </p:cNvCxnSpPr>
          <p:nvPr/>
        </p:nvCxnSpPr>
        <p:spPr>
          <a:xfrm rot="5400000">
            <a:off x="8512000" y="2408328"/>
            <a:ext cx="1123500" cy="582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"/>
          <p:cNvCxnSpPr>
            <a:stCxn id="102" idx="2"/>
            <a:endCxn id="95" idx="0"/>
          </p:cNvCxnSpPr>
          <p:nvPr/>
        </p:nvCxnSpPr>
        <p:spPr>
          <a:xfrm flipH="1" rot="-5400000">
            <a:off x="3153750" y="3964605"/>
            <a:ext cx="645600" cy="13071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"/>
          <p:cNvCxnSpPr>
            <a:stCxn id="126" idx="2"/>
            <a:endCxn id="119" idx="0"/>
          </p:cNvCxnSpPr>
          <p:nvPr/>
        </p:nvCxnSpPr>
        <p:spPr>
          <a:xfrm flipH="1" rot="-5400000">
            <a:off x="7284875" y="1764224"/>
            <a:ext cx="896100" cy="2098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"/>
          <p:cNvCxnSpPr>
            <a:stCxn id="117" idx="2"/>
            <a:endCxn id="101" idx="0"/>
          </p:cNvCxnSpPr>
          <p:nvPr/>
        </p:nvCxnSpPr>
        <p:spPr>
          <a:xfrm flipH="1" rot="-5400000">
            <a:off x="2070500" y="1924837"/>
            <a:ext cx="720600" cy="7845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"/>
          <p:cNvCxnSpPr>
            <a:stCxn id="120" idx="2"/>
            <a:endCxn id="98" idx="0"/>
          </p:cNvCxnSpPr>
          <p:nvPr/>
        </p:nvCxnSpPr>
        <p:spPr>
          <a:xfrm>
            <a:off x="8782200" y="4551573"/>
            <a:ext cx="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"/>
          <p:cNvCxnSpPr>
            <a:stCxn id="123" idx="2"/>
            <a:endCxn id="101" idx="0"/>
          </p:cNvCxnSpPr>
          <p:nvPr/>
        </p:nvCxnSpPr>
        <p:spPr>
          <a:xfrm rot="5400000">
            <a:off x="2832900" y="1946735"/>
            <a:ext cx="720600" cy="7407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"/>
          <p:cNvSpPr txBox="1"/>
          <p:nvPr/>
        </p:nvSpPr>
        <p:spPr>
          <a:xfrm>
            <a:off x="10310425" y="182625"/>
            <a:ext cx="87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</a:t>
            </a:r>
            <a:endParaRPr sz="13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Output</a:t>
            </a:r>
            <a:endParaRPr sz="13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/>
          <p:nvPr/>
        </p:nvSpPr>
        <p:spPr>
          <a:xfrm>
            <a:off x="-2796" y="-2223"/>
            <a:ext cx="6341315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 &gt; 로그인 &gt; MyPage &gt; 어트랙션 예약 정보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964530" y="3937293"/>
            <a:ext cx="2743200" cy="1286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예약 취소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5" name="Google Shape;385;p20"/>
          <p:cNvGraphicFramePr/>
          <p:nvPr/>
        </p:nvGraphicFramePr>
        <p:xfrm>
          <a:off x="950148" y="20358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1494300"/>
                <a:gridCol w="2709300"/>
                <a:gridCol w="2029450"/>
                <a:gridCol w="2029450"/>
                <a:gridCol w="2029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날짜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시간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놀이기구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예약 인원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2021-10-23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14:00</a:t>
                      </a:r>
                      <a:endParaRPr b="0" i="0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자이로드롭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2021-10-23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아트란티스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6" name="Google Shape;386;p20"/>
          <p:cNvSpPr txBox="1"/>
          <p:nvPr/>
        </p:nvSpPr>
        <p:spPr>
          <a:xfrm>
            <a:off x="2337741" y="732191"/>
            <a:ext cx="7520911" cy="1146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[예약 어트랙션] 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/>
          <p:nvPr/>
        </p:nvSpPr>
        <p:spPr>
          <a:xfrm>
            <a:off x="-2796" y="-2223"/>
            <a:ext cx="7528036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 &gt; 로그인 &gt; MyPage &gt; 어트랙션 예약 정보 확인 &gt; 예약 취소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2" name="Google Shape;392;p21"/>
          <p:cNvGraphicFramePr/>
          <p:nvPr/>
        </p:nvGraphicFramePr>
        <p:xfrm>
          <a:off x="950148" y="20358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1494300"/>
                <a:gridCol w="2709300"/>
                <a:gridCol w="2029450"/>
                <a:gridCol w="2029450"/>
                <a:gridCol w="2029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날짜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시간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놀이기구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예약 인원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2021-10-23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14:00</a:t>
                      </a:r>
                      <a:endParaRPr b="0" i="0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자이로드롭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0" i="0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2021-10-23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아트란티스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3" name="Google Shape;393;p21"/>
          <p:cNvSpPr txBox="1"/>
          <p:nvPr/>
        </p:nvSpPr>
        <p:spPr>
          <a:xfrm>
            <a:off x="1287365" y="3580754"/>
            <a:ext cx="8414707" cy="2808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 할 번호 입력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예약이 취소되었습니다.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(엔터를 누르면 메뉴로 이동합니다.)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21"/>
          <p:cNvSpPr txBox="1"/>
          <p:nvPr/>
        </p:nvSpPr>
        <p:spPr>
          <a:xfrm>
            <a:off x="2337741" y="732191"/>
            <a:ext cx="7520911" cy="1146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[예약 어트랙션] 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로그인&gt; 사용자&gt;티켓 예매</a:t>
            </a:r>
            <a:endParaRPr/>
          </a:p>
        </p:txBody>
      </p:sp>
      <p:graphicFrame>
        <p:nvGraphicFramePr>
          <p:cNvPr id="400" name="Google Shape;400;p22"/>
          <p:cNvGraphicFramePr/>
          <p:nvPr/>
        </p:nvGraphicFramePr>
        <p:xfrm>
          <a:off x="2292990" y="26005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{99E8B784-76ED-4757-A5B9-CDE17B032A0D}</a:tableStyleId>
              </a:tblPr>
              <a:tblGrid>
                <a:gridCol w="1166950"/>
                <a:gridCol w="1166950"/>
                <a:gridCol w="1166950"/>
                <a:gridCol w="1166950"/>
                <a:gridCol w="1166950"/>
                <a:gridCol w="1166950"/>
                <a:gridCol w="1166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일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월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화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목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금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토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10/23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10/</a:t>
                      </a:r>
                      <a:r>
                        <a:rPr lang="ko-KR" sz="1800" u="none" cap="none" strike="noStrike"/>
                        <a:t>24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10/</a:t>
                      </a:r>
                      <a:r>
                        <a:rPr lang="ko-KR" sz="1800" u="none" cap="none" strike="noStrike"/>
                        <a:t>25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10/</a:t>
                      </a:r>
                      <a:r>
                        <a:rPr lang="ko-KR" sz="1800" u="none" cap="none" strike="noStrike"/>
                        <a:t>26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10/</a:t>
                      </a:r>
                      <a:r>
                        <a:rPr lang="ko-KR" sz="1800" u="none" cap="none" strike="noStrike"/>
                        <a:t>27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10/</a:t>
                      </a:r>
                      <a:r>
                        <a:rPr lang="ko-KR" sz="1800" u="none" cap="none" strike="noStrike"/>
                        <a:t>28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10/</a:t>
                      </a:r>
                      <a:r>
                        <a:rPr lang="ko-KR" sz="1800" u="none" cap="none" strike="noStrike"/>
                        <a:t>29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10/</a:t>
                      </a:r>
                      <a:r>
                        <a:rPr lang="ko-KR" sz="1800" u="none" cap="none" strike="noStrike"/>
                        <a:t>30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10/</a:t>
                      </a:r>
                      <a:r>
                        <a:rPr lang="ko-KR" sz="1800" u="none" cap="none" strike="noStrike"/>
                        <a:t>31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11/</a:t>
                      </a:r>
                      <a:r>
                        <a:rPr lang="ko-K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11/</a:t>
                      </a:r>
                      <a:r>
                        <a:rPr lang="ko-K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11/</a:t>
                      </a:r>
                      <a:r>
                        <a:rPr lang="ko-KR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11/</a:t>
                      </a:r>
                      <a:r>
                        <a:rPr lang="ko-KR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11/</a:t>
                      </a:r>
                      <a:r>
                        <a:rPr lang="ko-KR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1" name="Google Shape;401;p22"/>
          <p:cNvSpPr txBox="1"/>
          <p:nvPr/>
        </p:nvSpPr>
        <p:spPr>
          <a:xfrm>
            <a:off x="2228972" y="4554240"/>
            <a:ext cx="51270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예매하실 티켓의 날짜를 선택해주세요. (MMDD)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1026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2298583" y="1557555"/>
            <a:ext cx="827294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[티켓 예매]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 사용자&gt; 티켓 예매 &gt; 예매일</a:t>
            </a:r>
            <a:endParaRPr/>
          </a:p>
        </p:txBody>
      </p:sp>
      <p:sp>
        <p:nvSpPr>
          <p:cNvPr id="408" name="Google Shape;408;p23"/>
          <p:cNvSpPr txBox="1"/>
          <p:nvPr/>
        </p:nvSpPr>
        <p:spPr>
          <a:xfrm>
            <a:off x="2976694" y="341152"/>
            <a:ext cx="5742300" cy="7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[티켓 예매]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10월 26일 티켓 예매를 진행합니다.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성인: 40,000원 / 청소년: 20,000원 / 어린이: 10,000원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티켓 매수를 입력해주세요.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(B를 입력하면 뒤로 이동합니다.)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성인👉 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청소년👉 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어린이👉 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성인 3명, 청소년 2명, 어린이 0명 선택하셨습니다.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티켓 가격은 160,000원입니다.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결제하시겠습니까(Y/N)?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 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제휴카드를 사용하시겠습니까?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롯데카드(30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% 할인)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삼성카드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(10% 할인)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신한카드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(20% 할인)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사용 안 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 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삼성카드 할인으로 128,000원 결제됐습니다.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(엔터를 누르면 메뉴로 이동합니다.)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 사용자&gt; 어트랙션 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2755922" y="1670358"/>
            <a:ext cx="63504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=======================​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[어트랙션  예약]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=======================​</a:t>
            </a:r>
            <a:endParaRPr/>
          </a:p>
        </p:txBody>
      </p:sp>
      <p:sp>
        <p:nvSpPr>
          <p:cNvPr id="415" name="Google Shape;415;p24"/>
          <p:cNvSpPr txBox="1"/>
          <p:nvPr/>
        </p:nvSpPr>
        <p:spPr>
          <a:xfrm>
            <a:off x="3851283" y="2684409"/>
            <a:ext cx="4416338" cy="170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전체       2. 스릴      3. 호러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연인       5. 낭만      6. 어린이 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 사용자&gt; 어트랙션 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1" name="Google Shape;421;p25"/>
          <p:cNvGraphicFramePr/>
          <p:nvPr/>
        </p:nvGraphicFramePr>
        <p:xfrm>
          <a:off x="3222770" y="13981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{99E8B784-76ED-4757-A5B9-CDE17B032A0D}</a:tableStyleId>
              </a:tblPr>
              <a:tblGrid>
                <a:gridCol w="3722625"/>
                <a:gridCol w="1693375"/>
              </a:tblGrid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이용 가능한 놀이기구 목록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대기시간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1. T익스프레스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2. 쌍룡열차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3. 사파리 월드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4. 콜럼버스 대탐험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5. 아마존 익스프레스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6. 자이로 VR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7. 아마존 익스프레스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40분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8. 자이로 VR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50분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9. 자이로 VR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50분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10. 썬더폴스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10분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2" name="Google Shape;422;p25"/>
          <p:cNvSpPr txBox="1"/>
          <p:nvPr/>
        </p:nvSpPr>
        <p:spPr>
          <a:xfrm>
            <a:off x="2928385" y="5981225"/>
            <a:ext cx="5318153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      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25"/>
          <p:cNvSpPr txBox="1"/>
          <p:nvPr/>
        </p:nvSpPr>
        <p:spPr>
          <a:xfrm>
            <a:off x="4450502" y="5437284"/>
            <a:ext cx="56234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             1/10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25"/>
          <p:cNvSpPr txBox="1"/>
          <p:nvPr/>
        </p:nvSpPr>
        <p:spPr>
          <a:xfrm>
            <a:off x="2690070" y="550877"/>
            <a:ext cx="63504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=======================​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[어트랙션 예약]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=======================​</a:t>
            </a:r>
            <a:endParaRPr/>
          </a:p>
        </p:txBody>
      </p:sp>
      <p:sp>
        <p:nvSpPr>
          <p:cNvPr id="425" name="Google Shape;425;p25"/>
          <p:cNvSpPr txBox="1"/>
          <p:nvPr/>
        </p:nvSpPr>
        <p:spPr>
          <a:xfrm>
            <a:off x="3828328" y="5739069"/>
            <a:ext cx="438443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이전 페이지 | 다음 페이지 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예약할 어트랙션 번호를 입력하세요.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 뒤로 가기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 사용자&gt; 어트랙션 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1" name="Google Shape;431;p26"/>
          <p:cNvGraphicFramePr/>
          <p:nvPr/>
        </p:nvGraphicFramePr>
        <p:xfrm>
          <a:off x="3222770" y="13981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{99E8B784-76ED-4757-A5B9-CDE17B032A0D}</a:tableStyleId>
              </a:tblPr>
              <a:tblGrid>
                <a:gridCol w="3722625"/>
                <a:gridCol w="1693375"/>
              </a:tblGrid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이용 가능한 놀이기구 목록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대기시간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1. T익스프레스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2. 쌍룡열차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3. 사파리 월드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4. 콜럼버스 대탐험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5. 아마존 익스프레스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6. 자이로 VR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7. 아마존 익스프레스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40분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8. 자이로 VR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50분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9. 자이로 VR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50분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10. 썬더폴스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10분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2" name="Google Shape;432;p26"/>
          <p:cNvSpPr txBox="1"/>
          <p:nvPr/>
        </p:nvSpPr>
        <p:spPr>
          <a:xfrm>
            <a:off x="3182621" y="5642528"/>
            <a:ext cx="43021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예약할 어트랙션 번호를 입력하세요.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 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6"/>
          <p:cNvSpPr txBox="1"/>
          <p:nvPr/>
        </p:nvSpPr>
        <p:spPr>
          <a:xfrm>
            <a:off x="2690070" y="550877"/>
            <a:ext cx="63504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=======================​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[스릴 어트랙션 예약]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=======================​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 사용자&gt; 어트랙션 예약 &gt; 선택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27"/>
          <p:cNvSpPr txBox="1"/>
          <p:nvPr/>
        </p:nvSpPr>
        <p:spPr>
          <a:xfrm>
            <a:off x="2857849" y="1774271"/>
            <a:ext cx="630153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T익스프레스 예약을 진행합니다.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15:00 3/10  2. 16:00 4/10 3. 17:00 10/10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18:00 3/10  5. 19:00 4/10 6. 20:00 10/10  ...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예약할 시간을 선택해주세요.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(B를 입력하면 뒤로 이동합니다.)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 인원을 입력해주세요.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T익스프레스 15:00 3명 예약되었습니다.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(엔터를 누르면 메뉴로 이동합니다.)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27"/>
          <p:cNvSpPr txBox="1"/>
          <p:nvPr/>
        </p:nvSpPr>
        <p:spPr>
          <a:xfrm>
            <a:off x="2690070" y="851482"/>
            <a:ext cx="63504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=======================​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[어트랙션 예약]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=======================​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로그인&gt; 사용자&gt; 설문조사</a:t>
            </a:r>
            <a:endParaRPr/>
          </a:p>
        </p:txBody>
      </p:sp>
      <p:sp>
        <p:nvSpPr>
          <p:cNvPr id="446" name="Google Shape;446;p28"/>
          <p:cNvSpPr txBox="1"/>
          <p:nvPr/>
        </p:nvSpPr>
        <p:spPr>
          <a:xfrm>
            <a:off x="3186419" y="1746308"/>
            <a:ext cx="603587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[설문조사]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28"/>
          <p:cNvSpPr txBox="1"/>
          <p:nvPr/>
        </p:nvSpPr>
        <p:spPr>
          <a:xfrm>
            <a:off x="4172124" y="2690069"/>
            <a:ext cx="33863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 이달의 어트랙션 추천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고객의 소리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 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로그인&gt; 사용자&gt; 설문조사 &gt; 어트랙션 추천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3" name="Google Shape;453;p29"/>
          <p:cNvGraphicFramePr/>
          <p:nvPr/>
        </p:nvGraphicFramePr>
        <p:xfrm>
          <a:off x="3306659" y="237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{99E8B784-76ED-4757-A5B9-CDE17B032A0D}</a:tableStyleId>
              </a:tblPr>
              <a:tblGrid>
                <a:gridCol w="5272300"/>
              </a:tblGrid>
              <a:tr h="284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============================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[이달의 어트랙션 추천]</a:t>
                      </a:r>
                      <a:endParaRPr b="1" i="0" sz="1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============================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1. T익스프레스​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8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2. 쌍룡열차​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3. 사파리 월드​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4. 콜럼버스 대탐험​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5. 아마존 익스프레스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6. 자이로 VR​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7. 아마존 익스프레스​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8. 자이로 VR​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9. 자이로 VR​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10. 썬더폴스​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                          1/10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4" name="Google Shape;454;p29"/>
          <p:cNvSpPr txBox="1"/>
          <p:nvPr/>
        </p:nvSpPr>
        <p:spPr>
          <a:xfrm>
            <a:off x="3822584" y="5423484"/>
            <a:ext cx="51340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추천할 놀이기구 번호를 입력하세요. (1/3)​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 뒤로 가기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👉1​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T익스프레스를 추천했습니다.</a:t>
            </a:r>
            <a:endParaRPr/>
          </a:p>
        </p:txBody>
      </p:sp>
      <p:sp>
        <p:nvSpPr>
          <p:cNvPr id="455" name="Google Shape;455;p29"/>
          <p:cNvSpPr txBox="1"/>
          <p:nvPr/>
        </p:nvSpPr>
        <p:spPr>
          <a:xfrm>
            <a:off x="3976382" y="5052968"/>
            <a:ext cx="5623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이전 페이지 | 다음 페이지 &gt;​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순서도</a:t>
            </a:r>
            <a:endParaRPr/>
          </a:p>
        </p:txBody>
      </p:sp>
      <p:sp>
        <p:nvSpPr>
          <p:cNvPr id="148" name="Google Shape;148;p2"/>
          <p:cNvSpPr/>
          <p:nvPr/>
        </p:nvSpPr>
        <p:spPr>
          <a:xfrm flipH="1">
            <a:off x="5489471" y="340675"/>
            <a:ext cx="1365472" cy="305371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endParaRPr b="1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2"/>
          <p:cNvSpPr/>
          <p:nvPr/>
        </p:nvSpPr>
        <p:spPr>
          <a:xfrm flipH="1">
            <a:off x="10140473" y="1476872"/>
            <a:ext cx="1370127" cy="3036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ID/PW찾기</a:t>
            </a:r>
            <a:endParaRPr/>
          </a:p>
        </p:txBody>
      </p:sp>
      <p:sp>
        <p:nvSpPr>
          <p:cNvPr id="150" name="Google Shape;150;p2"/>
          <p:cNvSpPr/>
          <p:nvPr/>
        </p:nvSpPr>
        <p:spPr>
          <a:xfrm flipH="1">
            <a:off x="7821857" y="1476872"/>
            <a:ext cx="1364085" cy="30293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sp>
        <p:nvSpPr>
          <p:cNvPr id="151" name="Google Shape;151;p2"/>
          <p:cNvSpPr/>
          <p:nvPr/>
        </p:nvSpPr>
        <p:spPr>
          <a:xfrm flipH="1">
            <a:off x="1677007" y="1476910"/>
            <a:ext cx="1369584" cy="30363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용용랜드 정보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2"/>
          <p:cNvSpPr/>
          <p:nvPr/>
        </p:nvSpPr>
        <p:spPr>
          <a:xfrm flipH="1">
            <a:off x="335012" y="2021228"/>
            <a:ext cx="868713" cy="36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어트랙션 정보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"/>
          <p:cNvSpPr/>
          <p:nvPr/>
        </p:nvSpPr>
        <p:spPr>
          <a:xfrm flipH="1">
            <a:off x="1384056" y="2029557"/>
            <a:ext cx="868713" cy="36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퍼레이드 정보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2"/>
          <p:cNvSpPr/>
          <p:nvPr/>
        </p:nvSpPr>
        <p:spPr>
          <a:xfrm flipH="1">
            <a:off x="2434101" y="2021228"/>
            <a:ext cx="868601" cy="36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편의시설 정보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"/>
          <p:cNvSpPr/>
          <p:nvPr/>
        </p:nvSpPr>
        <p:spPr>
          <a:xfrm flipH="1">
            <a:off x="3483645" y="2031146"/>
            <a:ext cx="868601" cy="36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티켓요금 정보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"/>
          <p:cNvSpPr/>
          <p:nvPr/>
        </p:nvSpPr>
        <p:spPr>
          <a:xfrm flipH="1">
            <a:off x="335012" y="2467344"/>
            <a:ext cx="868713" cy="36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어트랙션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정보/순위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"/>
          <p:cNvSpPr/>
          <p:nvPr/>
        </p:nvSpPr>
        <p:spPr>
          <a:xfrm flipH="1">
            <a:off x="334618" y="3379187"/>
            <a:ext cx="868713" cy="36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테마별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어트랙션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"/>
          <p:cNvSpPr/>
          <p:nvPr/>
        </p:nvSpPr>
        <p:spPr>
          <a:xfrm flipH="1">
            <a:off x="335012" y="2913461"/>
            <a:ext cx="868713" cy="37298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어트랙션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 정보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2"/>
          <p:cNvSpPr/>
          <p:nvPr/>
        </p:nvSpPr>
        <p:spPr>
          <a:xfrm flipH="1">
            <a:off x="5494061" y="1476872"/>
            <a:ext cx="1369584" cy="30363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/>
          </a:p>
        </p:txBody>
      </p:sp>
      <p:sp>
        <p:nvSpPr>
          <p:cNvPr id="160" name="Google Shape;160;p2"/>
          <p:cNvSpPr/>
          <p:nvPr/>
        </p:nvSpPr>
        <p:spPr>
          <a:xfrm flipH="1">
            <a:off x="2741726" y="3423232"/>
            <a:ext cx="1368000" cy="302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/>
          </a:p>
        </p:txBody>
      </p:sp>
      <p:sp>
        <p:nvSpPr>
          <p:cNvPr id="161" name="Google Shape;161;p2"/>
          <p:cNvSpPr/>
          <p:nvPr/>
        </p:nvSpPr>
        <p:spPr>
          <a:xfrm flipH="1">
            <a:off x="7726814" y="3429000"/>
            <a:ext cx="1368000" cy="302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/>
          </a:p>
        </p:txBody>
      </p:sp>
      <p:sp>
        <p:nvSpPr>
          <p:cNvPr id="162" name="Google Shape;162;p2"/>
          <p:cNvSpPr/>
          <p:nvPr/>
        </p:nvSpPr>
        <p:spPr>
          <a:xfrm>
            <a:off x="3508441" y="4049447"/>
            <a:ext cx="868500" cy="36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어트렉션 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예약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2435930" y="4660378"/>
            <a:ext cx="8748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놀이기구 예약 정보 확인</a:t>
            </a:r>
            <a:endParaRPr/>
          </a:p>
        </p:txBody>
      </p:sp>
      <p:sp>
        <p:nvSpPr>
          <p:cNvPr id="164" name="Google Shape;164;p2"/>
          <p:cNvSpPr/>
          <p:nvPr/>
        </p:nvSpPr>
        <p:spPr>
          <a:xfrm>
            <a:off x="2455758" y="4049341"/>
            <a:ext cx="868800" cy="36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티켓 예매</a:t>
            </a:r>
            <a:endParaRPr/>
          </a:p>
        </p:txBody>
      </p:sp>
      <p:sp>
        <p:nvSpPr>
          <p:cNvPr id="165" name="Google Shape;165;p2"/>
          <p:cNvSpPr/>
          <p:nvPr/>
        </p:nvSpPr>
        <p:spPr>
          <a:xfrm>
            <a:off x="1400695" y="4668725"/>
            <a:ext cx="8748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티켓 예매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확인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1398484" y="4049394"/>
            <a:ext cx="870300" cy="36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Page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365460" y="4660378"/>
            <a:ext cx="8748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확인</a:t>
            </a: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365460" y="5572173"/>
            <a:ext cx="865500" cy="365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370050" y="5117717"/>
            <a:ext cx="865500" cy="365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조회 및 수정</a:t>
            </a: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4565034" y="4049500"/>
            <a:ext cx="864300" cy="362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3500433" y="4684800"/>
            <a:ext cx="872100" cy="36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어트랙션 추천</a:t>
            </a: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4561107" y="4688764"/>
            <a:ext cx="872100" cy="36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 소리</a:t>
            </a:r>
            <a:endParaRPr/>
          </a:p>
        </p:txBody>
      </p:sp>
      <p:sp>
        <p:nvSpPr>
          <p:cNvPr id="173" name="Google Shape;173;p2"/>
          <p:cNvSpPr/>
          <p:nvPr/>
        </p:nvSpPr>
        <p:spPr>
          <a:xfrm>
            <a:off x="5702128" y="4048447"/>
            <a:ext cx="869100" cy="36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회원관리</a:t>
            </a:r>
            <a:endParaRPr/>
          </a:p>
        </p:txBody>
      </p:sp>
      <p:sp>
        <p:nvSpPr>
          <p:cNvPr id="174" name="Google Shape;174;p2"/>
          <p:cNvSpPr/>
          <p:nvPr/>
        </p:nvSpPr>
        <p:spPr>
          <a:xfrm>
            <a:off x="5702128" y="4529213"/>
            <a:ext cx="869100" cy="36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회원검색</a:t>
            </a:r>
            <a:endParaRPr/>
          </a:p>
        </p:txBody>
      </p:sp>
      <p:sp>
        <p:nvSpPr>
          <p:cNvPr id="175" name="Google Shape;175;p2"/>
          <p:cNvSpPr/>
          <p:nvPr/>
        </p:nvSpPr>
        <p:spPr>
          <a:xfrm>
            <a:off x="5702128" y="4981209"/>
            <a:ext cx="869100" cy="37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회원삭제</a:t>
            </a:r>
            <a:endParaRPr/>
          </a:p>
        </p:txBody>
      </p:sp>
      <p:sp>
        <p:nvSpPr>
          <p:cNvPr id="176" name="Google Shape;176;p2"/>
          <p:cNvSpPr/>
          <p:nvPr/>
        </p:nvSpPr>
        <p:spPr>
          <a:xfrm>
            <a:off x="6750285" y="4047038"/>
            <a:ext cx="876000" cy="367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 관리</a:t>
            </a: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6754876" y="4520032"/>
            <a:ext cx="868200" cy="367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직원검색</a:t>
            </a: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6750285" y="5432815"/>
            <a:ext cx="877500" cy="3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직원수정</a:t>
            </a: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6750285" y="5905240"/>
            <a:ext cx="877500" cy="357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직원삭제</a:t>
            </a: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6754876" y="4979054"/>
            <a:ext cx="868200" cy="370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직원추가</a:t>
            </a: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7977210" y="4047269"/>
            <a:ext cx="871200" cy="368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놀이공원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정보 관리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7968510" y="4527214"/>
            <a:ext cx="879900" cy="3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어트랙션 ON/OFF 관리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7969110" y="4990732"/>
            <a:ext cx="879300" cy="36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어트랙션 대기열 관리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7967160" y="5430427"/>
            <a:ext cx="870000" cy="36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퍼레이드 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정보 관리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9010688" y="5431327"/>
            <a:ext cx="8685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퍼레이드 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이름 수정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10201722" y="4045594"/>
            <a:ext cx="880500" cy="368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놀이공원 통계</a:t>
            </a: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9020644" y="4047269"/>
            <a:ext cx="871200" cy="368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티켓 예매현황</a:t>
            </a: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0206822" y="4516284"/>
            <a:ext cx="870300" cy="37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이용자 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10208172" y="4991484"/>
            <a:ext cx="867600" cy="366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전체 이용자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1173025" y="5898958"/>
            <a:ext cx="871500" cy="370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 소리 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11173025" y="5432826"/>
            <a:ext cx="871500" cy="36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이달의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어트랙션 순위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"/>
          <p:cNvSpPr/>
          <p:nvPr/>
        </p:nvSpPr>
        <p:spPr>
          <a:xfrm flipH="1">
            <a:off x="5491766" y="877756"/>
            <a:ext cx="1365472" cy="305371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놀이공원 현황</a:t>
            </a:r>
            <a:endParaRPr b="1" i="0" sz="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3" name="Google Shape;193;p2"/>
          <p:cNvCxnSpPr>
            <a:stCxn id="148" idx="2"/>
            <a:endCxn id="192" idx="0"/>
          </p:cNvCxnSpPr>
          <p:nvPr/>
        </p:nvCxnSpPr>
        <p:spPr>
          <a:xfrm>
            <a:off x="6172207" y="646046"/>
            <a:ext cx="2400" cy="231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2"/>
          <p:cNvCxnSpPr/>
          <p:nvPr/>
        </p:nvCxnSpPr>
        <p:spPr>
          <a:xfrm>
            <a:off x="2361799" y="1323074"/>
            <a:ext cx="84637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2"/>
          <p:cNvCxnSpPr/>
          <p:nvPr/>
        </p:nvCxnSpPr>
        <p:spPr>
          <a:xfrm>
            <a:off x="6169975" y="1168264"/>
            <a:ext cx="0" cy="15481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2"/>
          <p:cNvCxnSpPr>
            <a:endCxn id="151" idx="0"/>
          </p:cNvCxnSpPr>
          <p:nvPr/>
        </p:nvCxnSpPr>
        <p:spPr>
          <a:xfrm>
            <a:off x="2361799" y="1323010"/>
            <a:ext cx="0" cy="15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2"/>
          <p:cNvCxnSpPr/>
          <p:nvPr/>
        </p:nvCxnSpPr>
        <p:spPr>
          <a:xfrm>
            <a:off x="6169975" y="1323074"/>
            <a:ext cx="0" cy="15383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2"/>
          <p:cNvCxnSpPr/>
          <p:nvPr/>
        </p:nvCxnSpPr>
        <p:spPr>
          <a:xfrm>
            <a:off x="8514251" y="1323036"/>
            <a:ext cx="0" cy="15383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Google Shape;199;p2"/>
          <p:cNvCxnSpPr/>
          <p:nvPr/>
        </p:nvCxnSpPr>
        <p:spPr>
          <a:xfrm>
            <a:off x="10825536" y="1323036"/>
            <a:ext cx="0" cy="15383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0" name="Google Shape;200;p2"/>
          <p:cNvCxnSpPr/>
          <p:nvPr/>
        </p:nvCxnSpPr>
        <p:spPr>
          <a:xfrm>
            <a:off x="1831291" y="3870053"/>
            <a:ext cx="3168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2"/>
          <p:cNvCxnSpPr>
            <a:stCxn id="160" idx="2"/>
          </p:cNvCxnSpPr>
          <p:nvPr/>
        </p:nvCxnSpPr>
        <p:spPr>
          <a:xfrm>
            <a:off x="3425726" y="3725632"/>
            <a:ext cx="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2"/>
          <p:cNvCxnSpPr>
            <a:stCxn id="160" idx="2"/>
          </p:cNvCxnSpPr>
          <p:nvPr/>
        </p:nvCxnSpPr>
        <p:spPr>
          <a:xfrm flipH="1">
            <a:off x="3423326" y="3725632"/>
            <a:ext cx="2400" cy="1443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2"/>
          <p:cNvCxnSpPr>
            <a:endCxn id="166" idx="0"/>
          </p:cNvCxnSpPr>
          <p:nvPr/>
        </p:nvCxnSpPr>
        <p:spPr>
          <a:xfrm>
            <a:off x="1833634" y="3869994"/>
            <a:ext cx="0" cy="17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4" name="Google Shape;204;p2"/>
          <p:cNvCxnSpPr/>
          <p:nvPr/>
        </p:nvCxnSpPr>
        <p:spPr>
          <a:xfrm>
            <a:off x="4988642" y="3870053"/>
            <a:ext cx="0" cy="17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" name="Google Shape;205;p2"/>
          <p:cNvCxnSpPr/>
          <p:nvPr/>
        </p:nvCxnSpPr>
        <p:spPr>
          <a:xfrm>
            <a:off x="2900982" y="3868263"/>
            <a:ext cx="0" cy="17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2"/>
          <p:cNvCxnSpPr/>
          <p:nvPr/>
        </p:nvCxnSpPr>
        <p:spPr>
          <a:xfrm>
            <a:off x="3950470" y="3868262"/>
            <a:ext cx="0" cy="17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2"/>
          <p:cNvCxnSpPr/>
          <p:nvPr/>
        </p:nvCxnSpPr>
        <p:spPr>
          <a:xfrm>
            <a:off x="6044151" y="3867696"/>
            <a:ext cx="4511700" cy="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2"/>
          <p:cNvCxnSpPr/>
          <p:nvPr/>
        </p:nvCxnSpPr>
        <p:spPr>
          <a:xfrm>
            <a:off x="6042692" y="3867695"/>
            <a:ext cx="0" cy="17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" name="Google Shape;209;p2"/>
          <p:cNvCxnSpPr/>
          <p:nvPr/>
        </p:nvCxnSpPr>
        <p:spPr>
          <a:xfrm>
            <a:off x="7120753" y="3867694"/>
            <a:ext cx="0" cy="17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" name="Google Shape;210;p2"/>
          <p:cNvCxnSpPr/>
          <p:nvPr/>
        </p:nvCxnSpPr>
        <p:spPr>
          <a:xfrm>
            <a:off x="8412810" y="3867691"/>
            <a:ext cx="0" cy="17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2"/>
          <p:cNvCxnSpPr/>
          <p:nvPr/>
        </p:nvCxnSpPr>
        <p:spPr>
          <a:xfrm>
            <a:off x="9398470" y="3870053"/>
            <a:ext cx="0" cy="17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" name="Google Shape;212;p2"/>
          <p:cNvCxnSpPr>
            <a:stCxn id="173" idx="2"/>
            <a:endCxn id="174" idx="0"/>
          </p:cNvCxnSpPr>
          <p:nvPr/>
        </p:nvCxnSpPr>
        <p:spPr>
          <a:xfrm>
            <a:off x="6136678" y="4410847"/>
            <a:ext cx="0" cy="11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2"/>
          <p:cNvCxnSpPr>
            <a:stCxn id="174" idx="2"/>
            <a:endCxn id="175" idx="0"/>
          </p:cNvCxnSpPr>
          <p:nvPr/>
        </p:nvCxnSpPr>
        <p:spPr>
          <a:xfrm>
            <a:off x="6136678" y="4891613"/>
            <a:ext cx="0" cy="8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2"/>
          <p:cNvCxnSpPr>
            <a:stCxn id="176" idx="2"/>
            <a:endCxn id="177" idx="0"/>
          </p:cNvCxnSpPr>
          <p:nvPr/>
        </p:nvCxnSpPr>
        <p:spPr>
          <a:xfrm>
            <a:off x="7188285" y="4414538"/>
            <a:ext cx="600" cy="10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p2"/>
          <p:cNvCxnSpPr>
            <a:stCxn id="177" idx="2"/>
            <a:endCxn id="180" idx="0"/>
          </p:cNvCxnSpPr>
          <p:nvPr/>
        </p:nvCxnSpPr>
        <p:spPr>
          <a:xfrm>
            <a:off x="7188976" y="4887532"/>
            <a:ext cx="0" cy="9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p2"/>
          <p:cNvCxnSpPr>
            <a:stCxn id="180" idx="2"/>
            <a:endCxn id="178" idx="0"/>
          </p:cNvCxnSpPr>
          <p:nvPr/>
        </p:nvCxnSpPr>
        <p:spPr>
          <a:xfrm>
            <a:off x="7188976" y="5349854"/>
            <a:ext cx="0" cy="8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2"/>
          <p:cNvCxnSpPr>
            <a:stCxn id="178" idx="2"/>
            <a:endCxn id="179" idx="0"/>
          </p:cNvCxnSpPr>
          <p:nvPr/>
        </p:nvCxnSpPr>
        <p:spPr>
          <a:xfrm>
            <a:off x="7189035" y="5796415"/>
            <a:ext cx="0" cy="10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8" name="Google Shape;218;p2"/>
          <p:cNvCxnSpPr>
            <a:stCxn id="166" idx="2"/>
            <a:endCxn id="167" idx="0"/>
          </p:cNvCxnSpPr>
          <p:nvPr/>
        </p:nvCxnSpPr>
        <p:spPr>
          <a:xfrm rot="5400000">
            <a:off x="1193734" y="4020594"/>
            <a:ext cx="249000" cy="103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9" name="Google Shape;219;p2"/>
          <p:cNvCxnSpPr>
            <a:stCxn id="159" idx="2"/>
            <a:endCxn id="160" idx="0"/>
          </p:cNvCxnSpPr>
          <p:nvPr/>
        </p:nvCxnSpPr>
        <p:spPr>
          <a:xfrm rot="5400000">
            <a:off x="3980903" y="1225355"/>
            <a:ext cx="1642800" cy="2753100"/>
          </a:xfrm>
          <a:prstGeom prst="bentConnector3">
            <a:avLst>
              <a:gd fmla="val 6445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" name="Google Shape;220;p2"/>
          <p:cNvCxnSpPr>
            <a:stCxn id="166" idx="2"/>
            <a:endCxn id="163" idx="0"/>
          </p:cNvCxnSpPr>
          <p:nvPr/>
        </p:nvCxnSpPr>
        <p:spPr>
          <a:xfrm flipH="1" rot="-5400000">
            <a:off x="2229034" y="4016094"/>
            <a:ext cx="249000" cy="1039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" name="Google Shape;221;p2"/>
          <p:cNvCxnSpPr>
            <a:stCxn id="166" idx="2"/>
            <a:endCxn id="165" idx="0"/>
          </p:cNvCxnSpPr>
          <p:nvPr/>
        </p:nvCxnSpPr>
        <p:spPr>
          <a:xfrm>
            <a:off x="1833634" y="4411494"/>
            <a:ext cx="4500" cy="25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2" name="Google Shape;222;p2"/>
          <p:cNvCxnSpPr>
            <a:stCxn id="167" idx="2"/>
            <a:endCxn id="169" idx="0"/>
          </p:cNvCxnSpPr>
          <p:nvPr/>
        </p:nvCxnSpPr>
        <p:spPr>
          <a:xfrm>
            <a:off x="802860" y="5020378"/>
            <a:ext cx="0" cy="9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3" name="Google Shape;223;p2"/>
          <p:cNvCxnSpPr>
            <a:stCxn id="169" idx="2"/>
            <a:endCxn id="168" idx="0"/>
          </p:cNvCxnSpPr>
          <p:nvPr/>
        </p:nvCxnSpPr>
        <p:spPr>
          <a:xfrm flipH="1">
            <a:off x="798300" y="5483417"/>
            <a:ext cx="4500" cy="8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4" name="Google Shape;224;p2"/>
          <p:cNvCxnSpPr/>
          <p:nvPr/>
        </p:nvCxnSpPr>
        <p:spPr>
          <a:xfrm>
            <a:off x="8410814" y="3731400"/>
            <a:ext cx="0" cy="13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5" name="Google Shape;225;p2"/>
          <p:cNvCxnSpPr/>
          <p:nvPr/>
        </p:nvCxnSpPr>
        <p:spPr>
          <a:xfrm>
            <a:off x="769368" y="1892725"/>
            <a:ext cx="314857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2"/>
          <p:cNvCxnSpPr>
            <a:endCxn id="152" idx="0"/>
          </p:cNvCxnSpPr>
          <p:nvPr/>
        </p:nvCxnSpPr>
        <p:spPr>
          <a:xfrm>
            <a:off x="769369" y="1892828"/>
            <a:ext cx="0" cy="12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2"/>
          <p:cNvCxnSpPr>
            <a:endCxn id="155" idx="0"/>
          </p:cNvCxnSpPr>
          <p:nvPr/>
        </p:nvCxnSpPr>
        <p:spPr>
          <a:xfrm>
            <a:off x="3917946" y="1902746"/>
            <a:ext cx="0" cy="12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2"/>
          <p:cNvCxnSpPr/>
          <p:nvPr/>
        </p:nvCxnSpPr>
        <p:spPr>
          <a:xfrm>
            <a:off x="1818413" y="1892725"/>
            <a:ext cx="0" cy="1285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2"/>
          <p:cNvCxnSpPr/>
          <p:nvPr/>
        </p:nvCxnSpPr>
        <p:spPr>
          <a:xfrm>
            <a:off x="2868401" y="1892725"/>
            <a:ext cx="0" cy="1402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" name="Google Shape;230;p2"/>
          <p:cNvCxnSpPr>
            <a:stCxn id="152" idx="2"/>
            <a:endCxn id="156" idx="0"/>
          </p:cNvCxnSpPr>
          <p:nvPr/>
        </p:nvCxnSpPr>
        <p:spPr>
          <a:xfrm>
            <a:off x="769369" y="2385028"/>
            <a:ext cx="0" cy="8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1" name="Google Shape;231;p2"/>
          <p:cNvCxnSpPr>
            <a:stCxn id="156" idx="2"/>
            <a:endCxn id="158" idx="0"/>
          </p:cNvCxnSpPr>
          <p:nvPr/>
        </p:nvCxnSpPr>
        <p:spPr>
          <a:xfrm>
            <a:off x="769369" y="2831144"/>
            <a:ext cx="0" cy="8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2" name="Google Shape;232;p2"/>
          <p:cNvCxnSpPr>
            <a:stCxn id="158" idx="2"/>
            <a:endCxn id="157" idx="0"/>
          </p:cNvCxnSpPr>
          <p:nvPr/>
        </p:nvCxnSpPr>
        <p:spPr>
          <a:xfrm flipH="1">
            <a:off x="769069" y="3286441"/>
            <a:ext cx="300" cy="9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2"/>
          <p:cNvCxnSpPr/>
          <p:nvPr/>
        </p:nvCxnSpPr>
        <p:spPr>
          <a:xfrm flipH="1" rot="-5400000">
            <a:off x="4858242" y="4549864"/>
            <a:ext cx="277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2"/>
          <p:cNvCxnSpPr>
            <a:stCxn id="159" idx="2"/>
            <a:endCxn id="161" idx="0"/>
          </p:cNvCxnSpPr>
          <p:nvPr/>
        </p:nvCxnSpPr>
        <p:spPr>
          <a:xfrm flipH="1" rot="-5400000">
            <a:off x="6470603" y="1488755"/>
            <a:ext cx="1648500" cy="2232000"/>
          </a:xfrm>
          <a:prstGeom prst="bentConnector3">
            <a:avLst>
              <a:gd fmla="val 6445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p2"/>
          <p:cNvCxnSpPr/>
          <p:nvPr/>
        </p:nvCxnSpPr>
        <p:spPr>
          <a:xfrm rot="5400000">
            <a:off x="4343821" y="4032853"/>
            <a:ext cx="249000" cy="103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6" name="Google Shape;236;p2"/>
          <p:cNvSpPr/>
          <p:nvPr/>
        </p:nvSpPr>
        <p:spPr>
          <a:xfrm>
            <a:off x="10208172" y="5431184"/>
            <a:ext cx="867600" cy="366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설문조사</a:t>
            </a:r>
            <a:endParaRPr/>
          </a:p>
        </p:txBody>
      </p:sp>
      <p:sp>
        <p:nvSpPr>
          <p:cNvPr id="237" name="Google Shape;237;p2"/>
          <p:cNvSpPr/>
          <p:nvPr/>
        </p:nvSpPr>
        <p:spPr>
          <a:xfrm>
            <a:off x="9010688" y="5900902"/>
            <a:ext cx="8685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퍼레이드 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날짜 수정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2"/>
          <p:cNvSpPr/>
          <p:nvPr/>
        </p:nvSpPr>
        <p:spPr>
          <a:xfrm>
            <a:off x="9010688" y="6370477"/>
            <a:ext cx="8685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퍼레이드 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내용 수정</a:t>
            </a:r>
            <a:endParaRPr b="0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9" name="Google Shape;239;p2"/>
          <p:cNvCxnSpPr>
            <a:stCxn id="181" idx="1"/>
            <a:endCxn id="182" idx="1"/>
          </p:cNvCxnSpPr>
          <p:nvPr/>
        </p:nvCxnSpPr>
        <p:spPr>
          <a:xfrm flipH="1">
            <a:off x="7968510" y="4231319"/>
            <a:ext cx="8700" cy="477600"/>
          </a:xfrm>
          <a:prstGeom prst="bentConnector3">
            <a:avLst>
              <a:gd fmla="val 283706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" name="Google Shape;240;p2"/>
          <p:cNvCxnSpPr>
            <a:stCxn id="181" idx="1"/>
            <a:endCxn id="183" idx="1"/>
          </p:cNvCxnSpPr>
          <p:nvPr/>
        </p:nvCxnSpPr>
        <p:spPr>
          <a:xfrm flipH="1">
            <a:off x="7969110" y="4231319"/>
            <a:ext cx="8100" cy="943500"/>
          </a:xfrm>
          <a:prstGeom prst="bentConnector3">
            <a:avLst>
              <a:gd fmla="val 303981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" name="Google Shape;241;p2"/>
          <p:cNvCxnSpPr>
            <a:stCxn id="181" idx="1"/>
            <a:endCxn id="184" idx="1"/>
          </p:cNvCxnSpPr>
          <p:nvPr/>
        </p:nvCxnSpPr>
        <p:spPr>
          <a:xfrm flipH="1">
            <a:off x="7967310" y="4231319"/>
            <a:ext cx="9900" cy="1383300"/>
          </a:xfrm>
          <a:prstGeom prst="bentConnector3">
            <a:avLst>
              <a:gd fmla="val 250681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2"/>
          <p:cNvCxnSpPr>
            <a:stCxn id="184" idx="3"/>
            <a:endCxn id="185" idx="1"/>
          </p:cNvCxnSpPr>
          <p:nvPr/>
        </p:nvCxnSpPr>
        <p:spPr>
          <a:xfrm>
            <a:off x="8837160" y="5614627"/>
            <a:ext cx="173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" name="Google Shape;243;p2"/>
          <p:cNvCxnSpPr>
            <a:stCxn id="185" idx="2"/>
            <a:endCxn id="237" idx="0"/>
          </p:cNvCxnSpPr>
          <p:nvPr/>
        </p:nvCxnSpPr>
        <p:spPr>
          <a:xfrm>
            <a:off x="9444938" y="5797927"/>
            <a:ext cx="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4" name="Google Shape;244;p2"/>
          <p:cNvCxnSpPr>
            <a:stCxn id="237" idx="2"/>
            <a:endCxn id="238" idx="0"/>
          </p:cNvCxnSpPr>
          <p:nvPr/>
        </p:nvCxnSpPr>
        <p:spPr>
          <a:xfrm>
            <a:off x="9444938" y="6267502"/>
            <a:ext cx="0" cy="102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Google Shape;245;p2"/>
          <p:cNvCxnSpPr/>
          <p:nvPr/>
        </p:nvCxnSpPr>
        <p:spPr>
          <a:xfrm>
            <a:off x="10561870" y="3870053"/>
            <a:ext cx="0" cy="17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6" name="Google Shape;246;p2"/>
          <p:cNvCxnSpPr>
            <a:stCxn id="186" idx="1"/>
            <a:endCxn id="188" idx="1"/>
          </p:cNvCxnSpPr>
          <p:nvPr/>
        </p:nvCxnSpPr>
        <p:spPr>
          <a:xfrm>
            <a:off x="10201722" y="4229644"/>
            <a:ext cx="5100" cy="472800"/>
          </a:xfrm>
          <a:prstGeom prst="bentConnector3">
            <a:avLst>
              <a:gd fmla="val -466911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7" name="Google Shape;247;p2"/>
          <p:cNvCxnSpPr>
            <a:stCxn id="186" idx="1"/>
            <a:endCxn id="189" idx="1"/>
          </p:cNvCxnSpPr>
          <p:nvPr/>
        </p:nvCxnSpPr>
        <p:spPr>
          <a:xfrm>
            <a:off x="10201722" y="4229644"/>
            <a:ext cx="6600" cy="945300"/>
          </a:xfrm>
          <a:prstGeom prst="bentConnector3">
            <a:avLst>
              <a:gd fmla="val -360795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2"/>
          <p:cNvCxnSpPr>
            <a:stCxn id="186" idx="1"/>
            <a:endCxn id="236" idx="1"/>
          </p:cNvCxnSpPr>
          <p:nvPr/>
        </p:nvCxnSpPr>
        <p:spPr>
          <a:xfrm>
            <a:off x="10201722" y="4229644"/>
            <a:ext cx="6600" cy="1385100"/>
          </a:xfrm>
          <a:prstGeom prst="bentConnector3">
            <a:avLst>
              <a:gd fmla="val -360795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2"/>
          <p:cNvCxnSpPr>
            <a:stCxn id="236" idx="3"/>
            <a:endCxn id="191" idx="1"/>
          </p:cNvCxnSpPr>
          <p:nvPr/>
        </p:nvCxnSpPr>
        <p:spPr>
          <a:xfrm>
            <a:off x="11075772" y="5614634"/>
            <a:ext cx="97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p2"/>
          <p:cNvCxnSpPr>
            <a:stCxn id="191" idx="2"/>
            <a:endCxn id="190" idx="0"/>
          </p:cNvCxnSpPr>
          <p:nvPr/>
        </p:nvCxnSpPr>
        <p:spPr>
          <a:xfrm>
            <a:off x="11608775" y="5796426"/>
            <a:ext cx="0" cy="10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0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로그인&gt; 사용자&gt; 설문조사 &gt; 고객의 소리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30"/>
          <p:cNvSpPr txBox="1"/>
          <p:nvPr/>
        </p:nvSpPr>
        <p:spPr>
          <a:xfrm>
            <a:off x="3633832" y="1620474"/>
            <a:ext cx="556050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[고객의 소리]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고객님의 의견을 자유롭게 남겨주세요.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👉재밌어요.^^ 다음에 또 올게요~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소중한 의견 감사합니다.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(엔터를 누르면 메뉴로 이동합니다.)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1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 &gt; 로그인</a:t>
            </a:r>
            <a:endParaRPr/>
          </a:p>
        </p:txBody>
      </p:sp>
      <p:sp>
        <p:nvSpPr>
          <p:cNvPr id="467" name="Google Shape;467;p31"/>
          <p:cNvSpPr txBox="1"/>
          <p:nvPr/>
        </p:nvSpPr>
        <p:spPr>
          <a:xfrm>
            <a:off x="2618469" y="3304136"/>
            <a:ext cx="6607772" cy="128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: admin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 : 1234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31"/>
          <p:cNvSpPr txBox="1"/>
          <p:nvPr/>
        </p:nvSpPr>
        <p:spPr>
          <a:xfrm>
            <a:off x="1524000" y="2539432"/>
            <a:ext cx="9144000" cy="74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7747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🎈오늘 놀이공원은 쾌적합니다.🎈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31"/>
          <p:cNvSpPr txBox="1"/>
          <p:nvPr/>
        </p:nvSpPr>
        <p:spPr>
          <a:xfrm>
            <a:off x="1592510" y="1470506"/>
            <a:ext cx="9144000" cy="1366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ko-KR"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Dragon Land</a:t>
            </a:r>
            <a:endParaRPr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 &gt; 로그인 &gt; 관리자 페이지</a:t>
            </a:r>
            <a:endParaRPr/>
          </a:p>
        </p:txBody>
      </p:sp>
      <p:sp>
        <p:nvSpPr>
          <p:cNvPr id="475" name="Google Shape;475;p32"/>
          <p:cNvSpPr txBox="1"/>
          <p:nvPr/>
        </p:nvSpPr>
        <p:spPr>
          <a:xfrm>
            <a:off x="2618469" y="3304136"/>
            <a:ext cx="6607772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32"/>
          <p:cNvSpPr txBox="1"/>
          <p:nvPr/>
        </p:nvSpPr>
        <p:spPr>
          <a:xfrm>
            <a:off x="1592510" y="1470506"/>
            <a:ext cx="9144000" cy="1366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 sz="4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77" name="Google Shape;477;p32"/>
          <p:cNvSpPr txBox="1"/>
          <p:nvPr/>
        </p:nvSpPr>
        <p:spPr>
          <a:xfrm>
            <a:off x="4223474" y="1118874"/>
            <a:ext cx="3877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[관리자 메뉴]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관리자님 환영합니다!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회원 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직원 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놀이공원 정보 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티켓 예매 현황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놀이공원 통계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 관리자 &gt; 회원관리 &gt; </a:t>
            </a:r>
            <a:endParaRPr/>
          </a:p>
        </p:txBody>
      </p:sp>
      <p:graphicFrame>
        <p:nvGraphicFramePr>
          <p:cNvPr id="483" name="Google Shape;483;p33"/>
          <p:cNvGraphicFramePr/>
          <p:nvPr/>
        </p:nvGraphicFramePr>
        <p:xfrm>
          <a:off x="877748" y="13895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1512000"/>
                <a:gridCol w="1512000"/>
                <a:gridCol w="1512000"/>
                <a:gridCol w="1512000"/>
                <a:gridCol w="1512000"/>
                <a:gridCol w="1512000"/>
                <a:gridCol w="1512000"/>
              </a:tblGrid>
              <a:tr h="327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회원번호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ID​​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PW​​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이름​​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주민번호​​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전화번호​​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주소​​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​AAA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​1234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​홍길동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​990909-1143846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​010-5138-1354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​서울시 강남구~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003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004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005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006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007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0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008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15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009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010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​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858562" y="5054386"/>
            <a:ext cx="3232030" cy="1719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이전 페이지 | 다음 페이지 &gt; 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회원 정보 검색 -&gt;33P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회원 정보 삭제 -&gt;34P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 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33"/>
          <p:cNvSpPr txBox="1"/>
          <p:nvPr/>
        </p:nvSpPr>
        <p:spPr>
          <a:xfrm>
            <a:off x="4005873" y="544569"/>
            <a:ext cx="38771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        회원 관리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33"/>
          <p:cNvSpPr txBox="1"/>
          <p:nvPr/>
        </p:nvSpPr>
        <p:spPr>
          <a:xfrm>
            <a:off x="10693831" y="5188799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1/10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"/>
          <p:cNvSpPr/>
          <p:nvPr/>
        </p:nvSpPr>
        <p:spPr>
          <a:xfrm>
            <a:off x="-2796" y="-2223"/>
            <a:ext cx="6020490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 관리자 페이지 &gt; 회원 관리&gt;1.회원검색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34"/>
          <p:cNvSpPr txBox="1"/>
          <p:nvPr/>
        </p:nvSpPr>
        <p:spPr>
          <a:xfrm>
            <a:off x="3321206" y="2271131"/>
            <a:ext cx="38954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검색할 회원의 이름을 입력하세요.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 홍길동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34"/>
          <p:cNvSpPr txBox="1"/>
          <p:nvPr/>
        </p:nvSpPr>
        <p:spPr>
          <a:xfrm>
            <a:off x="2447692" y="1063083"/>
            <a:ext cx="64323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[회원 검색]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4" name="Google Shape;494;p34"/>
          <p:cNvGraphicFramePr/>
          <p:nvPr/>
        </p:nvGraphicFramePr>
        <p:xfrm>
          <a:off x="1000213" y="33948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1493100"/>
                <a:gridCol w="1493100"/>
                <a:gridCol w="1493100"/>
                <a:gridCol w="1493100"/>
                <a:gridCol w="1493100"/>
                <a:gridCol w="1493100"/>
                <a:gridCol w="1493100"/>
              </a:tblGrid>
              <a:tr h="32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회원번호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ID​​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PW​​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이름​​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주민번호​​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전화번호​​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주소​​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lang="ko-KR" sz="1600" u="none" cap="none" strike="noStrike"/>
                        <a:t>001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​AAA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​1234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​홍길동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​990909-1143846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​010-5138-1354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​서울시 강남구~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5" name="Google Shape;495;p34"/>
          <p:cNvSpPr txBox="1"/>
          <p:nvPr/>
        </p:nvSpPr>
        <p:spPr>
          <a:xfrm>
            <a:off x="914400" y="4393721"/>
            <a:ext cx="52592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(엔터를 누르면 메뉴로 이동합니다.)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/>
          <p:nvPr/>
        </p:nvSpPr>
        <p:spPr>
          <a:xfrm>
            <a:off x="-4725" y="-4152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 관리자 &gt; 회원관리 &gt; 2.회원 삭제</a:t>
            </a:r>
            <a:endParaRPr/>
          </a:p>
        </p:txBody>
      </p:sp>
      <p:sp>
        <p:nvSpPr>
          <p:cNvPr id="501" name="Google Shape;501;p35"/>
          <p:cNvSpPr txBox="1"/>
          <p:nvPr/>
        </p:nvSpPr>
        <p:spPr>
          <a:xfrm>
            <a:off x="3180018" y="2089704"/>
            <a:ext cx="58407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회원번호를 입력해주세요.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 뒤로가기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(회원 번호가 없으면 경고.)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//회원번호 입력시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회원정보: 번호 이름 ID PW 주민번호 전화번호 주소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회원정보를 삭제하시겠습니까?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(Y/N)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 = 삭제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 = 취소(다시 번호 입력 받음)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삭제가 완료되었습니다.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(엔터를 누르면 메뉴로 이동합니다.)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35"/>
          <p:cNvSpPr txBox="1"/>
          <p:nvPr/>
        </p:nvSpPr>
        <p:spPr>
          <a:xfrm>
            <a:off x="3583651" y="1041771"/>
            <a:ext cx="4755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삭제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" name="Google Shape;507;p36"/>
          <p:cNvGraphicFramePr/>
          <p:nvPr/>
        </p:nvGraphicFramePr>
        <p:xfrm>
          <a:off x="715536" y="1245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1318625"/>
                <a:gridCol w="1185750"/>
                <a:gridCol w="1042650"/>
                <a:gridCol w="2995025"/>
                <a:gridCol w="2307825"/>
                <a:gridCol w="1767925"/>
              </a:tblGrid>
              <a:tr h="29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고유번호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나이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주소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핸드폰 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근무지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홍길동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서울시 종로구 혜화동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010-9222-0000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회전목마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ㅇㅇ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ㅇㅇ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010-9222-6666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미정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ㅇㅇ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ㅇㅇ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010-9222-6666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청용열차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ㅇㅇ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ㅇ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010-9222-6666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미정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dㅇ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ㅇㅇ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010-9222-6666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아틀란티스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006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ㅇ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dㅇ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010-9222-6666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후룸라이드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007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ㅇㅇ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ㅇ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010-9222-6666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미정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008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ㅇㅇㅇ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34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010-9222-6666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미정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9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009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ㅇㅇㄴ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010-9222-6666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미정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9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ㄴㄴㅇ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010-9222-6666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미정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8" name="Google Shape;508;p36"/>
          <p:cNvSpPr/>
          <p:nvPr/>
        </p:nvSpPr>
        <p:spPr>
          <a:xfrm>
            <a:off x="-2796" y="-2223"/>
            <a:ext cx="6234221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 관리자 페이지 &gt; 직원 관리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p36"/>
          <p:cNvSpPr txBox="1"/>
          <p:nvPr/>
        </p:nvSpPr>
        <p:spPr>
          <a:xfrm>
            <a:off x="673975" y="5310805"/>
            <a:ext cx="4536688" cy="153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이전 페이지 | 다음 페이지 &gt; 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직원 검색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직원 추가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직원 근무지 배치 및 수정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직원 삭제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 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36"/>
          <p:cNvSpPr txBox="1"/>
          <p:nvPr/>
        </p:nvSpPr>
        <p:spPr>
          <a:xfrm>
            <a:off x="2834575" y="399807"/>
            <a:ext cx="58097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[직원 관리]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36"/>
          <p:cNvSpPr txBox="1"/>
          <p:nvPr/>
        </p:nvSpPr>
        <p:spPr>
          <a:xfrm>
            <a:off x="5672253" y="5523570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1/10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7"/>
          <p:cNvSpPr/>
          <p:nvPr/>
        </p:nvSpPr>
        <p:spPr>
          <a:xfrm>
            <a:off x="-2796" y="-2223"/>
            <a:ext cx="6020490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 관리자 페이지 &gt; 직원 관리&gt;1.직원검색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37"/>
          <p:cNvSpPr txBox="1"/>
          <p:nvPr/>
        </p:nvSpPr>
        <p:spPr>
          <a:xfrm>
            <a:off x="3451304" y="2271132"/>
            <a:ext cx="40441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검색할 직원의 이름을 입력하세요.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 홍길동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37"/>
          <p:cNvSpPr txBox="1"/>
          <p:nvPr/>
        </p:nvSpPr>
        <p:spPr>
          <a:xfrm>
            <a:off x="2447692" y="1063083"/>
            <a:ext cx="64323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[직원검색]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9" name="Google Shape;519;p37"/>
          <p:cNvGraphicFramePr/>
          <p:nvPr/>
        </p:nvGraphicFramePr>
        <p:xfrm>
          <a:off x="700835" y="35464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1351600"/>
                <a:gridCol w="1215400"/>
                <a:gridCol w="1068700"/>
                <a:gridCol w="3069900"/>
                <a:gridCol w="2365525"/>
                <a:gridCol w="1812125"/>
              </a:tblGrid>
              <a:tr h="299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고유번호​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이름​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나이​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주소​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핸드폰 번호​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근무지​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9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001​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홍길동​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24​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서울시 종로구 혜화동​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010-9222-0000​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회전목마​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9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005​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홍길동​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27​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서울시 종로구 혜화동​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010-9222-0000​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회전목마​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/>
          <p:nvPr/>
        </p:nvSpPr>
        <p:spPr>
          <a:xfrm>
            <a:off x="-2796" y="-2223"/>
            <a:ext cx="6020490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 관리자 페이지 &gt; 직원 관리&gt;2.직원추가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38"/>
          <p:cNvSpPr txBox="1"/>
          <p:nvPr/>
        </p:nvSpPr>
        <p:spPr>
          <a:xfrm>
            <a:off x="3395548" y="2317595"/>
            <a:ext cx="424861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핸드폰 번호: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근무지: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직원이 추가되었습니다.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(엔터를 누르면 메뉴로 이동합니다.)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38"/>
          <p:cNvSpPr txBox="1"/>
          <p:nvPr/>
        </p:nvSpPr>
        <p:spPr>
          <a:xfrm>
            <a:off x="2447692" y="1063083"/>
            <a:ext cx="643239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[직원추가]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/>
          <p:nvPr/>
        </p:nvSpPr>
        <p:spPr>
          <a:xfrm>
            <a:off x="-2796" y="-2223"/>
            <a:ext cx="8743246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 관리자 페이지 &gt; 직원 관리&gt;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3.직원 근무지 배치 및 수정&gt;수정 (1번선택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39"/>
          <p:cNvSpPr txBox="1"/>
          <p:nvPr/>
        </p:nvSpPr>
        <p:spPr>
          <a:xfrm>
            <a:off x="1546304" y="1945888"/>
            <a:ext cx="9341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직원의 번호를 입력하세요.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배치를 변경할 근무지를 입력하세요.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 청룡열차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1,홍길동,24,서울시 종로구 혜화동,010-9992-9222,청룡열차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근무지 변경이 완료되었습니다.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(엔터를 누르면 메뉴로 이동합니다.)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39"/>
          <p:cNvSpPr txBox="1"/>
          <p:nvPr/>
        </p:nvSpPr>
        <p:spPr>
          <a:xfrm>
            <a:off x="2745059" y="721357"/>
            <a:ext cx="603280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[직원 근무지 배치 및 수정]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033cb3a56_0_0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 &gt; 용용랜드 정보</a:t>
            </a:r>
            <a:endParaRPr/>
          </a:p>
        </p:txBody>
      </p:sp>
      <p:sp>
        <p:nvSpPr>
          <p:cNvPr id="256" name="Google Shape;256;g10033cb3a56_0_0"/>
          <p:cNvSpPr txBox="1"/>
          <p:nvPr/>
        </p:nvSpPr>
        <p:spPr>
          <a:xfrm>
            <a:off x="4927820" y="3667088"/>
            <a:ext cx="21882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어트랙션 정보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퍼레이드 정보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편의시설 정보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티켓요금 정보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 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g10033cb3a56_0_0"/>
          <p:cNvSpPr txBox="1"/>
          <p:nvPr/>
        </p:nvSpPr>
        <p:spPr>
          <a:xfrm>
            <a:off x="1524000" y="1857003"/>
            <a:ext cx="91440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ko-KR"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 </a:t>
            </a:r>
            <a:r>
              <a:rPr lang="ko-KR" sz="67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Dragon Land</a:t>
            </a:r>
            <a:br>
              <a:rPr lang="ko-KR" sz="67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</a:b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🎈오늘 용용랜드는 쾌적합니다.🎈</a:t>
            </a:r>
            <a:endParaRPr sz="24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0"/>
          <p:cNvSpPr/>
          <p:nvPr/>
        </p:nvSpPr>
        <p:spPr>
          <a:xfrm>
            <a:off x="-2796" y="-2223"/>
            <a:ext cx="6094830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 관리자 페이지 &gt; 직원 관리&gt;4.직원삭제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40"/>
          <p:cNvSpPr txBox="1"/>
          <p:nvPr/>
        </p:nvSpPr>
        <p:spPr>
          <a:xfrm>
            <a:off x="3795519" y="2869439"/>
            <a:ext cx="3707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삭제할 직원 번호를 입력하세요: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 1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삭제하겠습니까? (Y/N)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 Y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40"/>
          <p:cNvSpPr txBox="1"/>
          <p:nvPr/>
        </p:nvSpPr>
        <p:spPr>
          <a:xfrm>
            <a:off x="2656781" y="1431801"/>
            <a:ext cx="687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[직원 삭제]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2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 관리자 &gt; 놀이공원 정보 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42"/>
          <p:cNvSpPr txBox="1"/>
          <p:nvPr/>
        </p:nvSpPr>
        <p:spPr>
          <a:xfrm>
            <a:off x="4306521" y="2738435"/>
            <a:ext cx="4856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어트랙션 ON/OFF 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어트랙션 대기열 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퍼레이드 정보 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 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42"/>
          <p:cNvSpPr txBox="1"/>
          <p:nvPr/>
        </p:nvSpPr>
        <p:spPr>
          <a:xfrm>
            <a:off x="2770017" y="1506397"/>
            <a:ext cx="6878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================================== 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[놀이공원 정보 관리]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" name="Google Shape;552;p41"/>
          <p:cNvGraphicFramePr/>
          <p:nvPr/>
        </p:nvGraphicFramePr>
        <p:xfrm>
          <a:off x="561125" y="16839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{99E8B784-76ED-4757-A5B9-CDE17B032A0D}</a:tableStyleId>
              </a:tblPr>
              <a:tblGrid>
                <a:gridCol w="1020150"/>
                <a:gridCol w="2622025"/>
                <a:gridCol w="1387025"/>
              </a:tblGrid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번호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 어트랙션 목록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운행 여부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1. T익스프레스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2. 쌍룡열차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3. 사파리 월드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4. 콜럼버스 대탐험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r>
                        <a:rPr lang="ko-KR" sz="1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FF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...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...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...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10. 썬더폴스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OFF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3" name="Google Shape;553;p41"/>
          <p:cNvSpPr txBox="1"/>
          <p:nvPr/>
        </p:nvSpPr>
        <p:spPr>
          <a:xfrm>
            <a:off x="-363475" y="629164"/>
            <a:ext cx="687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================================== 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[어트랙션 ON/OFF 관리]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p41"/>
          <p:cNvSpPr txBox="1"/>
          <p:nvPr/>
        </p:nvSpPr>
        <p:spPr>
          <a:xfrm>
            <a:off x="472526" y="4961330"/>
            <a:ext cx="8077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이전 페이지 | 다음 페이지 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 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ON/OFF 관리할 어트랙션 번호(전체 ON시 : ON, 전체 OFF시 : OFF):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6414400" y="1683975"/>
            <a:ext cx="5777600" cy="2911575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입력하신 [T익스프레스]를 OFF 하시겠습니까? (Y/N)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[T익스프레스]를 OFF 하였습니다.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어트랙션을 OFF 하시겠습니까?(Y/N)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어트랙션을 OFF 하였습니다.</a:t>
            </a:r>
            <a:endParaRPr/>
          </a:p>
        </p:txBody>
      </p:sp>
      <p:sp>
        <p:nvSpPr>
          <p:cNvPr id="556" name="Google Shape;556;p41"/>
          <p:cNvSpPr/>
          <p:nvPr/>
        </p:nvSpPr>
        <p:spPr>
          <a:xfrm>
            <a:off x="-2800" y="-2225"/>
            <a:ext cx="7511700" cy="521800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 관리자 &gt; 놀이공원 정보 관리 &gt; 어트랙션 ON/OFF 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41"/>
          <p:cNvSpPr txBox="1"/>
          <p:nvPr/>
        </p:nvSpPr>
        <p:spPr>
          <a:xfrm>
            <a:off x="2587327" y="4406230"/>
            <a:ext cx="97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/ 10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2" name="Google Shape;562;gfcf1854c03_0_2"/>
          <p:cNvGraphicFramePr/>
          <p:nvPr/>
        </p:nvGraphicFramePr>
        <p:xfrm>
          <a:off x="561125" y="16839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{99E8B784-76ED-4757-A5B9-CDE17B032A0D}</a:tableStyleId>
              </a:tblPr>
              <a:tblGrid>
                <a:gridCol w="1020150"/>
                <a:gridCol w="2622025"/>
                <a:gridCol w="1387025"/>
              </a:tblGrid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번호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 어트랙션 목록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대기 시간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1. T익스프레스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2. 쌍룡열차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3. 사파리 월드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4. 콜럼버스 대탐험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30분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...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...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...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10. 썬더폴스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10분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3" name="Google Shape;563;gfcf1854c03_0_2"/>
          <p:cNvSpPr txBox="1"/>
          <p:nvPr/>
        </p:nvSpPr>
        <p:spPr>
          <a:xfrm>
            <a:off x="-363475" y="629164"/>
            <a:ext cx="687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================================== 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[어트랙션 대기열 관리]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gfcf1854c03_0_2"/>
          <p:cNvSpPr/>
          <p:nvPr/>
        </p:nvSpPr>
        <p:spPr>
          <a:xfrm>
            <a:off x="5953075" y="1541725"/>
            <a:ext cx="6056225" cy="3270925"/>
          </a:xfrm>
          <a:prstGeom prst="flowChartProcess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이전 페이지 | 다음 페이지 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 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대기열을 수정할 어트랙션을 입력해주세요.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선택한 어트랙션의 대기 시간을 입력해주세요.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30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[T익스프레스] 의 대기시간을[30분] 으로 수정하였습니다.</a:t>
            </a:r>
            <a:endParaRPr/>
          </a:p>
        </p:txBody>
      </p:sp>
      <p:sp>
        <p:nvSpPr>
          <p:cNvPr id="565" name="Google Shape;565;gfcf1854c03_0_2"/>
          <p:cNvSpPr txBox="1"/>
          <p:nvPr/>
        </p:nvSpPr>
        <p:spPr>
          <a:xfrm>
            <a:off x="2587327" y="4406230"/>
            <a:ext cx="97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/ 10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gfcf1854c03_0_2"/>
          <p:cNvSpPr/>
          <p:nvPr/>
        </p:nvSpPr>
        <p:spPr>
          <a:xfrm>
            <a:off x="-2800" y="-2225"/>
            <a:ext cx="7511700" cy="521800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 관리자 &gt; 놀이공원 정보 관리 &gt; 어트랙션 대기열 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4"/>
          <p:cNvSpPr/>
          <p:nvPr/>
        </p:nvSpPr>
        <p:spPr>
          <a:xfrm>
            <a:off x="-2796" y="-2223"/>
            <a:ext cx="9407934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  관리자 &gt; 놀이공원 정보 관리 &gt; 퍼레이드 정보 관리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2" name="Google Shape;572;p44"/>
          <p:cNvGraphicFramePr/>
          <p:nvPr/>
        </p:nvGraphicFramePr>
        <p:xfrm>
          <a:off x="4572755" y="3392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1382350"/>
                <a:gridCol w="1771625"/>
              </a:tblGrid>
              <a:tr h="29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회차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시간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13:00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8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19:00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3" name="Google Shape;573;p44"/>
          <p:cNvSpPr txBox="1"/>
          <p:nvPr/>
        </p:nvSpPr>
        <p:spPr>
          <a:xfrm>
            <a:off x="2652746" y="611651"/>
            <a:ext cx="68784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================================== 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[퍼레이드 정보 관리]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44"/>
          <p:cNvSpPr txBox="1"/>
          <p:nvPr/>
        </p:nvSpPr>
        <p:spPr>
          <a:xfrm>
            <a:off x="1857638" y="1462218"/>
            <a:ext cx="847567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문라이트 퍼레이드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(2021.10.22 ~ 2021.11.03)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밤을 화려하게 장식해 줄 빛의 축제​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반짝이는 빛과 신나는 음악이 만드는 환상의 퍼레이드!  ​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장소: 퍼레이드 길 및 카니발 광장​</a:t>
            </a:r>
            <a:endParaRPr/>
          </a:p>
        </p:txBody>
      </p:sp>
      <p:sp>
        <p:nvSpPr>
          <p:cNvPr id="575" name="Google Shape;575;p44"/>
          <p:cNvSpPr txBox="1"/>
          <p:nvPr/>
        </p:nvSpPr>
        <p:spPr>
          <a:xfrm>
            <a:off x="3799327" y="4610164"/>
            <a:ext cx="4856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퍼레이드 이름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퍼레이드 날짜 수정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퍼레이드 정보 수정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 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 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cf1854c03_0_19"/>
          <p:cNvSpPr/>
          <p:nvPr/>
        </p:nvSpPr>
        <p:spPr>
          <a:xfrm>
            <a:off x="-2796" y="-2223"/>
            <a:ext cx="9407934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&gt;  관리자 &gt; 놀이공원 정보 관리 &gt; 1/2/3. 퍼레이드 정보 수정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gfcf1854c03_0_19"/>
          <p:cNvSpPr txBox="1"/>
          <p:nvPr/>
        </p:nvSpPr>
        <p:spPr>
          <a:xfrm>
            <a:off x="-319054" y="611651"/>
            <a:ext cx="687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================================== 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[퍼레이드 이름 수정]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gfcf1854c03_0_19"/>
          <p:cNvSpPr txBox="1"/>
          <p:nvPr/>
        </p:nvSpPr>
        <p:spPr>
          <a:xfrm>
            <a:off x="964575" y="1745175"/>
            <a:ext cx="4556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퍼레이드 이름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 해피 할로윈 퍼레이드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퍼레이드 이름이 수정 되었습니다.</a:t>
            </a:r>
            <a:endParaRPr/>
          </a:p>
        </p:txBody>
      </p:sp>
      <p:sp>
        <p:nvSpPr>
          <p:cNvPr id="583" name="Google Shape;583;gfcf1854c03_0_19"/>
          <p:cNvSpPr txBox="1"/>
          <p:nvPr/>
        </p:nvSpPr>
        <p:spPr>
          <a:xfrm>
            <a:off x="-307604" y="3562801"/>
            <a:ext cx="687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================================== 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[퍼레이드 날짜 수정]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gfcf1854c03_0_19"/>
          <p:cNvSpPr txBox="1"/>
          <p:nvPr/>
        </p:nvSpPr>
        <p:spPr>
          <a:xfrm>
            <a:off x="976025" y="4696325"/>
            <a:ext cx="4556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퍼레이드 날짜 수정(YYYYMMDD)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시작일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20211101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종료일 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20211130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퍼레이드 날짜가 수정 되었습니다.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gfcf1854c03_0_19"/>
          <p:cNvSpPr txBox="1"/>
          <p:nvPr/>
        </p:nvSpPr>
        <p:spPr>
          <a:xfrm>
            <a:off x="5532421" y="611651"/>
            <a:ext cx="687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================================== 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[퍼레이드 내용 수정]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gfcf1854c03_0_19"/>
          <p:cNvSpPr txBox="1"/>
          <p:nvPr/>
        </p:nvSpPr>
        <p:spPr>
          <a:xfrm>
            <a:off x="6816050" y="1745175"/>
            <a:ext cx="4556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퍼레이드 내용 수정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Trick or Treat! 무서운 마녀와 호박 드라큘라까지 용용랜드에 할로윈이 찾아옵니다!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퍼레이드 내용이 수정 되었습니다.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6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로그인&gt;관리자페이지&gt;티켓 예매 현황확인</a:t>
            </a:r>
            <a:endParaRPr/>
          </a:p>
        </p:txBody>
      </p:sp>
      <p:sp>
        <p:nvSpPr>
          <p:cNvPr id="592" name="Google Shape;592;p46"/>
          <p:cNvSpPr txBox="1"/>
          <p:nvPr/>
        </p:nvSpPr>
        <p:spPr>
          <a:xfrm>
            <a:off x="570571" y="5616498"/>
            <a:ext cx="61869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이전 페이지 | 다음 페이지 &gt;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46"/>
          <p:cNvSpPr txBox="1"/>
          <p:nvPr/>
        </p:nvSpPr>
        <p:spPr>
          <a:xfrm>
            <a:off x="2717181" y="477644"/>
            <a:ext cx="654390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[당일 티켓 예매자 목록]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4" name="Google Shape;594;p46"/>
          <p:cNvGraphicFramePr/>
          <p:nvPr/>
        </p:nvGraphicFramePr>
        <p:xfrm>
          <a:off x="631902" y="14775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1144850"/>
                <a:gridCol w="1042650"/>
                <a:gridCol w="1083525"/>
                <a:gridCol w="2095500"/>
                <a:gridCol w="1819500"/>
                <a:gridCol w="1819500"/>
                <a:gridCol w="2181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회원번호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아이디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주민번호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핸드폰번호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주소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매수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001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rrr111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홍길동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999999-9999992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010-9999-9999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서울시 성북구 성북동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성인2 청소년1 어린이1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022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rrr111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홍길동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999999-9999992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010-9999-9999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서울시 성북구 성북동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성인1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013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rrr111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홍길동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999999-9999992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010-9999-9999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서울시 성북구 성북동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청소년2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156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rrr111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홍길동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999999-9999992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010-9999-9999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서울시 성북구 성북동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성인2 청소년1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034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rrr111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홍길동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999999-9999992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010-9999-9999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서울시 성북구 성북동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성인2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066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rrr111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홍길동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999999-9999992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010-9999-9999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서울시 성북구 성북동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성인2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022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rrr111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홍길동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999999-9999992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010-9999-9999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서울시 성북구 성북동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성인2 청소년1 어린이1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354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rrr111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홍길동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999999-9999992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010-9999-9999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서울시 성북구 성북동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성인2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027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rrr111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홍길동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999999-9999992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010-9999-9999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서울시 성북구 성북동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성인2 청소년1 어린이1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005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rrr111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홍길동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999999-9999992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010-9999-9999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서울시 성북구 성북동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성인2 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7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로그인&gt;관리자페이지&gt;놀이공원통계</a:t>
            </a:r>
            <a:endParaRPr/>
          </a:p>
        </p:txBody>
      </p:sp>
      <p:sp>
        <p:nvSpPr>
          <p:cNvPr id="600" name="Google Shape;600;p47"/>
          <p:cNvSpPr txBox="1"/>
          <p:nvPr/>
        </p:nvSpPr>
        <p:spPr>
          <a:xfrm>
            <a:off x="4594267" y="2961742"/>
            <a:ext cx="2743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당월 이용자 현황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전체 이용자 현황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설문조사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p47"/>
          <p:cNvSpPr txBox="1"/>
          <p:nvPr/>
        </p:nvSpPr>
        <p:spPr>
          <a:xfrm>
            <a:off x="2438572" y="1258144"/>
            <a:ext cx="63487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[놀이공원 통계]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fb12c34723_2_0"/>
          <p:cNvSpPr txBox="1"/>
          <p:nvPr/>
        </p:nvSpPr>
        <p:spPr>
          <a:xfrm>
            <a:off x="1575623" y="473322"/>
            <a:ext cx="8895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[전체 이용자 현황]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gfb12c34723_2_0"/>
          <p:cNvSpPr txBox="1"/>
          <p:nvPr/>
        </p:nvSpPr>
        <p:spPr>
          <a:xfrm>
            <a:off x="0" y="0"/>
            <a:ext cx="57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gfb12c34723_2_0"/>
          <p:cNvSpPr/>
          <p:nvPr/>
        </p:nvSpPr>
        <p:spPr>
          <a:xfrm>
            <a:off x="-2801" y="-2225"/>
            <a:ext cx="6227450" cy="521800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로그인&gt;관리자페이지&gt;놀이공원통계&gt;전체 이용자 현황</a:t>
            </a:r>
            <a:endParaRPr/>
          </a:p>
        </p:txBody>
      </p:sp>
      <p:sp>
        <p:nvSpPr>
          <p:cNvPr id="609" name="Google Shape;609;gfb12c34723_2_0"/>
          <p:cNvSpPr txBox="1"/>
          <p:nvPr/>
        </p:nvSpPr>
        <p:spPr>
          <a:xfrm>
            <a:off x="2242050" y="1530000"/>
            <a:ext cx="8988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[날짜]		</a:t>
            </a:r>
            <a:r>
              <a:rPr lang="ko-KR" sz="1800"/>
              <a:t>[총 인원]		[ 성인 ]		[청소년]		[어린이]		[총 매출]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20</a:t>
            </a:r>
            <a:r>
              <a:rPr lang="ko-KR" sz="1800"/>
              <a:t>21년 10월 		00000명		0000명		00000명		0000명	</a:t>
            </a:r>
            <a:r>
              <a:rPr lang="ko-KR" sz="1800">
                <a:solidFill>
                  <a:schemeClr val="dk1"/>
                </a:solidFill>
              </a:rPr>
              <a:t> 00000000000원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2021년 09월 		00000명		0000명		00000명		0000명	 00000000000원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2021년 08월 		00000명		0000명		00000명		0000명	 00000000000원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2021년 07월 		00000명		0000명		00000명		0000명	 00000000000원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2021년 06월 		00000명		0000명		00000명		0000명	 00000000000원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2021년 05월 		00000명		0000명		00000명		0000명	 00000000000원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2021년 04월 		00000명		0000명		00000명		0000명	 00000000000원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2021년 03월 		00000명		0000명		00000명		0000명	 00000000000원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2021년 02월 		00000명		0000명		00000명		0000명	 00000000000원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2021년 01월 		00000명		0000명		00000명		0000명	 00000000000원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2020년 12월 		00000명		0000명		00000명		0000명	 00000000000원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2020년 11월 		00000명		0000명		00000명		0000명	 00000000000원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1/1000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gfb12c34723_2_0"/>
          <p:cNvSpPr txBox="1"/>
          <p:nvPr/>
        </p:nvSpPr>
        <p:spPr>
          <a:xfrm>
            <a:off x="2242038" y="5686204"/>
            <a:ext cx="427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이전 페이지 | 다음 페이지 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 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8"/>
          <p:cNvSpPr/>
          <p:nvPr/>
        </p:nvSpPr>
        <p:spPr>
          <a:xfrm>
            <a:off x="-2796" y="-2223"/>
            <a:ext cx="6308562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로그인&gt;관리자페이지&gt;놀이공원 통계&gt;해당월 이용자 현황</a:t>
            </a:r>
            <a:endParaRPr/>
          </a:p>
        </p:txBody>
      </p:sp>
      <p:sp>
        <p:nvSpPr>
          <p:cNvPr id="616" name="Google Shape;616;p48"/>
          <p:cNvSpPr txBox="1"/>
          <p:nvPr/>
        </p:nvSpPr>
        <p:spPr>
          <a:xfrm>
            <a:off x="1575623" y="473322"/>
            <a:ext cx="889495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[10월 현황]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총인원 : 325,232명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 : 34,219,058,012,538원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p48"/>
          <p:cNvSpPr txBox="1"/>
          <p:nvPr/>
        </p:nvSpPr>
        <p:spPr>
          <a:xfrm>
            <a:off x="4232400" y="5635680"/>
            <a:ext cx="65243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확인할 날짜를 입력하세요.(YYMMDD)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B.뒤로 가기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👉210908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48"/>
          <p:cNvSpPr txBox="1"/>
          <p:nvPr/>
        </p:nvSpPr>
        <p:spPr>
          <a:xfrm>
            <a:off x="4364206" y="6397680"/>
            <a:ext cx="413607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  인원       매출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성인:   00명  1000000원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청소년:00명  1000000원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어린이:00명  1000000원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총인원:00명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총매출:10000000원입니다.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9" name="Google Shape;619;p48"/>
          <p:cNvGraphicFramePr/>
          <p:nvPr/>
        </p:nvGraphicFramePr>
        <p:xfrm>
          <a:off x="1328443" y="18307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{99E8B784-76ED-4757-A5B9-CDE17B032A0D}</a:tableStyleId>
              </a:tblPr>
              <a:tblGrid>
                <a:gridCol w="1428075"/>
                <a:gridCol w="1428075"/>
                <a:gridCol w="1428075"/>
                <a:gridCol w="1428075"/>
                <a:gridCol w="1428075"/>
                <a:gridCol w="1428075"/>
                <a:gridCol w="1428075"/>
              </a:tblGrid>
              <a:tr h="322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월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화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금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69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29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 &gt; 용용랜드 정보 &gt; 어트랙션 정보</a:t>
            </a:r>
            <a:endParaRPr/>
          </a:p>
        </p:txBody>
      </p:sp>
      <p:sp>
        <p:nvSpPr>
          <p:cNvPr id="263" name="Google Shape;263;p5"/>
          <p:cNvSpPr txBox="1"/>
          <p:nvPr/>
        </p:nvSpPr>
        <p:spPr>
          <a:xfrm>
            <a:off x="4114000" y="2075257"/>
            <a:ext cx="4416338" cy="128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1위 회전 목마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2위 쌍룡 열차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5위 범퍼카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5"/>
          <p:cNvSpPr txBox="1"/>
          <p:nvPr/>
        </p:nvSpPr>
        <p:spPr>
          <a:xfrm>
            <a:off x="1524000" y="978579"/>
            <a:ext cx="91432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이달의 어트랙션 순위 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/>
          </a:p>
        </p:txBody>
      </p:sp>
      <p:sp>
        <p:nvSpPr>
          <p:cNvPr id="265" name="Google Shape;265;p5"/>
          <p:cNvSpPr txBox="1"/>
          <p:nvPr/>
        </p:nvSpPr>
        <p:spPr>
          <a:xfrm>
            <a:off x="1524000" y="3507658"/>
            <a:ext cx="91402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 어트랙션 정보 ]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/>
          </a:p>
        </p:txBody>
      </p:sp>
      <p:sp>
        <p:nvSpPr>
          <p:cNvPr id="266" name="Google Shape;266;p5"/>
          <p:cNvSpPr txBox="1"/>
          <p:nvPr/>
        </p:nvSpPr>
        <p:spPr>
          <a:xfrm>
            <a:off x="3454399" y="4777507"/>
            <a:ext cx="536786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나에게 맞는 어트랙션을 찾아보세요. 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전체 보기   2. 스릴      3. 호러  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연인          5. 낭만      6. 어린이 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9"/>
          <p:cNvSpPr/>
          <p:nvPr/>
        </p:nvSpPr>
        <p:spPr>
          <a:xfrm>
            <a:off x="-2796" y="-2223"/>
            <a:ext cx="5983318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로그인&gt;관리자페이지&gt;놀이공원 통계&gt;설문조사</a:t>
            </a:r>
            <a:endParaRPr/>
          </a:p>
        </p:txBody>
      </p:sp>
      <p:sp>
        <p:nvSpPr>
          <p:cNvPr id="625" name="Google Shape;625;p49"/>
          <p:cNvSpPr txBox="1"/>
          <p:nvPr/>
        </p:nvSpPr>
        <p:spPr>
          <a:xfrm>
            <a:off x="4315522" y="2819400"/>
            <a:ext cx="2743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1.이달의 어트랙션 순위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2.고객의 소리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49"/>
          <p:cNvSpPr txBox="1"/>
          <p:nvPr/>
        </p:nvSpPr>
        <p:spPr>
          <a:xfrm>
            <a:off x="2680009" y="1304693"/>
            <a:ext cx="59212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[설문 조사]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0"/>
          <p:cNvSpPr/>
          <p:nvPr/>
        </p:nvSpPr>
        <p:spPr>
          <a:xfrm>
            <a:off x="-2796" y="-2223"/>
            <a:ext cx="6308562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로그인&gt;관리자 페이지&gt;놀이공원 통계&gt;놀이기구 인기순위</a:t>
            </a:r>
            <a:endParaRPr/>
          </a:p>
        </p:txBody>
      </p:sp>
      <p:sp>
        <p:nvSpPr>
          <p:cNvPr id="632" name="Google Shape;632;p50"/>
          <p:cNvSpPr txBox="1"/>
          <p:nvPr/>
        </p:nvSpPr>
        <p:spPr>
          <a:xfrm>
            <a:off x="3811623" y="1941963"/>
            <a:ext cx="582837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1.아틀란티스 123표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2.청용열차 111표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3.바이킹 98표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10.회전목마 5표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                       1/10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50"/>
          <p:cNvSpPr txBox="1"/>
          <p:nvPr/>
        </p:nvSpPr>
        <p:spPr>
          <a:xfrm>
            <a:off x="2784847" y="922253"/>
            <a:ext cx="6553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[이달의 어트랙션 순위]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773013" y="5554329"/>
            <a:ext cx="427649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이전 페이지 | 다음 페이지 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 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1"/>
          <p:cNvSpPr/>
          <p:nvPr/>
        </p:nvSpPr>
        <p:spPr>
          <a:xfrm>
            <a:off x="-2796" y="-2223"/>
            <a:ext cx="5593026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로그인&gt;관리자 페이지&gt;놀이공원 통계&gt;고객의 소리</a:t>
            </a:r>
            <a:endParaRPr/>
          </a:p>
        </p:txBody>
      </p:sp>
      <p:sp>
        <p:nvSpPr>
          <p:cNvPr id="640" name="Google Shape;640;p51"/>
          <p:cNvSpPr txBox="1"/>
          <p:nvPr/>
        </p:nvSpPr>
        <p:spPr>
          <a:xfrm>
            <a:off x="3130918" y="1139812"/>
            <a:ext cx="7183879" cy="521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[21/10/24] 회전 목마가 좀 더 빨랐으면 좋겠네요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 [21/10/24] 청용열차가 너무 느려요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 [21/10/24] 아틀란티스가 좀 더 높은 곳에서 떨어지면 좋겠어요.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[21/10/24] 재밌어요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 [21/10/24] 다음에 또 올게요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10. [21/10/24] 휴 힘들다..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이전 페이지 | 다음 페이지 &gt;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51"/>
          <p:cNvSpPr txBox="1"/>
          <p:nvPr/>
        </p:nvSpPr>
        <p:spPr>
          <a:xfrm>
            <a:off x="2940205" y="877229"/>
            <a:ext cx="56889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============================​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[고객의 소리]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​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============================​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2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sp>
        <p:nvSpPr>
          <p:cNvPr id="647" name="Google Shape;647;p52"/>
          <p:cNvSpPr txBox="1"/>
          <p:nvPr/>
        </p:nvSpPr>
        <p:spPr>
          <a:xfrm>
            <a:off x="4381105" y="1592815"/>
            <a:ext cx="59286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(B를 입력하면 뒤로 이동합니다.)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ID 입력 : (ID 중복 체크) (4자 ~ 12자)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PW 입력 :  (4자 ~12자)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PW 확인 : (PW 유효성 검사)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이름 : (한글 유효성 검사)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주민등록번호 : (-없이 숫자만 입력받기)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.주소 : (30자 이내)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 전화번호 : (-없이 숫자만 입력받기)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회원가입이 완료되었습니다.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(엔터키를 누르면 메뉴로 이동합니다.)</a:t>
            </a:r>
            <a:endParaRPr/>
          </a:p>
        </p:txBody>
      </p:sp>
      <p:sp>
        <p:nvSpPr>
          <p:cNvPr id="648" name="Google Shape;648;p52"/>
          <p:cNvSpPr txBox="1"/>
          <p:nvPr/>
        </p:nvSpPr>
        <p:spPr>
          <a:xfrm>
            <a:off x="3528614" y="517716"/>
            <a:ext cx="513105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3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ID/PW 찾기</a:t>
            </a:r>
            <a:endParaRPr/>
          </a:p>
        </p:txBody>
      </p:sp>
      <p:sp>
        <p:nvSpPr>
          <p:cNvPr id="654" name="Google Shape;654;p53"/>
          <p:cNvSpPr txBox="1"/>
          <p:nvPr/>
        </p:nvSpPr>
        <p:spPr>
          <a:xfrm>
            <a:off x="3847722" y="1463992"/>
            <a:ext cx="45523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/ PW 찾기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p53"/>
          <p:cNvSpPr txBox="1"/>
          <p:nvPr/>
        </p:nvSpPr>
        <p:spPr>
          <a:xfrm>
            <a:off x="4072888" y="2494751"/>
            <a:ext cx="4460607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(B를 입력하면 뒤로 이동합니다.)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 입력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주민번호 입력 :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OOO님의 아이디와 비밀번호입니다.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ID : hong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PW : 1234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(엔터키를 누르면 메뉴로 이동합니다.)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"/>
          <p:cNvSpPr/>
          <p:nvPr/>
        </p:nvSpPr>
        <p:spPr>
          <a:xfrm>
            <a:off x="-2796" y="-2223"/>
            <a:ext cx="7342608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 &gt; 놀이공원 정보 &gt; 어트랙션 정보 &gt; 전체보기</a:t>
            </a:r>
            <a:endParaRPr/>
          </a:p>
        </p:txBody>
      </p:sp>
      <p:graphicFrame>
        <p:nvGraphicFramePr>
          <p:cNvPr id="272" name="Google Shape;272;p6"/>
          <p:cNvGraphicFramePr/>
          <p:nvPr/>
        </p:nvGraphicFramePr>
        <p:xfrm>
          <a:off x="381000" y="19316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933075"/>
                <a:gridCol w="2021650"/>
                <a:gridCol w="946025"/>
                <a:gridCol w="1261675"/>
                <a:gridCol w="1848550"/>
                <a:gridCol w="4418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분류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탑승인원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운행시간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위치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자이로드롭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스릴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09:00 – 22:00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매직아일랜드 매직캐슬 뒤편(쁘띠빵빵 맞은편)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좀비프리즌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스릴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09:00 – 22:00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매직아일랜드 매직캐슬 뒷편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아트란티스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스릴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09:00 – 22:00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매직아일랜드 매직캐슬 우측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회전목마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스릴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09:00 – 22:00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어드벤처 1층 시계탑 광장 정면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3" name="Google Shape;273;p6"/>
          <p:cNvSpPr txBox="1"/>
          <p:nvPr/>
        </p:nvSpPr>
        <p:spPr>
          <a:xfrm>
            <a:off x="5270527" y="4756392"/>
            <a:ext cx="976746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/ 10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6"/>
          <p:cNvSpPr txBox="1"/>
          <p:nvPr/>
        </p:nvSpPr>
        <p:spPr>
          <a:xfrm>
            <a:off x="564405" y="5208858"/>
            <a:ext cx="3720189" cy="1286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이전 페이지 | 다음 페이지 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         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6"/>
          <p:cNvSpPr txBox="1"/>
          <p:nvPr/>
        </p:nvSpPr>
        <p:spPr>
          <a:xfrm>
            <a:off x="-2045" y="774648"/>
            <a:ext cx="12163004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[전체 어트랙션 정보 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"/>
          <p:cNvSpPr/>
          <p:nvPr/>
        </p:nvSpPr>
        <p:spPr>
          <a:xfrm>
            <a:off x="-2796" y="-2223"/>
            <a:ext cx="7342608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 &gt; 놀이공원 정보 &gt; 어트랙션 정보 &gt; 스릴</a:t>
            </a:r>
            <a:endParaRPr/>
          </a:p>
        </p:txBody>
      </p:sp>
      <p:graphicFrame>
        <p:nvGraphicFramePr>
          <p:cNvPr id="281" name="Google Shape;281;p7"/>
          <p:cNvGraphicFramePr/>
          <p:nvPr/>
        </p:nvGraphicFramePr>
        <p:xfrm>
          <a:off x="381000" y="19598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933075"/>
                <a:gridCol w="2021650"/>
                <a:gridCol w="946025"/>
                <a:gridCol w="1261675"/>
                <a:gridCol w="1848550"/>
                <a:gridCol w="4418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분류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탑승인원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운행시간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위치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자이로드롭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스릴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09:00 – 22:00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매직아일랜드 매직캐슬 뒤편(쁘띠빵빵 맞은편)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좀비프리즌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스릴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09:00 – 22:00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매직아일랜드 매직캐슬 뒷편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아트란티스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스릴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09:00 – 22:00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매직아일랜드 매직캐슬 우측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회전목마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스릴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09:00 – 22:00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어드벤처 1층 시계탑 광장 정면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2" name="Google Shape;282;p7"/>
          <p:cNvSpPr txBox="1"/>
          <p:nvPr/>
        </p:nvSpPr>
        <p:spPr>
          <a:xfrm>
            <a:off x="585464" y="5266166"/>
            <a:ext cx="3903677" cy="871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         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7"/>
          <p:cNvSpPr txBox="1"/>
          <p:nvPr/>
        </p:nvSpPr>
        <p:spPr>
          <a:xfrm>
            <a:off x="-2045" y="774648"/>
            <a:ext cx="12163004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스릴 어트랙션 정보 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 &gt; 놀이공원 정보 &gt; 퍼레이드 정보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8"/>
          <p:cNvSpPr txBox="1"/>
          <p:nvPr/>
        </p:nvSpPr>
        <p:spPr>
          <a:xfrm>
            <a:off x="962075" y="574240"/>
            <a:ext cx="10450642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[퍼레이드 정보]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문라이트 퍼레이드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(2021.10.22 ~ 2021.11.03)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밤을 화려하게 장식해 줄 빛의 축제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반짝이는 빛과 신나는 음악이 만드는 환상의 퍼레이드! 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장소: 퍼레이드 길 및 카니발 광장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0" name="Google Shape;290;p8"/>
          <p:cNvGraphicFramePr/>
          <p:nvPr/>
        </p:nvGraphicFramePr>
        <p:xfrm>
          <a:off x="5127959" y="37954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999350"/>
                <a:gridCol w="1280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회차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시간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1회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13:00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2회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14:00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3회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15:00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1" name="Google Shape;291;p8"/>
          <p:cNvSpPr txBox="1"/>
          <p:nvPr/>
        </p:nvSpPr>
        <p:spPr>
          <a:xfrm>
            <a:off x="513704" y="5486236"/>
            <a:ext cx="2743200" cy="869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"/>
          <p:cNvSpPr/>
          <p:nvPr/>
        </p:nvSpPr>
        <p:spPr>
          <a:xfrm>
            <a:off x="-2796" y="-2223"/>
            <a:ext cx="4979709" cy="521806"/>
          </a:xfrm>
          <a:prstGeom prst="flowChartProcess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 &gt; 놀이공원 정보 &gt; 편의시설 정보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9"/>
          <p:cNvSpPr txBox="1"/>
          <p:nvPr/>
        </p:nvSpPr>
        <p:spPr>
          <a:xfrm>
            <a:off x="-175840" y="-120926"/>
            <a:ext cx="12191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[편의시설 정보]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[음식점]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8" name="Google Shape;298;p9"/>
          <p:cNvGraphicFramePr/>
          <p:nvPr/>
        </p:nvGraphicFramePr>
        <p:xfrm>
          <a:off x="441613" y="1125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1541325"/>
                <a:gridCol w="3829600"/>
                <a:gridCol w="2502475"/>
                <a:gridCol w="3531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이름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이용시간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위치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맛있는 푸드코트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09:00 – 22:00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매직아일랜드 아트란티스 근처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어쩌고 식당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09:00 – 22:00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어드벤처 1층 회전바구니 옆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9" name="Google Shape;299;p9"/>
          <p:cNvSpPr txBox="1"/>
          <p:nvPr/>
        </p:nvSpPr>
        <p:spPr>
          <a:xfrm>
            <a:off x="409455" y="6218524"/>
            <a:ext cx="2743200" cy="871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B. 뒤로 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9"/>
          <p:cNvSpPr txBox="1"/>
          <p:nvPr/>
        </p:nvSpPr>
        <p:spPr>
          <a:xfrm>
            <a:off x="7590" y="2784556"/>
            <a:ext cx="12191118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[물품보관함]</a:t>
            </a:r>
            <a:endParaRPr/>
          </a:p>
        </p:txBody>
      </p:sp>
      <p:graphicFrame>
        <p:nvGraphicFramePr>
          <p:cNvPr id="301" name="Google Shape;301;p9"/>
          <p:cNvGraphicFramePr/>
          <p:nvPr/>
        </p:nvGraphicFramePr>
        <p:xfrm>
          <a:off x="450272" y="33250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1541325"/>
                <a:gridCol w="3829600"/>
                <a:gridCol w="2502475"/>
                <a:gridCol w="3531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이름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이용시간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위치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물품 보관함1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09:00 – 22:00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매직아일랜드 아트란티스 근처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2" name="Google Shape;302;p9"/>
          <p:cNvSpPr txBox="1"/>
          <p:nvPr/>
        </p:nvSpPr>
        <p:spPr>
          <a:xfrm>
            <a:off x="-176977" y="4559016"/>
            <a:ext cx="12191118" cy="454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[의료실]</a:t>
            </a:r>
            <a:endParaRPr/>
          </a:p>
        </p:txBody>
      </p:sp>
      <p:graphicFrame>
        <p:nvGraphicFramePr>
          <p:cNvPr id="303" name="Google Shape;303;p9"/>
          <p:cNvGraphicFramePr/>
          <p:nvPr/>
        </p:nvGraphicFramePr>
        <p:xfrm>
          <a:off x="475255" y="50614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{06021712-0D23-42F6-A749-EE82A9DDC9C4}</a:tableStyleId>
              </a:tblPr>
              <a:tblGrid>
                <a:gridCol w="1541325"/>
                <a:gridCol w="3829600"/>
                <a:gridCol w="2502475"/>
                <a:gridCol w="3531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번호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이름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이용시간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위치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의료실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09:00 – 22:00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i="0" lang="ko-KR" sz="1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매직아일랜드 아트란티스 근처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2021-10-23T06:13:50Z</dcterms:created>
</cp:coreProperties>
</file>