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13"/>
  </p:notesMasterIdLst>
  <p:handoutMasterIdLst>
    <p:handoutMasterId r:id="rId14"/>
  </p:handoutMasterIdLst>
  <p:sldIdLst>
    <p:sldId id="646" r:id="rId2"/>
    <p:sldId id="648" r:id="rId3"/>
    <p:sldId id="649" r:id="rId4"/>
    <p:sldId id="650" r:id="rId5"/>
    <p:sldId id="948" r:id="rId6"/>
    <p:sldId id="955" r:id="rId7"/>
    <p:sldId id="940" r:id="rId8"/>
    <p:sldId id="943" r:id="rId9"/>
    <p:sldId id="941" r:id="rId10"/>
    <p:sldId id="942" r:id="rId11"/>
    <p:sldId id="936" r:id="rId12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SS3" id="{D2C78D48-A115-4072-A02C-4ED1383C6250}">
          <p14:sldIdLst>
            <p14:sldId id="646"/>
            <p14:sldId id="648"/>
            <p14:sldId id="649"/>
            <p14:sldId id="650"/>
            <p14:sldId id="948"/>
            <p14:sldId id="955"/>
            <p14:sldId id="940"/>
            <p14:sldId id="943"/>
            <p14:sldId id="941"/>
            <p14:sldId id="942"/>
            <p14:sldId id="9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FF"/>
    <a:srgbClr val="009E00"/>
    <a:srgbClr val="0000FF"/>
    <a:srgbClr val="6600FF"/>
    <a:srgbClr val="CC9900"/>
    <a:srgbClr val="FF9999"/>
    <a:srgbClr val="CCFFCC"/>
    <a:srgbClr val="6699FF"/>
    <a:srgbClr val="CC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3514" autoAdjust="0"/>
  </p:normalViewPr>
  <p:slideViewPr>
    <p:cSldViewPr snapToGrid="0">
      <p:cViewPr varScale="1">
        <p:scale>
          <a:sx n="57" d="100"/>
          <a:sy n="57" d="100"/>
        </p:scale>
        <p:origin x="84" y="498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igsaw.w3.org/css-validator/" TargetMode="External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07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HTML</a:t>
            </a:r>
            <a:r>
              <a:rPr lang="ko-KR" altLang="en-US" dirty="0" smtClean="0">
                <a:latin typeface="+mj-lt"/>
              </a:rPr>
              <a:t>과 </a:t>
            </a:r>
            <a:r>
              <a:rPr lang="en-US" altLang="ko-KR" dirty="0" smtClean="0">
                <a:latin typeface="+mj-lt"/>
              </a:rPr>
              <a:t>CSS</a:t>
            </a:r>
            <a:r>
              <a:rPr lang="ko-KR" altLang="en-US" dirty="0" smtClean="0">
                <a:latin typeface="+mj-lt"/>
              </a:rPr>
              <a:t>로</a:t>
            </a:r>
            <a:endParaRPr lang="en-US" altLang="ko-KR" dirty="0">
              <a:latin typeface="+mj-lt"/>
            </a:endParaRPr>
          </a:p>
          <a:p>
            <a:pPr eaLnBrk="1" hangingPunct="1"/>
            <a:r>
              <a:rPr lang="ko-KR" altLang="en-US" kern="0" dirty="0" smtClean="0">
                <a:latin typeface="+mj-lt"/>
              </a:rPr>
              <a:t>웹사이트 만들기</a:t>
            </a:r>
            <a:endParaRPr lang="ko-KR" alt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142131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shopcart.html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6731" y="2194560"/>
            <a:ext cx="8595359" cy="560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 bwMode="auto">
          <a:xfrm>
            <a:off x="4182534" y="7278991"/>
            <a:ext cx="6316540" cy="5195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가격과 수량 정보를 얻어내고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합계 영역에 결과 출력하기</a:t>
            </a:r>
          </a:p>
        </p:txBody>
      </p:sp>
      <p:sp>
        <p:nvSpPr>
          <p:cNvPr id="3" name="&quot;없음&quot; 기호 2"/>
          <p:cNvSpPr/>
          <p:nvPr/>
        </p:nvSpPr>
        <p:spPr bwMode="auto">
          <a:xfrm>
            <a:off x="5581794" y="6533610"/>
            <a:ext cx="451691" cy="451691"/>
          </a:xfrm>
          <a:prstGeom prst="noSmoking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01470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유의사항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66197" y="1709055"/>
            <a:ext cx="9888240" cy="56743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22198" indent="-457200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29997" algn="l"/>
                <a:tab pos="329997" algn="l"/>
              </a:tabLst>
            </a:pPr>
            <a:endParaRPr lang="en-US" altLang="ko-KR" sz="3000" kern="0" dirty="0">
              <a:solidFill>
                <a:srgbClr val="000000"/>
              </a:solidFill>
            </a:endParaRPr>
          </a:p>
          <a:p>
            <a:pPr marL="622198" indent="-457200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29997" algn="l"/>
                <a:tab pos="329997" algn="l"/>
              </a:tabLst>
            </a:pPr>
            <a:r>
              <a:rPr lang="ko-KR" altLang="en-US" sz="3000" kern="0" dirty="0" smtClean="0">
                <a:solidFill>
                  <a:srgbClr val="000000"/>
                </a:solidFill>
              </a:rPr>
              <a:t>소스 </a:t>
            </a:r>
            <a:r>
              <a:rPr lang="ko-KR" altLang="en-US" sz="3000" kern="0" dirty="0">
                <a:solidFill>
                  <a:srgbClr val="000000"/>
                </a:solidFill>
              </a:rPr>
              <a:t>오류</a:t>
            </a:r>
            <a:r>
              <a:rPr lang="en-US" altLang="ko-KR" sz="3000" kern="0" dirty="0">
                <a:solidFill>
                  <a:srgbClr val="000000"/>
                </a:solidFill>
              </a:rPr>
              <a:t> </a:t>
            </a:r>
            <a:r>
              <a:rPr lang="ko-KR" altLang="en-US" sz="3000" kern="0" dirty="0" smtClean="0">
                <a:solidFill>
                  <a:srgbClr val="000000"/>
                </a:solidFill>
              </a:rPr>
              <a:t>확인을 위한 사이트</a:t>
            </a:r>
            <a:endParaRPr lang="en-US" altLang="ko-KR" sz="3000" kern="0" dirty="0">
              <a:solidFill>
                <a:srgbClr val="000000"/>
              </a:solidFill>
            </a:endParaRPr>
          </a:p>
          <a:p>
            <a:pPr marL="622198" indent="-457200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29997" algn="l"/>
                <a:tab pos="329997" algn="l"/>
              </a:tabLst>
            </a:pPr>
            <a:endParaRPr lang="en-US" altLang="ko-KR" sz="3000" kern="0" dirty="0" smtClean="0">
              <a:solidFill>
                <a:srgbClr val="000000"/>
              </a:solidFill>
              <a:latin typeface="+mj-lt"/>
            </a:endParaRPr>
          </a:p>
          <a:p>
            <a:pPr marL="1022248" lvl="1" indent="-457200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HTML Validation </a:t>
            </a:r>
            <a:r>
              <a:rPr lang="en-US" altLang="ko-KR" sz="2800" kern="0" dirty="0" smtClean="0">
                <a:solidFill>
                  <a:srgbClr val="000000"/>
                </a:solidFill>
                <a:latin typeface="+mj-lt"/>
                <a:hlinkClick r:id="rId2"/>
              </a:rPr>
              <a:t>https://validator.w3.org/</a:t>
            </a:r>
            <a:endParaRPr lang="en-US" altLang="ko-KR" sz="2800" kern="0" dirty="0" smtClean="0">
              <a:solidFill>
                <a:srgbClr val="000000"/>
              </a:solidFill>
              <a:latin typeface="+mj-lt"/>
            </a:endParaRPr>
          </a:p>
          <a:p>
            <a:pPr marL="1022248" lvl="1" indent="-457200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29997" algn="l"/>
                <a:tab pos="329997" algn="l"/>
              </a:tabLst>
            </a:pPr>
            <a:endParaRPr lang="en-US" altLang="ko-KR" sz="3000" kern="0" dirty="0" smtClean="0">
              <a:solidFill>
                <a:srgbClr val="000000"/>
              </a:solidFill>
              <a:latin typeface="+mj-lt"/>
            </a:endParaRPr>
          </a:p>
          <a:p>
            <a:pPr marL="1022248" lvl="1" indent="-457200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  <a:latin typeface="+mj-lt"/>
              </a:rPr>
              <a:t>CSS Validation </a:t>
            </a:r>
            <a:r>
              <a:rPr lang="en-US" altLang="ko-KR" sz="2800" kern="0" dirty="0" smtClean="0">
                <a:solidFill>
                  <a:srgbClr val="000000"/>
                </a:solidFill>
                <a:latin typeface="+mj-lt"/>
                <a:hlinkClick r:id="rId3"/>
              </a:rPr>
              <a:t>http://jigsaw.w3.org/css-validator/</a:t>
            </a:r>
            <a:endParaRPr lang="en-US" altLang="ko-KR" sz="2800" kern="0" dirty="0" smtClean="0">
              <a:solidFill>
                <a:srgbClr val="000000"/>
              </a:solidFill>
              <a:latin typeface="+mj-lt"/>
            </a:endParaRPr>
          </a:p>
          <a:p>
            <a:pPr marL="1022248" lvl="1" indent="-457200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29997" algn="l"/>
                <a:tab pos="329997" algn="l"/>
              </a:tabLst>
            </a:pPr>
            <a:endParaRPr lang="en-US" altLang="ko-KR" sz="3000" kern="0" dirty="0" smtClean="0">
              <a:solidFill>
                <a:srgbClr val="000000"/>
              </a:solidFill>
              <a:latin typeface="+mj-lt"/>
            </a:endParaRPr>
          </a:p>
          <a:p>
            <a:pPr marL="622198" indent="-457200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29997" algn="l"/>
                <a:tab pos="329997" algn="l"/>
              </a:tabLst>
            </a:pPr>
            <a:r>
              <a:rPr lang="ko-KR" altLang="en-US" sz="3000" kern="0" dirty="0" smtClean="0">
                <a:solidFill>
                  <a:srgbClr val="000000"/>
                </a:solidFill>
                <a:latin typeface="+mj-lt"/>
              </a:rPr>
              <a:t>웹 접근성 관련 항목 사용 여부</a:t>
            </a:r>
            <a:endParaRPr lang="en-US" altLang="ko-KR" sz="3000" kern="0" dirty="0" smtClean="0">
              <a:solidFill>
                <a:srgbClr val="000000"/>
              </a:solidFill>
              <a:latin typeface="+mj-lt"/>
            </a:endParaRPr>
          </a:p>
          <a:p>
            <a:pPr marL="1022248" lvl="1" indent="-457200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29997" algn="l"/>
                <a:tab pos="329997" algn="l"/>
              </a:tabLst>
            </a:pPr>
            <a:r>
              <a:rPr lang="en-US" altLang="ko-KR" sz="3000" kern="0" dirty="0" smtClean="0">
                <a:solidFill>
                  <a:srgbClr val="000000"/>
                </a:solidFill>
                <a:latin typeface="+mj-lt"/>
              </a:rPr>
              <a:t>&lt;</a:t>
            </a:r>
            <a:r>
              <a:rPr lang="en-US" altLang="ko-KR" sz="3000" kern="0" dirty="0" err="1" smtClean="0">
                <a:solidFill>
                  <a:srgbClr val="000000"/>
                </a:solidFill>
                <a:latin typeface="+mj-lt"/>
              </a:rPr>
              <a:t>img</a:t>
            </a:r>
            <a:r>
              <a:rPr lang="en-US" altLang="ko-KR" sz="3000" kern="0" dirty="0" smtClean="0">
                <a:solidFill>
                  <a:srgbClr val="000000"/>
                </a:solidFill>
                <a:latin typeface="+mj-lt"/>
              </a:rPr>
              <a:t> alt&gt;, &lt;iframe title&gt;, &lt;label&gt;</a:t>
            </a:r>
            <a:r>
              <a:rPr lang="en-US" altLang="ko-KR" sz="3000" kern="0" dirty="0" smtClean="0">
                <a:solidFill>
                  <a:srgbClr val="000000"/>
                </a:solidFill>
              </a:rPr>
              <a:t> </a:t>
            </a:r>
            <a:r>
              <a:rPr lang="ko-KR" altLang="en-US" sz="3000" kern="0" dirty="0">
                <a:solidFill>
                  <a:srgbClr val="000000"/>
                </a:solidFill>
              </a:rPr>
              <a:t>등</a:t>
            </a:r>
            <a:endParaRPr lang="en-US" altLang="ko-KR" sz="3000" kern="0" dirty="0">
              <a:solidFill>
                <a:srgbClr val="000000"/>
              </a:solidFill>
            </a:endParaRPr>
          </a:p>
          <a:p>
            <a:pPr marL="622198" indent="-457200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29997" algn="l"/>
                <a:tab pos="329997" algn="l"/>
              </a:tabLst>
            </a:pPr>
            <a:endParaRPr lang="en-US" altLang="ko-KR" sz="3000" kern="0" dirty="0" smtClean="0">
              <a:solidFill>
                <a:srgbClr val="000000"/>
              </a:solidFill>
              <a:latin typeface="+mj-lt"/>
            </a:endParaRPr>
          </a:p>
          <a:p>
            <a:pPr marL="622198" indent="-457200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29997" algn="l"/>
                <a:tab pos="329997" algn="l"/>
              </a:tabLst>
            </a:pPr>
            <a:r>
              <a:rPr lang="ko-KR" altLang="en-US" sz="3000" kern="0" dirty="0" smtClean="0">
                <a:solidFill>
                  <a:srgbClr val="000000"/>
                </a:solidFill>
                <a:latin typeface="+mj-lt"/>
              </a:rPr>
              <a:t>상대 경로 사용</a:t>
            </a:r>
            <a:endParaRPr lang="en-US" altLang="ko-KR" sz="3000" kern="0" dirty="0" smtClean="0">
              <a:solidFill>
                <a:srgbClr val="000000"/>
              </a:solidFill>
              <a:latin typeface="+mj-lt"/>
            </a:endParaRPr>
          </a:p>
          <a:p>
            <a:pPr marL="1022248" lvl="1" indent="-457200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29997" algn="l"/>
                <a:tab pos="329997" algn="l"/>
              </a:tabLst>
            </a:pPr>
            <a:endParaRPr lang="en-US" altLang="ko-KR" sz="3000" kern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r>
              <a:rPr lang="en-US" altLang="ko-KR" dirty="0" smtClean="0"/>
              <a:t>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79810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사이트 </a:t>
            </a:r>
            <a:r>
              <a:rPr lang="ko-KR" altLang="en-US" dirty="0"/>
              <a:t>구축 과정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  <p:grpSp>
        <p:nvGrpSpPr>
          <p:cNvPr id="22" name="그룹 21"/>
          <p:cNvGrpSpPr/>
          <p:nvPr/>
        </p:nvGrpSpPr>
        <p:grpSpPr>
          <a:xfrm>
            <a:off x="426169" y="2610997"/>
            <a:ext cx="10994854" cy="3214587"/>
            <a:chOff x="541701" y="4902505"/>
            <a:chExt cx="10994854" cy="3214587"/>
          </a:xfrm>
        </p:grpSpPr>
        <p:grpSp>
          <p:nvGrpSpPr>
            <p:cNvPr id="8" name="그룹 7"/>
            <p:cNvGrpSpPr/>
            <p:nvPr/>
          </p:nvGrpSpPr>
          <p:grpSpPr>
            <a:xfrm>
              <a:off x="541701" y="4902505"/>
              <a:ext cx="2467864" cy="3214587"/>
              <a:chOff x="541701" y="4902505"/>
              <a:chExt cx="2467864" cy="3214587"/>
            </a:xfrm>
          </p:grpSpPr>
          <p:sp>
            <p:nvSpPr>
              <p:cNvPr id="5" name="모서리가 둥근 직사각형 4"/>
              <p:cNvSpPr/>
              <p:nvPr/>
            </p:nvSpPr>
            <p:spPr bwMode="auto">
              <a:xfrm>
                <a:off x="541701" y="4902505"/>
                <a:ext cx="2036245" cy="1740665"/>
              </a:xfrm>
              <a:prstGeom prst="roundRect">
                <a:avLst/>
              </a:prstGeom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57150" cap="flat" cmpd="sng" algn="ctr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 bwMode="auto">
              <a:xfrm>
                <a:off x="973320" y="6376427"/>
                <a:ext cx="2036245" cy="1740665"/>
              </a:xfrm>
              <a:prstGeom prst="roundRect">
                <a:avLst/>
              </a:prstGeom>
              <a:solidFill>
                <a:srgbClr val="FFFFFF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요구사항 분석</a:t>
                </a:r>
                <a:endPara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285750" marR="0" indent="-28575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ko-KR" altLang="en-US" sz="1400" dirty="0" smtClean="0"/>
                  <a:t>목표</a:t>
                </a:r>
                <a:endParaRPr lang="en-US" altLang="ko-KR" sz="1400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예산과 일정</a:t>
                </a:r>
                <a:endParaRPr kumimoji="0" lang="ko-KR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3384498" y="4902505"/>
              <a:ext cx="2467864" cy="3214586"/>
              <a:chOff x="541701" y="4902505"/>
              <a:chExt cx="2467864" cy="3214586"/>
            </a:xfrm>
          </p:grpSpPr>
          <p:sp>
            <p:nvSpPr>
              <p:cNvPr id="14" name="모서리가 둥근 직사각형 13"/>
              <p:cNvSpPr/>
              <p:nvPr/>
            </p:nvSpPr>
            <p:spPr bwMode="auto">
              <a:xfrm>
                <a:off x="541701" y="4902505"/>
                <a:ext cx="2036245" cy="1740665"/>
              </a:xfrm>
              <a:prstGeom prst="roundRect">
                <a:avLst/>
              </a:prstGeom>
              <a:blipFill dpi="0"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57150" cap="flat" cmpd="sng" algn="ctr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모서리가 둥근 직사각형 14"/>
              <p:cNvSpPr/>
              <p:nvPr/>
            </p:nvSpPr>
            <p:spPr bwMode="auto">
              <a:xfrm>
                <a:off x="973320" y="6376426"/>
                <a:ext cx="2036245" cy="1740665"/>
              </a:xfrm>
              <a:prstGeom prst="roundRect">
                <a:avLst/>
              </a:prstGeom>
              <a:solidFill>
                <a:srgbClr val="FFFFFF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설계</a:t>
                </a:r>
                <a:endPara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ko-KR" altLang="en-US" sz="1400" dirty="0" smtClean="0"/>
                  <a:t>기능</a:t>
                </a:r>
                <a:endParaRPr lang="en-US" altLang="ko-KR" sz="1400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메뉴</a:t>
                </a:r>
                <a:endParaRPr kumimoji="0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네비게이션 구조</a:t>
                </a:r>
                <a:endParaRPr kumimoji="0" lang="ko-KR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6227295" y="4902505"/>
              <a:ext cx="2467864" cy="3190214"/>
              <a:chOff x="541701" y="4902505"/>
              <a:chExt cx="2467864" cy="3190214"/>
            </a:xfrm>
          </p:grpSpPr>
          <p:sp>
            <p:nvSpPr>
              <p:cNvPr id="17" name="모서리가 둥근 직사각형 16"/>
              <p:cNvSpPr/>
              <p:nvPr/>
            </p:nvSpPr>
            <p:spPr bwMode="auto">
              <a:xfrm>
                <a:off x="541701" y="4902505"/>
                <a:ext cx="2036245" cy="1740665"/>
              </a:xfrm>
              <a:prstGeom prst="roundRect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57150" cap="flat" cmpd="sng" algn="ctr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 bwMode="auto">
              <a:xfrm>
                <a:off x="973320" y="6352054"/>
                <a:ext cx="2036245" cy="1740665"/>
              </a:xfrm>
              <a:prstGeom prst="roundRect">
                <a:avLst/>
              </a:prstGeom>
              <a:solidFill>
                <a:srgbClr val="FFFFFF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smtClean="0"/>
                  <a:t>HTML</a:t>
                </a:r>
                <a:r>
                  <a:rPr lang="ko-KR" altLang="en-US" dirty="0" smtClean="0"/>
                  <a:t>문서 작성</a:t>
                </a:r>
                <a:endPara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285750" marR="0" indent="-28575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메뉴 구현</a:t>
                </a:r>
                <a:endParaRPr kumimoji="0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ko-KR" altLang="en-US" sz="1400" dirty="0" smtClean="0"/>
                  <a:t>기능 구현</a:t>
                </a:r>
                <a:endParaRPr kumimoji="0" lang="ko-KR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9070092" y="4902505"/>
              <a:ext cx="2466463" cy="3214586"/>
              <a:chOff x="541701" y="4902505"/>
              <a:chExt cx="2466463" cy="3214586"/>
            </a:xfrm>
          </p:grpSpPr>
          <p:sp>
            <p:nvSpPr>
              <p:cNvPr id="20" name="모서리가 둥근 직사각형 19"/>
              <p:cNvSpPr/>
              <p:nvPr/>
            </p:nvSpPr>
            <p:spPr bwMode="auto">
              <a:xfrm>
                <a:off x="541701" y="4902505"/>
                <a:ext cx="2036245" cy="1740665"/>
              </a:xfrm>
              <a:prstGeom prst="roundRect">
                <a:avLst/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57150" cap="flat" cmpd="sng" algn="ctr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 bwMode="auto">
              <a:xfrm>
                <a:off x="971919" y="6376426"/>
                <a:ext cx="2036245" cy="1740665"/>
              </a:xfrm>
              <a:prstGeom prst="roundRect">
                <a:avLst/>
              </a:prstGeom>
              <a:solidFill>
                <a:srgbClr val="FFFFFF"/>
              </a:solidFill>
              <a:ln w="571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CSS</a:t>
                </a:r>
                <a:r>
                  <a:rPr kumimoji="0" lang="ko-KR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스타일 작성</a:t>
                </a:r>
                <a:endPara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285750" marR="0" indent="-28575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ko-KR" altLang="en-US" sz="1400" dirty="0" smtClean="0"/>
                  <a:t>레이아웃</a:t>
                </a:r>
                <a:endParaRPr lang="en-US" altLang="ko-KR" sz="1400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ko-KR" altLang="en-US" sz="1400" dirty="0" smtClean="0"/>
                  <a:t>색상</a:t>
                </a:r>
                <a:r>
                  <a:rPr lang="en-US" altLang="ko-KR" sz="1400" dirty="0" smtClean="0"/>
                  <a:t>, </a:t>
                </a:r>
                <a:r>
                  <a:rPr lang="ko-KR" altLang="en-US" sz="1400" dirty="0" smtClean="0"/>
                  <a:t>폰트</a:t>
                </a:r>
                <a:endParaRPr kumimoji="0" lang="ko-KR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sp>
          <p:nvSpPr>
            <p:cNvPr id="12" name="오른쪽 화살표 11"/>
            <p:cNvSpPr/>
            <p:nvPr/>
          </p:nvSpPr>
          <p:spPr bwMode="auto">
            <a:xfrm>
              <a:off x="2776251" y="5618602"/>
              <a:ext cx="396607" cy="330506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오른쪽 화살표 22"/>
            <p:cNvSpPr/>
            <p:nvPr/>
          </p:nvSpPr>
          <p:spPr bwMode="auto">
            <a:xfrm>
              <a:off x="5632383" y="5618602"/>
              <a:ext cx="396607" cy="330506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오른쪽 화살표 23"/>
            <p:cNvSpPr/>
            <p:nvPr/>
          </p:nvSpPr>
          <p:spPr bwMode="auto">
            <a:xfrm>
              <a:off x="8461845" y="5618602"/>
              <a:ext cx="396607" cy="330506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9691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네비게이션 </a:t>
            </a:r>
            <a:r>
              <a:rPr lang="ko-KR" altLang="en-US" dirty="0"/>
              <a:t>구조도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66" y="2077648"/>
            <a:ext cx="8898262" cy="17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887023"/>
              </p:ext>
            </p:extLst>
          </p:nvPr>
        </p:nvGraphicFramePr>
        <p:xfrm>
          <a:off x="592666" y="4357015"/>
          <a:ext cx="10684933" cy="3169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45734">
                  <a:extLst>
                    <a:ext uri="{9D8B030D-6E8A-4147-A177-3AD203B41FA5}">
                      <a16:colId xmlns:a16="http://schemas.microsoft.com/office/drawing/2014/main" val="1680039621"/>
                    </a:ext>
                  </a:extLst>
                </a:gridCol>
                <a:gridCol w="6417733">
                  <a:extLst>
                    <a:ext uri="{9D8B030D-6E8A-4147-A177-3AD203B41FA5}">
                      <a16:colId xmlns:a16="http://schemas.microsoft.com/office/drawing/2014/main" val="167948469"/>
                    </a:ext>
                  </a:extLst>
                </a:gridCol>
                <a:gridCol w="2421466">
                  <a:extLst>
                    <a:ext uri="{9D8B030D-6E8A-4147-A177-3AD203B41FA5}">
                      <a16:colId xmlns:a16="http://schemas.microsoft.com/office/drawing/2014/main" val="1898518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+mj-lt"/>
                        </a:rPr>
                        <a:t>파일명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+mj-lt"/>
                        </a:rPr>
                        <a:t>설명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+mj-lt"/>
                        </a:rPr>
                        <a:t>비고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08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j-lt"/>
                        </a:rPr>
                        <a:t>index.html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+mj-lt"/>
                        </a:rPr>
                        <a:t>메인 영역의 </a:t>
                      </a:r>
                      <a:r>
                        <a:rPr lang="en-US" altLang="ko-KR" sz="2000" dirty="0" smtClean="0">
                          <a:latin typeface="+mj-lt"/>
                        </a:rPr>
                        <a:t>iframe</a:t>
                      </a:r>
                      <a:r>
                        <a:rPr lang="ko-KR" altLang="en-US" sz="2000" dirty="0" smtClean="0">
                          <a:latin typeface="+mj-lt"/>
                        </a:rPr>
                        <a:t>에서 다른 페이지 출력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화면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18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j-lt"/>
                        </a:rPr>
                        <a:t>register.html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+mj-lt"/>
                        </a:rPr>
                        <a:t>회원 정보를 입력하고 값의 유효성을 검증하는 페이지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iframe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표시</a:t>
                      </a:r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7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j-lt"/>
                        </a:rPr>
                        <a:t>media.html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+mj-lt"/>
                        </a:rPr>
                        <a:t>멀티미디어 출력 페이지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iframe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표시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48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j-lt"/>
                        </a:rPr>
                        <a:t>goods.html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+mj-lt"/>
                        </a:rPr>
                        <a:t>상품 상세 정보를 출력하는 페이지</a:t>
                      </a:r>
                      <a:endParaRPr lang="en-US" altLang="ko-KR" sz="20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iframe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표시</a:t>
                      </a:r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92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j-lt"/>
                        </a:rPr>
                        <a:t>shopcart.html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구매 상품에 대한 정보를 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출력하는 페이지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iframe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표시</a:t>
                      </a:r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06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j-lt"/>
                        </a:rPr>
                        <a:t>…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희망 페이지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59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+mj-lt"/>
                        </a:rPr>
                        <a:t>mystyle.css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+mj-lt"/>
                        </a:rPr>
                        <a:t>문서의 모든 </a:t>
                      </a:r>
                      <a:r>
                        <a:rPr lang="ko-KR" altLang="en-US" sz="2000" baseline="0" dirty="0" smtClean="0">
                          <a:latin typeface="+mj-lt"/>
                        </a:rPr>
                        <a:t>스타일 정보를 가지고 있는 외부 파일</a:t>
                      </a:r>
                      <a:endParaRPr lang="ko-KR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849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6564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홈페이지 레이아웃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960" y="2025354"/>
            <a:ext cx="64103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373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index.html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317" y="2010994"/>
            <a:ext cx="11263312" cy="549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" y="7822701"/>
            <a:ext cx="11194869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/>
          <a:lstStyle/>
          <a:p>
            <a:r>
              <a:rPr lang="en-US" altLang="ko-KR" dirty="0" smtClean="0"/>
              <a:t>6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8381999" y="2150899"/>
            <a:ext cx="2711985" cy="4224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ko-KR" altLang="en-US" dirty="0" smtClean="0"/>
              <a:t>레이아웃 구성 예시</a:t>
            </a:r>
            <a:r>
              <a:rPr lang="en-US" altLang="ko-KR" dirty="0" smtClean="0"/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984" y="1970666"/>
            <a:ext cx="11263312" cy="64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dirty="0" smtClean="0"/>
              <a:t>index.html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8381999" y="2150899"/>
            <a:ext cx="2711985" cy="4224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ko-KR" altLang="en-US" dirty="0" smtClean="0"/>
              <a:t>레이아웃 구성 예시</a:t>
            </a:r>
            <a:r>
              <a:rPr lang="en-US" altLang="ko-KR" dirty="0" smtClean="0"/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register.html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2880" y="1606732"/>
            <a:ext cx="11376717" cy="6577854"/>
          </a:xfrm>
        </p:spPr>
        <p:txBody>
          <a:bodyPr/>
          <a:lstStyle/>
          <a:p>
            <a:pPr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3954" y="2009222"/>
            <a:ext cx="7687371" cy="623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 bwMode="auto">
          <a:xfrm>
            <a:off x="6553200" y="2111384"/>
            <a:ext cx="4507735" cy="9733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ko-KR" dirty="0" smtClean="0"/>
              <a:t>label</a:t>
            </a:r>
            <a:r>
              <a:rPr lang="ko-KR" altLang="en-US" dirty="0" smtClean="0"/>
              <a:t>요소와 </a:t>
            </a:r>
            <a:r>
              <a:rPr lang="en-US" altLang="ko-KR" dirty="0" smtClean="0"/>
              <a:t>input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요소 연결 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웹 접근성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입력 항목에 맞는 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ko-KR" altLang="en-US" sz="1800" b="0" i="0" u="none" strike="sng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제출</a:t>
            </a:r>
            <a:r>
              <a:rPr kumimoji="0" lang="en-US" altLang="ko-KR" sz="1800" b="0" i="0" u="none" strike="sng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</a:t>
            </a:r>
            <a:r>
              <a:rPr kumimoji="0" lang="ko-KR" altLang="en-US" sz="1800" b="0" i="0" u="none" strike="sng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전송</a:t>
            </a:r>
            <a:r>
              <a:rPr kumimoji="0" lang="en-US" altLang="ko-KR" sz="1800" b="0" i="0" u="none" strike="sng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  <a:r>
              <a:rPr kumimoji="0" lang="ko-KR" altLang="en-US" sz="1800" b="0" i="0" u="none" strike="sng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전 유효성 검사</a:t>
            </a:r>
            <a:r>
              <a:rPr kumimoji="0" lang="en-US" altLang="ko-KR" sz="1800" b="0" i="0" u="none" strike="sng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ko-KR" altLang="en-US" sz="1800" b="0" i="0" u="none" strike="sng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진행</a:t>
            </a:r>
          </a:p>
        </p:txBody>
      </p:sp>
      <p:sp>
        <p:nvSpPr>
          <p:cNvPr id="7" name="&quot;없음&quot; 기호 6"/>
          <p:cNvSpPr/>
          <p:nvPr/>
        </p:nvSpPr>
        <p:spPr bwMode="auto">
          <a:xfrm>
            <a:off x="7697033" y="3768376"/>
            <a:ext cx="451691" cy="451691"/>
          </a:xfrm>
          <a:prstGeom prst="noSmoking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81858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media.html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145" y="2610997"/>
            <a:ext cx="5205174" cy="261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9724" y="2117803"/>
            <a:ext cx="5165495" cy="359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goods.html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1714" y="2023215"/>
            <a:ext cx="4807447" cy="2672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5725" y="5167723"/>
            <a:ext cx="3150399" cy="2672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07061" y="2023215"/>
            <a:ext cx="4345524" cy="246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1714" y="5167723"/>
            <a:ext cx="4024011" cy="2203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96124" y="5167723"/>
            <a:ext cx="2403723" cy="1840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5706533" y="4742354"/>
            <a:ext cx="4645750" cy="4433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ko-KR" altLang="en-US" dirty="0" smtClean="0"/>
              <a:t>버튼 클릭 시</a:t>
            </a:r>
            <a:r>
              <a:rPr lang="en-US" altLang="ko-KR" dirty="0"/>
              <a:t> </a:t>
            </a:r>
            <a:r>
              <a:rPr lang="ko-KR" altLang="en-US" dirty="0" smtClean="0"/>
              <a:t>장바구니 페이지로 이동</a:t>
            </a:r>
            <a:r>
              <a:rPr lang="en-US" altLang="ko-KR" dirty="0" smtClean="0"/>
              <a:t>..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6932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13869</TotalTime>
  <Words>209</Words>
  <Application>Microsoft Office PowerPoint</Application>
  <PresentationFormat>사용자 지정</PresentationFormat>
  <Paragraphs>86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굴림</vt:lpstr>
      <vt:lpstr>나눔고딕</vt:lpstr>
      <vt:lpstr>나눔바른고딕</vt:lpstr>
      <vt:lpstr>맑은 고딕</vt:lpstr>
      <vt:lpstr>Arial</vt:lpstr>
      <vt:lpstr>Century Schoolbook</vt:lpstr>
      <vt:lpstr>Comic Sans MS</vt:lpstr>
      <vt:lpstr>Symbol</vt:lpstr>
      <vt:lpstr>Wingdings</vt:lpstr>
      <vt:lpstr>1_Crayons</vt:lpstr>
      <vt:lpstr>PowerPoint 프레젠테이션</vt:lpstr>
      <vt:lpstr>웹 사이트 구축 과정</vt:lpstr>
      <vt:lpstr>네비게이션 구조도</vt:lpstr>
      <vt:lpstr>홈페이지 레이아웃</vt:lpstr>
      <vt:lpstr>index.html</vt:lpstr>
      <vt:lpstr>index.html</vt:lpstr>
      <vt:lpstr>register.html</vt:lpstr>
      <vt:lpstr>media.html</vt:lpstr>
      <vt:lpstr>goods.html</vt:lpstr>
      <vt:lpstr>shopcart.html</vt:lpstr>
      <vt:lpstr>유의사항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이유진</cp:lastModifiedBy>
  <cp:revision>1215</cp:revision>
  <cp:lastPrinted>2015-02-24T08:02:21Z</cp:lastPrinted>
  <dcterms:created xsi:type="dcterms:W3CDTF">2007-06-29T06:43:39Z</dcterms:created>
  <dcterms:modified xsi:type="dcterms:W3CDTF">2024-10-16T08:51:36Z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