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329" r:id="rId5"/>
    <p:sldId id="260" r:id="rId6"/>
    <p:sldId id="330" r:id="rId7"/>
    <p:sldId id="328" r:id="rId8"/>
    <p:sldId id="331" r:id="rId9"/>
    <p:sldId id="262" r:id="rId10"/>
    <p:sldId id="263" r:id="rId11"/>
    <p:sldId id="264" r:id="rId12"/>
    <p:sldId id="265" r:id="rId13"/>
    <p:sldId id="266" r:id="rId14"/>
    <p:sldId id="332" r:id="rId15"/>
    <p:sldId id="333" r:id="rId16"/>
    <p:sldId id="334" r:id="rId17"/>
    <p:sldId id="267" r:id="rId18"/>
    <p:sldId id="268" r:id="rId19"/>
    <p:sldId id="269" r:id="rId20"/>
    <p:sldId id="274" r:id="rId21"/>
    <p:sldId id="275" r:id="rId22"/>
    <p:sldId id="276" r:id="rId23"/>
    <p:sldId id="277" r:id="rId24"/>
    <p:sldId id="288" r:id="rId25"/>
    <p:sldId id="289" r:id="rId26"/>
    <p:sldId id="335" r:id="rId27"/>
    <p:sldId id="336" r:id="rId28"/>
    <p:sldId id="337" r:id="rId29"/>
    <p:sldId id="338" r:id="rId30"/>
    <p:sldId id="339" r:id="rId31"/>
    <p:sldId id="340" r:id="rId32"/>
    <p:sldId id="310" r:id="rId33"/>
    <p:sldId id="311" r:id="rId34"/>
    <p:sldId id="312" r:id="rId35"/>
    <p:sldId id="313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5">
          <p15:clr>
            <a:srgbClr val="A4A3A4"/>
          </p15:clr>
        </p15:guide>
        <p15:guide id="2" pos="37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1" autoAdjust="0"/>
    <p:restoredTop sz="93341" autoAdjust="0"/>
  </p:normalViewPr>
  <p:slideViewPr>
    <p:cSldViewPr snapToGrid="0">
      <p:cViewPr varScale="1">
        <p:scale>
          <a:sx n="63" d="100"/>
          <a:sy n="63" d="100"/>
        </p:scale>
        <p:origin x="96" y="762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19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64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50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08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JavaScript </a:t>
            </a:r>
            <a:r>
              <a:rPr lang="ko-KR" altLang="en-US" dirty="0" smtClean="0">
                <a:latin typeface="+mj-lt"/>
              </a:rPr>
              <a:t>기초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출력 속성 및 </a:t>
            </a:r>
            <a:r>
              <a:rPr lang="ko-KR" altLang="en-US" sz="3000" dirty="0" err="1" smtClean="0"/>
              <a:t>메소드</a:t>
            </a:r>
            <a:endParaRPr lang="en-US" altLang="ko-KR" sz="3000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r>
              <a:rPr lang="ko-KR" altLang="en-US" smtClean="0"/>
              <a:t>내용 속에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태그가 포함</a:t>
            </a:r>
            <a:r>
              <a:rPr lang="en-US" altLang="ko-KR" dirty="0" smtClean="0"/>
              <a:t>,  html</a:t>
            </a:r>
            <a:r>
              <a:rPr lang="ko-KR" altLang="en-US" dirty="0" smtClean="0"/>
              <a:t>태그실행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innerText</a:t>
            </a:r>
            <a:r>
              <a:rPr lang="en-US" altLang="ko-KR" dirty="0" smtClean="0"/>
              <a:t> -  </a:t>
            </a:r>
            <a:r>
              <a:rPr lang="ko-KR" altLang="en-US" dirty="0" smtClean="0"/>
              <a:t>일반 텍스트문자로 출력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태그도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document.write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로딩 시 웹 페이지에 데이터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window.alert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별도의 대화상자를 띄워 데이터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console.log() – </a:t>
            </a:r>
            <a:r>
              <a:rPr lang="ko-KR" altLang="en-US" dirty="0" smtClean="0"/>
              <a:t>브라우저 콘솔을 통해 데이터 출력</a:t>
            </a:r>
            <a:r>
              <a:rPr lang="en-US" altLang="ko-KR" dirty="0" smtClean="0"/>
              <a:t>.</a:t>
            </a:r>
            <a:r>
              <a:rPr lang="ko-KR" altLang="en-US" dirty="0" smtClean="0"/>
              <a:t> 디버깅 용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en-US" altLang="ko-KR" sz="3000" dirty="0" smtClean="0"/>
              <a:t>&lt;</a:t>
            </a:r>
            <a:r>
              <a:rPr lang="en-US" altLang="ko-KR" sz="3000" dirty="0"/>
              <a:t>script&gt; : </a:t>
            </a:r>
            <a:r>
              <a:rPr lang="ko-KR" altLang="en-US" sz="3000" dirty="0"/>
              <a:t>사용자 측 스크립트를 포함하는데 사용되는 태그</a:t>
            </a:r>
            <a:endParaRPr lang="en-US" altLang="ko-KR" sz="3000" dirty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/>
              <a:t>속성을 통해 외부 스크립트 파일을 포함시켜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일반적으로는 스타일 조작</a:t>
            </a:r>
            <a:r>
              <a:rPr lang="en-US" altLang="ko-KR" dirty="0"/>
              <a:t>, </a:t>
            </a:r>
            <a:r>
              <a:rPr lang="ko-KR" altLang="en-US" dirty="0"/>
              <a:t>입력 양식의</a:t>
            </a:r>
            <a:r>
              <a:rPr lang="en-US" altLang="ko-KR" dirty="0"/>
              <a:t> </a:t>
            </a:r>
            <a:r>
              <a:rPr lang="ko-KR" altLang="en-US" dirty="0"/>
              <a:t>유효성 검사 등 콘텐츠의 동적인 변경을 위해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smtClean="0"/>
              <a:t>자바스크립트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079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내부 </a:t>
            </a:r>
            <a:r>
              <a:rPr lang="ko-KR" altLang="en-US" b="1" dirty="0" smtClean="0"/>
              <a:t>자바스크립트 </a:t>
            </a:r>
            <a:r>
              <a:rPr lang="en-US" altLang="ko-KR" dirty="0" smtClean="0"/>
              <a:t>- &lt;head&gt;, &lt;body&gt; </a:t>
            </a:r>
            <a:r>
              <a:rPr lang="ko-KR" altLang="en-US" dirty="0" smtClean="0"/>
              <a:t>양쪽 배치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6" name="내용 개체 틀 2"/>
          <p:cNvSpPr txBox="1"/>
          <p:nvPr/>
        </p:nvSpPr>
        <p:spPr>
          <a:xfrm>
            <a:off x="6037538" y="2645845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863953" y="2645846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(</a:t>
            </a:r>
            <a:r>
              <a:rPr lang="en-US" altLang="ko-KR" dirty="0" smtClean="0"/>
              <a:t>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외부 자바스크립트 </a:t>
            </a:r>
            <a:r>
              <a:rPr lang="en-US" altLang="ko-KR" dirty="0" smtClean="0"/>
              <a:t>- &lt;head&gt;,&lt;body&gt; </a:t>
            </a:r>
            <a:r>
              <a:rPr lang="ko-KR" altLang="en-US" dirty="0" smtClean="0"/>
              <a:t>양쪽 배치 가능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장점</a:t>
            </a:r>
            <a:endParaRPr lang="en-US" altLang="ko-KR" dirty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과의 코드 분리로 유지보수에 용이하며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높아짐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캐시된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파일로 인해 페이지 로드 속도가 </a:t>
            </a:r>
            <a:r>
              <a:rPr lang="ko-KR" altLang="en-US" dirty="0" err="1" smtClean="0"/>
              <a:t>빨라짐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764792" y="4121343"/>
            <a:ext cx="10085696" cy="2769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    &lt;script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cs typeface="+mj-cs"/>
              </a:rPr>
              <a:t>src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  <a:cs typeface="+mj-cs"/>
              </a:rPr>
              <a:t>“commonScript.js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cs typeface="+mj-cs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&gt;&lt;/script&gt;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	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</a:rPr>
              <a:t>src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</a:rPr>
              <a:t>myScript.js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&gt;&lt;/script&gt;</a:t>
            </a:r>
            <a:endParaRPr lang="en-US" altLang="ko-KR" sz="2200" b="1" dirty="0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164329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(</a:t>
            </a:r>
            <a:r>
              <a:rPr lang="en-US" altLang="ko-KR" dirty="0" smtClean="0"/>
              <a:t>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인라인 자바스크립트</a:t>
            </a:r>
            <a:endParaRPr lang="en-US" altLang="ko-KR" b="1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72601" y="2582468"/>
            <a:ext cx="10670077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"alert</a:t>
            </a:r>
            <a:r>
              <a:rPr lang="en-US" altLang="ko-KR" sz="2338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(‘Hi!! ')"</a:t>
            </a:r>
            <a:r>
              <a:rPr lang="en-US" altLang="ko-KR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버튼을 누르세요</a:t>
            </a:r>
            <a:r>
              <a:rPr lang="en-US" altLang="ko-KR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!&lt;/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37534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()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dirty="0" smtClean="0"/>
              <a:t>&lt;script&gt;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day = new Date(); //</a:t>
            </a:r>
            <a:r>
              <a:rPr lang="ko-KR" altLang="en-US" sz="2400" dirty="0" smtClean="0"/>
              <a:t>기본형식의 날짜와 시간을 반환한다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document.write</a:t>
            </a:r>
            <a:r>
              <a:rPr lang="en-US" altLang="ko-KR" sz="2400" dirty="0" smtClean="0"/>
              <a:t>(day 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&gt;");</a:t>
            </a:r>
          </a:p>
          <a:p>
            <a:pPr>
              <a:buNone/>
            </a:pPr>
            <a:endParaRPr lang="ko-KR" altLang="en-US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now = </a:t>
            </a:r>
            <a:r>
              <a:rPr lang="en-US" altLang="ko-KR" sz="2400" dirty="0" err="1" smtClean="0"/>
              <a:t>day.toLocaleString</a:t>
            </a:r>
            <a:r>
              <a:rPr lang="en-US" altLang="ko-KR" sz="2400" dirty="0" smtClean="0"/>
              <a:t>(); //</a:t>
            </a:r>
            <a:r>
              <a:rPr lang="ko-KR" altLang="en-US" sz="2400" dirty="0" smtClean="0"/>
              <a:t>현지버전으로 날짜와 시간을 반환한다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document.write</a:t>
            </a:r>
            <a:r>
              <a:rPr lang="en-US" altLang="ko-KR" sz="2400" dirty="0" smtClean="0"/>
              <a:t>(now 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&gt;");</a:t>
            </a:r>
          </a:p>
          <a:p>
            <a:pPr>
              <a:buNone/>
            </a:pPr>
            <a:r>
              <a:rPr lang="en-US" altLang="ko-KR" sz="2400" dirty="0" smtClean="0"/>
              <a:t>&lt;/script&gt;                     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&lt;body&gt;</a:t>
            </a:r>
          </a:p>
          <a:p>
            <a:pPr>
              <a:buNone/>
            </a:pPr>
            <a:r>
              <a:rPr lang="en-US" altLang="ko-KR" sz="2400" dirty="0" smtClean="0"/>
              <a:t> 	&lt;h1&gt;Hello~&lt;/h1&gt;</a:t>
            </a:r>
          </a:p>
          <a:p>
            <a:pPr>
              <a:buNone/>
            </a:pPr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</a:t>
            </a:r>
          </a:p>
          <a:p>
            <a:pPr>
              <a:buNone/>
            </a:pPr>
            <a:r>
              <a:rPr lang="en-US" altLang="ko-KR" sz="2400" dirty="0" smtClean="0"/>
              <a:t>&lt;/body&gt;</a:t>
            </a:r>
          </a:p>
          <a:p>
            <a:pPr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3712" y="5466370"/>
            <a:ext cx="6064857" cy="2131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064710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() 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 smtClean="0"/>
              <a:t>&lt;body&gt;</a:t>
            </a:r>
          </a:p>
          <a:p>
            <a:pPr>
              <a:buNone/>
            </a:pPr>
            <a:r>
              <a:rPr lang="en-US" altLang="ko-KR" sz="2000" dirty="0" smtClean="0"/>
              <a:t>  &lt;h1&gt;Hello~&lt;/h1&gt;</a:t>
            </a:r>
          </a:p>
          <a:p>
            <a:pPr>
              <a:buNone/>
            </a:pPr>
            <a:r>
              <a:rPr lang="en-US" altLang="ko-KR" sz="2000" dirty="0" smtClean="0"/>
              <a:t>  &lt;input  type=“button”  value=“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” </a:t>
            </a:r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=“porc1()”&gt;;</a:t>
            </a:r>
          </a:p>
          <a:p>
            <a:pPr>
              <a:buNone/>
            </a:pPr>
            <a:r>
              <a:rPr lang="en-US" altLang="ko-KR" sz="2000" dirty="0" smtClean="0"/>
              <a:t>  &lt;script&gt;</a:t>
            </a:r>
          </a:p>
          <a:p>
            <a:pPr>
              <a:buNone/>
            </a:pPr>
            <a:r>
              <a:rPr lang="en-US" altLang="ko-KR" sz="2000" dirty="0" smtClean="0"/>
              <a:t>  function proc1(){</a:t>
            </a:r>
          </a:p>
          <a:p>
            <a:pPr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var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day = new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Date(); //</a:t>
            </a:r>
            <a:r>
              <a:rPr lang="ko-KR" altLang="en-US" sz="2000" b="1" dirty="0" smtClean="0"/>
              <a:t>기본형식의 날짜와 시간을 반환한다</a:t>
            </a:r>
            <a:r>
              <a:rPr lang="en-US" altLang="ko-KR" sz="2000" b="1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 smtClean="0"/>
              <a:t>(day + "&lt;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&gt;");</a:t>
            </a:r>
          </a:p>
          <a:p>
            <a:pPr>
              <a:buNone/>
            </a:pPr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/>
              <a:t>	now = </a:t>
            </a:r>
            <a:r>
              <a:rPr lang="en-US" altLang="ko-KR" sz="2000" dirty="0" err="1" smtClean="0"/>
              <a:t>day.toLocaleString</a:t>
            </a:r>
            <a:r>
              <a:rPr lang="en-US" altLang="ko-KR" sz="2000" dirty="0" smtClean="0"/>
              <a:t>(); //</a:t>
            </a:r>
            <a:r>
              <a:rPr lang="ko-KR" altLang="en-US" sz="2000" dirty="0" smtClean="0"/>
              <a:t>현지버전으로 날짜와 시간을 반환한다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 smtClean="0"/>
              <a:t>(now + "&lt;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&gt;");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document.body.style.fontSize</a:t>
            </a:r>
            <a:r>
              <a:rPr lang="en-US" altLang="ko-KR" sz="2000" dirty="0" smtClean="0"/>
              <a:t> = "2.0em";  </a:t>
            </a:r>
          </a:p>
          <a:p>
            <a:pPr>
              <a:buNone/>
            </a:pPr>
            <a:r>
              <a:rPr lang="en-US" altLang="ko-KR" sz="2000" i="1" dirty="0" smtClean="0"/>
              <a:t>     // ---</a:t>
            </a:r>
            <a:r>
              <a:rPr lang="en-US" altLang="ko-KR" sz="2000" i="1" dirty="0" smtClean="0">
                <a:sym typeface="Wingdings" pitchFamily="2" charset="2"/>
              </a:rPr>
              <a:t>document</a:t>
            </a:r>
            <a:r>
              <a:rPr lang="ko-KR" altLang="en-US" sz="2000" i="1" dirty="0" smtClean="0">
                <a:sym typeface="Wingdings" pitchFamily="2" charset="2"/>
              </a:rPr>
              <a:t>가 새롭게  생성 </a:t>
            </a:r>
            <a:r>
              <a:rPr lang="en-US" altLang="ko-KR" sz="2000" i="1" dirty="0" smtClean="0">
                <a:sym typeface="Wingdings" pitchFamily="2" charset="2"/>
              </a:rPr>
              <a:t>, </a:t>
            </a:r>
            <a:r>
              <a:rPr lang="ko-KR" altLang="en-US" sz="2000" i="1" dirty="0" smtClean="0">
                <a:sym typeface="Wingdings" pitchFamily="2" charset="2"/>
              </a:rPr>
              <a:t>기존의 웹 페이지를 덮어쓰기 효과</a:t>
            </a:r>
            <a:endParaRPr lang="en-US" altLang="ko-KR" sz="2000" i="1" dirty="0" smtClean="0"/>
          </a:p>
          <a:p>
            <a:pPr>
              <a:buNone/>
            </a:pPr>
            <a:r>
              <a:rPr lang="en-US" altLang="ko-KR" sz="2000" dirty="0" smtClean="0"/>
              <a:t>  }</a:t>
            </a:r>
          </a:p>
          <a:p>
            <a:pPr>
              <a:buNone/>
            </a:pPr>
            <a:r>
              <a:rPr lang="en-US" altLang="ko-KR" sz="2000" dirty="0" smtClean="0"/>
              <a:t>  &lt;/script&gt;</a:t>
            </a:r>
          </a:p>
          <a:p>
            <a:pPr>
              <a:buNone/>
            </a:pPr>
            <a:r>
              <a:rPr lang="en-US" altLang="ko-KR" sz="2000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39023" y="6878520"/>
            <a:ext cx="8096432" cy="827566"/>
            <a:chOff x="2866136" y="6922588"/>
            <a:chExt cx="8096432" cy="827566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66136" y="6922588"/>
              <a:ext cx="2941504" cy="827566"/>
            </a:xfrm>
            <a:prstGeom prst="rect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69127" y="6922588"/>
              <a:ext cx="4493441" cy="8275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3" name="오른쪽 화살표 2"/>
            <p:cNvSpPr/>
            <p:nvPr/>
          </p:nvSpPr>
          <p:spPr>
            <a:xfrm>
              <a:off x="5951704" y="7203737"/>
              <a:ext cx="373358" cy="26526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solidFill>
                  <a:schemeClr val="tx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6184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innerHTML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innerText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825928"/>
          </a:xfrm>
        </p:spPr>
        <p:txBody>
          <a:bodyPr/>
          <a:lstStyle/>
          <a:p>
            <a:pPr>
              <a:buNone/>
            </a:pPr>
            <a:r>
              <a:rPr lang="en-US" altLang="ko-KR" sz="2200" dirty="0" smtClean="0"/>
              <a:t>&lt;</a:t>
            </a:r>
            <a:r>
              <a:rPr lang="en-US" altLang="ko-KR" sz="2200" dirty="0"/>
              <a:t>script&gt;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en-US" altLang="ko-KR" sz="2200" dirty="0" err="1" smtClean="0"/>
              <a:t>var</a:t>
            </a:r>
            <a:r>
              <a:rPr lang="ko-KR" altLang="en-US" sz="2200" dirty="0" smtClean="0"/>
              <a:t> </a:t>
            </a:r>
            <a:r>
              <a:rPr lang="en-US" altLang="ko-KR" sz="2200" dirty="0"/>
              <a:t>day = new</a:t>
            </a:r>
            <a:r>
              <a:rPr lang="ko-KR" altLang="en-US" sz="2200" dirty="0"/>
              <a:t> </a:t>
            </a:r>
            <a:r>
              <a:rPr lang="en-US" altLang="ko-KR" sz="2200" dirty="0"/>
              <a:t>Date(); //</a:t>
            </a:r>
            <a:r>
              <a:rPr lang="ko-KR" altLang="en-US" sz="2200" dirty="0" smtClean="0"/>
              <a:t>기본 형식의 </a:t>
            </a:r>
            <a:r>
              <a:rPr lang="ko-KR" altLang="en-US" sz="2200" dirty="0"/>
              <a:t>날짜와 시간을 반환한다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var</a:t>
            </a:r>
            <a:r>
              <a:rPr lang="ko-KR" altLang="en-US" sz="2200" dirty="0" smtClean="0"/>
              <a:t> </a:t>
            </a:r>
            <a:r>
              <a:rPr lang="en-US" altLang="ko-KR" sz="2200" dirty="0"/>
              <a:t>now = </a:t>
            </a:r>
            <a:r>
              <a:rPr lang="en-US" altLang="ko-KR" sz="2200" dirty="0" err="1"/>
              <a:t>day.toLocaleString</a:t>
            </a:r>
            <a:r>
              <a:rPr lang="en-US" altLang="ko-KR" sz="2200" dirty="0"/>
              <a:t>(); //</a:t>
            </a:r>
            <a:r>
              <a:rPr lang="ko-KR" altLang="en-US" sz="2200" dirty="0"/>
              <a:t>현지버전으로 날짜와 시간을 반환한다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smtClean="0"/>
              <a:t>    </a:t>
            </a:r>
          </a:p>
          <a:p>
            <a:pPr marL="0" indent="0"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window.onload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= function</a:t>
            </a:r>
            <a:r>
              <a:rPr lang="en-US" altLang="ko-KR" sz="2200" dirty="0" smtClean="0"/>
              <a:t>(){</a:t>
            </a:r>
          </a:p>
          <a:p>
            <a:pPr>
              <a:buNone/>
            </a:pPr>
            <a:r>
              <a:rPr lang="en-US" altLang="ko-KR" sz="2200" dirty="0" smtClean="0"/>
              <a:t>        </a:t>
            </a:r>
            <a:r>
              <a:rPr lang="en-US" altLang="ko-KR" sz="2200" dirty="0" err="1" smtClean="0"/>
              <a:t>var</a:t>
            </a:r>
            <a:r>
              <a:rPr lang="en-US" altLang="ko-KR" sz="2200" dirty="0" smtClean="0"/>
              <a:t> res = </a:t>
            </a:r>
            <a:r>
              <a:rPr lang="en-US" altLang="ko-KR" sz="2200" dirty="0" err="1" smtClean="0"/>
              <a:t>document.getElementById</a:t>
            </a:r>
            <a:r>
              <a:rPr lang="en-US" altLang="ko-KR" sz="2200" dirty="0" smtClean="0"/>
              <a:t>('result');</a:t>
            </a:r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 </a:t>
            </a:r>
            <a:r>
              <a:rPr lang="en-US" altLang="ko-KR" sz="2200" dirty="0" err="1" smtClean="0"/>
              <a:t>var</a:t>
            </a:r>
            <a:r>
              <a:rPr lang="en-US" altLang="ko-KR" sz="2200" dirty="0" smtClean="0"/>
              <a:t> </a:t>
            </a:r>
            <a:r>
              <a:rPr lang="en-US" altLang="ko-KR" sz="2200" dirty="0" err="1"/>
              <a:t>str</a:t>
            </a:r>
            <a:r>
              <a:rPr lang="en-US" altLang="ko-KR" sz="2200" dirty="0"/>
              <a:t> = day + "&lt;</a:t>
            </a:r>
            <a:r>
              <a:rPr lang="en-US" altLang="ko-KR" sz="2200" dirty="0" err="1"/>
              <a:t>br</a:t>
            </a:r>
            <a:r>
              <a:rPr lang="en-US" altLang="ko-KR" sz="2200" dirty="0"/>
              <a:t>&gt;";</a:t>
            </a:r>
          </a:p>
          <a:p>
            <a:pPr>
              <a:buNone/>
            </a:pPr>
            <a:r>
              <a:rPr lang="en-US" altLang="ko-KR" sz="2200" dirty="0" smtClean="0"/>
              <a:t>        </a:t>
            </a:r>
            <a:r>
              <a:rPr lang="en-US" altLang="ko-KR" sz="2200" dirty="0" err="1" smtClean="0"/>
              <a:t>str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+= now + "&lt;</a:t>
            </a:r>
            <a:r>
              <a:rPr lang="en-US" altLang="ko-KR" sz="2200" dirty="0" err="1"/>
              <a:t>br</a:t>
            </a:r>
            <a:r>
              <a:rPr lang="en-US" altLang="ko-KR" sz="2200" dirty="0"/>
              <a:t>&gt;";</a:t>
            </a:r>
          </a:p>
          <a:p>
            <a:pPr>
              <a:buNone/>
            </a:pPr>
            <a:endParaRPr lang="en-US" altLang="ko-KR" sz="2200" dirty="0"/>
          </a:p>
          <a:p>
            <a:pPr>
              <a:buNone/>
            </a:pPr>
            <a:r>
              <a:rPr lang="en-US" altLang="ko-KR" sz="2200" dirty="0"/>
              <a:t>  		</a:t>
            </a:r>
            <a:r>
              <a:rPr lang="en-US" altLang="ko-KR" sz="2200" dirty="0" smtClean="0"/>
              <a:t>// </a:t>
            </a:r>
            <a:r>
              <a:rPr lang="en-US" altLang="ko-KR" sz="2200" dirty="0" err="1" smtClean="0"/>
              <a:t>res.innerText</a:t>
            </a:r>
            <a:r>
              <a:rPr lang="en-US" altLang="ko-KR" sz="2200" dirty="0" smtClean="0"/>
              <a:t> = </a:t>
            </a:r>
            <a:r>
              <a:rPr lang="en-US" altLang="ko-KR" sz="2200" dirty="0" err="1" smtClean="0"/>
              <a:t>str</a:t>
            </a:r>
            <a:r>
              <a:rPr lang="en-US" altLang="ko-KR" sz="2200" dirty="0"/>
              <a:t>;</a:t>
            </a:r>
          </a:p>
          <a:p>
            <a:pPr>
              <a:buNone/>
            </a:pPr>
            <a:r>
              <a:rPr lang="en-US" altLang="ko-KR" sz="2200" dirty="0"/>
              <a:t>		</a:t>
            </a:r>
            <a:r>
              <a:rPr lang="en-US" altLang="ko-KR" sz="2200" dirty="0" err="1" smtClean="0"/>
              <a:t>res.innerHTML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= </a:t>
            </a:r>
            <a:r>
              <a:rPr lang="en-US" altLang="ko-KR" sz="2200" dirty="0" err="1"/>
              <a:t>str</a:t>
            </a:r>
            <a:r>
              <a:rPr lang="en-US" altLang="ko-KR" sz="2200" dirty="0"/>
              <a:t>;</a:t>
            </a:r>
          </a:p>
          <a:p>
            <a:pPr>
              <a:buNone/>
            </a:pPr>
            <a:r>
              <a:rPr lang="en-US" altLang="ko-KR" sz="2200" dirty="0"/>
              <a:t>	}</a:t>
            </a:r>
          </a:p>
          <a:p>
            <a:pPr>
              <a:buNone/>
            </a:pPr>
            <a:r>
              <a:rPr lang="en-US" altLang="ko-KR" sz="2200" dirty="0"/>
              <a:t>&lt;/script</a:t>
            </a:r>
            <a:r>
              <a:rPr lang="en-US" altLang="ko-KR" sz="2200" dirty="0" smtClean="0"/>
              <a:t>&gt;</a:t>
            </a:r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&lt;</a:t>
            </a:r>
            <a:r>
              <a:rPr lang="en-US" altLang="ko-KR" sz="2200" dirty="0"/>
              <a:t>h1&gt;Hello~&lt;/h1&gt;</a:t>
            </a:r>
          </a:p>
          <a:p>
            <a:pPr>
              <a:buNone/>
            </a:pPr>
            <a:r>
              <a:rPr lang="en-US" altLang="ko-KR" sz="2200" dirty="0"/>
              <a:t>&lt;div id=</a:t>
            </a:r>
            <a:r>
              <a:rPr lang="en-US" altLang="ko-KR" sz="2200" i="1" dirty="0"/>
              <a:t>"</a:t>
            </a:r>
            <a:r>
              <a:rPr lang="en-US" altLang="ko-KR" sz="2200" i="1" dirty="0" smtClean="0"/>
              <a:t>result"&gt;&lt;</a:t>
            </a:r>
            <a:r>
              <a:rPr lang="en-US" altLang="ko-KR" sz="2200" dirty="0" smtClean="0"/>
              <a:t>/</a:t>
            </a:r>
            <a:r>
              <a:rPr lang="en-US" altLang="ko-KR" sz="2200" dirty="0"/>
              <a:t>div</a:t>
            </a:r>
            <a:r>
              <a:rPr lang="en-US" altLang="ko-KR" sz="2200" i="1" dirty="0" smtClean="0"/>
              <a:t>&gt;</a:t>
            </a:r>
            <a:endParaRPr lang="en-US" altLang="ko-KR" sz="22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4582544" y="7779961"/>
            <a:ext cx="6579581" cy="3922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i="1" dirty="0" smtClean="0"/>
              <a:t>Id=result</a:t>
            </a:r>
            <a:r>
              <a:rPr lang="ko-KR" altLang="en-US" sz="1600" i="1" dirty="0" smtClean="0"/>
              <a:t>인 </a:t>
            </a:r>
            <a:r>
              <a:rPr lang="en-US" altLang="ko-KR" sz="1600" i="1" dirty="0"/>
              <a:t>div</a:t>
            </a:r>
            <a:r>
              <a:rPr lang="ko-KR" altLang="en-US" sz="1600" i="1" dirty="0"/>
              <a:t>요소에 </a:t>
            </a:r>
            <a:r>
              <a:rPr lang="ko-KR" altLang="en-US" sz="1600" i="1" dirty="0" smtClean="0"/>
              <a:t>날짜</a:t>
            </a:r>
            <a:r>
              <a:rPr lang="en-US" altLang="ko-KR" sz="1600" i="1" dirty="0" smtClean="0"/>
              <a:t> </a:t>
            </a:r>
            <a:r>
              <a:rPr lang="ko-KR" altLang="en-US" sz="1600" i="1" dirty="0" smtClean="0"/>
              <a:t>출력</a:t>
            </a:r>
            <a:r>
              <a:rPr lang="en-US" altLang="ko-KR" sz="1600" i="1" dirty="0"/>
              <a:t> </a:t>
            </a:r>
            <a:r>
              <a:rPr lang="en-US" altLang="ko-KR" sz="1600" i="1" dirty="0" smtClean="0"/>
              <a:t>   </a:t>
            </a:r>
            <a:r>
              <a:rPr lang="en-US" altLang="ko-KR" sz="1600" i="1" dirty="0" err="1" smtClean="0"/>
              <a:t>document.getElementById</a:t>
            </a:r>
            <a:r>
              <a:rPr lang="en-US" altLang="ko-KR" sz="1600" i="1" dirty="0"/>
              <a:t>(‘result1’)</a:t>
            </a:r>
            <a:endParaRPr kumimoji="0" lang="ko-KR" altLang="en-US" sz="1600" b="0" i="0" u="none" strike="noStrike" cap="none" normalizeH="0" baseline="0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7457" y="3327093"/>
            <a:ext cx="5824668" cy="3922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i="1" dirty="0"/>
              <a:t>스크립트의 위치에 </a:t>
            </a:r>
            <a:r>
              <a:rPr lang="ko-KR" altLang="en-US" sz="1600" i="1" dirty="0" smtClean="0"/>
              <a:t>따라    </a:t>
            </a:r>
            <a:r>
              <a:rPr lang="en-US" altLang="ko-KR" sz="1600" i="1" dirty="0" err="1" smtClean="0"/>
              <a:t>window.onload</a:t>
            </a:r>
            <a:r>
              <a:rPr lang="en-US" altLang="ko-KR" sz="1600" i="1" dirty="0" smtClean="0"/>
              <a:t>=function</a:t>
            </a:r>
            <a:r>
              <a:rPr lang="en-US" altLang="ko-KR" sz="1600" i="1" dirty="0"/>
              <a:t>(){} </a:t>
            </a:r>
            <a:r>
              <a:rPr lang="ko-KR" altLang="en-US" sz="1600" i="1" dirty="0"/>
              <a:t>필요</a:t>
            </a:r>
            <a:endParaRPr kumimoji="0" lang="ko-KR" altLang="en-US" sz="1600" b="0" i="0" u="none" strike="noStrike" cap="none" normalizeH="0" baseline="0" dirty="0" smtClean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992391" y="3523205"/>
            <a:ext cx="345066" cy="21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5" idx="1"/>
          </p:cNvCxnSpPr>
          <p:nvPr/>
        </p:nvCxnSpPr>
        <p:spPr>
          <a:xfrm flipH="1">
            <a:off x="4186410" y="7976073"/>
            <a:ext cx="396134" cy="1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424" y="5953102"/>
            <a:ext cx="4866454" cy="116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4424" y="4503072"/>
            <a:ext cx="4866454" cy="124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직사각형 6"/>
          <p:cNvSpPr/>
          <p:nvPr/>
        </p:nvSpPr>
        <p:spPr>
          <a:xfrm>
            <a:off x="7501467" y="5269717"/>
            <a:ext cx="287866" cy="17261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1780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변수와 변수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77554"/>
          </a:xfrm>
        </p:spPr>
        <p:txBody>
          <a:bodyPr/>
          <a:lstStyle/>
          <a:p>
            <a:pPr lvl="0">
              <a:defRPr/>
            </a:pPr>
            <a:r>
              <a:rPr lang="ko-KR" altLang="en-US" sz="3000" b="1"/>
              <a:t>변수</a:t>
            </a:r>
            <a:r>
              <a:rPr lang="en-US" altLang="ko-KR" sz="3000" b="1"/>
              <a:t>(variable)</a:t>
            </a:r>
            <a:r>
              <a:rPr lang="ko-KR" altLang="en-US" sz="3000"/>
              <a:t>는 데이터를 저장할</a:t>
            </a:r>
            <a:r>
              <a:rPr lang="en-US" altLang="ko-KR" sz="3000"/>
              <a:t> </a:t>
            </a:r>
            <a:r>
              <a:rPr lang="ko-KR" altLang="en-US" sz="3000"/>
              <a:t>수 있는 공간으로 값이 변경될 수 있으며 </a:t>
            </a:r>
            <a:r>
              <a:rPr lang="ko-KR" altLang="en-US" sz="3000" b="1"/>
              <a:t>변수 키워드</a:t>
            </a:r>
            <a:r>
              <a:rPr lang="ko-KR" altLang="en-US" sz="3000"/>
              <a:t>를 사용해서 선언한다</a:t>
            </a:r>
            <a:r>
              <a:rPr lang="en-US" altLang="ko-KR" sz="3000"/>
              <a:t>. 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500"/>
              <a:t>변수의 선언</a:t>
            </a:r>
            <a:r>
              <a:rPr lang="en-US" altLang="ko-KR" sz="2500"/>
              <a:t>(declare) : </a:t>
            </a:r>
            <a:r>
              <a:rPr lang="ko-KR" altLang="en-US" sz="2500"/>
              <a:t>자바스크립트는 변수 키워드를 사용해서</a:t>
            </a:r>
          </a:p>
          <a:p>
            <a:pPr marL="594067" lvl="1" indent="0">
              <a:buNone/>
              <a:defRPr/>
            </a:pPr>
            <a:r>
              <a:rPr lang="en-US" altLang="ko-KR" sz="2500"/>
              <a:t>	</a:t>
            </a:r>
            <a:r>
              <a:rPr lang="ko-KR" altLang="en-US" sz="2500"/>
              <a:t>변수를 선언한다</a:t>
            </a:r>
            <a:r>
              <a:rPr lang="en-US" altLang="ko-KR" sz="2500"/>
              <a:t>.</a:t>
            </a:r>
          </a:p>
          <a:p>
            <a:pPr marL="594067" lvl="1" indent="0">
              <a:buNone/>
              <a:defRPr/>
            </a:pPr>
            <a:r>
              <a:rPr lang="en-US" altLang="ko-KR" sz="2500"/>
              <a:t>	 - </a:t>
            </a:r>
            <a:r>
              <a:rPr lang="ko-KR" altLang="en-US" sz="2500"/>
              <a:t>선언되지 않은 변수에 접근 시 오류가 발생한다</a:t>
            </a:r>
            <a:r>
              <a:rPr lang="en-US" altLang="ko-KR" sz="2500"/>
              <a:t>.</a:t>
            </a:r>
          </a:p>
          <a:p>
            <a:pPr lvl="1">
              <a:defRPr/>
            </a:pPr>
            <a:r>
              <a:rPr lang="ko-KR" altLang="en-US" sz="2500"/>
              <a:t>변수의 이름</a:t>
            </a:r>
            <a:r>
              <a:rPr lang="en-US" altLang="ko-KR" sz="2500"/>
              <a:t>(name) : </a:t>
            </a:r>
            <a:r>
              <a:rPr lang="ko-KR" altLang="en-US" sz="2500"/>
              <a:t>식별 가능한 식별자</a:t>
            </a:r>
            <a:r>
              <a:rPr lang="en-US" altLang="ko-KR" sz="2500"/>
              <a:t>(identifier)</a:t>
            </a:r>
          </a:p>
          <a:p>
            <a:pPr lvl="1">
              <a:defRPr/>
            </a:pPr>
            <a:r>
              <a:rPr lang="ko-KR" altLang="en-US" sz="2500"/>
              <a:t>변수의 초기화</a:t>
            </a:r>
            <a:r>
              <a:rPr lang="en-US" altLang="ko-KR" sz="2500"/>
              <a:t>(initialize) : </a:t>
            </a:r>
            <a:r>
              <a:rPr lang="ko-KR" altLang="en-US" sz="2500"/>
              <a:t>사용 전 초기 값을 저장한다</a:t>
            </a:r>
            <a:r>
              <a:rPr lang="en-US" altLang="ko-KR" sz="2500"/>
              <a:t>.</a:t>
            </a:r>
          </a:p>
          <a:p>
            <a:pPr marL="594067" lvl="1" indent="0">
              <a:buNone/>
              <a:defRPr/>
            </a:pPr>
            <a:r>
              <a:rPr lang="en-US" altLang="ko-KR" sz="2500"/>
              <a:t>	 - </a:t>
            </a:r>
            <a:r>
              <a:rPr lang="ko-KR" altLang="en-US" sz="2500"/>
              <a:t>데이터를 저장하기 위해 할당 연산자</a:t>
            </a:r>
            <a:r>
              <a:rPr lang="en-US" altLang="ko-KR" sz="2500"/>
              <a:t>(=)</a:t>
            </a:r>
            <a:r>
              <a:rPr lang="ko-KR" altLang="en-US" sz="2500"/>
              <a:t>를 사용한다</a:t>
            </a:r>
            <a:r>
              <a:rPr lang="en-US" altLang="ko-KR" sz="2500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6920" y="6179170"/>
            <a:ext cx="6245423" cy="197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변수와 변수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변수</a:t>
            </a:r>
            <a:r>
              <a:rPr lang="en-US" altLang="ko-KR" b="1" dirty="0"/>
              <a:t> </a:t>
            </a:r>
            <a:r>
              <a:rPr lang="ko-KR" altLang="en-US" b="1" dirty="0" smtClean="0"/>
              <a:t>키워드</a:t>
            </a:r>
            <a:r>
              <a:rPr lang="en-US" altLang="ko-KR" b="1" dirty="0" smtClean="0"/>
              <a:t>(variable keyword)</a:t>
            </a:r>
            <a:r>
              <a:rPr lang="ko-KR" altLang="en-US" dirty="0" smtClean="0"/>
              <a:t>를 사용해서 변수를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범위에서 </a:t>
            </a:r>
            <a:r>
              <a:rPr lang="ko-KR" altLang="en-US" dirty="0" smtClean="0"/>
              <a:t>유효하며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 선언과 재 할당이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let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 범위에서 </a:t>
            </a:r>
            <a:r>
              <a:rPr lang="ko-KR" altLang="en-US" dirty="0" smtClean="0"/>
              <a:t>유효하며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 선언은 </a:t>
            </a:r>
            <a:r>
              <a:rPr lang="ko-KR" altLang="en-US" dirty="0" smtClean="0"/>
              <a:t>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재 </a:t>
            </a:r>
            <a:r>
              <a:rPr lang="ko-KR" altLang="en-US" dirty="0" err="1" smtClean="0"/>
              <a:t>할당만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블록 범위에서 유효한 상수 선언 </a:t>
            </a:r>
            <a:r>
              <a:rPr lang="ko-KR" altLang="en-US" dirty="0" smtClean="0"/>
              <a:t>키워드로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재 선언과 재 할당이 불가하다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23" y="4676989"/>
            <a:ext cx="5400516" cy="32403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06" y="4713359"/>
            <a:ext cx="3203940" cy="32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30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변수 명명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r>
              <a:rPr lang="ko-KR" altLang="en-US" sz="3000" dirty="0" smtClean="0"/>
              <a:t>꼭 지켜야 하는 룰</a:t>
            </a:r>
            <a:endParaRPr lang="en-US" altLang="ko-KR" sz="3000" dirty="0" smtClean="0"/>
          </a:p>
          <a:p>
            <a:pPr lvl="1"/>
            <a:r>
              <a:rPr lang="ko-KR" altLang="en-US" sz="2400" dirty="0" err="1" smtClean="0"/>
              <a:t>식별자는</a:t>
            </a:r>
            <a:r>
              <a:rPr lang="ko-KR" altLang="en-US" sz="2400" dirty="0" smtClean="0"/>
              <a:t> 영문자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언더스코어</a:t>
            </a:r>
            <a:r>
              <a:rPr lang="en-US" altLang="ko-KR" sz="2400" dirty="0"/>
              <a:t>(_), </a:t>
            </a:r>
            <a:r>
              <a:rPr lang="ko-KR" altLang="en-US" sz="2400" dirty="0"/>
              <a:t>달러</a:t>
            </a:r>
            <a:r>
              <a:rPr lang="en-US" altLang="ko-KR" sz="2400" dirty="0" smtClean="0"/>
              <a:t>($)</a:t>
            </a:r>
            <a:r>
              <a:rPr lang="ko-KR" altLang="en-US" sz="2400" dirty="0" smtClean="0"/>
              <a:t>로 시작해야 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첫 자는 숫자로 </a:t>
            </a:r>
            <a:r>
              <a:rPr lang="ko-KR" altLang="en-US" sz="2400" dirty="0"/>
              <a:t>시작할 수 </a:t>
            </a:r>
            <a:r>
              <a:rPr lang="ko-KR" altLang="en-US" sz="2400" dirty="0" smtClean="0"/>
              <a:t>없으며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두번째 글자부터 가능하다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대소문자를 구별하므로 </a:t>
            </a:r>
            <a:r>
              <a:rPr lang="en-US" altLang="ko-KR" sz="2400" dirty="0" smtClean="0"/>
              <a:t>'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는 다른 </a:t>
            </a:r>
            <a:r>
              <a:rPr lang="ko-KR" altLang="en-US" sz="2400" dirty="0" err="1" smtClean="0"/>
              <a:t>식별자다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400" dirty="0" err="1" smtClean="0"/>
              <a:t>예약어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자바스크립트에서 이미 사용중인 단어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는 사용할 </a:t>
            </a:r>
            <a:r>
              <a:rPr lang="ko-KR" altLang="en-US" sz="2400" dirty="0"/>
              <a:t>수 </a:t>
            </a:r>
            <a:r>
              <a:rPr lang="ko-KR" altLang="en-US" sz="2400" dirty="0" smtClean="0"/>
              <a:t>없다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- break, default, final, for, new, null, try, this </a:t>
            </a:r>
            <a:r>
              <a:rPr lang="ko-KR" altLang="en-US" sz="2400" dirty="0" smtClean="0"/>
              <a:t>등등</a:t>
            </a:r>
            <a:endParaRPr lang="en-US" altLang="ko-KR" sz="2400" dirty="0" smtClean="0"/>
          </a:p>
          <a:p>
            <a:pPr lvl="0"/>
            <a:endParaRPr lang="en-US" altLang="ko-KR" sz="3000" dirty="0"/>
          </a:p>
          <a:p>
            <a:pPr lvl="0"/>
            <a:r>
              <a:rPr lang="ko-KR" altLang="en-US" sz="3000" dirty="0" smtClean="0"/>
              <a:t>지키면 좋은 룰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의미 없는 이름으로 변수 명 사용하지 않기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 smtClean="0"/>
              <a:t>	- let a; </a:t>
            </a:r>
            <a:r>
              <a:rPr lang="en-US" altLang="ko-KR" sz="24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2480" dirty="0" smtClean="0"/>
              <a:t>어떠한 값이 저장되었는지 찾기 어렵고 활용도가 떨어짐</a:t>
            </a:r>
            <a:endParaRPr lang="en-US" altLang="ko-KR" sz="2480" dirty="0" smtClean="0"/>
          </a:p>
          <a:p>
            <a:pPr lvl="1"/>
            <a:r>
              <a:rPr lang="ko-KR" altLang="en-US" sz="2480" dirty="0"/>
              <a:t>추상적인 이름 사용하지 </a:t>
            </a:r>
            <a:r>
              <a:rPr lang="ko-KR" altLang="en-US" sz="2480" dirty="0" smtClean="0"/>
              <a:t>않기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en-US" altLang="ko-KR" sz="2480" dirty="0" smtClean="0"/>
              <a:t>- let name; //</a:t>
            </a:r>
            <a:r>
              <a:rPr lang="ko-KR" altLang="en-US" sz="2480" dirty="0" smtClean="0"/>
              <a:t>조금 더 구체적인 이름으로 표기하도록 권장</a:t>
            </a:r>
            <a:endParaRPr lang="en-US" altLang="ko-KR" sz="2480" dirty="0"/>
          </a:p>
          <a:p>
            <a:pPr lvl="1"/>
            <a:r>
              <a:rPr lang="ko-KR" altLang="en-US" sz="2480" dirty="0" smtClean="0"/>
              <a:t>카멜표기법으로 표기하기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en-US" altLang="ko-KR" sz="2480" dirty="0" smtClean="0"/>
              <a:t>- </a:t>
            </a:r>
            <a:r>
              <a:rPr lang="ko-KR" altLang="en-US" sz="2480" dirty="0" smtClean="0"/>
              <a:t>띄어쓰기를 대신하여 각 단어의 첫 문자를 대문자로 표기</a:t>
            </a:r>
            <a:endParaRPr lang="en-US" altLang="ko-KR" sz="2480" dirty="0" smtClean="0"/>
          </a:p>
          <a:p>
            <a:pPr lvl="1"/>
            <a:endParaRPr lang="en-US" altLang="ko-KR" sz="2480" dirty="0" smtClean="0"/>
          </a:p>
          <a:p>
            <a:pPr lvl="1"/>
            <a:endParaRPr lang="en-US" altLang="ko-KR" sz="2480" dirty="0"/>
          </a:p>
          <a:p>
            <a:pPr lvl="1"/>
            <a:endParaRPr lang="en-US" altLang="ko-KR" sz="1162" dirty="0" smtClean="0"/>
          </a:p>
          <a:p>
            <a:pPr lvl="1"/>
            <a:endParaRPr lang="en-US" altLang="ko-KR" sz="248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자바스크립트</a:t>
            </a:r>
            <a:r>
              <a:rPr lang="en-US" altLang="ko-KR" dirty="0" smtClean="0"/>
              <a:t>(JavaScript</a:t>
            </a:r>
            <a:r>
              <a:rPr lang="en-US" altLang="ko-KR" dirty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페이지를 </a:t>
            </a:r>
            <a:r>
              <a:rPr lang="ko-KR" altLang="en-US" dirty="0" smtClean="0"/>
              <a:t>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언어 중 동작을 프로그래밍하는 언어</a:t>
            </a:r>
            <a:endParaRPr lang="ko-KR" altLang="en-US" dirty="0"/>
          </a:p>
          <a:p>
            <a:pPr lvl="0"/>
            <a:r>
              <a:rPr lang="ko-KR" altLang="en-US" dirty="0"/>
              <a:t>웹의 표준 프로그래밍 언어</a:t>
            </a:r>
          </a:p>
          <a:p>
            <a:pPr lvl="0"/>
            <a:r>
              <a:rPr lang="ko-KR" altLang="en-US" dirty="0"/>
              <a:t>모든 웹브라우저들은 자바스크립트를 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8977"/>
            <a:ext cx="11884422" cy="29531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3104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함수 안에서 선언된 </a:t>
            </a:r>
            <a:r>
              <a:rPr lang="ko-KR" altLang="en-US" dirty="0" smtClean="0"/>
              <a:t>변수는 함수 </a:t>
            </a:r>
            <a:r>
              <a:rPr lang="ko-KR" altLang="en-US" dirty="0"/>
              <a:t>안에서만 사용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때문에 다른 </a:t>
            </a:r>
            <a:r>
              <a:rPr lang="ko-KR" altLang="en-US" dirty="0"/>
              <a:t>함수에서도 똑같은 이름으로 선언이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지역 변수는 </a:t>
            </a:r>
            <a:r>
              <a:rPr lang="ko-KR" altLang="en-US" dirty="0"/>
              <a:t>함수가 종료되면 자동적으로 소멸된다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1" y="3785783"/>
            <a:ext cx="10670077" cy="3770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796375" y="6742750"/>
            <a:ext cx="9861964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b="1" dirty="0"/>
              <a:t>외부에서는 </a:t>
            </a:r>
            <a:r>
              <a:rPr lang="en-US" altLang="ko-KR" sz="2400" b="1" dirty="0"/>
              <a:t>sum</a:t>
            </a:r>
            <a:r>
              <a:rPr lang="ko-KR" altLang="en-US" sz="2400" b="1" dirty="0"/>
              <a:t>을 사용할 수 없다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지역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54" y="1732624"/>
            <a:ext cx="10541479" cy="6876055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 i="1">
                <a:solidFill>
                  <a:srgbClr val="000099"/>
                </a:solidFill>
                <a:latin typeface="Arial"/>
              </a:rPr>
              <a:t>  f</a:t>
            </a:r>
            <a:r>
              <a:rPr lang="en-US" altLang="ko-KR" sz="2300" b="1" i="1">
                <a:solidFill>
                  <a:srgbClr val="000099"/>
                </a:solidFill>
                <a:latin typeface="Arial"/>
              </a:rPr>
              <a:t>unction</a:t>
            </a:r>
            <a:r>
              <a:rPr lang="en-US" altLang="ko-KR" sz="2300" b="1">
                <a:latin typeface="Arial"/>
                <a:ea typeface="+mn-ea"/>
                <a:cs typeface="+mj-cs"/>
              </a:rPr>
              <a:t> sub (a, b){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    </a:t>
            </a:r>
            <a:r>
              <a:rPr lang="en-US" altLang="ko-KR" sz="2300" b="1" i="1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3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 res </a:t>
            </a:r>
            <a:r>
              <a:rPr lang="en-US" altLang="ko-KR" sz="2300" b="1">
                <a:latin typeface="Arial"/>
                <a:ea typeface="+mn-ea"/>
                <a:cs typeface="+mj-cs"/>
              </a:rPr>
              <a:t>= a - b;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}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window.onload = function() {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    sub(10, 4);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    document.write(“sub=” + </a:t>
            </a:r>
            <a:r>
              <a:rPr lang="en-US" altLang="ko-KR" sz="23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res</a:t>
            </a:r>
            <a:r>
              <a:rPr lang="en-US" altLang="ko-KR" sz="2300" b="1">
                <a:latin typeface="Arial"/>
                <a:ea typeface="+mn-ea"/>
                <a:cs typeface="+mj-cs"/>
              </a:rPr>
              <a:t>); //</a:t>
            </a:r>
            <a:r>
              <a:rPr lang="ko-KR" altLang="en-US" sz="2300" b="1">
                <a:latin typeface="Arial"/>
                <a:ea typeface="+mn-ea"/>
                <a:cs typeface="+mj-cs"/>
              </a:rPr>
              <a:t>오류발생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300" b="1">
                <a:latin typeface="Arial"/>
                <a:ea typeface="+mn-ea"/>
                <a:cs typeface="+mj-cs"/>
              </a:rPr>
              <a:t>  }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altLang="ko-KR" sz="2300" b="1">
              <a:latin typeface="Arial"/>
              <a:ea typeface="+mn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</a:t>
            </a:r>
            <a:r>
              <a:rPr lang="en-US" altLang="ko-KR" sz="2400" b="1" i="1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400" b="1">
                <a:latin typeface="Arial"/>
              </a:rPr>
              <a:t> sub (a, b){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    var  res = a - b;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    </a:t>
            </a:r>
            <a:r>
              <a:rPr lang="en-US" altLang="ko-KR" sz="2400" b="1" i="1">
                <a:solidFill>
                  <a:srgbClr val="000099"/>
                </a:solidFill>
                <a:latin typeface="Arial"/>
              </a:rPr>
              <a:t>return</a:t>
            </a:r>
            <a:r>
              <a:rPr lang="en-US" altLang="ko-KR" sz="2400" b="1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>
                <a:latin typeface="Arial"/>
              </a:rPr>
              <a:t>res;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}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window.onload = function() {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     let subres = sub(10, 4);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    document.write(“sub=” + subres);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b="1">
                <a:latin typeface="Arial"/>
              </a:rPr>
              <a:t>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7416168" y="2678489"/>
            <a:ext cx="3242171" cy="178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lvl="0" indent="0">
              <a:buNone/>
              <a:defRPr/>
            </a:pPr>
            <a:r>
              <a:rPr lang="ko-KR" altLang="en-US" sz="2400" b="1"/>
              <a:t>함수 범위 내 유효한 지역 변수는 외부에서 사용이 불가하여 </a:t>
            </a:r>
          </a:p>
          <a:p>
            <a:pPr marL="0" lvl="0" indent="0">
              <a:buNone/>
              <a:defRPr/>
            </a:pPr>
            <a:r>
              <a:rPr lang="ko-KR" altLang="en-US" sz="2400" b="1"/>
              <a:t>오류를 발생시킨다</a:t>
            </a:r>
            <a:r>
              <a:rPr lang="en-US" altLang="ko-KR" sz="2400" b="1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16168" y="5770310"/>
            <a:ext cx="3242171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lvl="0" indent="0">
              <a:buNone/>
              <a:defRPr/>
            </a:pPr>
            <a:r>
              <a:rPr lang="ko-KR" altLang="en-US" sz="2400" b="1"/>
              <a:t>반환 값을 이용하자</a:t>
            </a:r>
            <a:r>
              <a:rPr lang="en-US" altLang="ko-KR" sz="2400" b="1"/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000713" y="4737198"/>
            <a:ext cx="9877836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전역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함수 외부에서 선언된 변수</a:t>
            </a:r>
          </a:p>
          <a:p>
            <a:pPr lvl="0"/>
            <a:r>
              <a:rPr lang="ko-KR" altLang="en-US" sz="3000" dirty="0"/>
              <a:t>웹 페이지 상의 모든 스크립트와 모든 함수는 </a:t>
            </a:r>
            <a:r>
              <a:rPr lang="ko-KR" altLang="en-US" sz="3000" dirty="0" smtClean="0"/>
              <a:t>전역 변수를 </a:t>
            </a:r>
            <a:r>
              <a:rPr lang="ko-KR" altLang="en-US" sz="3000" dirty="0"/>
              <a:t>사용할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전역변수는 사용자가 </a:t>
            </a:r>
            <a:r>
              <a:rPr lang="ko-KR" altLang="en-US" sz="3000" dirty="0" smtClean="0"/>
              <a:t>웹 페이지를 </a:t>
            </a:r>
            <a:r>
              <a:rPr lang="ko-KR" altLang="en-US" sz="3000" dirty="0"/>
              <a:t>닫으면 소멸된다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49" y="4088921"/>
            <a:ext cx="10670077" cy="3882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 </a:t>
            </a:r>
            <a:r>
              <a:rPr lang="en-US" altLang="ko-KR" sz="2400" b="1" dirty="0">
                <a:latin typeface="Arial"/>
              </a:rPr>
              <a:t>= </a:t>
            </a:r>
            <a:r>
              <a:rPr lang="en-US" altLang="ko-KR" sz="2400" b="1" dirty="0" smtClean="0">
                <a:latin typeface="Arial"/>
              </a:rPr>
              <a:t>0;</a:t>
            </a: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sub (a, b){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   res </a:t>
            </a:r>
            <a:r>
              <a:rPr lang="en-US" altLang="ko-KR" sz="2400" b="1" dirty="0">
                <a:latin typeface="Arial"/>
              </a:rPr>
              <a:t>= a - b;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</a:t>
            </a:r>
            <a:endParaRPr lang="en-US" altLang="ko-KR" sz="2400" b="1" dirty="0" smtClean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err="1" smtClean="0">
                <a:latin typeface="Arial"/>
              </a:rPr>
              <a:t>window.onload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= function() 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sub(10, 4);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</a:t>
            </a:r>
            <a:r>
              <a:rPr lang="en-US" altLang="ko-KR" sz="2400" b="1" dirty="0" err="1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(“sub=” +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</a:t>
            </a:r>
            <a:r>
              <a:rPr lang="en-US" altLang="ko-KR" sz="2400" b="1" dirty="0" smtClean="0">
                <a:latin typeface="Arial"/>
              </a:rPr>
              <a:t>);</a:t>
            </a:r>
            <a:endParaRPr lang="en-US" altLang="ko-KR" sz="2400" b="1" dirty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전역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389"/>
            <a:ext cx="11262614" cy="6624727"/>
          </a:xfrm>
        </p:spPr>
        <p:txBody>
          <a:bodyPr/>
          <a:lstStyle/>
          <a:p>
            <a:pPr lvl="0">
              <a:defRPr/>
            </a:pPr>
            <a:r>
              <a:rPr lang="ko-KR" altLang="en-US" sz="2500"/>
              <a:t>선언되지 않은 변수에 값 대입 시 자동으로</a:t>
            </a:r>
            <a:r>
              <a:rPr lang="en-US" altLang="ko-KR" sz="2500"/>
              <a:t> </a:t>
            </a:r>
            <a:r>
              <a:rPr lang="ko-KR" altLang="en-US" sz="2500"/>
              <a:t>전역 변수가 된다</a:t>
            </a:r>
            <a:r>
              <a:rPr lang="en-US" altLang="ko-KR" sz="2500"/>
              <a:t>.</a:t>
            </a:r>
          </a:p>
          <a:p>
            <a:pPr lvl="0">
              <a:defRPr/>
            </a:pPr>
            <a:r>
              <a:rPr lang="ko-KR" altLang="en-US" sz="2500"/>
              <a:t>다음 예시 문장의 </a:t>
            </a:r>
            <a:r>
              <a:rPr lang="en-US" altLang="ko-KR" sz="2500"/>
              <a:t>username </a:t>
            </a:r>
            <a:r>
              <a:rPr lang="ko-KR" altLang="en-US" sz="2500"/>
              <a:t>과 </a:t>
            </a:r>
            <a:r>
              <a:rPr lang="en-US" altLang="ko-KR" sz="2500"/>
              <a:t>sum </a:t>
            </a:r>
            <a:r>
              <a:rPr lang="ko-KR" altLang="en-US" sz="2500"/>
              <a:t>변수도 함수 안에 존재하지만 전역 변수로 선언한 것과 마찬가지이다</a:t>
            </a:r>
            <a:r>
              <a:rPr lang="en-US" altLang="ko-KR" sz="2500"/>
              <a:t>.</a:t>
            </a:r>
          </a:p>
          <a:p>
            <a:pPr lvl="0">
              <a:defRPr/>
            </a:pPr>
            <a:r>
              <a:rPr lang="ko-KR" altLang="en-US" sz="2500"/>
              <a:t>선언되지 않은 변수는 예상치 못한 결과를 가져오며 엄격모드에서는 에러를 발생시키므로 사용을 지양한다</a:t>
            </a:r>
            <a:r>
              <a:rPr lang="en-US" altLang="ko-KR" sz="2500"/>
              <a:t>.</a:t>
            </a: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endParaRPr kumimoji="1" lang="en-US" altLang="ko-KR" sz="2200" b="1" i="1" u="none" strike="noStrike" kern="1200" cap="none" spc="0" normalizeH="0" baseline="0">
              <a:solidFill>
                <a:srgbClr val="000099"/>
              </a:solidFill>
              <a:latin typeface="Arial"/>
              <a:cs typeface="맑은 고딕"/>
            </a:endParaRP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kumimoji="1" lang="en-US" altLang="ko-KR" sz="2200" b="1" i="1" u="none" strike="noStrike" kern="1200" cap="none" spc="0" normalizeH="0" baseline="0">
                <a:solidFill>
                  <a:srgbClr val="000099"/>
                </a:solidFill>
                <a:latin typeface="Arial"/>
                <a:cs typeface="맑은 고딕"/>
              </a:rPr>
              <a:t>function</a:t>
            </a: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맑은 고딕"/>
              </a:rPr>
              <a:t> add(a,</a:t>
            </a:r>
            <a:r>
              <a:rPr kumimoji="1" lang="en-US" altLang="ko-KR" sz="2200" b="1" i="0" u="none" strike="noStrike" kern="1200" cap="none" spc="0" normalizeH="0" baseline="0">
                <a:solidFill>
                  <a:srgbClr val="CC9900"/>
                </a:solidFill>
                <a:latin typeface="Arial"/>
                <a:cs typeface="맑은 고딕"/>
              </a:rPr>
              <a:t> </a:t>
            </a: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맑은 고딕"/>
              </a:rPr>
              <a:t>b) {</a:t>
            </a: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맑은 고딕"/>
              </a:rPr>
              <a:t>    userName = </a:t>
            </a:r>
            <a:r>
              <a:rPr kumimoji="1" lang="en-US" altLang="ko-KR" sz="2200" b="1" i="0" u="none" strike="noStrike" kern="1200" cap="none" spc="0" normalizeH="0" baseline="0">
                <a:solidFill>
                  <a:srgbClr val="CC9900"/>
                </a:solidFill>
                <a:latin typeface="Arial"/>
                <a:cs typeface="맑은 고딕"/>
              </a:rPr>
              <a:t>"</a:t>
            </a:r>
            <a:r>
              <a:rPr kumimoji="1" lang="ko-KR" altLang="en-US" sz="2200" b="1" i="0" u="none" strike="noStrike" kern="1200" cap="none" spc="0" normalizeH="0" baseline="0">
                <a:solidFill>
                  <a:srgbClr val="CC9900"/>
                </a:solidFill>
                <a:latin typeface="Arial"/>
                <a:cs typeface="맑은 고딕"/>
              </a:rPr>
              <a:t>쵸파</a:t>
            </a:r>
            <a:r>
              <a:rPr kumimoji="1" lang="en-US" altLang="ko-KR" sz="2200" b="1" i="0" u="none" strike="noStrike" kern="1200" cap="none" spc="0" normalizeH="0" baseline="0">
                <a:solidFill>
                  <a:srgbClr val="CC9900"/>
                </a:solidFill>
                <a:latin typeface="Arial"/>
                <a:cs typeface="맑은 고딕"/>
              </a:rPr>
              <a:t>"</a:t>
            </a: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맑은 고딕"/>
              </a:rPr>
              <a:t>;    </a:t>
            </a: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맑은 고딕"/>
              </a:rPr>
              <a:t>    sum = a + b;</a:t>
            </a: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맑은 고딕"/>
              </a:rPr>
              <a:t>}</a:t>
            </a: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맑은 고딕"/>
              </a:rPr>
              <a:t>window.onload = function() {</a:t>
            </a: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맑은 고딕"/>
              </a:rPr>
              <a:t>    add(4,5);</a:t>
            </a: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</a:rPr>
              <a:t>    document.write(userName);</a:t>
            </a: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맑은 고딕"/>
              </a:rPr>
              <a:t>    document.write("add=" + sum);</a:t>
            </a: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맑은 고딕"/>
              </a:rPr>
              <a:t>}</a:t>
            </a: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r>
              <a:rPr kumimoji="1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맑은 고딕"/>
              </a:rPr>
              <a:t>   </a:t>
            </a:r>
          </a:p>
          <a:p>
            <a:pPr marL="127000" lvl="0" indent="0" algn="l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/>
            </a:pPr>
            <a:endParaRPr lang="en-US" altLang="ko-KR" sz="22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사용자에게 입력을 요청하는 대화 상자 소환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사용자가 입력한 값을 반환 받는다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반환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6000" dirty="0">
                <a:latin typeface="Arial"/>
                <a:ea typeface="+mn-ea"/>
                <a:cs typeface="+mj-cs"/>
              </a:rPr>
              <a:t>prompt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956941" y="3663963"/>
            <a:ext cx="9516612" cy="1846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result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prompt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대화상자에 표시할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(required)”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						      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기본 입력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(optional)”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59" y="5995592"/>
            <a:ext cx="5602776" cy="1758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41284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410" y="1620692"/>
            <a:ext cx="11149259" cy="4445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firstVal, secondVal, input1, input2;</a:t>
            </a: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input1 = prompt</a:t>
            </a:r>
            <a:r>
              <a:rPr lang="en-US" altLang="ko-KR" sz="2500" b="1">
                <a:latin typeface="Arial"/>
                <a:ea typeface="+mn-ea"/>
                <a:cs typeface="+mj-cs"/>
              </a:rPr>
              <a:t>(</a:t>
            </a:r>
            <a:r>
              <a:rPr lang="en-US" altLang="ko-KR" sz="2500" b="1">
                <a:solidFill>
                  <a:srgbClr val="CC9900"/>
                </a:solidFill>
                <a:latin typeface="Arial"/>
              </a:rPr>
              <a:t>“</a:t>
            </a:r>
            <a:r>
              <a:rPr lang="ko-KR" altLang="en-US" sz="2500" b="1">
                <a:solidFill>
                  <a:srgbClr val="CC9900"/>
                </a:solidFill>
                <a:latin typeface="Arial"/>
              </a:rPr>
              <a:t>첫번째 입력 값</a:t>
            </a:r>
            <a:r>
              <a:rPr lang="en-US" altLang="ko-KR" sz="2500" b="1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500" b="1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ko-KR" sz="2500" b="1">
                <a:solidFill>
                  <a:srgbClr val="CC9900"/>
                </a:solidFill>
                <a:latin typeface="Arial"/>
              </a:rPr>
              <a:t>"</a:t>
            </a:r>
            <a:r>
              <a:rPr lang="ko-KR" altLang="en-US" sz="2500" b="1">
                <a:solidFill>
                  <a:srgbClr val="CC9900"/>
                </a:solidFill>
                <a:latin typeface="Arial"/>
              </a:rPr>
              <a:t>정수로 입력하세요</a:t>
            </a:r>
            <a:r>
              <a:rPr lang="en-US" altLang="ko-KR" sz="2500" b="1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firstVal = parseInt(input1);</a:t>
            </a: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500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input2 = prompt(</a:t>
            </a:r>
            <a:r>
              <a:rPr lang="en-US" altLang="ko-KR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두번째 입력 값</a:t>
            </a:r>
            <a:r>
              <a:rPr lang="en-US" altLang="ko-KR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 입력하세요</a:t>
            </a:r>
            <a:r>
              <a:rPr lang="en-US" altLang="ko-KR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secondVal = parseInt(input2);</a:t>
            </a: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500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document.write(firstVal + secondVal + </a:t>
            </a:r>
            <a:r>
              <a:rPr lang="en-US" altLang="ko-KR" sz="2500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500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0789" y="6246925"/>
            <a:ext cx="10936759" cy="1791726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prompt() </a:t>
            </a:r>
            <a:r>
              <a:rPr lang="ko-KR" altLang="en-US"/>
              <a:t>를 이용한 덧셈 예제</a:t>
            </a:r>
          </a:p>
          <a:p>
            <a:pPr lvl="1">
              <a:defRPr/>
            </a:pPr>
            <a:r>
              <a:rPr lang="ko-KR" altLang="en-US"/>
              <a:t>반환 받는 값의 타입은 </a:t>
            </a:r>
            <a:r>
              <a:rPr lang="en-US" altLang="ko-KR"/>
              <a:t>string</a:t>
            </a:r>
          </a:p>
          <a:p>
            <a:pPr lvl="1">
              <a:defRPr/>
            </a:pPr>
            <a:r>
              <a:rPr lang="ko-KR" altLang="en-US"/>
              <a:t>덧셈 연산을 진행할 때 </a:t>
            </a:r>
            <a:r>
              <a:rPr lang="en-US" altLang="ko-KR"/>
              <a:t>string -&gt; number </a:t>
            </a:r>
            <a:r>
              <a:rPr lang="ko-KR" altLang="en-US"/>
              <a:t>타입으로 변환 후</a:t>
            </a:r>
            <a:r>
              <a:rPr lang="en-US" altLang="ko-KR"/>
              <a:t> </a:t>
            </a:r>
            <a:r>
              <a:rPr lang="ko-KR" altLang="en-US"/>
              <a:t>연산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>
              <a:defRPr/>
            </a:pPr>
            <a:r>
              <a:rPr lang="en-US" altLang="ko-KR" sz="6000">
                <a:latin typeface="Arial"/>
                <a:ea typeface="+mn-ea"/>
                <a:cs typeface="+mj-cs"/>
              </a:rPr>
              <a:t>prompt() </a:t>
            </a:r>
            <a:r>
              <a:rPr lang="ko-KR" altLang="en-US" sz="6000">
                <a:latin typeface="Arial"/>
                <a:ea typeface="+mn-ea"/>
                <a:cs typeface="+mj-cs"/>
              </a:rPr>
              <a:t>덧셈 예제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679734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HTML </a:t>
            </a:r>
            <a:r>
              <a:rPr lang="ko-KR" altLang="en-US" dirty="0"/>
              <a:t>요소 접근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b="1" dirty="0" err="1" smtClean="0">
                <a:solidFill>
                  <a:srgbClr val="000000"/>
                </a:solidFill>
                <a:latin typeface="Arial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</a:rPr>
              <a:t>(”id</a:t>
            </a:r>
            <a:r>
              <a:rPr lang="ko-KR" altLang="en-US" b="1" dirty="0">
                <a:solidFill>
                  <a:srgbClr val="000000"/>
                </a:solidFill>
                <a:latin typeface="Arial"/>
              </a:rPr>
              <a:t>이름</a:t>
            </a:r>
            <a:r>
              <a:rPr lang="en-US" altLang="ko-KR" b="1" dirty="0">
                <a:solidFill>
                  <a:srgbClr val="000000"/>
                </a:solidFill>
                <a:latin typeface="Arial"/>
              </a:rPr>
              <a:t>”)</a:t>
            </a:r>
          </a:p>
          <a:p>
            <a:pPr lvl="1">
              <a:defRPr/>
            </a:pPr>
            <a:r>
              <a:rPr lang="ko-KR" altLang="en-US" dirty="0" smtClean="0"/>
              <a:t>지정된 </a:t>
            </a:r>
            <a:r>
              <a:rPr lang="en-US" altLang="ko-KR" dirty="0"/>
              <a:t>id </a:t>
            </a:r>
            <a:r>
              <a:rPr lang="ko-KR" altLang="en-US" dirty="0"/>
              <a:t>속성을 가진 요소를 반환한다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 smtClean="0"/>
              <a:t>존재하지 </a:t>
            </a:r>
            <a:r>
              <a:rPr lang="ko-KR" altLang="en-US" dirty="0"/>
              <a:t>않는 요소일 경우 </a:t>
            </a:r>
            <a:r>
              <a:rPr lang="en-US" altLang="ko-KR" dirty="0"/>
              <a:t>null </a:t>
            </a:r>
            <a:r>
              <a:rPr lang="ko-KR" altLang="en-US" dirty="0"/>
              <a:t>값을 반환한다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다른 요소 접근 함수</a:t>
            </a:r>
          </a:p>
          <a:p>
            <a:pPr lvl="1">
              <a:defRPr/>
            </a:pPr>
            <a:r>
              <a:rPr lang="en-US" altLang="ko-KR" dirty="0" err="1"/>
              <a:t>getElementsByTagName</a:t>
            </a:r>
            <a:r>
              <a:rPr lang="en-US" altLang="ko-KR" dirty="0"/>
              <a:t>()</a:t>
            </a:r>
          </a:p>
          <a:p>
            <a:pPr lvl="1">
              <a:defRPr/>
            </a:pPr>
            <a:r>
              <a:rPr lang="en-US" altLang="ko-KR" dirty="0" err="1"/>
              <a:t>getElementsByClassName</a:t>
            </a:r>
            <a:r>
              <a:rPr lang="en-US" altLang="ko-KR" dirty="0"/>
              <a:t>()</a:t>
            </a:r>
          </a:p>
          <a:p>
            <a:pPr lvl="1">
              <a:defRPr/>
            </a:pPr>
            <a:r>
              <a:rPr lang="en-US" altLang="ko-KR" dirty="0" err="1"/>
              <a:t>querySelector</a:t>
            </a:r>
            <a:r>
              <a:rPr lang="en-US" altLang="ko-KR" dirty="0"/>
              <a:t>()</a:t>
            </a:r>
          </a:p>
          <a:p>
            <a:pPr lvl="1">
              <a:defRPr/>
            </a:pPr>
            <a:r>
              <a:rPr lang="en-US" altLang="ko-KR" dirty="0" err="1"/>
              <a:t>querySelectorAll</a:t>
            </a:r>
            <a:r>
              <a:rPr lang="en-US" altLang="ko-KR" dirty="0"/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6000" dirty="0"/>
              <a:t>HTML </a:t>
            </a:r>
            <a:r>
              <a:rPr lang="ko-KR" altLang="en-US" sz="6000" dirty="0"/>
              <a:t>요소 </a:t>
            </a:r>
            <a:r>
              <a:rPr lang="ko-KR" altLang="en-US" sz="6000" dirty="0" smtClean="0"/>
              <a:t>접근 </a:t>
            </a:r>
            <a:r>
              <a:rPr lang="en-US" altLang="ko-KR" sz="6000" dirty="0" smtClean="0"/>
              <a:t>(1/2)</a:t>
            </a:r>
            <a:r>
              <a:rPr lang="ko-KR" altLang="en-US" sz="6000" dirty="0" smtClean="0"/>
              <a:t> </a:t>
            </a:r>
            <a:endParaRPr lang="ko-KR" altLang="en-US" sz="6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1181325" y="4144720"/>
            <a:ext cx="9516612" cy="12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cs typeface="+mj-cs"/>
              </a:rPr>
              <a:t>document.getElementById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cs typeface="+mj-cs"/>
              </a:rPr>
              <a:t>elementId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4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6000" dirty="0"/>
              <a:t>HTML </a:t>
            </a:r>
            <a:r>
              <a:rPr lang="ko-KR" altLang="en-US" sz="6000" dirty="0"/>
              <a:t>요소 </a:t>
            </a:r>
            <a:r>
              <a:rPr lang="ko-KR" altLang="en-US" sz="6000" dirty="0" smtClean="0"/>
              <a:t>접근 </a:t>
            </a:r>
            <a:r>
              <a:rPr lang="en-US" altLang="ko-KR" sz="6000" dirty="0" smtClean="0"/>
              <a:t>(2/2)</a:t>
            </a:r>
            <a:endParaRPr lang="ko-KR" altLang="en-US" sz="6000" dirty="0"/>
          </a:p>
        </p:txBody>
      </p:sp>
      <p:sp>
        <p:nvSpPr>
          <p:cNvPr id="8" name="내용 개체 틀 2"/>
          <p:cNvSpPr txBox="1"/>
          <p:nvPr/>
        </p:nvSpPr>
        <p:spPr>
          <a:xfrm>
            <a:off x="385410" y="1959081"/>
            <a:ext cx="11149259" cy="627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FF"/>
                </a:solidFill>
                <a:latin typeface="Arial"/>
                <a:cs typeface="+mj-cs"/>
              </a:rPr>
              <a:t>&lt;script&gt;</a:t>
            </a: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  <a:cs typeface="+mj-cs"/>
              </a:rPr>
              <a:t>	function calc(){</a:t>
            </a: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  <a:cs typeface="+mj-cs"/>
              </a:rPr>
              <a:t>			var fstVal = document.</a:t>
            </a:r>
            <a:r>
              <a:rPr lang="en-US" altLang="ko-KR" sz="2338" b="1">
                <a:solidFill>
                  <a:srgbClr val="000000"/>
                </a:solidFill>
                <a:latin typeface="Arial"/>
                <a:cs typeface="+mj-cs"/>
              </a:rPr>
              <a:t>getElementById(</a:t>
            </a:r>
            <a:r>
              <a:rPr lang="en-US" altLang="ko-KR" sz="2338">
                <a:solidFill>
                  <a:srgbClr val="000000"/>
                </a:solidFill>
                <a:latin typeface="Arial"/>
                <a:cs typeface="+mj-cs"/>
              </a:rPr>
              <a:t>“firstVal”</a:t>
            </a:r>
            <a:r>
              <a:rPr lang="en-US" altLang="ko-KR" sz="2338" b="1">
                <a:solidFill>
                  <a:srgbClr val="000000"/>
                </a:solidFill>
                <a:latin typeface="Arial"/>
                <a:cs typeface="+mj-cs"/>
              </a:rPr>
              <a:t>)</a:t>
            </a:r>
            <a:r>
              <a:rPr lang="en-US" altLang="ko-KR" sz="2338">
                <a:solidFill>
                  <a:srgbClr val="000000"/>
                </a:solidFill>
                <a:latin typeface="Arial"/>
                <a:cs typeface="+mj-cs"/>
              </a:rPr>
              <a:t>.value;</a:t>
            </a: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		var secVal = document.</a:t>
            </a:r>
            <a:r>
              <a:rPr lang="en-US" altLang="ko-KR" sz="2338" b="1">
                <a:solidFill>
                  <a:srgbClr val="000000"/>
                </a:solidFill>
                <a:latin typeface="Arial"/>
              </a:rPr>
              <a:t>getElementById(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“secondVal”</a:t>
            </a:r>
            <a:r>
              <a:rPr lang="en-US" altLang="ko-KR" sz="2338" b="1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.value;</a:t>
            </a: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		var result;</a:t>
            </a: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		result = parseInt(fstVal) + parseInt(secVal);</a:t>
            </a: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		document.</a:t>
            </a:r>
            <a:r>
              <a:rPr lang="en-US" altLang="ko-KR" sz="2338" b="1">
                <a:solidFill>
                  <a:srgbClr val="000000"/>
                </a:solidFill>
                <a:latin typeface="Arial"/>
              </a:rPr>
              <a:t>getElementById(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“sum”</a:t>
            </a:r>
            <a:r>
              <a:rPr lang="en-US" altLang="ko-KR" sz="2338" b="1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.value = result;</a:t>
            </a: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  <a:cs typeface="+mj-cs"/>
              </a:rPr>
              <a:t>	}</a:t>
            </a: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FF"/>
                </a:solidFill>
                <a:latin typeface="Arial"/>
                <a:cs typeface="+mj-cs"/>
              </a:rPr>
              <a:t>&lt;/script&gt;</a:t>
            </a:r>
          </a:p>
          <a:p>
            <a:pPr marL="165019" lvl="0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338">
              <a:solidFill>
                <a:srgbClr val="0000FF"/>
              </a:solidFill>
              <a:latin typeface="Arial"/>
              <a:cs typeface="+mj-cs"/>
            </a:endParaRP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>
                <a:solidFill>
                  <a:srgbClr val="000000"/>
                </a:solidFill>
                <a:latin typeface="Arial"/>
              </a:rPr>
              <a:t>첫번째 입력 값 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: &lt;input id=“firstVal”&gt; &lt;br&gt;</a:t>
            </a: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>
                <a:solidFill>
                  <a:srgbClr val="000000"/>
                </a:solidFill>
                <a:latin typeface="Arial"/>
              </a:rPr>
              <a:t>두번째 입력 값 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: &lt;input id=“secondVal”&gt; &lt;br&gt;</a:t>
            </a: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>
                <a:solidFill>
                  <a:srgbClr val="000000"/>
                </a:solidFill>
                <a:latin typeface="Arial"/>
              </a:rPr>
              <a:t>합계 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: &lt;input id=“sum”&gt;</a:t>
            </a: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00"/>
                </a:solidFill>
                <a:latin typeface="Arial"/>
              </a:rPr>
              <a:t>	&lt;input type=“button” value=“</a:t>
            </a:r>
            <a:r>
              <a:rPr lang="ko-KR" altLang="en-US" sz="2338">
                <a:solidFill>
                  <a:srgbClr val="000000"/>
                </a:solidFill>
                <a:latin typeface="Arial"/>
              </a:rPr>
              <a:t>계산</a:t>
            </a:r>
            <a:r>
              <a:rPr lang="en-US" altLang="ko-KR" sz="2338">
                <a:solidFill>
                  <a:srgbClr val="000000"/>
                </a:solidFill>
                <a:latin typeface="Arial"/>
              </a:rPr>
              <a:t>” onclick=“calc();”&gt;</a:t>
            </a:r>
          </a:p>
          <a:p>
            <a:pPr marL="165019" lvl="0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>
                <a:solidFill>
                  <a:srgbClr val="0000FF"/>
                </a:solidFill>
                <a:latin typeface="Arial"/>
              </a:rPr>
              <a:t>&lt;/body&gt;</a:t>
            </a:r>
            <a:endParaRPr lang="en-US" altLang="ko-KR" sz="2338">
              <a:solidFill>
                <a:srgbClr val="0000FF"/>
              </a:solidFill>
              <a:latin typeface="Arial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877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55456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ko-KR" altLang="en-US" sz="3000" dirty="0"/>
              <a:t>배열은 하나 이상의 값을 가질 수 있는 특수 변수이다</a:t>
            </a:r>
            <a:r>
              <a:rPr lang="en-US" altLang="ko-KR" sz="3000" dirty="0"/>
              <a:t>.</a:t>
            </a:r>
          </a:p>
          <a:p>
            <a:pPr lvl="0">
              <a:defRPr/>
            </a:pPr>
            <a:r>
              <a:rPr lang="ko-KR" altLang="en-US" sz="3000" dirty="0"/>
              <a:t>배열을 구성하는 각각의 값을 배열 요소</a:t>
            </a:r>
            <a:r>
              <a:rPr lang="en-US" altLang="ko-KR" sz="3000" dirty="0"/>
              <a:t>(element)</a:t>
            </a:r>
            <a:r>
              <a:rPr lang="ko-KR" altLang="en-US" sz="3000" dirty="0"/>
              <a:t>라고 한다</a:t>
            </a:r>
            <a:r>
              <a:rPr lang="en-US" altLang="ko-KR" sz="3000" dirty="0"/>
              <a:t>.</a:t>
            </a:r>
          </a:p>
          <a:p>
            <a:pPr lvl="0">
              <a:defRPr/>
            </a:pPr>
            <a:r>
              <a:rPr lang="ko-KR" altLang="en-US" sz="3000" dirty="0"/>
              <a:t>배열의 위치를 가리키는 숫자를 인덱스</a:t>
            </a:r>
            <a:r>
              <a:rPr lang="en-US" altLang="ko-KR" sz="3000" dirty="0"/>
              <a:t>(index)</a:t>
            </a:r>
            <a:r>
              <a:rPr lang="ko-KR" altLang="en-US" sz="3000" dirty="0"/>
              <a:t>라고 하며</a:t>
            </a:r>
            <a:r>
              <a:rPr lang="en-US" altLang="ko-KR" sz="3000" dirty="0"/>
              <a:t>, </a:t>
            </a:r>
            <a:endParaRPr lang="en-US" altLang="ko-KR" sz="3000" dirty="0" smtClean="0"/>
          </a:p>
          <a:p>
            <a:pPr marL="0" lvl="0" indent="0">
              <a:buNone/>
              <a:defRPr/>
            </a:pPr>
            <a:r>
              <a:rPr lang="en-US" altLang="ko-KR" sz="3000" dirty="0" smtClean="0"/>
              <a:t>    </a:t>
            </a:r>
            <a:r>
              <a:rPr lang="ko-KR" altLang="en-US" sz="3000" dirty="0" smtClean="0"/>
              <a:t>인덱스를 </a:t>
            </a:r>
            <a:r>
              <a:rPr lang="ko-KR" altLang="en-US" sz="3000" dirty="0"/>
              <a:t>참조하여 값에 접근할 수 있다</a:t>
            </a:r>
            <a:r>
              <a:rPr lang="en-US" altLang="ko-KR" sz="3000" dirty="0"/>
              <a:t>. </a:t>
            </a:r>
          </a:p>
          <a:p>
            <a:pPr lvl="0">
              <a:defRPr/>
            </a:pPr>
            <a:r>
              <a:rPr lang="ko-KR" altLang="en-US" sz="3000" dirty="0"/>
              <a:t>같은 배열 안의 요소 타입이 서로 다를 수 있는 특징이 있다</a:t>
            </a:r>
            <a:r>
              <a:rPr lang="en-US" altLang="ko-KR" sz="3000" dirty="0"/>
              <a:t>.</a:t>
            </a:r>
            <a:r>
              <a:rPr lang="ko-KR" altLang="en-US" sz="30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109341" y="4792337"/>
            <a:ext cx="9499902" cy="3106757"/>
            <a:chOff x="1109341" y="4792337"/>
            <a:chExt cx="9499902" cy="3106757"/>
          </a:xfrm>
        </p:grpSpPr>
        <p:sp>
          <p:nvSpPr>
            <p:cNvPr id="2" name="직사각형 1"/>
            <p:cNvSpPr/>
            <p:nvPr/>
          </p:nvSpPr>
          <p:spPr>
            <a:xfrm>
              <a:off x="1109341" y="4792337"/>
              <a:ext cx="9499902" cy="310675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16937" y="5081437"/>
              <a:ext cx="7524519" cy="2566768"/>
              <a:chOff x="308473" y="4015730"/>
              <a:chExt cx="7524519" cy="256676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542361" y="4649118"/>
                <a:ext cx="1531345" cy="903383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ko-KR" sz="3200" b="1" i="0" u="none" strike="noStrike" cap="none" normalizeH="0" baseline="0" dirty="0" smtClean="0">
                    <a:solidFill>
                      <a:schemeClr val="bg1"/>
                    </a:solidFill>
                    <a:latin typeface="Arial"/>
                  </a:rPr>
                  <a:t>1</a:t>
                </a:r>
                <a:endParaRPr kumimoji="0" lang="ko-KR" altLang="en-US" sz="3200" b="1" i="0" u="none" strike="noStrike" cap="none" normalizeH="0" baseline="0" dirty="0" smtClean="0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128790" y="4649118"/>
                <a:ext cx="1531345" cy="903383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ko-KR" sz="3200" b="1" i="0" u="none" strike="noStrike" cap="none" normalizeH="0" baseline="0" dirty="0" smtClean="0">
                    <a:solidFill>
                      <a:schemeClr val="bg1"/>
                    </a:solidFill>
                    <a:latin typeface="Arial"/>
                  </a:rPr>
                  <a:t>2</a:t>
                </a:r>
                <a:endParaRPr kumimoji="0" lang="ko-KR" altLang="en-US" sz="3200" b="1" i="0" u="none" strike="noStrike" cap="none" normalizeH="0" baseline="0" dirty="0" smtClean="0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715218" y="4649118"/>
                <a:ext cx="1531345" cy="903383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“three”</a:t>
                </a:r>
                <a:endParaRPr kumimoji="0" lang="ko-KR" altLang="en-US" sz="2800" b="1" i="0" u="none" strike="noStrike" cap="none" normalizeH="0" baseline="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301647" y="4649118"/>
                <a:ext cx="1531345" cy="903383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ko-KR" sz="3200" b="1" i="0" u="none" strike="noStrike" cap="none" normalizeH="0" baseline="0" dirty="0" smtClean="0">
                    <a:solidFill>
                      <a:schemeClr val="bg1"/>
                    </a:solidFill>
                    <a:latin typeface="Arial"/>
                  </a:rPr>
                  <a:t>true</a:t>
                </a:r>
                <a:endParaRPr kumimoji="0" lang="ko-KR" altLang="en-US" sz="3200" b="1" i="0" u="none" strike="noStrike" cap="none" normalizeH="0" baseline="0" dirty="0" smtClean="0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8473" y="4015730"/>
                <a:ext cx="1064715" cy="52322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/>
                  <a:t>Index</a:t>
                </a:r>
                <a:endParaRPr lang="ko-KR" altLang="en-US" sz="28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69768" y="6059278"/>
                <a:ext cx="1503938" cy="52322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/>
                  <a:t>Element</a:t>
                </a:r>
                <a:endParaRPr lang="ko-KR" altLang="en-US" sz="28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42361" y="4065224"/>
                <a:ext cx="1531345" cy="473726"/>
              </a:xfrm>
              <a:prstGeom prst="rect">
                <a:avLst/>
              </a:prstGeom>
              <a:noFill/>
              <a:ln w="25400" cap="flat" cmpd="sng" algn="ctr">
                <a:solidFill>
                  <a:srgbClr val="0070C0"/>
                </a:solidFill>
                <a:prstDash val="sysDash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ko-KR" sz="2400" b="1" i="0" u="none" strike="noStrike" cap="none" normalizeH="0" baseline="0" dirty="0" smtClean="0">
                    <a:latin typeface="Arial"/>
                  </a:rPr>
                  <a:t>0</a:t>
                </a:r>
                <a:endParaRPr kumimoji="0" lang="ko-KR" altLang="en-US" sz="2400" b="1" i="0" u="none" strike="noStrike" cap="none" normalizeH="0" baseline="0" dirty="0" smtClean="0">
                  <a:latin typeface="Arial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128790" y="4065224"/>
                <a:ext cx="1531345" cy="473726"/>
              </a:xfrm>
              <a:prstGeom prst="rect">
                <a:avLst/>
              </a:prstGeom>
              <a:noFill/>
              <a:ln w="25400" cap="flat" cmpd="sng" algn="ctr">
                <a:solidFill>
                  <a:srgbClr val="0070C0"/>
                </a:solidFill>
                <a:prstDash val="sysDash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ko-KR" sz="2400" b="1" i="0" u="none" strike="noStrike" cap="none" normalizeH="0" baseline="0" dirty="0" smtClean="0">
                    <a:latin typeface="Arial"/>
                  </a:rPr>
                  <a:t>1</a:t>
                </a:r>
                <a:endParaRPr kumimoji="0" lang="ko-KR" altLang="en-US" sz="2400" b="1" i="0" u="none" strike="noStrike" cap="none" normalizeH="0" baseline="0" dirty="0" smtClean="0">
                  <a:latin typeface="Arial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715218" y="4065224"/>
                <a:ext cx="1531345" cy="473726"/>
              </a:xfrm>
              <a:prstGeom prst="rect">
                <a:avLst/>
              </a:prstGeom>
              <a:noFill/>
              <a:ln w="25400" cap="flat" cmpd="sng" algn="ctr">
                <a:solidFill>
                  <a:srgbClr val="0070C0"/>
                </a:solidFill>
                <a:prstDash val="sysDash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2400" b="1" dirty="0" smtClean="0"/>
                  <a:t>2</a:t>
                </a:r>
                <a:endParaRPr kumimoji="0" lang="ko-KR" altLang="en-US" sz="2400" b="1" i="0" u="none" strike="noStrike" cap="none" normalizeH="0" baseline="0" dirty="0" smtClean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301647" y="4065224"/>
                <a:ext cx="1531345" cy="473726"/>
              </a:xfrm>
              <a:prstGeom prst="rect">
                <a:avLst/>
              </a:prstGeom>
              <a:noFill/>
              <a:ln w="25400" cap="flat" cmpd="sng" algn="ctr">
                <a:solidFill>
                  <a:srgbClr val="0070C0"/>
                </a:solidFill>
                <a:prstDash val="sysDash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ko-KR" sz="2400" b="1" i="0" u="none" strike="noStrike" cap="none" normalizeH="0" baseline="0" dirty="0" smtClean="0">
                    <a:latin typeface="Arial"/>
                  </a:rPr>
                  <a:t>3</a:t>
                </a:r>
                <a:endParaRPr kumimoji="0" lang="ko-KR" altLang="en-US" sz="2400" b="1" i="0" u="none" strike="noStrike" cap="none" normalizeH="0" baseline="0" dirty="0" smtClean="0">
                  <a:latin typeface="Arial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2139695" y="4949738"/>
                <a:ext cx="676788" cy="186204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500" dirty="0" smtClean="0"/>
                  <a:t>}</a:t>
                </a:r>
                <a:endParaRPr lang="ko-KR" altLang="en-US" sz="11500" dirty="0"/>
              </a:p>
            </p:txBody>
          </p:sp>
        </p:grpSp>
      </p:grp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 sz="6000" dirty="0" smtClean="0"/>
              <a:t>배열 </a:t>
            </a:r>
            <a:r>
              <a:rPr lang="en-US" altLang="ko-KR" sz="6000" dirty="0" smtClean="0"/>
              <a:t>(1/3)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822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</a:pPr>
            <a:r>
              <a:rPr lang="ko-KR" altLang="en-US" sz="3000" dirty="0"/>
              <a:t>배열 생성 </a:t>
            </a:r>
            <a:r>
              <a:rPr lang="ko-KR" altLang="en-US" sz="3000" dirty="0" smtClean="0"/>
              <a:t>방법</a:t>
            </a:r>
            <a:endParaRPr lang="en-US" altLang="ko-KR" sz="3000" dirty="0"/>
          </a:p>
          <a:p>
            <a:pPr marL="0" lvl="2" indent="0">
              <a:buClr>
                <a:schemeClr val="folHlink"/>
              </a:buClr>
              <a:buNone/>
            </a:pPr>
            <a:r>
              <a:rPr lang="en-US" altLang="ko-KR" sz="2800" dirty="0"/>
              <a:t>    1) </a:t>
            </a:r>
            <a:r>
              <a:rPr lang="ko-KR" altLang="en-US" sz="2800" dirty="0" err="1"/>
              <a:t>리터럴로</a:t>
            </a:r>
            <a:r>
              <a:rPr lang="ko-KR" altLang="en-US" sz="2800" dirty="0"/>
              <a:t> 배열 생성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/>
              <a:t>fruits = ["apple", "banana", "peach"];</a:t>
            </a:r>
          </a:p>
          <a:p>
            <a:pPr marL="594068" lvl="3" indent="0">
              <a:buClr>
                <a:schemeClr val="folHlink"/>
              </a:buClr>
              <a:buNone/>
            </a:pPr>
            <a:endParaRPr lang="en-US" altLang="ko-KR" dirty="0"/>
          </a:p>
          <a:p>
            <a:pPr marL="594068" lvl="3" indent="0">
              <a:buClr>
                <a:schemeClr val="folHlink"/>
              </a:buClr>
              <a:buNone/>
            </a:pPr>
            <a:r>
              <a:rPr lang="en-US" altLang="ko-KR" sz="2800" dirty="0"/>
              <a:t>2) Array </a:t>
            </a:r>
            <a:r>
              <a:rPr lang="ko-KR" altLang="en-US" sz="2800" dirty="0"/>
              <a:t>객체로 배열 생성</a:t>
            </a:r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 fruits = </a:t>
            </a:r>
            <a:r>
              <a:rPr lang="en-US" altLang="ko-KR" dirty="0" smtClean="0"/>
              <a:t>[];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sz="2600" dirty="0" smtClean="0">
                <a:latin typeface="Arial"/>
              </a:rPr>
              <a:t>	    fruits[</a:t>
            </a:r>
            <a:r>
              <a:rPr lang="en-US" altLang="ko-KR" sz="2600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 smtClean="0">
                <a:solidFill>
                  <a:schemeClr val="bg2">
                    <a:lumMod val="75000"/>
                  </a:schemeClr>
                </a:solidFill>
                <a:latin typeface="Arial"/>
              </a:rPr>
              <a:t>“Apple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1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"Banana"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2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"Orange"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fruits = new Array(</a:t>
            </a:r>
            <a:r>
              <a:rPr lang="en-US" altLang="ko-KR" dirty="0"/>
              <a:t>"</a:t>
            </a:r>
            <a:r>
              <a:rPr lang="en-US" altLang="ko-KR" dirty="0" err="1"/>
              <a:t>apple","banana","orange</a:t>
            </a:r>
            <a:r>
              <a:rPr lang="en-US" altLang="ko-KR" dirty="0"/>
              <a:t>"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*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및 실행 속도 면에서 더 나은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방식을 권장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sz="2600" b="1" dirty="0">
                <a:latin typeface="Arial"/>
              </a:rPr>
              <a:t>	</a:t>
            </a:r>
            <a:endParaRPr lang="en-US" altLang="ko-KR" sz="2600" b="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 sz="6000" dirty="0" smtClean="0"/>
              <a:t>배열 </a:t>
            </a:r>
            <a:r>
              <a:rPr lang="en-US" altLang="ko-KR" sz="6000" dirty="0" smtClean="0"/>
              <a:t>(2/3)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06232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자바스크립트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400"/>
              <a:t>넷스케이프의 브랜든 아이크</a:t>
            </a:r>
            <a:r>
              <a:rPr lang="en-US" altLang="ko-KR" sz="2400"/>
              <a:t>(Brendan Eich)</a:t>
            </a:r>
            <a:r>
              <a:rPr lang="ko-KR" altLang="en-US" sz="2400"/>
              <a:t>가 개발</a:t>
            </a:r>
          </a:p>
          <a:p>
            <a:pPr lvl="0">
              <a:defRPr/>
            </a:pPr>
            <a:r>
              <a:rPr lang="ko-KR" altLang="en-US" sz="2400"/>
              <a:t>처음에는 라이브스크립트</a:t>
            </a:r>
            <a:r>
              <a:rPr lang="en-US" altLang="ko-KR" sz="2400"/>
              <a:t>(LiveScript)- sun</a:t>
            </a:r>
            <a:r>
              <a:rPr lang="ko-KR" altLang="en-US" sz="2400"/>
              <a:t>의 자바가 유행 </a:t>
            </a:r>
            <a:r>
              <a:rPr lang="en-US" altLang="ko-KR" sz="2400"/>
              <a:t> –java</a:t>
            </a:r>
            <a:r>
              <a:rPr lang="ko-KR" altLang="en-US" sz="2400"/>
              <a:t> </a:t>
            </a:r>
            <a:r>
              <a:rPr lang="en-US" altLang="ko-KR" sz="2400"/>
              <a:t>script </a:t>
            </a:r>
          </a:p>
          <a:p>
            <a:pPr lvl="0">
              <a:defRPr/>
            </a:pPr>
            <a:r>
              <a:rPr lang="ko-KR" altLang="en-US" sz="2400"/>
              <a:t>자바스크립트가 잘 되자</a:t>
            </a:r>
            <a:r>
              <a:rPr lang="en-US" altLang="ko-KR" sz="2400"/>
              <a:t>, MS</a:t>
            </a:r>
            <a:r>
              <a:rPr lang="ko-KR" altLang="en-US" sz="2400"/>
              <a:t>에서 </a:t>
            </a:r>
            <a:r>
              <a:rPr lang="en-US" altLang="ko-KR" sz="2400"/>
              <a:t>Jscript</a:t>
            </a:r>
            <a:r>
              <a:rPr lang="ko-KR" altLang="en-US" sz="2400"/>
              <a:t>라는 언어를 개발해 </a:t>
            </a:r>
            <a:r>
              <a:rPr lang="en-US" altLang="ko-KR" sz="2400"/>
              <a:t>IE</a:t>
            </a:r>
            <a:r>
              <a:rPr lang="ko-KR" altLang="en-US" sz="2400"/>
              <a:t>에 탑재하였는데</a:t>
            </a:r>
            <a:r>
              <a:rPr lang="en-US" altLang="ko-KR" sz="2400"/>
              <a:t>, </a:t>
            </a:r>
            <a:r>
              <a:rPr lang="ko-KR" altLang="en-US" sz="2400"/>
              <a:t>이 두 스크립트가 너무 제각각이라</a:t>
            </a:r>
            <a:r>
              <a:rPr lang="en-US" altLang="ko-KR" sz="2400"/>
              <a:t>, </a:t>
            </a:r>
            <a:r>
              <a:rPr lang="ko-KR" altLang="en-US" sz="2400"/>
              <a:t>표준이 필요하게 되었다</a:t>
            </a:r>
            <a:r>
              <a:rPr lang="en-US" altLang="ko-KR" sz="2400"/>
              <a:t>.</a:t>
            </a:r>
          </a:p>
          <a:p>
            <a:pPr lvl="0">
              <a:buNone/>
              <a:defRPr/>
            </a:pPr>
            <a:r>
              <a:rPr lang="en-US" altLang="ko-KR" sz="2400"/>
              <a:t> </a:t>
            </a:r>
          </a:p>
          <a:p>
            <a:pPr lvl="0">
              <a:defRPr/>
            </a:pPr>
            <a:r>
              <a:rPr lang="ko-KR" altLang="en-US" sz="2400"/>
              <a:t>표준을 위해 자바스크립트를 </a:t>
            </a:r>
            <a:r>
              <a:rPr lang="en-US" altLang="ko-KR" sz="2400" b="1"/>
              <a:t>ECMA(</a:t>
            </a:r>
            <a:r>
              <a:rPr lang="en-US" altLang="ko-KR" sz="2400" b="1" i="1"/>
              <a:t>European Computer Manufacturers Association)</a:t>
            </a:r>
            <a:r>
              <a:rPr lang="ko-KR" altLang="en-US" sz="2400" i="1"/>
              <a:t> </a:t>
            </a:r>
            <a:r>
              <a:rPr lang="ko-KR" altLang="en-US" sz="2400"/>
              <a:t>라는 정보와 통신시스템의 비영리 표준 기구에 제출하였고</a:t>
            </a:r>
            <a:r>
              <a:rPr lang="ko-KR" altLang="en-US" sz="2400" i="1"/>
              <a:t> 표준에 대한 작업을 </a:t>
            </a:r>
            <a:r>
              <a:rPr lang="en-US" altLang="ko-KR" sz="2400" i="1"/>
              <a:t>ECMA-262</a:t>
            </a:r>
            <a:r>
              <a:rPr lang="ko-KR" altLang="en-US" sz="2400" i="1"/>
              <a:t>란 이름으로 </a:t>
            </a:r>
            <a:r>
              <a:rPr lang="en-US" altLang="ko-KR" sz="2400" i="1"/>
              <a:t>1996</a:t>
            </a:r>
            <a:r>
              <a:rPr lang="ko-KR" altLang="en-US" sz="2400" i="1"/>
              <a:t>년 </a:t>
            </a:r>
            <a:r>
              <a:rPr lang="en-US" altLang="ko-KR" sz="2400" i="1"/>
              <a:t>11</a:t>
            </a:r>
            <a:r>
              <a:rPr lang="ko-KR" altLang="en-US" sz="2400" i="1"/>
              <a:t>월에 시작해 </a:t>
            </a:r>
            <a:r>
              <a:rPr lang="en-US" altLang="ko-KR" sz="2400" i="1"/>
              <a:t>1997</a:t>
            </a:r>
            <a:r>
              <a:rPr lang="ko-KR" altLang="en-US" sz="2400" i="1"/>
              <a:t>년 </a:t>
            </a:r>
            <a:r>
              <a:rPr lang="en-US" altLang="ko-KR" sz="2400" i="1"/>
              <a:t>6</a:t>
            </a:r>
            <a:r>
              <a:rPr lang="ko-KR" altLang="en-US" sz="2400" i="1"/>
              <a:t>월에 채택되었다</a:t>
            </a:r>
            <a:r>
              <a:rPr lang="en-US" altLang="ko-KR" sz="2400" i="1"/>
              <a:t>.</a:t>
            </a:r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ko-KR" altLang="en-US" sz="2400"/>
              <a:t>오리지널 자바스크립트 </a:t>
            </a:r>
            <a:r>
              <a:rPr lang="en-US" altLang="ko-KR" sz="2400"/>
              <a:t>ES1 ES2 ES3 (1997 – 1999)</a:t>
            </a:r>
          </a:p>
          <a:p>
            <a:pPr lvl="0">
              <a:defRPr/>
            </a:pPr>
            <a:r>
              <a:rPr lang="ko-KR" altLang="en-US" sz="2400"/>
              <a:t>첫번째 주요 개정판 </a:t>
            </a:r>
            <a:r>
              <a:rPr lang="en-US" altLang="ko-KR" sz="2400"/>
              <a:t>ES5(2009)</a:t>
            </a:r>
          </a:p>
          <a:p>
            <a:pPr lvl="0">
              <a:defRPr/>
            </a:pPr>
            <a:r>
              <a:rPr lang="ko-KR" altLang="en-US" sz="2400"/>
              <a:t>두번째 개정판 </a:t>
            </a:r>
            <a:r>
              <a:rPr lang="en-US" altLang="ko-KR" sz="2400"/>
              <a:t>ES6(2015)</a:t>
            </a:r>
          </a:p>
          <a:p>
            <a:pPr lvl="0">
              <a:defRPr/>
            </a:pPr>
            <a:r>
              <a:rPr lang="en-US" altLang="ko-KR" sz="2400"/>
              <a:t>2016</a:t>
            </a:r>
            <a:r>
              <a:rPr lang="ko-KR" altLang="en-US" sz="2400"/>
              <a:t>년부터 새 버전의 이름은 연도별로 지정된다</a:t>
            </a:r>
            <a:r>
              <a:rPr lang="en-US" altLang="ko-KR" sz="2400"/>
              <a:t>.</a:t>
            </a:r>
          </a:p>
          <a:p>
            <a:pPr marL="0" lvl="0" indent="0">
              <a:buNone/>
              <a:defRPr/>
            </a:pPr>
            <a:r>
              <a:rPr lang="en-US" altLang="ko-KR" sz="2400"/>
              <a:t>    </a:t>
            </a:r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864787" y="5067749"/>
            <a:ext cx="2479302" cy="31168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615777" y="1853642"/>
            <a:ext cx="10670077" cy="6585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const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fruits =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[]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;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;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;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;</a:t>
            </a:r>
          </a:p>
          <a:p>
            <a:pPr lvl="0">
              <a:lnSpc>
                <a:spcPct val="100000"/>
              </a:lnSpc>
              <a:defRPr/>
            </a:pPr>
            <a:endParaRPr lang="en-US" altLang="ko-KR" sz="2400" b="1" dirty="0" smtClean="0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fruits.length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++) {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(fruits[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] + 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 smtClean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);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}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	 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400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03759" y="2239401"/>
            <a:ext cx="10091923" cy="470750"/>
          </a:xfrm>
        </p:spPr>
        <p:txBody>
          <a:bodyPr/>
          <a:lstStyle/>
          <a:p>
            <a:pPr>
              <a:defRPr/>
            </a:pPr>
            <a:r>
              <a:rPr lang="en-US" altLang="ko-KR" sz="2400" dirty="0" smtClean="0"/>
              <a:t>[for</a:t>
            </a:r>
            <a:r>
              <a:rPr lang="ko-KR" altLang="en-US" sz="2400" dirty="0" smtClean="0"/>
              <a:t>문 사용</a:t>
            </a:r>
            <a:r>
              <a:rPr lang="en-US" altLang="ko-KR" sz="2400" dirty="0" smtClean="0"/>
              <a:t>]</a:t>
            </a:r>
            <a:endParaRPr lang="ko-KR" altLang="en-US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 sz="6000" dirty="0" smtClean="0"/>
              <a:t>배열 </a:t>
            </a:r>
            <a:r>
              <a:rPr lang="en-US" altLang="ko-KR" sz="6000" dirty="0" smtClean="0"/>
              <a:t>(3/3)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08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50364"/>
          </a:xfrm>
        </p:spPr>
        <p:txBody>
          <a:bodyPr/>
          <a:lstStyle/>
          <a:p>
            <a:pPr>
              <a:defRPr/>
            </a:pPr>
            <a:r>
              <a:rPr lang="en-US" altLang="ko-KR" sz="2400" dirty="0" smtClean="0"/>
              <a:t>[</a:t>
            </a:r>
            <a:r>
              <a:rPr lang="en-US" altLang="ko-KR" sz="2400" dirty="0" err="1" smtClean="0"/>
              <a:t>forEach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사용</a:t>
            </a:r>
            <a:r>
              <a:rPr lang="en-US" altLang="ko-KR" sz="2400" dirty="0" smtClean="0"/>
              <a:t>]</a:t>
            </a:r>
            <a:endParaRPr lang="en-US" altLang="ko-KR" sz="2400" dirty="0"/>
          </a:p>
          <a:p>
            <a:pPr marL="0" indent="0">
              <a:buNone/>
              <a:defRPr/>
            </a:pPr>
            <a:r>
              <a:rPr lang="en-US" altLang="ko-KR" sz="2400" dirty="0" smtClean="0">
                <a:latin typeface="Arial"/>
                <a:ea typeface="+mn-ea"/>
                <a:cs typeface="+mj-cs"/>
              </a:rPr>
              <a:t>	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fruits </a:t>
            </a:r>
            <a:r>
              <a:rPr lang="ko-KR" altLang="en-US" sz="2400" b="1" dirty="0"/>
              <a:t>.</a:t>
            </a:r>
            <a:r>
              <a:rPr lang="ko-KR" altLang="en-US" sz="2400" b="1" dirty="0" err="1"/>
              <a:t>forEach</a:t>
            </a:r>
            <a:r>
              <a:rPr lang="ko-KR" altLang="en-US" sz="2400" b="1" dirty="0"/>
              <a:t>((</a:t>
            </a:r>
            <a:r>
              <a:rPr lang="ko-KR" altLang="en-US" sz="2400" b="1" dirty="0" err="1"/>
              <a:t>item</a:t>
            </a:r>
            <a:r>
              <a:rPr lang="ko-KR" altLang="en-US" sz="2400" b="1" dirty="0" smtClean="0"/>
              <a:t>) =&gt; {</a:t>
            </a:r>
            <a:endParaRPr lang="ko-KR" altLang="en-US" sz="2400" b="1" dirty="0"/>
          </a:p>
          <a:p>
            <a:pPr marL="0" lvl="0" indent="0">
              <a:buNone/>
              <a:defRPr/>
            </a:pPr>
            <a:r>
              <a:rPr lang="ko-KR" altLang="en-US" sz="2400" b="1" dirty="0"/>
              <a:t>    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 </a:t>
            </a:r>
            <a:r>
              <a:rPr lang="en-US" altLang="ko-KR" sz="2400" b="1" dirty="0" smtClean="0"/>
              <a:t>	    </a:t>
            </a:r>
            <a:r>
              <a:rPr lang="ko-KR" altLang="en-US" sz="2400" b="1" dirty="0" err="1" smtClean="0"/>
              <a:t>console.log</a:t>
            </a:r>
            <a:r>
              <a:rPr lang="ko-KR" altLang="en-US" sz="2400" b="1" dirty="0" smtClean="0"/>
              <a:t>(</a:t>
            </a:r>
            <a:r>
              <a:rPr lang="ko-KR" altLang="en-US" sz="2400" b="1" dirty="0" err="1" smtClean="0"/>
              <a:t>item</a:t>
            </a:r>
            <a:r>
              <a:rPr lang="ko-KR" altLang="en-US" sz="2400" b="1" dirty="0" smtClean="0"/>
              <a:t>); </a:t>
            </a:r>
            <a:r>
              <a:rPr lang="en-US" altLang="ko-KR" sz="2000" b="1" dirty="0" smtClean="0"/>
              <a:t>//</a:t>
            </a:r>
            <a:r>
              <a:rPr lang="ko-KR" altLang="en-US" sz="2000" dirty="0"/>
              <a:t> 배열의 요소 출력</a:t>
            </a:r>
            <a:r>
              <a:rPr lang="en-US" altLang="ko-KR" sz="2000" dirty="0"/>
              <a:t>, index</a:t>
            </a:r>
            <a:r>
              <a:rPr lang="ko-KR" altLang="en-US" sz="2000" dirty="0"/>
              <a:t>정보 없음</a:t>
            </a:r>
            <a:endParaRPr lang="en-US" altLang="ko-KR" sz="2400" b="1" dirty="0"/>
          </a:p>
          <a:p>
            <a:pPr marL="0" lvl="0" indent="0">
              <a:buNone/>
              <a:defRPr/>
            </a:pP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});</a:t>
            </a:r>
            <a:endParaRPr lang="en-US" altLang="ko-KR" sz="2400" b="1" dirty="0" smtClean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dirty="0" smtClean="0">
                <a:latin typeface="Arial"/>
                <a:ea typeface="+mn-ea"/>
                <a:cs typeface="+mj-cs"/>
              </a:rPr>
              <a:t>	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fruits </a:t>
            </a:r>
            <a:r>
              <a:rPr lang="ko-KR" altLang="en-US" sz="2400" b="1" dirty="0"/>
              <a:t>.</a:t>
            </a:r>
            <a:r>
              <a:rPr lang="ko-KR" altLang="en-US" sz="2400" b="1" dirty="0" err="1"/>
              <a:t>forEach</a:t>
            </a:r>
            <a:r>
              <a:rPr lang="ko-KR" altLang="en-US" sz="2400" b="1" dirty="0"/>
              <a:t>((</a:t>
            </a:r>
            <a:r>
              <a:rPr lang="ko-KR" altLang="en-US" sz="2400" b="1" dirty="0" err="1"/>
              <a:t>item</a:t>
            </a:r>
            <a:r>
              <a:rPr lang="en-US" altLang="ko-KR" sz="2400" b="1" dirty="0"/>
              <a:t>, index</a:t>
            </a:r>
            <a:r>
              <a:rPr lang="ko-KR" altLang="en-US" sz="2400" b="1" dirty="0" smtClean="0"/>
              <a:t>) =&gt; {</a:t>
            </a:r>
            <a:endParaRPr lang="ko-KR" altLang="en-US" sz="2400" b="1" dirty="0"/>
          </a:p>
          <a:p>
            <a:pPr marL="0" lvl="0" indent="0">
              <a:buNone/>
              <a:defRPr/>
            </a:pPr>
            <a:r>
              <a:rPr lang="ko-KR" altLang="en-US" sz="2400" b="1" dirty="0"/>
              <a:t>    </a:t>
            </a:r>
            <a:r>
              <a:rPr lang="en-US" altLang="ko-KR" sz="2400" b="1" dirty="0"/>
              <a:t> 	</a:t>
            </a:r>
            <a:r>
              <a:rPr lang="en-US" altLang="ko-KR" sz="2400" b="1" dirty="0" smtClean="0"/>
              <a:t>    </a:t>
            </a:r>
            <a:r>
              <a:rPr lang="ko-KR" altLang="en-US" sz="2400" b="1" dirty="0" err="1" smtClean="0"/>
              <a:t>console.log</a:t>
            </a:r>
            <a:r>
              <a:rPr lang="ko-KR" altLang="en-US" sz="2400" b="1" dirty="0" smtClean="0"/>
              <a:t>(</a:t>
            </a:r>
            <a:r>
              <a:rPr lang="en-US" altLang="ko-KR" sz="2400" b="1" dirty="0"/>
              <a:t>index, item</a:t>
            </a:r>
            <a:r>
              <a:rPr lang="ko-KR" altLang="en-US" sz="2400" b="1" dirty="0" smtClean="0"/>
              <a:t>); </a:t>
            </a:r>
            <a:r>
              <a:rPr lang="en-US" altLang="ko-KR" sz="2000" b="1" dirty="0" smtClean="0"/>
              <a:t>//</a:t>
            </a:r>
            <a:r>
              <a:rPr lang="en-US" altLang="ko-KR" sz="2000" dirty="0"/>
              <a:t> index</a:t>
            </a:r>
            <a:r>
              <a:rPr lang="ko-KR" altLang="en-US" sz="2000" dirty="0"/>
              <a:t>와 배열의 요소 출력</a:t>
            </a:r>
            <a:endParaRPr lang="en-US" altLang="ko-KR" sz="2400" b="1" dirty="0"/>
          </a:p>
          <a:p>
            <a:pPr marL="0" lvl="0" indent="0">
              <a:buNone/>
              <a:defRPr/>
            </a:pP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});</a:t>
            </a:r>
            <a:endParaRPr lang="ko-KR" altLang="en-US" sz="2400" b="1" dirty="0"/>
          </a:p>
          <a:p>
            <a:pPr lvl="0">
              <a:lnSpc>
                <a:spcPct val="100000"/>
              </a:lnSpc>
              <a:defRPr/>
            </a:pPr>
            <a:r>
              <a:rPr lang="en-US" altLang="ko-KR" sz="2400" dirty="0" smtClean="0">
                <a:latin typeface="Arial"/>
              </a:rPr>
              <a:t>[for-in</a:t>
            </a:r>
            <a:r>
              <a:rPr lang="ko-KR" altLang="en-US" sz="2400" dirty="0" smtClean="0">
                <a:latin typeface="Arial"/>
              </a:rPr>
              <a:t>문 사용</a:t>
            </a:r>
            <a:r>
              <a:rPr lang="en-US" altLang="ko-KR" sz="2400" dirty="0" smtClean="0">
                <a:latin typeface="Arial"/>
              </a:rPr>
              <a:t>]</a:t>
            </a:r>
            <a:endParaRPr lang="en-US" altLang="ko-KR" sz="2400" dirty="0" smtClean="0">
              <a:latin typeface="Arial"/>
              <a:ea typeface="+mn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dirty="0" smtClean="0">
                <a:latin typeface="Arial"/>
                <a:ea typeface="+mn-ea"/>
                <a:cs typeface="+mj-cs"/>
              </a:rPr>
              <a:t>	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for(index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in fruits ){</a:t>
            </a:r>
          </a:p>
          <a:p>
            <a:pPr marL="0" lvl="0" indent="0">
              <a:buNone/>
              <a:defRPr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	    console.log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index,  fruits[index] +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); </a:t>
            </a:r>
            <a:r>
              <a:rPr lang="en-US" altLang="ko-KR" sz="2000" b="1" dirty="0" smtClean="0">
                <a:latin typeface="Arial"/>
                <a:ea typeface="+mn-ea"/>
                <a:cs typeface="+mj-cs"/>
              </a:rPr>
              <a:t>//</a:t>
            </a:r>
            <a:r>
              <a:rPr lang="en-US" altLang="ko-KR" sz="2000" dirty="0">
                <a:latin typeface="Arial"/>
              </a:rPr>
              <a:t> index</a:t>
            </a:r>
            <a:r>
              <a:rPr lang="ko-KR" altLang="en-US" sz="2000" dirty="0">
                <a:latin typeface="Arial"/>
              </a:rPr>
              <a:t>와 배열의 요소 출력</a:t>
            </a:r>
            <a:endParaRPr lang="ko-KR" altLang="en-US" sz="2400" b="1" dirty="0">
              <a:latin typeface="Arial"/>
              <a:ea typeface="+mn-ea"/>
              <a:cs typeface="+mj-cs"/>
            </a:endParaRPr>
          </a:p>
          <a:p>
            <a:pPr marL="0" lvl="0" indent="0">
              <a:buNone/>
              <a:defRPr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	}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2400" dirty="0">
                <a:latin typeface="Arial"/>
              </a:rPr>
              <a:t>[</a:t>
            </a:r>
            <a:r>
              <a:rPr lang="en-US" altLang="ko-KR" sz="2400" dirty="0" smtClean="0">
                <a:latin typeface="Arial"/>
              </a:rPr>
              <a:t>for-of</a:t>
            </a:r>
            <a:r>
              <a:rPr lang="ko-KR" altLang="en-US" sz="2400" dirty="0" smtClean="0">
                <a:latin typeface="Arial"/>
              </a:rPr>
              <a:t>문 </a:t>
            </a:r>
            <a:r>
              <a:rPr lang="ko-KR" altLang="en-US" sz="2400" dirty="0">
                <a:latin typeface="Arial"/>
              </a:rPr>
              <a:t>사용</a:t>
            </a:r>
            <a:r>
              <a:rPr lang="en-US" altLang="ko-KR" sz="2400" dirty="0" smtClean="0">
                <a:latin typeface="Arial"/>
              </a:rPr>
              <a:t>]</a:t>
            </a:r>
            <a:endParaRPr lang="en-US" altLang="ko-KR" sz="2400" dirty="0" smtClean="0">
              <a:latin typeface="Arial"/>
              <a:ea typeface="+mn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400" dirty="0" smtClean="0">
                <a:latin typeface="Arial"/>
                <a:ea typeface="+mn-ea"/>
                <a:cs typeface="+mj-cs"/>
              </a:rPr>
              <a:t>	</a:t>
            </a:r>
            <a:r>
              <a:rPr lang="ko-KR" altLang="en-US" sz="2400" b="1" dirty="0" err="1" smtClean="0">
                <a:latin typeface="Arial"/>
                <a:ea typeface="+mn-ea"/>
                <a:cs typeface="+mj-cs"/>
              </a:rPr>
              <a:t>for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(</a:t>
            </a:r>
            <a:r>
              <a:rPr lang="ko-KR" altLang="en-US" sz="2400" b="1" dirty="0" err="1" smtClean="0">
                <a:latin typeface="Arial"/>
                <a:ea typeface="+mn-ea"/>
                <a:cs typeface="+mj-cs"/>
              </a:rPr>
              <a:t>const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 </a:t>
            </a:r>
            <a:r>
              <a:rPr lang="ko-KR" altLang="en-US" sz="2400" b="1" dirty="0" err="1">
                <a:latin typeface="Arial"/>
                <a:ea typeface="+mn-ea"/>
                <a:cs typeface="+mj-cs"/>
              </a:rPr>
              <a:t>item</a:t>
            </a:r>
            <a:r>
              <a:rPr lang="ko-KR" altLang="en-US" sz="2400" b="1" dirty="0">
                <a:latin typeface="Arial"/>
                <a:ea typeface="+mn-ea"/>
                <a:cs typeface="+mj-cs"/>
              </a:rPr>
              <a:t> of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fruits </a:t>
            </a:r>
            <a:r>
              <a:rPr lang="ko-KR" altLang="en-US" sz="2400" b="1" dirty="0">
                <a:latin typeface="Arial"/>
                <a:ea typeface="+mn-ea"/>
                <a:cs typeface="+mj-cs"/>
              </a:rPr>
              <a:t>){</a:t>
            </a:r>
          </a:p>
          <a:p>
            <a:pPr marL="0" lvl="0" indent="0">
              <a:buNone/>
              <a:defRPr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	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 </a:t>
            </a:r>
            <a:r>
              <a:rPr lang="ko-KR" altLang="en-US" sz="2400" b="1" dirty="0" err="1">
                <a:latin typeface="Arial"/>
                <a:ea typeface="+mn-ea"/>
                <a:cs typeface="+mj-cs"/>
              </a:rPr>
              <a:t>console.log</a:t>
            </a:r>
            <a:r>
              <a:rPr lang="ko-KR" altLang="en-US" sz="24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400" b="1" dirty="0" err="1">
                <a:latin typeface="Arial"/>
                <a:ea typeface="+mn-ea"/>
                <a:cs typeface="+mj-cs"/>
              </a:rPr>
              <a:t>item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); </a:t>
            </a:r>
            <a:r>
              <a:rPr lang="en-US" altLang="ko-KR" sz="2000" b="1" dirty="0" smtClean="0">
                <a:latin typeface="Arial"/>
                <a:ea typeface="+mn-ea"/>
                <a:cs typeface="+mj-cs"/>
              </a:rPr>
              <a:t>//</a:t>
            </a:r>
            <a:r>
              <a:rPr lang="en-US" altLang="ko-KR" sz="2000" dirty="0">
                <a:latin typeface="Arial"/>
              </a:rPr>
              <a:t> </a:t>
            </a:r>
            <a:r>
              <a:rPr lang="ko-KR" altLang="en-US" sz="2000" dirty="0">
                <a:latin typeface="Arial"/>
              </a:rPr>
              <a:t>배열의 요소 출력</a:t>
            </a:r>
            <a:r>
              <a:rPr lang="en-US" altLang="ko-KR" sz="2000" dirty="0">
                <a:latin typeface="Arial"/>
              </a:rPr>
              <a:t>,</a:t>
            </a:r>
            <a:r>
              <a:rPr lang="ko-KR" altLang="en-US" sz="2000" dirty="0">
                <a:latin typeface="Arial"/>
              </a:rPr>
              <a:t> </a:t>
            </a:r>
            <a:r>
              <a:rPr lang="en-US" altLang="ko-KR" sz="2000" dirty="0">
                <a:latin typeface="Arial"/>
              </a:rPr>
              <a:t>index</a:t>
            </a:r>
            <a:r>
              <a:rPr lang="ko-KR" altLang="en-US" sz="2000" dirty="0">
                <a:latin typeface="Arial"/>
              </a:rPr>
              <a:t>정보 없음</a:t>
            </a:r>
            <a:endParaRPr lang="ko-KR" altLang="en-US" sz="2400" b="1" dirty="0">
              <a:latin typeface="Arial"/>
              <a:ea typeface="+mn-ea"/>
              <a:cs typeface="+mj-cs"/>
            </a:endParaRPr>
          </a:p>
          <a:p>
            <a:pPr marL="0" lvl="0" indent="0">
              <a:buNone/>
              <a:defRPr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	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}</a:t>
            </a:r>
            <a:endParaRPr lang="ko-KR" altLang="en-US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6000" kern="0" dirty="0" smtClean="0"/>
              <a:t>배열</a:t>
            </a:r>
            <a:r>
              <a:rPr lang="en-US" altLang="ko-KR" sz="6000" kern="0" dirty="0" smtClean="0"/>
              <a:t> </a:t>
            </a:r>
            <a:r>
              <a:rPr lang="ko-KR" altLang="en-US" sz="6000" kern="0" dirty="0" smtClean="0"/>
              <a:t>순회</a:t>
            </a:r>
            <a:endParaRPr lang="ko-KR" alt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40533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함수란 호출을 통해 실행되어 특정한 작업을 수행하고 그 결과를 반환하는 코드 블록이다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함수 명을 지정할 때 변수와 동일한 규칙을 사용한다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괄호에 쉼표로 구분된 매개변수 이름이 포함될 수 있으며</a:t>
            </a:r>
            <a:r>
              <a:rPr lang="en-US" altLang="ko-KR"/>
              <a:t>,</a:t>
            </a:r>
            <a:r>
              <a:rPr lang="ko-KR" altLang="en-US"/>
              <a:t> 이는 함수 호출 시 인수를 통해 전달되는 값을 받는다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3442" y="4664852"/>
            <a:ext cx="8817796" cy="3701244"/>
          </a:xfrm>
          <a:prstGeom prst="rect">
            <a:avLst/>
          </a:prstGeom>
          <a:ln>
            <a:noFill/>
          </a:ln>
        </p:spPr>
      </p:pic>
      <p:sp>
        <p:nvSpPr>
          <p:cNvPr id="8" name="제목 1"/>
          <p:cNvSpPr txBox="1"/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5500" kern="0">
                <a:latin typeface="+mj-lt"/>
              </a:rPr>
              <a:t>함수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898240"/>
            <a:ext cx="11264119" cy="6579512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있고 반환 값도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파라미터는</a:t>
            </a:r>
            <a:r>
              <a:rPr lang="ko-KR" altLang="en-US" sz="3000" dirty="0"/>
              <a:t> 있고 반환 값은 없는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 smtClean="0"/>
              <a:t>파라미터는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없고 반환 값은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없고 반환 값도 없는 함수</a:t>
            </a:r>
            <a:endParaRPr lang="en-US" altLang="ko-KR" sz="3000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385085" y="2417366"/>
            <a:ext cx="11086406" cy="116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385083" y="4060610"/>
            <a:ext cx="11086406" cy="1152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380868" y="5719347"/>
            <a:ext cx="11086406" cy="115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380868" y="7362590"/>
            <a:ext cx="11086406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만들기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918604"/>
            <a:ext cx="11264119" cy="6140516"/>
          </a:xfrm>
        </p:spPr>
        <p:txBody>
          <a:bodyPr/>
          <a:lstStyle/>
          <a:p>
            <a:pPr lvl="0"/>
            <a:r>
              <a:rPr lang="ko-KR" altLang="en-US" sz="3000" dirty="0"/>
              <a:t>함수는 호출에 의해서 실행</a:t>
            </a:r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smtClean="0"/>
              <a:t>인수</a:t>
            </a:r>
            <a:r>
              <a:rPr lang="en-US" altLang="ko-KR" sz="3000" dirty="0"/>
              <a:t>(argument) : </a:t>
            </a:r>
            <a:r>
              <a:rPr lang="ko-KR" altLang="en-US" sz="3000" dirty="0" smtClean="0"/>
              <a:t>함수에 전달할 값을 담은 변수 또는 상수</a:t>
            </a:r>
            <a:endParaRPr lang="ko-KR" altLang="en-US" sz="3000" dirty="0"/>
          </a:p>
          <a:p>
            <a:pPr lvl="0"/>
            <a:r>
              <a:rPr lang="ko-KR" altLang="en-US" sz="3000" dirty="0"/>
              <a:t>인수는 데이터 타입이 </a:t>
            </a:r>
            <a:r>
              <a:rPr lang="ko-KR" altLang="en-US" sz="3000" dirty="0" smtClean="0"/>
              <a:t>없으며 </a:t>
            </a:r>
            <a:r>
              <a:rPr lang="ko-KR" altLang="en-US" sz="3000" dirty="0"/>
              <a:t>개수에도 제약이 없다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매개변수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parameter) : </a:t>
            </a:r>
            <a:r>
              <a:rPr lang="ko-KR" altLang="en-US" sz="3000" dirty="0" smtClean="0"/>
              <a:t>함수 호출 시 인수로 전달된 값을 함수 내부에서 사용할 수 있도록 선언된 변수</a:t>
            </a:r>
            <a:endParaRPr lang="en-US" altLang="ko-KR" sz="3000" dirty="0" smtClean="0"/>
          </a:p>
          <a:p>
            <a:r>
              <a:rPr lang="ko-KR" altLang="en-US" sz="3000" dirty="0"/>
              <a:t>실 인수는 남으면 무시되고</a:t>
            </a:r>
            <a:r>
              <a:rPr lang="en-US" altLang="ko-KR" sz="3000" dirty="0"/>
              <a:t>, </a:t>
            </a:r>
            <a:r>
              <a:rPr lang="ko-KR" altLang="en-US" sz="3000" dirty="0"/>
              <a:t>모자라는 </a:t>
            </a:r>
            <a:r>
              <a:rPr lang="ko-KR" altLang="en-US" sz="3000" dirty="0" smtClean="0"/>
              <a:t>가 인수는 </a:t>
            </a:r>
            <a:r>
              <a:rPr lang="en-US" altLang="ko-KR" sz="3000" dirty="0" smtClean="0"/>
              <a:t>undefined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된다</a:t>
            </a:r>
            <a:r>
              <a:rPr lang="en-US" altLang="ko-KR" sz="3000" dirty="0"/>
              <a:t>.</a:t>
            </a:r>
          </a:p>
          <a:p>
            <a:pPr marL="0" lvl="0" indent="0">
              <a:buNone/>
            </a:pPr>
            <a:endParaRPr lang="ko-KR" altLang="en-US" sz="3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944678" y="2755350"/>
            <a:ext cx="1073794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 flipV="1">
            <a:off x="3735092" y="2755350"/>
            <a:ext cx="1294519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pSp>
        <p:nvGrpSpPr>
          <p:cNvPr id="14" name="그룹 13"/>
          <p:cNvGrpSpPr/>
          <p:nvPr/>
        </p:nvGrpSpPr>
        <p:grpSpPr>
          <a:xfrm>
            <a:off x="518236" y="2559851"/>
            <a:ext cx="10820105" cy="1996647"/>
            <a:chOff x="518236" y="2296384"/>
            <a:chExt cx="10820105" cy="1996647"/>
          </a:xfrm>
        </p:grpSpPr>
        <p:sp>
          <p:nvSpPr>
            <p:cNvPr id="4" name="내용 개체 틀 2"/>
            <p:cNvSpPr txBox="1"/>
            <p:nvPr/>
          </p:nvSpPr>
          <p:spPr>
            <a:xfrm>
              <a:off x="518236" y="2296384"/>
              <a:ext cx="10820105" cy="1996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t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338" b="1" i="1" dirty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1;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2;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 err="1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 smtClean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 smtClean="0">
                  <a:latin typeface="Arial"/>
                  <a:ea typeface="+mn-ea"/>
                  <a:cs typeface="+mj-cs"/>
                </a:rPr>
                <a:t>arg1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arg2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040" y="2386017"/>
              <a:ext cx="19451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매개변수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</a:t>
              </a:r>
              <a:r>
                <a:rPr lang="ko-KR" altLang="en-US" dirty="0" smtClean="0">
                  <a:latin typeface="Arial"/>
                  <a:ea typeface="+mn-ea"/>
                  <a:cs typeface="+mj-cs"/>
                </a:rPr>
                <a:t>가인수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4103" y="3812847"/>
              <a:ext cx="15910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인수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 </a:t>
              </a:r>
              <a:r>
                <a:rPr lang="ko-KR" altLang="en-US" dirty="0" err="1" smtClean="0">
                  <a:latin typeface="Arial"/>
                  <a:ea typeface="+mn-ea"/>
                  <a:cs typeface="+mj-cs"/>
                </a:rPr>
                <a:t>실인수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호출과 인수</a:t>
            </a:r>
            <a:r>
              <a:rPr lang="en-US" altLang="ko-KR" sz="5500" kern="0" dirty="0" smtClean="0">
                <a:latin typeface="+mj-lt"/>
              </a:rPr>
              <a:t>, </a:t>
            </a:r>
            <a:r>
              <a:rPr lang="ko-KR" altLang="en-US" sz="5500" kern="0" dirty="0" smtClean="0">
                <a:latin typeface="+mj-lt"/>
              </a:rPr>
              <a:t>매개변수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87604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return </a:t>
            </a:r>
            <a:r>
              <a:rPr lang="ko-KR" altLang="en-US" sz="3000"/>
              <a:t>문장을 사용하여 실행 결과를 외부로 반환할 수 있다</a:t>
            </a:r>
            <a:r>
              <a:rPr lang="en-US" altLang="ko-KR" sz="3000"/>
              <a:t>.</a:t>
            </a:r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ko-KR" altLang="en-US" sz="3000"/>
              <a:t>반환 값을 변수에 저장하지 않고 바로 수식에 사용해도 된다</a:t>
            </a:r>
            <a:r>
              <a:rPr lang="en-US" altLang="ko-KR" sz="3000"/>
              <a:t>.</a:t>
            </a:r>
          </a:p>
          <a:p>
            <a:pPr lvl="1">
              <a:defRPr/>
            </a:pPr>
            <a:r>
              <a:rPr lang="en-US" altLang="ko-KR" sz="2400"/>
              <a:t>window.onload = function(){</a:t>
            </a:r>
          </a:p>
          <a:p>
            <a:pPr marL="594067" lvl="1" indent="0">
              <a:buNone/>
              <a:defRPr/>
            </a:pPr>
            <a:r>
              <a:rPr lang="en-US" altLang="ko-KR" sz="2480"/>
              <a:t>	  </a:t>
            </a:r>
            <a:r>
              <a:rPr lang="en-US" altLang="ko-KR" sz="2400">
                <a:latin typeface="Arial"/>
              </a:rPr>
              <a:t>document.getElementById(</a:t>
            </a:r>
            <a:r>
              <a:rPr lang="en-US" altLang="ko-KR" sz="2400">
                <a:solidFill>
                  <a:srgbClr val="CC9900"/>
                </a:solidFill>
                <a:latin typeface="Arial"/>
              </a:rPr>
              <a:t>"result"</a:t>
            </a:r>
            <a:r>
              <a:rPr lang="en-US" altLang="ko-KR" sz="2400">
                <a:latin typeface="Arial"/>
              </a:rPr>
              <a:t>).innerHTML = add(2,5);</a:t>
            </a:r>
          </a:p>
          <a:p>
            <a:pPr marL="594067" lvl="1" indent="0">
              <a:buNone/>
              <a:defRPr/>
            </a:pPr>
            <a:r>
              <a:rPr lang="en-US" altLang="ko-KR" sz="2400">
                <a:latin typeface="Arial"/>
              </a:rPr>
              <a:t>    }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5500" kern="0">
                <a:latin typeface="+mj-lt"/>
              </a:rPr>
              <a:t>함수의 반환 값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7247" y="2607389"/>
            <a:ext cx="8005130" cy="3616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5912" y="1870640"/>
            <a:ext cx="10151390" cy="626596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  &lt;form&gt;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첫번째 </a:t>
            </a:r>
            <a:r>
              <a:rPr lang="en-US" altLang="ko-KR" sz="2000" dirty="0"/>
              <a:t>:&lt;input </a:t>
            </a:r>
            <a:r>
              <a:rPr lang="en-US" altLang="ko-KR" sz="2000" dirty="0" smtClean="0"/>
              <a:t>id</a:t>
            </a:r>
            <a:r>
              <a:rPr lang="en-US" altLang="ko-KR" sz="2000" dirty="0"/>
              <a:t>="x"&gt;&lt;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두번째 </a:t>
            </a:r>
            <a:r>
              <a:rPr lang="en-US" altLang="ko-KR" sz="2000" dirty="0"/>
              <a:t>:&lt;input </a:t>
            </a:r>
            <a:r>
              <a:rPr lang="en-US" altLang="ko-KR" sz="2000" dirty="0" smtClean="0"/>
              <a:t>id</a:t>
            </a:r>
            <a:r>
              <a:rPr lang="en-US" altLang="ko-KR" sz="2000" dirty="0"/>
              <a:t>="y"&gt;&lt;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ko-KR" altLang="en-US" sz="2000" dirty="0" smtClean="0"/>
              <a:t>      결과 </a:t>
            </a:r>
            <a:r>
              <a:rPr lang="en-US" altLang="ko-KR" sz="2000" dirty="0"/>
              <a:t>:&lt;input </a:t>
            </a:r>
            <a:r>
              <a:rPr lang="en-US" altLang="ko-KR" sz="2000" dirty="0" smtClean="0"/>
              <a:t>id</a:t>
            </a:r>
            <a:r>
              <a:rPr lang="en-US" altLang="ko-KR" sz="2000" dirty="0"/>
              <a:t>="sum"&gt;&lt;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&lt;</a:t>
            </a:r>
            <a:r>
              <a:rPr lang="en-US" altLang="ko-KR" sz="2000" dirty="0"/>
              <a:t>input type="</a:t>
            </a:r>
            <a:r>
              <a:rPr lang="en-US" altLang="ko-KR" sz="2000" dirty="0" smtClean="0"/>
              <a:t>button“  </a:t>
            </a:r>
            <a:r>
              <a:rPr lang="en-US" altLang="ko-KR" sz="2000" dirty="0" err="1"/>
              <a:t>onclick</a:t>
            </a:r>
            <a:r>
              <a:rPr lang="en-US" altLang="ko-KR" sz="2000" dirty="0"/>
              <a:t>="calc</a:t>
            </a:r>
            <a:r>
              <a:rPr lang="en-US" altLang="ko-KR" sz="2000" dirty="0" smtClean="0"/>
              <a:t>(+)" </a:t>
            </a:r>
            <a:r>
              <a:rPr lang="en-US" altLang="ko-KR" sz="2000" dirty="0"/>
              <a:t>value</a:t>
            </a:r>
            <a:r>
              <a:rPr lang="en-US" altLang="ko-KR" sz="2000" dirty="0" smtClean="0"/>
              <a:t>=“+"&gt;</a:t>
            </a:r>
          </a:p>
          <a:p>
            <a:pPr marL="0" indent="0">
              <a:buNone/>
            </a:pPr>
            <a:r>
              <a:rPr lang="en-US" altLang="ko-KR" sz="2000" dirty="0" smtClean="0"/>
              <a:t>      &lt;input type="button“  </a:t>
            </a:r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="calc(-)" value=“-"&gt;</a:t>
            </a:r>
          </a:p>
          <a:p>
            <a:pPr marL="0" indent="0">
              <a:buNone/>
            </a:pPr>
            <a:r>
              <a:rPr lang="en-US" altLang="ko-KR" sz="2000" dirty="0" smtClean="0"/>
              <a:t>      &lt;input type="button“  </a:t>
            </a:r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="calc(*)" value=“*"&gt;</a:t>
            </a:r>
          </a:p>
          <a:p>
            <a:pPr marL="0" indent="0">
              <a:buNone/>
            </a:pPr>
            <a:r>
              <a:rPr lang="en-US" altLang="ko-KR" sz="2000" dirty="0" smtClean="0"/>
              <a:t>      &lt;input type="button“  </a:t>
            </a:r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="calc(/)" value=“/"&gt;&lt;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&lt;</a:t>
            </a:r>
            <a:r>
              <a:rPr lang="en-US" altLang="ko-KR" sz="2000" dirty="0"/>
              <a:t>p&gt;</a:t>
            </a:r>
            <a:r>
              <a:rPr lang="ko-KR" altLang="en-US" sz="2000" dirty="0" err="1"/>
              <a:t>첫번째</a:t>
            </a:r>
            <a:r>
              <a:rPr lang="ko-KR" altLang="en-US" sz="2000" dirty="0"/>
              <a:t> 값 </a:t>
            </a:r>
            <a:r>
              <a:rPr lang="en-US" altLang="ko-KR" sz="2000" dirty="0"/>
              <a:t>:&lt;span id="sp1"&gt;&lt;/span&gt; &lt;/p&gt;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en-US" altLang="ko-KR" sz="2000" dirty="0" smtClean="0"/>
              <a:t>&lt;</a:t>
            </a:r>
            <a:r>
              <a:rPr lang="en-US" altLang="ko-KR" sz="2000" dirty="0"/>
              <a:t>p&gt;</a:t>
            </a:r>
            <a:r>
              <a:rPr lang="ko-KR" altLang="en-US" sz="2000" dirty="0" err="1"/>
              <a:t>두번째</a:t>
            </a:r>
            <a:r>
              <a:rPr lang="ko-KR" altLang="en-US" sz="2000" dirty="0"/>
              <a:t> 값 </a:t>
            </a:r>
            <a:r>
              <a:rPr lang="en-US" altLang="ko-KR" sz="2000" dirty="0"/>
              <a:t>:&lt;span id="sp2"&gt;&lt;/span&gt; &lt;/p&gt;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en-US" altLang="ko-KR" sz="2000" dirty="0" smtClean="0"/>
              <a:t>&lt;</a:t>
            </a:r>
            <a:r>
              <a:rPr lang="en-US" altLang="ko-KR" sz="2000" dirty="0"/>
              <a:t>p&gt;</a:t>
            </a:r>
            <a:r>
              <a:rPr lang="ko-KR" altLang="en-US" sz="2000" dirty="0"/>
              <a:t>결과 </a:t>
            </a:r>
            <a:r>
              <a:rPr lang="en-US" altLang="ko-KR" sz="2000" dirty="0"/>
              <a:t>:&lt;span id="sp3"&gt;&lt;/span&gt; &lt;/p&gt;</a:t>
            </a:r>
            <a:r>
              <a:rPr lang="en-US" altLang="ko-KR" sz="2400" dirty="0"/>
              <a:t>	  </a:t>
            </a:r>
          </a:p>
          <a:p>
            <a:pPr marL="0" indent="0">
              <a:buNone/>
            </a:pPr>
            <a:r>
              <a:rPr lang="en-US" altLang="ko-KR" sz="2400" dirty="0" smtClean="0"/>
              <a:t>    &lt;/</a:t>
            </a:r>
            <a:r>
              <a:rPr lang="en-US" altLang="ko-KR" sz="2400" dirty="0"/>
              <a:t>form&gt;</a:t>
            </a:r>
          </a:p>
          <a:p>
            <a:pPr marL="0" indent="0">
              <a:buNone/>
            </a:pPr>
            <a:r>
              <a:rPr lang="en-US" altLang="ko-KR" sz="2400" dirty="0" smtClean="0"/>
              <a:t>&lt;/</a:t>
            </a:r>
            <a:r>
              <a:rPr lang="en-US" altLang="ko-KR" sz="2400" dirty="0"/>
              <a:t>body&gt;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 sz="6000" dirty="0" smtClean="0"/>
              <a:t>함수 예제 </a:t>
            </a:r>
            <a:r>
              <a:rPr lang="en-US" altLang="ko-KR" sz="6000" dirty="0" smtClean="0"/>
              <a:t>(1/2)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815007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409" y="1887604"/>
            <a:ext cx="9989329" cy="627298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400" dirty="0"/>
              <a:t>&lt;script&gt;</a:t>
            </a:r>
          </a:p>
          <a:p>
            <a:pPr marL="0" indent="0">
              <a:buNone/>
              <a:defRPr/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calc</a:t>
            </a:r>
            <a:r>
              <a:rPr lang="en-US" altLang="ko-KR" sz="2400" dirty="0"/>
              <a:t>(a){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1. </a:t>
            </a:r>
            <a:r>
              <a:rPr lang="ko-KR" altLang="en-US" sz="2000" dirty="0"/>
              <a:t>입력 받은 값을 가져온다</a:t>
            </a:r>
            <a:r>
              <a:rPr lang="en-US" altLang="ko-KR" sz="2000" dirty="0"/>
              <a:t>. (value </a:t>
            </a:r>
            <a:r>
              <a:rPr lang="ko-KR" altLang="en-US" sz="2000" dirty="0"/>
              <a:t>속성 사용</a:t>
            </a:r>
            <a:r>
              <a:rPr lang="en-US" altLang="ko-KR" sz="2000" dirty="0"/>
              <a:t>)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2. </a:t>
            </a:r>
            <a:r>
              <a:rPr lang="ko-KR" altLang="en-US" sz="2000" dirty="0" smtClean="0"/>
              <a:t>매개변수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값을 비교하여 각 계산을 수행하는 함수를</a:t>
            </a:r>
            <a:r>
              <a:rPr lang="en-US" altLang="ko-KR" sz="2000" dirty="0"/>
              <a:t> </a:t>
            </a:r>
            <a:r>
              <a:rPr lang="ko-KR" altLang="en-US" sz="2000" dirty="0"/>
              <a:t>정의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하고 </a:t>
            </a:r>
            <a:r>
              <a:rPr lang="ko-KR" altLang="en-US" sz="2000" dirty="0"/>
              <a:t>호출한다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3. </a:t>
            </a:r>
            <a:r>
              <a:rPr lang="ko-KR" altLang="en-US" sz="2000" dirty="0"/>
              <a:t>리턴 받은 결과 값을 출력한다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innerHTML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r>
              <a:rPr lang="en-US" altLang="ko-KR" sz="2000" dirty="0"/>
              <a:t>)</a:t>
            </a:r>
          </a:p>
          <a:p>
            <a:pPr marL="0" indent="0">
              <a:buNone/>
              <a:defRPr/>
            </a:pPr>
            <a:r>
              <a:rPr lang="en-US" altLang="ko-KR" sz="2400" dirty="0"/>
              <a:t>  }</a:t>
            </a:r>
          </a:p>
          <a:p>
            <a:pPr marL="0" indent="0">
              <a:buNone/>
              <a:defRPr/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f_add</a:t>
            </a:r>
            <a:r>
              <a:rPr lang="en-US" altLang="ko-KR" sz="2400" dirty="0"/>
              <a:t>() { </a:t>
            </a:r>
          </a:p>
          <a:p>
            <a:pPr marL="0" indent="0">
              <a:buNone/>
              <a:defRPr/>
            </a:pPr>
            <a:r>
              <a:rPr lang="en-US" altLang="ko-KR" sz="2400" dirty="0"/>
              <a:t>    return …</a:t>
            </a:r>
            <a:r>
              <a:rPr lang="ko-KR" altLang="en-US" sz="2400" dirty="0"/>
              <a:t> </a:t>
            </a:r>
          </a:p>
          <a:p>
            <a:pPr marL="0" indent="0">
              <a:buNone/>
              <a:defRPr/>
            </a:pPr>
            <a:r>
              <a:rPr lang="en-US" altLang="ko-KR" sz="2400" dirty="0"/>
              <a:t>  }</a:t>
            </a:r>
          </a:p>
          <a:p>
            <a:pPr marL="0" indent="0">
              <a:buNone/>
              <a:defRPr/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f_sub</a:t>
            </a:r>
            <a:r>
              <a:rPr lang="en-US" altLang="ko-KR" sz="2400" dirty="0"/>
              <a:t>() {</a:t>
            </a:r>
          </a:p>
          <a:p>
            <a:pPr marL="0" indent="0">
              <a:buNone/>
              <a:defRPr/>
            </a:pPr>
            <a:r>
              <a:rPr lang="en-US" altLang="ko-KR" sz="2400" dirty="0"/>
              <a:t>    return …</a:t>
            </a:r>
          </a:p>
          <a:p>
            <a:pPr marL="0" indent="0">
              <a:buNone/>
              <a:defRPr/>
            </a:pPr>
            <a:r>
              <a:rPr lang="en-US" altLang="ko-KR" sz="2400" dirty="0"/>
              <a:t>  }</a:t>
            </a:r>
          </a:p>
          <a:p>
            <a:pPr marL="0" indent="0">
              <a:buNone/>
              <a:defRPr/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  …</a:t>
            </a:r>
          </a:p>
          <a:p>
            <a:pPr marL="0" indent="0">
              <a:buNone/>
              <a:defRPr/>
            </a:pPr>
            <a:r>
              <a:rPr lang="en-US" altLang="ko-KR" sz="2400" dirty="0"/>
              <a:t>&lt;/script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 sz="6000" dirty="0" smtClean="0"/>
              <a:t>함수 예제 </a:t>
            </a:r>
            <a:r>
              <a:rPr lang="en-US" altLang="ko-KR" sz="6000" dirty="0" smtClean="0"/>
              <a:t>(2/2)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762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237" y="1948456"/>
            <a:ext cx="11264119" cy="6451961"/>
          </a:xfrm>
        </p:spPr>
        <p:txBody>
          <a:bodyPr/>
          <a:lstStyle/>
          <a:p>
            <a:pPr lvl="0">
              <a:defRPr/>
            </a:pPr>
            <a:r>
              <a:rPr lang="ko-KR" altLang="en-US" sz="3000" dirty="0"/>
              <a:t>무명 함수 또는 익명 함수</a:t>
            </a:r>
            <a:r>
              <a:rPr lang="en-US" altLang="ko-KR" sz="3000" dirty="0"/>
              <a:t>(anonymous function)</a:t>
            </a:r>
          </a:p>
          <a:p>
            <a:pPr lvl="1">
              <a:defRPr/>
            </a:pPr>
            <a:r>
              <a:rPr lang="ko-KR" altLang="en-US" sz="2400" dirty="0"/>
              <a:t>표현식 함수를 변수에 저장하는 형태로</a:t>
            </a:r>
            <a:r>
              <a:rPr lang="en-US" altLang="ko-KR" sz="2400" dirty="0"/>
              <a:t> </a:t>
            </a:r>
            <a:r>
              <a:rPr lang="ko-KR" altLang="en-US" sz="2400" dirty="0"/>
              <a:t>변수 이름으로 호출한다</a:t>
            </a:r>
            <a:r>
              <a:rPr lang="en-US" altLang="ko-KR" sz="2400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400" dirty="0"/>
              <a:t>함수를 한번만 바로 사용할 때 익명의 자체 호출 함수를 사용한다</a:t>
            </a:r>
            <a:r>
              <a:rPr lang="en-US" altLang="ko-KR" sz="2400" dirty="0"/>
              <a:t>.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1103212" y="6424795"/>
            <a:ext cx="6106423" cy="1719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2000" b="1" dirty="0">
                <a:solidFill>
                  <a:srgbClr val="009E00"/>
                </a:solidFill>
                <a:latin typeface="Arial"/>
                <a:cs typeface="+mj-cs"/>
              </a:rPr>
              <a:t>// </a:t>
            </a:r>
            <a:r>
              <a:rPr lang="ko-KR" altLang="en-US" sz="2000" b="1" dirty="0">
                <a:solidFill>
                  <a:srgbClr val="009E00"/>
                </a:solidFill>
                <a:latin typeface="Arial"/>
                <a:cs typeface="+mj-cs"/>
              </a:rPr>
              <a:t>익명 </a:t>
            </a:r>
            <a:r>
              <a:rPr lang="en-US" altLang="ko-KR" sz="2000" b="1" dirty="0">
                <a:solidFill>
                  <a:srgbClr val="009E00"/>
                </a:solidFill>
                <a:latin typeface="Arial"/>
                <a:cs typeface="+mj-cs"/>
              </a:rPr>
              <a:t>(</a:t>
            </a:r>
            <a:r>
              <a:rPr lang="ko-KR" altLang="en-US" sz="2000" b="1" dirty="0">
                <a:solidFill>
                  <a:srgbClr val="009E00"/>
                </a:solidFill>
                <a:latin typeface="Arial"/>
                <a:cs typeface="+mj-cs"/>
              </a:rPr>
              <a:t>자체 호출</a:t>
            </a:r>
            <a:r>
              <a:rPr lang="en-US" altLang="ko-KR" sz="2000" b="1" dirty="0">
                <a:solidFill>
                  <a:srgbClr val="009E00"/>
                </a:solidFill>
                <a:latin typeface="Arial"/>
                <a:cs typeface="+mj-cs"/>
              </a:rPr>
              <a:t>)</a:t>
            </a:r>
            <a:r>
              <a:rPr lang="ko-KR" altLang="en-US" sz="2000" b="1" dirty="0">
                <a:solidFill>
                  <a:srgbClr val="009E00"/>
                </a:solidFill>
                <a:latin typeface="Arial"/>
                <a:cs typeface="+mj-cs"/>
              </a:rPr>
              <a:t> 함수</a:t>
            </a:r>
            <a:endParaRPr lang="ko-KR" altLang="en-US" sz="2400" b="1" dirty="0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str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alert(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str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})(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103212" y="3255434"/>
            <a:ext cx="9607598" cy="2160160"/>
            <a:chOff x="251412" y="7683351"/>
            <a:chExt cx="9607598" cy="2160160"/>
          </a:xfrm>
        </p:grpSpPr>
        <p:sp>
          <p:nvSpPr>
            <p:cNvPr id="12" name="내용 개체 틀 2"/>
            <p:cNvSpPr txBox="1"/>
            <p:nvPr/>
          </p:nvSpPr>
          <p:spPr>
            <a:xfrm>
              <a:off x="251412" y="7683352"/>
              <a:ext cx="4333589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en-US" altLang="ko-KR" sz="2000" b="1" dirty="0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000" b="1" dirty="0">
                  <a:solidFill>
                    <a:srgbClr val="009E00"/>
                  </a:solidFill>
                  <a:latin typeface="Arial"/>
                </a:rPr>
                <a:t>선언식 함수</a:t>
              </a:r>
              <a:r>
                <a:rPr lang="en-US" altLang="ko-KR" sz="2000" b="1" dirty="0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000" b="1" dirty="0">
                  <a:solidFill>
                    <a:srgbClr val="009E00"/>
                  </a:solidFill>
                  <a:latin typeface="Arial"/>
                </a:rPr>
                <a:t>기명 함수</a:t>
              </a:r>
              <a:r>
                <a:rPr lang="en-US" altLang="ko-KR" sz="2000" b="1" dirty="0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 dirty="0">
                <a:solidFill>
                  <a:srgbClr val="009E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 i="1" dirty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 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    alert(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}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."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13" name="내용 개체 틀 2"/>
            <p:cNvSpPr txBox="1"/>
            <p:nvPr/>
          </p:nvSpPr>
          <p:spPr>
            <a:xfrm>
              <a:off x="4799318" y="7683351"/>
              <a:ext cx="5059692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en-US" altLang="ko-KR" sz="2000" b="1" dirty="0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000" b="1" dirty="0">
                  <a:solidFill>
                    <a:srgbClr val="009E00"/>
                  </a:solidFill>
                  <a:latin typeface="Arial"/>
                </a:rPr>
                <a:t>표현식 함수</a:t>
              </a:r>
              <a:r>
                <a:rPr lang="en-US" altLang="ko-KR" sz="2000" b="1" dirty="0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000" b="1" dirty="0">
                  <a:solidFill>
                    <a:srgbClr val="009E00"/>
                  </a:solidFill>
                  <a:latin typeface="Arial"/>
                </a:rPr>
                <a:t>익명 함수</a:t>
              </a:r>
              <a:r>
                <a:rPr lang="en-US" altLang="ko-KR" sz="2000" b="1" dirty="0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 dirty="0">
                <a:solidFill>
                  <a:srgbClr val="009E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 i="1" dirty="0">
                  <a:solidFill>
                    <a:srgbClr val="0000FF"/>
                  </a:solidFill>
                  <a:latin typeface="Arial"/>
                </a:rPr>
                <a:t>let </a:t>
              </a:r>
              <a:r>
                <a:rPr lang="en-US" altLang="ko-KR" sz="2400" b="1" dirty="0" err="1">
                  <a:latin typeface="Arial"/>
                </a:rPr>
                <a:t>showDialog</a:t>
              </a:r>
              <a:r>
                <a:rPr lang="en-US" altLang="ko-KR" sz="2400" b="1" dirty="0">
                  <a:latin typeface="Arial"/>
                </a:rPr>
                <a:t> = </a:t>
              </a:r>
              <a:r>
                <a:rPr lang="en-US" altLang="ko-KR" sz="2400" b="1" i="1" dirty="0">
                  <a:solidFill>
                    <a:srgbClr val="0000FF"/>
                  </a:solidFill>
                  <a:latin typeface="Arial"/>
                </a:rPr>
                <a:t>function</a:t>
              </a:r>
              <a:r>
                <a:rPr lang="en-US" altLang="ko-KR" sz="2400" b="1" dirty="0">
                  <a:latin typeface="Arial"/>
                </a:rPr>
                <a:t> (</a:t>
              </a:r>
              <a:r>
                <a:rPr lang="en-US" altLang="ko-KR" sz="2400" b="1" dirty="0" err="1">
                  <a:latin typeface="Arial"/>
                </a:rPr>
                <a:t>str</a:t>
              </a:r>
              <a:r>
                <a:rPr lang="en-US" altLang="ko-KR" sz="2400" b="1" dirty="0">
                  <a:latin typeface="Arial"/>
                </a:rPr>
                <a:t>) {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 dirty="0">
                  <a:latin typeface="Arial"/>
                </a:rPr>
                <a:t>    alert(</a:t>
              </a:r>
              <a:r>
                <a:rPr lang="en-US" altLang="ko-KR" sz="2400" b="1" dirty="0" err="1">
                  <a:latin typeface="Arial"/>
                </a:rPr>
                <a:t>str</a:t>
              </a:r>
              <a:r>
                <a:rPr lang="en-US" altLang="ko-KR" sz="2400" b="1" dirty="0">
                  <a:latin typeface="Arial"/>
                </a:rPr>
                <a:t>);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 dirty="0">
                  <a:latin typeface="Arial"/>
                </a:rPr>
                <a:t>}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altLang="ko-KR" sz="2400" b="1" dirty="0" err="1">
                  <a:latin typeface="Arial"/>
                </a:rPr>
                <a:t>showDialog</a:t>
              </a:r>
              <a:r>
                <a:rPr lang="en-US" altLang="ko-KR" sz="2400" b="1" dirty="0">
                  <a:latin typeface="Arial"/>
                </a:rPr>
                <a:t>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</a:rPr>
                <a:t>."</a:t>
              </a:r>
              <a:r>
                <a:rPr lang="en-US" altLang="ko-KR" sz="2400" b="1" dirty="0">
                  <a:latin typeface="Arial"/>
                </a:rPr>
                <a:t>);</a:t>
              </a:r>
            </a:p>
          </p:txBody>
        </p:sp>
      </p:grp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 sz="6000" dirty="0" smtClean="0"/>
              <a:t>무명 함수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9573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ko-KR" altLang="en-US" sz="3200" dirty="0"/>
              <a:t>메시지와 </a:t>
            </a:r>
            <a:r>
              <a:rPr lang="en-US" altLang="ko-KR" sz="3200" dirty="0"/>
              <a:t>[</a:t>
            </a:r>
            <a:r>
              <a:rPr lang="ko-KR" altLang="en-US" sz="3200" dirty="0"/>
              <a:t>확인</a:t>
            </a:r>
            <a:r>
              <a:rPr lang="en-US" altLang="ko-KR" sz="3200" dirty="0"/>
              <a:t>] </a:t>
            </a:r>
            <a:r>
              <a:rPr lang="ko-KR" altLang="en-US" sz="3200" dirty="0"/>
              <a:t>버튼이 있는 경고 상자를 띄우는 함수</a:t>
            </a:r>
            <a:endParaRPr lang="ko-KR" altLang="en-US" sz="3600" dirty="0"/>
          </a:p>
          <a:p>
            <a:pPr lvl="1">
              <a:defRPr/>
            </a:pPr>
            <a:r>
              <a:rPr lang="ko-KR" altLang="en-US" sz="2800" dirty="0"/>
              <a:t>사용자에게 정보를 전달할 때 사용된다</a:t>
            </a:r>
            <a:r>
              <a:rPr lang="en-US" altLang="ko-KR" sz="2800" dirty="0"/>
              <a:t>.</a:t>
            </a:r>
            <a:endParaRPr lang="en-US" altLang="ko-KR" sz="3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alert()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853408" y="3382178"/>
            <a:ext cx="9516612" cy="43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dirty="0" smtClean="0">
                <a:solidFill>
                  <a:srgbClr val="000000"/>
                </a:solidFill>
                <a:latin typeface="Arial"/>
              </a:rPr>
              <a:t>&lt;script</a:t>
            </a:r>
            <a:r>
              <a:rPr lang="en-US" altLang="ko-KR" sz="2600" b="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i="1" dirty="0">
                <a:solidFill>
                  <a:srgbClr val="000099"/>
                </a:solidFill>
                <a:latin typeface="Arial"/>
                <a:cs typeface="+mj-cs"/>
              </a:rPr>
              <a:t>function</a:t>
            </a:r>
            <a:r>
              <a:rPr lang="en-US" altLang="ko-KR" sz="26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600" b="1" dirty="0" err="1">
                <a:solidFill>
                  <a:srgbClr val="000000"/>
                </a:solidFill>
                <a:latin typeface="Arial"/>
                <a:cs typeface="+mj-cs"/>
              </a:rPr>
              <a:t>myAlert</a:t>
            </a:r>
            <a:r>
              <a:rPr lang="en-US" altLang="ko-KR" sz="2600" b="1" dirty="0">
                <a:solidFill>
                  <a:srgbClr val="000000"/>
                </a:solidFill>
                <a:latin typeface="Arial"/>
                <a:cs typeface="+mj-cs"/>
              </a:rPr>
              <a:t>(){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rial"/>
                <a:cs typeface="+mj-cs"/>
              </a:rPr>
              <a:t>    alert(“Hello</a:t>
            </a:r>
            <a:r>
              <a:rPr lang="en-US" altLang="ko-KR" sz="2600" b="1" dirty="0" smtClean="0">
                <a:solidFill>
                  <a:srgbClr val="000000"/>
                </a:solidFill>
                <a:latin typeface="Arial"/>
                <a:cs typeface="+mj-cs"/>
              </a:rPr>
              <a:t>!”);</a:t>
            </a:r>
            <a:endParaRPr lang="en-US" altLang="ko-KR" sz="2600" b="1" dirty="0">
              <a:solidFill>
                <a:srgbClr val="000000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rial"/>
                <a:cs typeface="+mj-cs"/>
              </a:rPr>
              <a:t>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rial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600" b="1" dirty="0">
              <a:solidFill>
                <a:srgbClr val="000000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rial"/>
                <a:cs typeface="+mj-cs"/>
              </a:rPr>
              <a:t>&lt;button </a:t>
            </a:r>
            <a:r>
              <a:rPr lang="en-US" altLang="ko-KR" sz="2600" b="1" dirty="0" err="1">
                <a:solidFill>
                  <a:srgbClr val="000000"/>
                </a:solidFill>
                <a:latin typeface="Arial"/>
                <a:cs typeface="+mj-cs"/>
              </a:rPr>
              <a:t>onclick</a:t>
            </a:r>
            <a:r>
              <a:rPr lang="en-US" altLang="ko-KR" sz="2600" b="1" dirty="0">
                <a:solidFill>
                  <a:srgbClr val="000000"/>
                </a:solidFill>
                <a:latin typeface="Arial"/>
                <a:cs typeface="+mj-cs"/>
              </a:rPr>
              <a:t>="</a:t>
            </a:r>
            <a:r>
              <a:rPr lang="en-US" altLang="ko-KR" sz="2600" b="1" dirty="0" err="1">
                <a:solidFill>
                  <a:srgbClr val="000000"/>
                </a:solidFill>
                <a:latin typeface="Arial"/>
                <a:cs typeface="+mj-cs"/>
              </a:rPr>
              <a:t>myAlert</a:t>
            </a:r>
            <a:r>
              <a:rPr lang="en-US" altLang="ko-KR" sz="2600" b="1" dirty="0">
                <a:solidFill>
                  <a:srgbClr val="000000"/>
                </a:solidFill>
                <a:latin typeface="Arial"/>
                <a:cs typeface="+mj-cs"/>
              </a:rPr>
              <a:t>()</a:t>
            </a:r>
            <a:r>
              <a:rPr lang="en-US" altLang="ko-KR" sz="2600" b="1" dirty="0">
                <a:solidFill>
                  <a:srgbClr val="000000"/>
                </a:solidFill>
                <a:latin typeface="Arial"/>
              </a:rPr>
              <a:t>"</a:t>
            </a:r>
            <a:r>
              <a:rPr lang="en-US" altLang="ko-KR" sz="2600" b="1" dirty="0">
                <a:solidFill>
                  <a:srgbClr val="000000"/>
                </a:solidFill>
                <a:latin typeface="Arial"/>
                <a:cs typeface="+mj-cs"/>
              </a:rPr>
              <a:t>&gt;Try it&lt;/button</a:t>
            </a:r>
            <a:r>
              <a:rPr lang="en-US" altLang="ko-KR" sz="2600" b="1" dirty="0" smtClean="0">
                <a:solidFill>
                  <a:srgbClr val="000000"/>
                </a:solidFill>
                <a:latin typeface="Arial"/>
                <a:cs typeface="+mj-cs"/>
              </a:rPr>
              <a:t>&gt;</a:t>
            </a:r>
            <a:endParaRPr lang="en-US" altLang="ko-KR" sz="2600" b="1" dirty="0">
              <a:solidFill>
                <a:srgbClr val="000000"/>
              </a:solidFill>
              <a:latin typeface="Arial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7" y="4126247"/>
            <a:ext cx="44196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자바스크립트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44893"/>
            <a:ext cx="11262614" cy="6830760"/>
          </a:xfrm>
        </p:spPr>
        <p:txBody>
          <a:bodyPr anchor="ctr">
            <a:normAutofit fontScale="92500" lnSpcReduction="10000"/>
          </a:bodyPr>
          <a:lstStyle/>
          <a:p>
            <a:pPr lvl="0">
              <a:lnSpc>
                <a:spcPct val="90000"/>
              </a:lnSpc>
              <a:defRPr/>
            </a:pPr>
            <a:r>
              <a:rPr lang="ko-KR" altLang="en-US" sz="2600" dirty="0" err="1"/>
              <a:t>인터프리트</a:t>
            </a:r>
            <a:r>
              <a:rPr lang="ko-KR" altLang="en-US" sz="2600" dirty="0"/>
              <a:t> </a:t>
            </a:r>
            <a:r>
              <a:rPr lang="ko-KR" altLang="en-US" sz="2600" dirty="0" smtClean="0"/>
              <a:t>언어</a:t>
            </a:r>
            <a:endParaRPr lang="en-US" altLang="ko-KR" sz="2800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sz="1900" dirty="0" smtClean="0"/>
              <a:t>컴파일 </a:t>
            </a:r>
            <a:r>
              <a:rPr lang="ko-KR" altLang="en-US" sz="1900" dirty="0"/>
              <a:t>과정을 거치지 않고 바로 실행시킬 수 있는 언어</a:t>
            </a:r>
            <a:endParaRPr lang="ko-KR" altLang="en-US" sz="1680" dirty="0"/>
          </a:p>
          <a:p>
            <a:pPr lvl="0">
              <a:lnSpc>
                <a:spcPct val="90000"/>
              </a:lnSpc>
              <a:defRPr/>
            </a:pPr>
            <a:endParaRPr lang="ko-KR" altLang="en-US" sz="1900" dirty="0"/>
          </a:p>
          <a:p>
            <a:pPr lvl="0">
              <a:lnSpc>
                <a:spcPct val="90000"/>
              </a:lnSpc>
              <a:defRPr/>
            </a:pPr>
            <a:r>
              <a:rPr lang="ko-KR" altLang="en-US" sz="2600" dirty="0"/>
              <a:t>동적 타이핑</a:t>
            </a:r>
            <a:r>
              <a:rPr lang="en-US" altLang="ko-KR" sz="2600" dirty="0"/>
              <a:t>(dynamic typing</a:t>
            </a:r>
            <a:r>
              <a:rPr lang="en-US" altLang="ko-KR" sz="2600" dirty="0" smtClean="0"/>
              <a:t>)</a:t>
            </a:r>
            <a:endParaRPr lang="en-US" altLang="ko-KR" sz="2200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sz="1900" dirty="0" smtClean="0"/>
              <a:t>변수의 </a:t>
            </a:r>
            <a:r>
              <a:rPr lang="ko-KR" altLang="en-US" sz="1900" dirty="0"/>
              <a:t>자료 형을 선언하지 않고도  사용할 수 있는 특징</a:t>
            </a:r>
            <a:endParaRPr lang="ko-KR" altLang="en-US" sz="1680" dirty="0"/>
          </a:p>
          <a:p>
            <a:pPr lvl="0">
              <a:lnSpc>
                <a:spcPct val="90000"/>
              </a:lnSpc>
              <a:defRPr/>
            </a:pPr>
            <a:endParaRPr lang="ko-KR" altLang="en-US" sz="1900" dirty="0"/>
          </a:p>
          <a:p>
            <a:pPr lvl="0">
              <a:lnSpc>
                <a:spcPct val="90000"/>
              </a:lnSpc>
              <a:defRPr/>
            </a:pPr>
            <a:r>
              <a:rPr lang="ko-KR" altLang="en-US" sz="2600" dirty="0"/>
              <a:t>구조적 프로그래밍 </a:t>
            </a:r>
            <a:r>
              <a:rPr lang="ko-KR" altLang="en-US" sz="2600" dirty="0" smtClean="0"/>
              <a:t>지원</a:t>
            </a:r>
            <a:endParaRPr lang="en-US" altLang="ko-KR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altLang="ko-KR" sz="1900" dirty="0" smtClean="0"/>
              <a:t>if </a:t>
            </a:r>
            <a:r>
              <a:rPr lang="en-US" altLang="ko-KR" sz="1900" dirty="0"/>
              <a:t>else, while, for</a:t>
            </a:r>
            <a:r>
              <a:rPr lang="ko-KR" altLang="en-US" sz="1900" dirty="0"/>
              <a:t>등의 제어 구조를 완벽 지원</a:t>
            </a:r>
            <a:endParaRPr lang="ko-KR" altLang="en-US" sz="2200" dirty="0"/>
          </a:p>
          <a:p>
            <a:pPr lvl="0">
              <a:lnSpc>
                <a:spcPct val="90000"/>
              </a:lnSpc>
              <a:defRPr/>
            </a:pPr>
            <a:endParaRPr lang="ko-KR" altLang="en-US" sz="1900" dirty="0"/>
          </a:p>
          <a:p>
            <a:pPr lvl="0">
              <a:lnSpc>
                <a:spcPct val="90000"/>
              </a:lnSpc>
              <a:defRPr/>
            </a:pPr>
            <a:r>
              <a:rPr lang="ko-KR" altLang="en-US" sz="2600" dirty="0" smtClean="0"/>
              <a:t>객체 기반</a:t>
            </a:r>
            <a:endParaRPr lang="en-US" altLang="ko-KR" sz="2800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sz="1900" dirty="0" smtClean="0"/>
              <a:t>객체 기반 언어로서 내장 객체를 지원하며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연관 </a:t>
            </a:r>
            <a:r>
              <a:rPr lang="ko-KR" altLang="en-US" sz="1900" dirty="0"/>
              <a:t>배열</a:t>
            </a:r>
            <a:r>
              <a:rPr lang="en-US" altLang="ko-KR" sz="1900" dirty="0"/>
              <a:t>(associative arrays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형식</a:t>
            </a:r>
            <a:endParaRPr lang="en-US" altLang="ko-KR" sz="1900" dirty="0"/>
          </a:p>
          <a:p>
            <a:pPr marL="594067" lvl="1" indent="0">
              <a:lnSpc>
                <a:spcPct val="90000"/>
              </a:lnSpc>
              <a:buNone/>
              <a:defRPr/>
            </a:pPr>
            <a:r>
              <a:rPr lang="en-US" altLang="ko-KR" sz="1900" dirty="0" smtClean="0"/>
              <a:t>	- </a:t>
            </a:r>
            <a:r>
              <a:rPr lang="en-US" altLang="ko-KR" sz="1900" dirty="0" err="1" smtClean="0"/>
              <a:t>연관</a:t>
            </a:r>
            <a:r>
              <a:rPr lang="en-US" altLang="ko-KR" sz="1900" dirty="0" smtClean="0"/>
              <a:t> </a:t>
            </a:r>
            <a:r>
              <a:rPr lang="en-US" altLang="ko-KR" sz="1900" dirty="0" err="1" smtClean="0"/>
              <a:t>배열</a:t>
            </a:r>
            <a:r>
              <a:rPr lang="ko-KR" altLang="en-US" sz="1900" dirty="0" smtClean="0"/>
              <a:t>이란 </a:t>
            </a:r>
            <a:r>
              <a:rPr lang="en-US" altLang="ko-KR" sz="1900" dirty="0" err="1" smtClean="0"/>
              <a:t>인덱스</a:t>
            </a:r>
            <a:r>
              <a:rPr lang="en-US" altLang="ko-KR" sz="1900" dirty="0" smtClean="0"/>
              <a:t>(index) </a:t>
            </a:r>
            <a:r>
              <a:rPr lang="en-US" altLang="ko-KR" sz="1900" dirty="0" err="1" smtClean="0"/>
              <a:t>대신</a:t>
            </a:r>
            <a:r>
              <a:rPr lang="en-US" altLang="ko-KR" sz="1900" dirty="0" smtClean="0"/>
              <a:t> </a:t>
            </a:r>
            <a:r>
              <a:rPr lang="en-US" altLang="ko-KR" sz="1900" dirty="0" err="1"/>
              <a:t>문자열로</a:t>
            </a:r>
            <a:r>
              <a:rPr lang="en-US" altLang="ko-KR" sz="1900" dirty="0"/>
              <a:t> 된 키(key)를 </a:t>
            </a:r>
            <a:r>
              <a:rPr lang="en-US" altLang="ko-KR" sz="1900" dirty="0" err="1"/>
              <a:t>사용하는</a:t>
            </a:r>
            <a:r>
              <a:rPr lang="en-US" altLang="ko-KR" sz="1900" dirty="0"/>
              <a:t> </a:t>
            </a:r>
            <a:r>
              <a:rPr lang="en-US" altLang="ko-KR" sz="1900" dirty="0" smtClean="0"/>
              <a:t>배</a:t>
            </a:r>
            <a:r>
              <a:rPr lang="ko-KR" altLang="en-US" sz="1900" dirty="0" smtClean="0"/>
              <a:t>열로서</a:t>
            </a:r>
            <a:r>
              <a:rPr lang="en-US" altLang="ko-KR" sz="1900" dirty="0" smtClean="0"/>
              <a:t>,</a:t>
            </a:r>
            <a:r>
              <a:rPr lang="en-US" altLang="ko-KR" sz="1900" dirty="0"/>
              <a:t> </a:t>
            </a:r>
            <a:r>
              <a:rPr lang="en-US" altLang="ko-KR" sz="1900" dirty="0" err="1" smtClean="0"/>
              <a:t>key로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연결된 </a:t>
            </a:r>
            <a:endParaRPr lang="en-US" altLang="ko-KR" sz="1900" dirty="0" smtClean="0"/>
          </a:p>
          <a:p>
            <a:pPr marL="594067" lvl="1" indent="0">
              <a:lnSpc>
                <a:spcPct val="90000"/>
              </a:lnSpc>
              <a:buNone/>
              <a:defRPr/>
            </a:pPr>
            <a:r>
              <a:rPr lang="en-US" altLang="ko-KR" sz="1900" dirty="0"/>
              <a:t>	</a:t>
            </a:r>
            <a:r>
              <a:rPr lang="ko-KR" altLang="en-US" sz="1900" dirty="0" smtClean="0"/>
              <a:t>값</a:t>
            </a:r>
            <a:r>
              <a:rPr lang="en-US" altLang="ko-KR" sz="1900" dirty="0" smtClean="0"/>
              <a:t>(value)</a:t>
            </a:r>
            <a:r>
              <a:rPr lang="ko-KR" altLang="en-US" sz="1900" dirty="0" smtClean="0"/>
              <a:t>을 얻는 자료구조를 말한다</a:t>
            </a:r>
            <a:r>
              <a:rPr lang="en-US" altLang="ko-KR" sz="1900" dirty="0" smtClean="0"/>
              <a:t>.  ex)</a:t>
            </a:r>
            <a:r>
              <a:rPr lang="ko-KR" altLang="en-US" sz="1900" dirty="0" smtClean="0"/>
              <a:t> </a:t>
            </a:r>
            <a:r>
              <a:rPr lang="en-US" altLang="ko-KR" sz="1900" dirty="0"/>
              <a:t>item[0</a:t>
            </a:r>
            <a:r>
              <a:rPr lang="en-US" altLang="ko-KR" sz="1900" dirty="0" smtClean="0"/>
              <a:t>], item</a:t>
            </a:r>
            <a:r>
              <a:rPr lang="en-US" altLang="ko-KR" sz="1900" dirty="0"/>
              <a:t>[’name’]  item[’price’]</a:t>
            </a:r>
          </a:p>
          <a:p>
            <a:pPr marL="594067" lvl="1" indent="0">
              <a:lnSpc>
                <a:spcPct val="90000"/>
              </a:lnSpc>
              <a:buNone/>
              <a:defRPr/>
            </a:pPr>
            <a:endParaRPr lang="en-US" altLang="ko-KR" sz="2200" dirty="0"/>
          </a:p>
          <a:p>
            <a:pPr lvl="0">
              <a:lnSpc>
                <a:spcPct val="90000"/>
              </a:lnSpc>
              <a:defRPr/>
            </a:pPr>
            <a:r>
              <a:rPr lang="ko-KR" altLang="en-US" sz="2600" dirty="0"/>
              <a:t>함수형 프로그래밍 </a:t>
            </a:r>
            <a:r>
              <a:rPr lang="ko-KR" altLang="en-US" sz="2600" dirty="0" smtClean="0"/>
              <a:t>지원</a:t>
            </a:r>
            <a:endParaRPr lang="en-US" altLang="ko-KR" sz="2600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sz="1900" dirty="0" smtClean="0"/>
              <a:t>자바스크립트 </a:t>
            </a:r>
            <a:r>
              <a:rPr lang="ko-KR" altLang="en-US" sz="1900" dirty="0"/>
              <a:t>함수는 일급 객체</a:t>
            </a:r>
            <a:r>
              <a:rPr lang="en-US" altLang="ko-KR" sz="1900" dirty="0"/>
              <a:t>(first-class object</a:t>
            </a:r>
            <a:r>
              <a:rPr lang="en-US" altLang="ko-KR" sz="1900" dirty="0" smtClean="0"/>
              <a:t>)</a:t>
            </a:r>
            <a:endParaRPr lang="en-US" altLang="ko-KR" sz="1900" dirty="0"/>
          </a:p>
          <a:p>
            <a:pPr lvl="0">
              <a:lnSpc>
                <a:spcPct val="90000"/>
              </a:lnSpc>
              <a:defRPr/>
            </a:pPr>
            <a:endParaRPr lang="en-US" altLang="ko-KR" sz="1900" dirty="0"/>
          </a:p>
          <a:p>
            <a:pPr lvl="0">
              <a:lnSpc>
                <a:spcPct val="90000"/>
              </a:lnSpc>
              <a:defRPr/>
            </a:pPr>
            <a:r>
              <a:rPr lang="ko-KR" altLang="en-US" sz="2600" dirty="0" err="1"/>
              <a:t>프로토타입</a:t>
            </a:r>
            <a:r>
              <a:rPr lang="ko-KR" altLang="en-US" sz="2600" dirty="0"/>
              <a:t> </a:t>
            </a:r>
            <a:r>
              <a:rPr lang="ko-KR" altLang="en-US" sz="2600" dirty="0" smtClean="0"/>
              <a:t>기반</a:t>
            </a:r>
            <a:endParaRPr lang="en-US" altLang="ko-KR" sz="2800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sz="1900" dirty="0" err="1" smtClean="0"/>
              <a:t>prototype</a:t>
            </a:r>
            <a:r>
              <a:rPr lang="ko-KR" altLang="en-US" sz="1900" dirty="0" err="1"/>
              <a:t>은</a:t>
            </a:r>
            <a:r>
              <a:rPr lang="ko-KR" altLang="en-US" sz="1900" dirty="0"/>
              <a:t> 객체 </a:t>
            </a:r>
            <a:r>
              <a:rPr lang="ko-KR" altLang="en-US" sz="1900" dirty="0" err="1"/>
              <a:t>생성자</a:t>
            </a:r>
            <a:r>
              <a:rPr lang="ko-KR" altLang="en-US" sz="1900" dirty="0"/>
              <a:t> 함수에 의해 생성되는 객체들이 공유하는 속성과 </a:t>
            </a:r>
            <a:r>
              <a:rPr lang="ko-KR" altLang="en-US" sz="1900" dirty="0" err="1"/>
              <a:t>메소드를</a:t>
            </a:r>
            <a:r>
              <a:rPr lang="ko-KR" altLang="en-US" sz="1900" dirty="0"/>
              <a:t>  </a:t>
            </a:r>
            <a:r>
              <a:rPr lang="ko-KR" altLang="en-US" sz="1900" dirty="0" smtClean="0"/>
              <a:t>저장하는</a:t>
            </a:r>
            <a:endParaRPr lang="en-US" altLang="ko-KR" sz="1900" dirty="0" smtClean="0"/>
          </a:p>
          <a:p>
            <a:pPr marL="594067" lvl="1" indent="0">
              <a:lnSpc>
                <a:spcPct val="90000"/>
              </a:lnSpc>
              <a:buNone/>
              <a:defRPr/>
            </a:pPr>
            <a:r>
              <a:rPr lang="en-US" altLang="ko-KR" sz="1900" dirty="0"/>
              <a:t>	</a:t>
            </a:r>
            <a:r>
              <a:rPr lang="ko-KR" altLang="en-US" sz="1900" dirty="0" smtClean="0"/>
              <a:t>특수 </a:t>
            </a:r>
            <a:r>
              <a:rPr lang="ko-KR" altLang="en-US" sz="1900" dirty="0"/>
              <a:t>객체이다.</a:t>
            </a:r>
          </a:p>
          <a:p>
            <a:pPr marL="594067" lvl="1" indent="0">
              <a:lnSpc>
                <a:spcPct val="90000"/>
              </a:lnSpc>
              <a:buNone/>
              <a:defRPr/>
            </a:pPr>
            <a:r>
              <a:rPr lang="en-US" altLang="ko-KR" sz="1900" dirty="0" smtClean="0"/>
              <a:t>	- </a:t>
            </a:r>
            <a:r>
              <a:rPr lang="ko-KR" altLang="en-US" sz="1900" dirty="0"/>
              <a:t>상속을 위해 클래스 개념 대신 </a:t>
            </a:r>
            <a:r>
              <a:rPr lang="ko-KR" altLang="en-US" sz="1900" dirty="0" err="1"/>
              <a:t>프로토타입</a:t>
            </a:r>
            <a:r>
              <a:rPr lang="ko-KR" altLang="en-US" sz="1900" dirty="0"/>
              <a:t> 사용</a:t>
            </a:r>
          </a:p>
          <a:p>
            <a:pPr marL="594067" lvl="1" indent="0">
              <a:lnSpc>
                <a:spcPct val="90000"/>
              </a:lnSpc>
              <a:buNone/>
              <a:defRPr/>
            </a:pPr>
            <a:r>
              <a:rPr lang="en-US" altLang="ko-KR" sz="1900" dirty="0" smtClean="0"/>
              <a:t>	-</a:t>
            </a:r>
            <a:r>
              <a:rPr lang="ko-KR" altLang="en-US" sz="1900" dirty="0" smtClean="0"/>
              <a:t> </a:t>
            </a:r>
            <a:r>
              <a:rPr lang="ko-KR" altLang="en-US" sz="1900" dirty="0" err="1"/>
              <a:t>메소드와</a:t>
            </a:r>
            <a:r>
              <a:rPr lang="ko-KR" altLang="en-US" sz="1900" dirty="0"/>
              <a:t> 속성들을 상속받기 위한 명세로 </a:t>
            </a:r>
            <a:r>
              <a:rPr lang="ko-KR" altLang="en-US" sz="1900" dirty="0" err="1"/>
              <a:t>프로토</a:t>
            </a:r>
            <a:r>
              <a:rPr lang="ko-KR" altLang="en-US" sz="1900" dirty="0"/>
              <a:t> 타입 객체를 가진다는 의미이다.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1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ko-KR" altLang="en-US" sz="3200" dirty="0"/>
              <a:t>메시지와 </a:t>
            </a:r>
            <a:r>
              <a:rPr lang="en-US" altLang="ko-KR" sz="3200" dirty="0"/>
              <a:t>[</a:t>
            </a:r>
            <a:r>
              <a:rPr lang="ko-KR" altLang="en-US" sz="3200" dirty="0"/>
              <a:t>확인</a:t>
            </a:r>
            <a:r>
              <a:rPr lang="en-US" altLang="ko-KR" sz="3200" dirty="0"/>
              <a:t>],[</a:t>
            </a:r>
            <a:r>
              <a:rPr lang="ko-KR" altLang="en-US" sz="3200" dirty="0"/>
              <a:t>취소</a:t>
            </a:r>
            <a:r>
              <a:rPr lang="en-US" altLang="ko-KR" sz="3200" dirty="0"/>
              <a:t>] </a:t>
            </a:r>
            <a:r>
              <a:rPr lang="ko-KR" altLang="en-US" sz="3200" dirty="0"/>
              <a:t>버튼이 있는 대화 상자를 </a:t>
            </a:r>
          </a:p>
          <a:p>
            <a:pPr marL="0" lvl="0" indent="0">
              <a:buNone/>
              <a:defRPr/>
            </a:pPr>
            <a:r>
              <a:rPr lang="ko-KR" altLang="en-US" sz="3200" dirty="0"/>
              <a:t>띄우는 함수</a:t>
            </a:r>
            <a:endParaRPr lang="ko-KR" altLang="en-US" sz="3300" dirty="0"/>
          </a:p>
          <a:p>
            <a:pPr lvl="1">
              <a:defRPr/>
            </a:pPr>
            <a:r>
              <a:rPr lang="en-US" altLang="ko-KR" sz="2800" dirty="0" smtClean="0"/>
              <a:t>[</a:t>
            </a:r>
            <a:r>
              <a:rPr lang="ko-KR" altLang="en-US" sz="2800" dirty="0"/>
              <a:t>확인</a:t>
            </a:r>
            <a:r>
              <a:rPr lang="en-US" altLang="ko-KR" sz="2800" dirty="0"/>
              <a:t>] </a:t>
            </a:r>
            <a:r>
              <a:rPr lang="ko-KR" altLang="en-US" sz="2800" dirty="0"/>
              <a:t>버튼 클릭 시 </a:t>
            </a:r>
            <a:r>
              <a:rPr lang="en-US" altLang="ko-KR" sz="2800" dirty="0"/>
              <a:t>true</a:t>
            </a:r>
            <a:r>
              <a:rPr lang="ko-KR" altLang="en-US" sz="2800" dirty="0"/>
              <a:t>를 반환한다</a:t>
            </a:r>
            <a:r>
              <a:rPr lang="en-US" altLang="ko-KR" sz="2800" dirty="0"/>
              <a:t>.</a:t>
            </a:r>
          </a:p>
          <a:p>
            <a:pPr lvl="1">
              <a:defRPr/>
            </a:pPr>
            <a:r>
              <a:rPr lang="en-US" altLang="ko-KR" sz="2800" dirty="0"/>
              <a:t>[</a:t>
            </a:r>
            <a:r>
              <a:rPr lang="ko-KR" altLang="en-US" sz="2800" dirty="0"/>
              <a:t>취소</a:t>
            </a:r>
            <a:r>
              <a:rPr lang="en-US" altLang="ko-KR" sz="2800" dirty="0"/>
              <a:t>] </a:t>
            </a:r>
            <a:r>
              <a:rPr lang="ko-KR" altLang="en-US" sz="2800" dirty="0"/>
              <a:t>버튼 클릭 시 </a:t>
            </a:r>
            <a:r>
              <a:rPr lang="en-US" altLang="ko-KR" sz="2800" dirty="0"/>
              <a:t>false</a:t>
            </a:r>
            <a:r>
              <a:rPr lang="ko-KR" altLang="en-US" sz="2800" dirty="0"/>
              <a:t>를 반환한다</a:t>
            </a:r>
            <a:r>
              <a:rPr lang="en-US" altLang="ko-KR" sz="2800" dirty="0"/>
              <a:t>.</a:t>
            </a:r>
            <a:endParaRPr lang="en-US" altLang="ko-KR" sz="27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confirm()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  <p:sp>
        <p:nvSpPr>
          <p:cNvPr id="7" name="내용 개체 틀 2"/>
          <p:cNvSpPr txBox="1"/>
          <p:nvPr/>
        </p:nvSpPr>
        <p:spPr>
          <a:xfrm>
            <a:off x="760164" y="4549966"/>
            <a:ext cx="10058400" cy="3616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rial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i="1" dirty="0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6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600" b="1" dirty="0" err="1" smtClean="0">
                <a:solidFill>
                  <a:srgbClr val="000000"/>
                </a:solidFill>
                <a:latin typeface="Arial"/>
              </a:rPr>
              <a:t>myConfirm</a:t>
            </a:r>
            <a:r>
              <a:rPr lang="en-US" altLang="ko-KR" sz="2600" b="1" dirty="0" smtClean="0">
                <a:solidFill>
                  <a:srgbClr val="000000"/>
                </a:solidFill>
                <a:latin typeface="Arial"/>
              </a:rPr>
              <a:t>(){</a:t>
            </a:r>
            <a:endParaRPr lang="en-US" altLang="ko-KR" sz="2600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600" b="1" dirty="0" smtClean="0">
                <a:solidFill>
                  <a:srgbClr val="000000"/>
                </a:solidFill>
                <a:latin typeface="Arial"/>
              </a:rPr>
              <a:t>confirm(“</a:t>
            </a:r>
            <a:r>
              <a:rPr lang="ko-KR" altLang="en-US" sz="2600" b="1" dirty="0" smtClean="0">
                <a:solidFill>
                  <a:srgbClr val="000000"/>
                </a:solidFill>
                <a:latin typeface="Arial"/>
              </a:rPr>
              <a:t>삭제하겠습니까</a:t>
            </a:r>
            <a:r>
              <a:rPr lang="en-US" altLang="ko-KR" sz="2600" b="1" dirty="0" smtClean="0">
                <a:solidFill>
                  <a:srgbClr val="000000"/>
                </a:solidFill>
                <a:latin typeface="Arial"/>
              </a:rPr>
              <a:t>?”);</a:t>
            </a:r>
            <a:endParaRPr lang="en-US" altLang="ko-KR" sz="2600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rial"/>
              </a:rPr>
              <a:t>}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rial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600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rial"/>
              </a:rPr>
              <a:t>&lt;button </a:t>
            </a:r>
            <a:r>
              <a:rPr lang="en-US" altLang="ko-KR" sz="2600" b="1" dirty="0" err="1">
                <a:solidFill>
                  <a:srgbClr val="000000"/>
                </a:solidFill>
                <a:latin typeface="Arial"/>
              </a:rPr>
              <a:t>onclick</a:t>
            </a:r>
            <a:r>
              <a:rPr lang="en-US" altLang="ko-KR" sz="2600" b="1" dirty="0" smtClean="0">
                <a:solidFill>
                  <a:srgbClr val="000000"/>
                </a:solidFill>
                <a:latin typeface="Arial"/>
              </a:rPr>
              <a:t>="</a:t>
            </a:r>
            <a:r>
              <a:rPr lang="en-US" altLang="ko-KR" sz="2600" b="1" dirty="0" err="1" smtClean="0">
                <a:solidFill>
                  <a:srgbClr val="000000"/>
                </a:solidFill>
                <a:latin typeface="Arial"/>
              </a:rPr>
              <a:t>myConfirm</a:t>
            </a:r>
            <a:r>
              <a:rPr lang="en-US" altLang="ko-KR" sz="2600" b="1" dirty="0" smtClean="0">
                <a:solidFill>
                  <a:srgbClr val="000000"/>
                </a:solidFill>
                <a:latin typeface="Arial"/>
              </a:rPr>
              <a:t>()"&gt;</a:t>
            </a:r>
            <a:r>
              <a:rPr lang="en-US" altLang="ko-KR" sz="2600" b="1" dirty="0">
                <a:solidFill>
                  <a:srgbClr val="000000"/>
                </a:solidFill>
                <a:latin typeface="Arial"/>
              </a:rPr>
              <a:t>Try it&lt;/button&gt;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endParaRPr lang="en-US" altLang="ko-KR" sz="2600" b="1" dirty="0">
              <a:solidFill>
                <a:srgbClr val="000000"/>
              </a:solidFill>
              <a:latin typeface="Arial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508" y="5116715"/>
            <a:ext cx="4381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Rest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Parameter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915617"/>
          </a:xfrm>
        </p:spPr>
        <p:txBody>
          <a:bodyPr/>
          <a:lstStyle/>
          <a:p>
            <a:pPr>
              <a:defRPr/>
            </a:pPr>
            <a:r>
              <a:rPr lang="ko-KR" altLang="en-US" sz="2600" dirty="0"/>
              <a:t>나머지 </a:t>
            </a:r>
            <a:r>
              <a:rPr lang="ko-KR" altLang="en-US" sz="2600" dirty="0" smtClean="0"/>
              <a:t>매개변수</a:t>
            </a:r>
            <a:r>
              <a:rPr lang="en-US" altLang="ko-KR" sz="2600" dirty="0" smtClean="0"/>
              <a:t>(Rest Parameter, …</a:t>
            </a:r>
            <a:r>
              <a:rPr lang="ko-KR" altLang="en-US" sz="2600" dirty="0" smtClean="0"/>
              <a:t>매개변수 명</a:t>
            </a:r>
            <a:r>
              <a:rPr lang="en-US" altLang="ko-KR" sz="2600" dirty="0" smtClean="0"/>
              <a:t>) </a:t>
            </a:r>
            <a:r>
              <a:rPr lang="ko-KR" altLang="en-US" sz="2600" dirty="0" smtClean="0"/>
              <a:t>구문을 사용해 정해지지 </a:t>
            </a:r>
            <a:r>
              <a:rPr lang="ko-KR" altLang="en-US" sz="2600" dirty="0"/>
              <a:t>않은 수의 매개변수를 배열로 받을 수 있다.</a:t>
            </a:r>
            <a:r>
              <a:rPr lang="en-US" altLang="ko-KR" sz="2600" dirty="0"/>
              <a:t> </a:t>
            </a:r>
            <a:r>
              <a:rPr lang="ko-KR" altLang="en-US" sz="2600" dirty="0"/>
              <a:t> </a:t>
            </a:r>
            <a:endParaRPr lang="en-US" altLang="ko-KR" sz="2600" dirty="0" smtClean="0"/>
          </a:p>
          <a:p>
            <a:pPr marL="0" lvl="0" indent="0">
              <a:buNone/>
              <a:defRPr/>
            </a:pPr>
            <a:r>
              <a:rPr lang="en-US" altLang="ko-KR" sz="2600" dirty="0" smtClean="0"/>
              <a:t> </a:t>
            </a:r>
            <a:endParaRPr lang="en-US" altLang="ko-KR" sz="2600" dirty="0"/>
          </a:p>
          <a:p>
            <a:pPr marL="0" lvl="0" indent="0">
              <a:buNone/>
              <a:defRPr/>
            </a:pPr>
            <a:endParaRPr lang="ko-KR" altLang="en-US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899090" y="2831335"/>
            <a:ext cx="10058400" cy="5684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rial"/>
              </a:rPr>
              <a:t>&lt;script</a:t>
            </a:r>
            <a:r>
              <a:rPr lang="en-US" altLang="ko-KR" sz="2600" b="1" dirty="0" smtClean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</a:t>
            </a:r>
            <a:r>
              <a:rPr lang="en-US" altLang="ko-KR" sz="2600" b="1" i="1" dirty="0">
                <a:solidFill>
                  <a:srgbClr val="000099"/>
                </a:solidFill>
                <a:latin typeface="Arial"/>
              </a:rPr>
              <a:t> function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 sum (…</a:t>
            </a:r>
            <a:r>
              <a:rPr lang="en-US" altLang="ko-KR" sz="2600" b="1" dirty="0" err="1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theArgs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  <a:defRPr/>
            </a:pP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    let total = 0;</a:t>
            </a:r>
          </a:p>
          <a:p>
            <a:pPr marL="0" indent="0">
              <a:buNone/>
              <a:defRPr/>
            </a:pP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    for(</a:t>
            </a:r>
            <a:r>
              <a:rPr lang="en-US" altLang="ko-KR" sz="2600" b="1" dirty="0" err="1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const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 </a:t>
            </a:r>
            <a:r>
              <a:rPr lang="en-US" altLang="ko-KR" sz="2600" b="1" dirty="0" err="1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arg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 of </a:t>
            </a:r>
            <a:r>
              <a:rPr lang="en-US" altLang="ko-KR" sz="2600" b="1" dirty="0" err="1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theArgs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  <a:defRPr/>
            </a:pP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    	total += </a:t>
            </a:r>
            <a:r>
              <a:rPr lang="en-US" altLang="ko-KR" sz="2600" b="1" dirty="0" err="1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arg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  <a:defRPr/>
            </a:pP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 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   return total;</a:t>
            </a:r>
          </a:p>
          <a:p>
            <a:pPr marL="0" indent="0">
              <a:buNone/>
              <a:defRPr/>
            </a:pP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  <a:defRPr/>
            </a:pP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console.log(sum(1,2,3)); </a:t>
            </a:r>
            <a:r>
              <a:rPr lang="en-US" altLang="ko-KR" sz="2800" b="1" dirty="0" smtClean="0">
                <a:solidFill>
                  <a:srgbClr val="CC9900"/>
                </a:solidFill>
                <a:latin typeface="Arial"/>
              </a:rPr>
              <a:t>// 6</a:t>
            </a:r>
            <a:endParaRPr lang="en-US" altLang="ko-KR" sz="2600" b="1" dirty="0" smtClean="0">
              <a:latin typeface="Arial" panose="020B0604020202020204" pitchFamily="34" charset="0"/>
              <a:ea typeface="나눔고딕" panose="020D060400000000000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console.log(sum(1,2,3,4));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// 10</a:t>
            </a:r>
            <a:endParaRPr lang="en-US" altLang="ko-KR" sz="2600" b="1" dirty="0" smtClean="0">
              <a:latin typeface="Arial" panose="020B0604020202020204" pitchFamily="34" charset="0"/>
              <a:ea typeface="나눔고딕" panose="020D060400000000000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683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Rest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Parameter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90350"/>
          </a:xfrm>
        </p:spPr>
        <p:txBody>
          <a:bodyPr/>
          <a:lstStyle/>
          <a:p>
            <a:pPr lvl="0">
              <a:defRPr/>
            </a:pPr>
            <a:r>
              <a:rPr lang="ko-KR" altLang="en-US" sz="2800" dirty="0"/>
              <a:t>함수의 마지막 매개변수 앞에  "..."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붙이면 </a:t>
            </a:r>
            <a:r>
              <a:rPr lang="ko-KR" altLang="en-US" sz="2800" dirty="0" smtClean="0"/>
              <a:t>모든 </a:t>
            </a:r>
            <a:r>
              <a:rPr lang="ko-KR" altLang="en-US" sz="2800" dirty="0"/>
              <a:t>후속 매개변수를 </a:t>
            </a:r>
            <a:r>
              <a:rPr lang="ko-KR" altLang="en-US" sz="2800" dirty="0" smtClean="0"/>
              <a:t>배열에 </a:t>
            </a:r>
            <a:r>
              <a:rPr lang="ko-KR" altLang="en-US" sz="2800" dirty="0"/>
              <a:t>넣도록 </a:t>
            </a:r>
            <a:r>
              <a:rPr lang="ko-KR" altLang="en-US" sz="2800" dirty="0" smtClean="0"/>
              <a:t>지정한다</a:t>
            </a:r>
            <a:r>
              <a:rPr lang="ko-KR" altLang="en-US" sz="2800" dirty="0"/>
              <a:t>. </a:t>
            </a:r>
          </a:p>
          <a:p>
            <a:pPr lvl="0">
              <a:defRPr/>
            </a:pPr>
            <a:r>
              <a:rPr lang="ko-KR" altLang="en-US" sz="2800" dirty="0"/>
              <a:t>마지막 매개변수만 나머지 매개변수로 설정할 수 </a:t>
            </a:r>
            <a:r>
              <a:rPr lang="ko-KR" altLang="en-US" sz="2800" dirty="0" smtClean="0"/>
              <a:t>있다</a:t>
            </a:r>
            <a:r>
              <a:rPr lang="ko-KR" altLang="en-US" sz="2800" dirty="0"/>
              <a:t>.</a:t>
            </a:r>
            <a:endParaRPr lang="ko-KR" altLang="en-US" sz="2400" dirty="0"/>
          </a:p>
          <a:p>
            <a:pPr lvl="0">
              <a:defRPr/>
            </a:pPr>
            <a:endParaRPr lang="ko-KR" altLang="en-US" sz="2400" dirty="0"/>
          </a:p>
          <a:p>
            <a:pPr marL="0" lvl="0" indent="0">
              <a:buNone/>
              <a:defRPr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778440" y="3382178"/>
            <a:ext cx="10058400" cy="5140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rial"/>
              </a:rPr>
              <a:t>&lt;script</a:t>
            </a:r>
            <a:r>
              <a:rPr lang="en-US" altLang="ko-KR" sz="2600" b="1" dirty="0" smtClean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</a:t>
            </a:r>
            <a:r>
              <a:rPr lang="en-US" altLang="ko-KR" sz="2600" b="1" i="1" dirty="0" smtClean="0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 </a:t>
            </a:r>
            <a:r>
              <a:rPr lang="en-US" altLang="ko-KR" sz="2600" b="1" dirty="0" err="1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myFun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(a, b, …</a:t>
            </a:r>
            <a:r>
              <a:rPr lang="en-US" altLang="ko-KR" sz="2600" b="1" dirty="0" err="1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theArgs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  <a:defRPr/>
            </a:pP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    </a:t>
            </a: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console.log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(“a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  <a:sym typeface="Wingdings" panose="05000000000000000000" pitchFamily="2" charset="2"/>
              </a:rPr>
              <a:t>==&gt;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”, a);</a:t>
            </a:r>
            <a:endParaRPr lang="en-US" altLang="ko-KR" sz="2600" b="1" dirty="0">
              <a:latin typeface="Arial" panose="020B0604020202020204" pitchFamily="34" charset="0"/>
              <a:ea typeface="나눔고딕" panose="020D060400000000000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    console.log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(“b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  <a:sym typeface="Wingdings" panose="05000000000000000000" pitchFamily="2" charset="2"/>
              </a:rPr>
              <a:t> ==&gt; 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”, b);</a:t>
            </a:r>
            <a:endParaRPr lang="en-US" altLang="ko-KR" sz="2600" b="1" dirty="0">
              <a:latin typeface="Arial" panose="020B0604020202020204" pitchFamily="34" charset="0"/>
              <a:ea typeface="나눔고딕" panose="020D060400000000000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    console.log(“</a:t>
            </a:r>
            <a:r>
              <a:rPr lang="ko-KR" altLang="en-US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나머지 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  <a:sym typeface="Wingdings" panose="05000000000000000000" pitchFamily="2" charset="2"/>
              </a:rPr>
              <a:t>==&gt; 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”, </a:t>
            </a:r>
            <a:r>
              <a:rPr lang="en-US" altLang="ko-KR" sz="2600" b="1" dirty="0" err="1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theArgs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</a:t>
            </a:r>
            <a:r>
              <a:rPr lang="en-US" altLang="ko-KR" sz="2600" b="1" dirty="0" err="1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myFun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(“one”, “two”, “three”, “four”, “five”, “six”); </a:t>
            </a:r>
          </a:p>
          <a:p>
            <a:pPr marL="0" indent="0">
              <a:buNone/>
              <a:defRPr/>
            </a:pP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&lt;/script&gt;</a:t>
            </a:r>
          </a:p>
          <a:p>
            <a:pPr marL="0" indent="0">
              <a:buNone/>
              <a:defRPr/>
            </a:pPr>
            <a:endParaRPr lang="en-US" altLang="ko-KR" sz="2600" b="1" dirty="0" smtClean="0">
              <a:latin typeface="Arial" panose="020B0604020202020204" pitchFamily="34" charset="0"/>
              <a:ea typeface="나눔고딕" panose="020D060400000000000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sz="2600" b="1" dirty="0" smtClean="0">
              <a:latin typeface="Arial" panose="020B0604020202020204" pitchFamily="34" charset="0"/>
              <a:ea typeface="나눔고딕" panose="020D060400000000000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sz="2600" b="1" dirty="0" smtClean="0">
              <a:latin typeface="Arial" panose="020B0604020202020204" pitchFamily="34" charset="0"/>
              <a:ea typeface="나눔고딕" panose="020D060400000000000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989" y="6927292"/>
            <a:ext cx="5695950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5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Rest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Parameter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 dirty="0" err="1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myFun</a:t>
            </a: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(“one”, “two”, “three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”);</a:t>
            </a:r>
            <a:endParaRPr lang="ko-KR" altLang="en-US" sz="2600" dirty="0"/>
          </a:p>
          <a:p>
            <a:pPr marL="0" lvl="0" indent="0">
              <a:buNone/>
              <a:defRPr/>
            </a:pPr>
            <a:endParaRPr lang="en-US" altLang="ko-KR" sz="2600" dirty="0" smtClean="0"/>
          </a:p>
          <a:p>
            <a:pPr marL="0" lvl="0" indent="0">
              <a:buNone/>
              <a:defRPr/>
            </a:pPr>
            <a:endParaRPr lang="en-US" altLang="ko-KR" sz="2600" dirty="0" smtClean="0"/>
          </a:p>
          <a:p>
            <a:pPr marL="0" lvl="0" indent="0">
              <a:buNone/>
              <a:defRPr/>
            </a:pPr>
            <a:r>
              <a:rPr lang="en-US" altLang="ko-KR" sz="2600" dirty="0" smtClean="0"/>
              <a:t>					</a:t>
            </a:r>
            <a:r>
              <a:rPr lang="ko-KR" altLang="en-US" sz="2600" dirty="0" smtClean="0"/>
              <a:t>&lt;-- </a:t>
            </a:r>
            <a:r>
              <a:rPr lang="ko-KR" altLang="en-US" sz="2600" dirty="0"/>
              <a:t>요소가 하나지만 여전히 </a:t>
            </a:r>
            <a:r>
              <a:rPr lang="ko-KR" altLang="en-US" sz="2600" dirty="0" smtClean="0"/>
              <a:t>배열이다</a:t>
            </a:r>
            <a:r>
              <a:rPr lang="en-US" altLang="ko-KR" sz="2600" dirty="0" smtClean="0"/>
              <a:t>.</a:t>
            </a:r>
            <a:endParaRPr lang="ko-KR" altLang="en-US" sz="2600" dirty="0"/>
          </a:p>
          <a:p>
            <a:pPr lvl="0">
              <a:defRPr/>
            </a:pPr>
            <a:endParaRPr lang="en-US" altLang="ko-KR" sz="2600" dirty="0" smtClean="0"/>
          </a:p>
          <a:p>
            <a:pPr lvl="0">
              <a:defRPr/>
            </a:pPr>
            <a:endParaRPr lang="ko-KR" altLang="en-US" sz="2600" dirty="0"/>
          </a:p>
          <a:p>
            <a:pPr lvl="0">
              <a:defRPr/>
            </a:pPr>
            <a:r>
              <a:rPr lang="en-US" altLang="ko-KR" sz="2600" b="1" dirty="0" err="1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myFun</a:t>
            </a:r>
            <a:r>
              <a:rPr lang="en-US" altLang="ko-KR" sz="2600" b="1" dirty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(“one”, “two</a:t>
            </a:r>
            <a:r>
              <a:rPr lang="en-US" altLang="ko-KR" sz="2600" b="1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”);</a:t>
            </a:r>
            <a:endParaRPr lang="ko-KR" altLang="en-US" sz="2600" dirty="0"/>
          </a:p>
          <a:p>
            <a:pPr marL="0" lvl="0" indent="0">
              <a:buNone/>
              <a:defRPr/>
            </a:pPr>
            <a:r>
              <a:rPr lang="en-US" altLang="ko-KR" sz="2600" dirty="0" smtClean="0"/>
              <a:t>	</a:t>
            </a:r>
          </a:p>
          <a:p>
            <a:pPr marL="0" lvl="0" indent="0">
              <a:buNone/>
              <a:defRPr/>
            </a:pPr>
            <a:endParaRPr lang="en-US" altLang="ko-KR" sz="2600" dirty="0"/>
          </a:p>
          <a:p>
            <a:pPr marL="0" lvl="0" indent="0">
              <a:buNone/>
              <a:defRPr/>
            </a:pPr>
            <a:r>
              <a:rPr lang="en-US" altLang="ko-KR" sz="2600" dirty="0" smtClean="0"/>
              <a:t>					</a:t>
            </a:r>
            <a:r>
              <a:rPr lang="ko-KR" altLang="en-US" sz="2600" dirty="0" smtClean="0"/>
              <a:t>&lt;-- 전달된 요소는 없어 빈 배열이다</a:t>
            </a:r>
            <a:r>
              <a:rPr lang="en-US" altLang="ko-KR" sz="2600" dirty="0" smtClean="0"/>
              <a:t>.</a:t>
            </a:r>
            <a:endParaRPr lang="ko-KR" altLang="en-US" sz="2600" dirty="0"/>
          </a:p>
          <a:p>
            <a:pPr lvl="0">
              <a:defRPr/>
            </a:pPr>
            <a:endParaRPr lang="ko-KR" altLang="en-US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08" y="2435742"/>
            <a:ext cx="287655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733" y="5262825"/>
            <a:ext cx="2933700" cy="1247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5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Rest</a:t>
            </a:r>
            <a:r>
              <a:rPr lang="ko-KR" altLang="en-US" dirty="0"/>
              <a:t> </a:t>
            </a:r>
            <a:r>
              <a:rPr lang="ko-KR" altLang="en-US" dirty="0" err="1" smtClean="0"/>
              <a:t>Parameter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ko-KR" altLang="en-US" sz="2600" dirty="0" smtClean="0"/>
              <a:t>나머지 매개변수 정의 시 하나의 </a:t>
            </a:r>
            <a:r>
              <a:rPr lang="en-US" altLang="ko-KR" sz="2600" dirty="0" smtClean="0"/>
              <a:t>…</a:t>
            </a:r>
            <a:r>
              <a:rPr lang="ko-KR" altLang="en-US" sz="2600" dirty="0" smtClean="0"/>
              <a:t>만 존재할 수 있다.</a:t>
            </a:r>
            <a:endParaRPr lang="en-US" altLang="ko-KR" sz="2600" dirty="0" smtClean="0"/>
          </a:p>
          <a:p>
            <a:pPr marL="0" indent="0" eaLnBrk="1" hangingPunct="1">
              <a:buNone/>
              <a:defRPr/>
            </a:pPr>
            <a:r>
              <a:rPr lang="en-US" altLang="ko-KR" sz="2600" b="1" kern="0" dirty="0" smtClean="0">
                <a:latin typeface="Arial" panose="020B0604020202020204" pitchFamily="34" charset="0"/>
                <a:ea typeface="나눔고딕" panose="020D0604000000000000"/>
                <a:cs typeface="Arial" panose="020B0604020202020204" pitchFamily="34" charset="0"/>
              </a:rPr>
              <a:t>	</a:t>
            </a:r>
            <a:r>
              <a:rPr lang="en-US" altLang="ko-KR" sz="2600" dirty="0" smtClean="0"/>
              <a:t>F</a:t>
            </a:r>
            <a:r>
              <a:rPr lang="ko-KR" altLang="en-US" sz="2600" dirty="0" err="1"/>
              <a:t>oo</a:t>
            </a:r>
            <a:r>
              <a:rPr lang="ko-KR" altLang="en-US" sz="2600" dirty="0"/>
              <a:t>(</a:t>
            </a:r>
            <a:r>
              <a:rPr lang="en-US" altLang="ko-KR" sz="2600" dirty="0"/>
              <a:t>…</a:t>
            </a:r>
            <a:r>
              <a:rPr lang="ko-KR" altLang="en-US" sz="2600" dirty="0" err="1"/>
              <a:t>one</a:t>
            </a:r>
            <a:r>
              <a:rPr lang="ko-KR" altLang="en-US" sz="2600" dirty="0"/>
              <a:t>, </a:t>
            </a:r>
            <a:r>
              <a:rPr lang="en-US" altLang="ko-KR" sz="2600" dirty="0"/>
              <a:t>…</a:t>
            </a:r>
            <a:r>
              <a:rPr lang="ko-KR" altLang="en-US" sz="2600" dirty="0" err="1"/>
              <a:t>wrong</a:t>
            </a:r>
            <a:r>
              <a:rPr lang="ko-KR" altLang="en-US" sz="2600" dirty="0"/>
              <a:t>, </a:t>
            </a:r>
            <a:r>
              <a:rPr lang="en-US" altLang="ko-KR" sz="2600" dirty="0"/>
              <a:t>…</a:t>
            </a:r>
            <a:r>
              <a:rPr lang="ko-KR" altLang="en-US" sz="2600" dirty="0" err="1"/>
              <a:t>wrong</a:t>
            </a:r>
            <a:r>
              <a:rPr lang="ko-KR" altLang="en-US" sz="2600" dirty="0" smtClean="0"/>
              <a:t>); // </a:t>
            </a:r>
            <a:r>
              <a:rPr lang="ko-KR" altLang="en-US" sz="2600" dirty="0"/>
              <a:t>오류 </a:t>
            </a:r>
          </a:p>
          <a:p>
            <a:pPr lvl="0" eaLnBrk="1" hangingPunct="1">
              <a:defRPr/>
            </a:pPr>
            <a:endParaRPr lang="en-US" altLang="ko-KR" sz="2600" dirty="0" smtClean="0"/>
          </a:p>
          <a:p>
            <a:pPr lvl="0" eaLnBrk="1" hangingPunct="1">
              <a:defRPr/>
            </a:pPr>
            <a:r>
              <a:rPr lang="ko-KR" altLang="en-US" sz="2600" dirty="0" smtClean="0"/>
              <a:t>나머지 매개</a:t>
            </a:r>
            <a:r>
              <a:rPr lang="ko-KR" altLang="en-US" sz="2600" dirty="0"/>
              <a:t>변수는 반드시 마지막 </a:t>
            </a:r>
            <a:r>
              <a:rPr lang="ko-KR" altLang="en-US" sz="2600" dirty="0" smtClean="0"/>
              <a:t>매개변수로 정의되어야 </a:t>
            </a:r>
            <a:r>
              <a:rPr lang="ko-KR" altLang="en-US" sz="2600" dirty="0"/>
              <a:t>한다</a:t>
            </a:r>
            <a:r>
              <a:rPr lang="ko-KR" altLang="en-US" sz="2600" dirty="0" smtClean="0"/>
              <a:t>.</a:t>
            </a:r>
            <a:endParaRPr lang="en-US" altLang="ko-KR" sz="2600" dirty="0" smtClean="0"/>
          </a:p>
          <a:p>
            <a:pPr marL="0" lvl="0" indent="0" eaLnBrk="1" hangingPunct="1">
              <a:buNone/>
              <a:defRPr/>
            </a:pPr>
            <a:r>
              <a:rPr lang="en-US" altLang="ko-KR" sz="2600" dirty="0" smtClean="0"/>
              <a:t>	F</a:t>
            </a:r>
            <a:r>
              <a:rPr lang="ko-KR" altLang="en-US" sz="2600" dirty="0" err="1"/>
              <a:t>oo</a:t>
            </a:r>
            <a:r>
              <a:rPr lang="ko-KR" altLang="en-US" sz="2600" dirty="0"/>
              <a:t>(</a:t>
            </a:r>
            <a:r>
              <a:rPr lang="en-US" altLang="ko-KR" sz="2600" dirty="0"/>
              <a:t>…</a:t>
            </a:r>
            <a:r>
              <a:rPr lang="ko-KR" altLang="en-US" sz="2600" dirty="0" err="1"/>
              <a:t>wrong</a:t>
            </a:r>
            <a:r>
              <a:rPr lang="ko-KR" altLang="en-US" sz="2600" dirty="0"/>
              <a:t>, arg2, arg3); //오류</a:t>
            </a:r>
          </a:p>
          <a:p>
            <a:pPr eaLnBrk="1" hangingPunct="1">
              <a:defRPr/>
            </a:pPr>
            <a:endParaRPr lang="en-US" altLang="ko-KR" sz="2600" dirty="0" smtClean="0"/>
          </a:p>
          <a:p>
            <a:pPr eaLnBrk="1" hangingPunct="1">
              <a:defRPr/>
            </a:pPr>
            <a:r>
              <a:rPr lang="en-US" altLang="ko-KR" sz="2600" dirty="0" smtClean="0"/>
              <a:t>Foo(</a:t>
            </a:r>
            <a:r>
              <a:rPr lang="ko-KR" altLang="en-US" sz="2600" dirty="0"/>
              <a:t>arg1, arg2, ...</a:t>
            </a:r>
            <a:r>
              <a:rPr lang="ko-KR" altLang="en-US" sz="2600" dirty="0" err="1"/>
              <a:t>correct</a:t>
            </a:r>
            <a:r>
              <a:rPr lang="ko-KR" altLang="en-US" sz="2600" dirty="0" smtClean="0"/>
              <a:t>); </a:t>
            </a:r>
            <a:r>
              <a:rPr lang="en-US" altLang="ko-KR" sz="2600" dirty="0" smtClean="0"/>
              <a:t>//</a:t>
            </a:r>
            <a:r>
              <a:rPr lang="ko-KR" altLang="en-US" sz="2600" dirty="0" smtClean="0"/>
              <a:t>올바른 정의</a:t>
            </a:r>
            <a:endParaRPr lang="ko-KR" altLang="en-US" sz="2600" dirty="0"/>
          </a:p>
          <a:p>
            <a:pPr lvl="0" eaLnBrk="1" hangingPunct="1">
              <a:defRPr/>
            </a:pP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2031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웹 페이지에 기능을 더하여 동적인 화면을 구성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페이지 변경 및 요소와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콘텐츠의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err="1" smtClean="0"/>
              <a:t>CSS</a:t>
            </a:r>
            <a:r>
              <a:rPr lang="ko-KR" altLang="en-US" dirty="0" smtClean="0"/>
              <a:t>를 이용한 요소 스타일 변경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이벤트에 대한 스크립트 실행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사용자 입력 값에 대한 검증 작업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AJAX</a:t>
            </a:r>
            <a:r>
              <a:rPr lang="ko-KR" altLang="en-US" dirty="0" smtClean="0"/>
              <a:t>기술을 이용한 웹 서버와의 통신</a:t>
            </a:r>
            <a:endParaRPr lang="en-US" altLang="ko-KR" dirty="0" smtClean="0"/>
          </a:p>
          <a:p>
            <a:pPr marL="0" lv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Vanilla </a:t>
            </a:r>
            <a:r>
              <a:rPr lang="en-US" altLang="ko-KR" dirty="0" smtClean="0"/>
              <a:t>JS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057400"/>
            <a:ext cx="11262614" cy="64550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2200" dirty="0"/>
              <a:t>바닐라 </a:t>
            </a:r>
            <a:r>
              <a:rPr lang="ko-KR" altLang="en-US" sz="2200" dirty="0" smtClean="0"/>
              <a:t>자바스크립트란</a:t>
            </a:r>
            <a:r>
              <a:rPr lang="en-US" altLang="ko-KR" sz="2200" dirty="0" smtClean="0"/>
              <a:t>,</a:t>
            </a:r>
            <a:endParaRPr lang="ko-KR" altLang="en-US" sz="2200" dirty="0"/>
          </a:p>
          <a:p>
            <a:pPr marL="0" lvl="0" indent="0">
              <a:buNone/>
              <a:defRPr/>
            </a:pPr>
            <a:r>
              <a:rPr lang="ko-KR" altLang="en-US" sz="2200" dirty="0"/>
              <a:t>프레임워크 또는 라이브러리가 적용되지 않은 </a:t>
            </a:r>
            <a:r>
              <a:rPr lang="ko-KR" altLang="en-US" sz="2200" dirty="0">
                <a:solidFill>
                  <a:schemeClr val="dk2"/>
                </a:solidFill>
              </a:rPr>
              <a:t>순수한 자바스크립트</a:t>
            </a:r>
            <a:r>
              <a:rPr lang="ko-KR" altLang="en-US" sz="2200" dirty="0"/>
              <a:t>를 말한다.</a:t>
            </a:r>
          </a:p>
          <a:p>
            <a:pPr marL="0" lvl="0" indent="0">
              <a:buNone/>
              <a:defRPr/>
            </a:pPr>
            <a:endParaRPr lang="en-US" altLang="ko-KR" sz="2200" dirty="0" smtClean="0"/>
          </a:p>
          <a:p>
            <a:pPr marL="0" lvl="0" indent="0">
              <a:buNone/>
              <a:defRPr/>
            </a:pPr>
            <a:r>
              <a:rPr lang="ko-KR" altLang="en-US" sz="2200" dirty="0" smtClean="0"/>
              <a:t>라이브러리 없이 </a:t>
            </a:r>
            <a:r>
              <a:rPr lang="ko-KR" altLang="en-US" sz="2200" dirty="0" smtClean="0"/>
              <a:t>바닐라 </a:t>
            </a:r>
            <a:r>
              <a:rPr lang="ko-KR" altLang="en-US" sz="2200" dirty="0" err="1"/>
              <a:t>JS로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작성된 코드는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상당히 비효율적이지만 그럼에도 </a:t>
            </a:r>
            <a:r>
              <a:rPr lang="ko-KR" altLang="en-US" sz="2200" dirty="0" smtClean="0"/>
              <a:t>불구하고 </a:t>
            </a:r>
            <a:r>
              <a:rPr lang="ko-KR" altLang="en-US" sz="2200" dirty="0">
                <a:solidFill>
                  <a:schemeClr val="dk2"/>
                </a:solidFill>
              </a:rPr>
              <a:t>바닐라 </a:t>
            </a:r>
            <a:r>
              <a:rPr lang="ko-KR" altLang="en-US" sz="2200" dirty="0" err="1" smtClean="0">
                <a:solidFill>
                  <a:schemeClr val="dk2"/>
                </a:solidFill>
              </a:rPr>
              <a:t>JS를</a:t>
            </a:r>
            <a:r>
              <a:rPr lang="ko-KR" altLang="en-US" sz="2200" dirty="0" smtClean="0">
                <a:solidFill>
                  <a:schemeClr val="dk2"/>
                </a:solidFill>
              </a:rPr>
              <a:t> 사용해 개발하는 </a:t>
            </a:r>
            <a:r>
              <a:rPr lang="ko-KR" altLang="en-US" sz="2200" dirty="0" smtClean="0">
                <a:solidFill>
                  <a:schemeClr val="dk2"/>
                </a:solidFill>
              </a:rPr>
              <a:t>능력이 중요</a:t>
            </a:r>
            <a:r>
              <a:rPr lang="ko-KR" altLang="en-US" sz="2200" dirty="0" smtClean="0"/>
              <a:t>시 </a:t>
            </a:r>
            <a:r>
              <a:rPr lang="ko-KR" altLang="en-US" sz="2200" dirty="0" smtClean="0"/>
              <a:t>된 </a:t>
            </a:r>
            <a:r>
              <a:rPr lang="ko-KR" altLang="en-US" sz="2200" dirty="0" smtClean="0"/>
              <a:t>이유는 </a:t>
            </a:r>
            <a:r>
              <a:rPr lang="ko-KR" altLang="en-US" sz="2200" dirty="0" smtClean="0">
                <a:solidFill>
                  <a:srgbClr val="0000FF"/>
                </a:solidFill>
              </a:rPr>
              <a:t>본질을 모른 채 </a:t>
            </a:r>
            <a:r>
              <a:rPr lang="ko-KR" altLang="en-US" sz="2200" dirty="0" smtClean="0">
                <a:solidFill>
                  <a:srgbClr val="0000FF"/>
                </a:solidFill>
              </a:rPr>
              <a:t>편의성 만을 </a:t>
            </a:r>
            <a:r>
              <a:rPr lang="ko-KR" altLang="en-US" sz="2200" dirty="0">
                <a:solidFill>
                  <a:srgbClr val="0000FF"/>
                </a:solidFill>
              </a:rPr>
              <a:t>위해 </a:t>
            </a:r>
            <a:r>
              <a:rPr lang="ko-KR" altLang="en-US" sz="2200" dirty="0" smtClean="0">
                <a:solidFill>
                  <a:srgbClr val="0000FF"/>
                </a:solidFill>
              </a:rPr>
              <a:t>라이브러리가 </a:t>
            </a:r>
            <a:r>
              <a:rPr lang="ko-KR" altLang="en-US" sz="2200" dirty="0" smtClean="0">
                <a:solidFill>
                  <a:srgbClr val="0000FF"/>
                </a:solidFill>
              </a:rPr>
              <a:t>사</a:t>
            </a:r>
            <a:r>
              <a:rPr lang="ko-KR" altLang="en-US" sz="2200" dirty="0" smtClean="0">
                <a:solidFill>
                  <a:srgbClr val="0000FF"/>
                </a:solidFill>
              </a:rPr>
              <a:t>용되는 것이 문제</a:t>
            </a:r>
            <a:r>
              <a:rPr lang="ko-KR" altLang="en-US" sz="2200" dirty="0"/>
              <a:t>로</a:t>
            </a:r>
            <a:r>
              <a:rPr lang="ko-KR" altLang="en-US" sz="2200" dirty="0" smtClean="0"/>
              <a:t> 제기 되었기 </a:t>
            </a:r>
            <a:r>
              <a:rPr lang="ko-KR" altLang="en-US" sz="2200" dirty="0" smtClean="0"/>
              <a:t>때문이다</a:t>
            </a:r>
            <a:r>
              <a:rPr lang="ko-KR" altLang="en-US" sz="2200" dirty="0" smtClean="0"/>
              <a:t>.</a:t>
            </a:r>
            <a:endParaRPr lang="en-US" altLang="ko-KR" sz="2200" dirty="0" smtClean="0"/>
          </a:p>
          <a:p>
            <a:pPr marL="0" lvl="0" indent="0">
              <a:buNone/>
              <a:defRPr/>
            </a:pPr>
            <a:endParaRPr lang="en-US" altLang="ko-KR" sz="2200" dirty="0" smtClean="0"/>
          </a:p>
          <a:p>
            <a:pPr marL="0" indent="0">
              <a:buNone/>
              <a:defRPr/>
            </a:pPr>
            <a:r>
              <a:rPr lang="ko-KR" altLang="en-US" sz="2200" dirty="0"/>
              <a:t>하지만 대부분의 </a:t>
            </a:r>
            <a:r>
              <a:rPr lang="ko-KR" altLang="en-US" sz="2200" dirty="0" smtClean="0"/>
              <a:t>개발자는 </a:t>
            </a:r>
            <a:r>
              <a:rPr lang="ko-KR" altLang="en-US" sz="2200" dirty="0">
                <a:solidFill>
                  <a:schemeClr val="dk2"/>
                </a:solidFill>
              </a:rPr>
              <a:t>실무적인 기술과 최적화 기법을 필요</a:t>
            </a:r>
            <a:r>
              <a:rPr lang="ko-KR" altLang="en-US" sz="2200" dirty="0"/>
              <a:t>로 </a:t>
            </a:r>
            <a:r>
              <a:rPr lang="ko-KR" altLang="en-US" sz="2200" dirty="0" smtClean="0"/>
              <a:t>하며</a:t>
            </a:r>
            <a:r>
              <a:rPr lang="en-US" altLang="ko-KR" sz="2200" dirty="0" smtClean="0"/>
              <a:t>, </a:t>
            </a:r>
            <a:r>
              <a:rPr lang="ko-KR" altLang="en-US" sz="2200" dirty="0" smtClean="0">
                <a:solidFill>
                  <a:schemeClr val="dk2"/>
                </a:solidFill>
              </a:rPr>
              <a:t>새로운 </a:t>
            </a:r>
            <a:r>
              <a:rPr lang="ko-KR" altLang="en-US" sz="2200" dirty="0">
                <a:solidFill>
                  <a:schemeClr val="dk2"/>
                </a:solidFill>
              </a:rPr>
              <a:t>패러다임에 대한 적응과 효율적인 문제 해결 </a:t>
            </a:r>
            <a:r>
              <a:rPr lang="ko-KR" altLang="en-US" sz="2200" dirty="0" smtClean="0">
                <a:solidFill>
                  <a:schemeClr val="dk2"/>
                </a:solidFill>
              </a:rPr>
              <a:t>능력</a:t>
            </a:r>
            <a:r>
              <a:rPr lang="ko-KR" altLang="en-US" sz="2200" dirty="0" smtClean="0"/>
              <a:t>이 </a:t>
            </a:r>
            <a:r>
              <a:rPr lang="ko-KR" altLang="en-US" sz="2200" dirty="0"/>
              <a:t>매우 </a:t>
            </a:r>
            <a:r>
              <a:rPr lang="ko-KR" altLang="en-US" sz="2200" dirty="0" smtClean="0"/>
              <a:t>중요하다</a:t>
            </a:r>
            <a:r>
              <a:rPr lang="en-US" altLang="ko-KR" sz="2200" dirty="0" smtClean="0"/>
              <a:t>. </a:t>
            </a:r>
          </a:p>
          <a:p>
            <a:pPr marL="0" lvl="0" indent="0">
              <a:buNone/>
              <a:defRPr/>
            </a:pPr>
            <a:r>
              <a:rPr lang="ko-KR" altLang="en-US" sz="2200" dirty="0"/>
              <a:t>그리고 그 부분은 많은 프레임워크와 라이브러리들이 뒷받침해 주고 있다</a:t>
            </a:r>
            <a:r>
              <a:rPr lang="en-US" altLang="ko-KR" sz="2200" dirty="0"/>
              <a:t>.</a:t>
            </a:r>
          </a:p>
          <a:p>
            <a:pPr marL="0" lvl="0" indent="0">
              <a:buNone/>
              <a:defRPr/>
            </a:pPr>
            <a:endParaRPr lang="en-US" altLang="ko-KR" sz="2200" dirty="0"/>
          </a:p>
          <a:p>
            <a:pPr marL="0" lvl="0" indent="0">
              <a:buNone/>
              <a:defRPr/>
            </a:pPr>
            <a:r>
              <a:rPr lang="ko-KR" altLang="en-US" sz="2200" dirty="0" smtClean="0"/>
              <a:t>때문에 이것들은 </a:t>
            </a:r>
            <a:r>
              <a:rPr lang="ko-KR" altLang="en-US" sz="2200" dirty="0"/>
              <a:t>필요에 의해 적절히 사용하되</a:t>
            </a:r>
            <a:r>
              <a:rPr lang="en-US" altLang="ko-KR" sz="2200" dirty="0"/>
              <a:t>,</a:t>
            </a:r>
            <a:r>
              <a:rPr lang="ko-KR" altLang="en-US" sz="2200" dirty="0"/>
              <a:t> 지나치게 의존하지 말고 그 </a:t>
            </a:r>
            <a:r>
              <a:rPr lang="ko-KR" altLang="en-US" sz="2200" dirty="0">
                <a:solidFill>
                  <a:srgbClr val="FF0000"/>
                </a:solidFill>
              </a:rPr>
              <a:t>본질을 알고 쓸 </a:t>
            </a:r>
            <a:r>
              <a:rPr lang="ko-KR" altLang="en-US" sz="2200" dirty="0"/>
              <a:t>필요가 있다</a:t>
            </a:r>
            <a:r>
              <a:rPr lang="en-US" altLang="ko-KR" sz="2200" dirty="0" smtClean="0"/>
              <a:t>.</a:t>
            </a:r>
          </a:p>
          <a:p>
            <a:pPr marL="0" lvl="0" indent="0">
              <a:buNone/>
              <a:defRPr/>
            </a:pPr>
            <a:endParaRPr lang="en-US" altLang="ko-KR" sz="2200" dirty="0"/>
          </a:p>
          <a:p>
            <a:pPr marL="0" lvl="0" indent="0">
              <a:buNone/>
              <a:defRPr/>
            </a:pPr>
            <a:r>
              <a:rPr lang="ko-KR" altLang="en-US" sz="2200" dirty="0"/>
              <a:t>또한 프레임워크와 라이브러리는 지속적으로 변화하고 있고 새롭게 추가되고 있기 때문에 그 기본이 되는 바닐라 </a:t>
            </a:r>
            <a:r>
              <a:rPr lang="ko-KR" altLang="en-US" sz="2200" dirty="0" err="1"/>
              <a:t>JS에</a:t>
            </a:r>
            <a:r>
              <a:rPr lang="ko-KR" altLang="en-US" sz="2200" dirty="0"/>
              <a:t> 대한 이해가 바탕이 되어야 한다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  <a:p>
            <a:pPr marL="0" lvl="0" indent="0">
              <a:buNone/>
              <a:defRPr/>
            </a:pPr>
            <a:endParaRPr lang="en-US" altLang="ko-KR" sz="2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 dirty="0" smtClean="0"/>
              <a:t>모던 자바스크립트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118360"/>
            <a:ext cx="11262614" cy="6454744"/>
          </a:xfrm>
          <a:ln>
            <a:solidFill>
              <a:schemeClr val="accent3"/>
            </a:solidFill>
          </a:ln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2300" dirty="0"/>
              <a:t>모던 자바스크립트는 </a:t>
            </a:r>
            <a:r>
              <a:rPr lang="ko-KR" altLang="en-US" sz="2300" dirty="0" smtClean="0"/>
              <a:t>ES6와 </a:t>
            </a:r>
            <a:r>
              <a:rPr lang="ko-KR" altLang="en-US" sz="2300" dirty="0"/>
              <a:t>그 이후의 판을 구현한 자바스크립트이다.</a:t>
            </a:r>
          </a:p>
          <a:p>
            <a:pPr marL="0" lvl="0" indent="0">
              <a:buNone/>
              <a:defRPr/>
            </a:pPr>
            <a:endParaRPr lang="ko-KR" altLang="en-US" sz="2300" dirty="0"/>
          </a:p>
          <a:p>
            <a:pPr marL="0" lvl="0" indent="0">
              <a:buNone/>
              <a:defRPr/>
            </a:pPr>
            <a:r>
              <a:rPr lang="ko-KR" altLang="en-US" sz="2300" dirty="0"/>
              <a:t>ECMA-262 5판은 2009년 12월에 </a:t>
            </a:r>
            <a:r>
              <a:rPr lang="ko-KR" altLang="en-US" sz="2300" dirty="0" smtClean="0"/>
              <a:t>출판되었고</a:t>
            </a:r>
            <a:r>
              <a:rPr lang="en-US" altLang="ko-KR" sz="2300" dirty="0" smtClean="0"/>
              <a:t>, </a:t>
            </a:r>
            <a:r>
              <a:rPr lang="ko-KR" altLang="en-US" sz="2300" dirty="0"/>
              <a:t>6판은 2015년에 나왔다</a:t>
            </a:r>
            <a:r>
              <a:rPr lang="ko-KR" altLang="en-US" sz="2300" dirty="0"/>
              <a:t>. </a:t>
            </a:r>
            <a:endParaRPr lang="en-US" altLang="ko-KR" sz="2300" dirty="0" smtClean="0"/>
          </a:p>
          <a:p>
            <a:pPr marL="0" lvl="0" indent="0">
              <a:buNone/>
              <a:defRPr/>
            </a:pPr>
            <a:r>
              <a:rPr lang="ko-KR" altLang="en-US" sz="2300" dirty="0" smtClean="0"/>
              <a:t>5</a:t>
            </a:r>
            <a:r>
              <a:rPr lang="ko-KR" altLang="en-US" sz="2300" dirty="0"/>
              <a:t>판과 6판 사이의 갭이 아주 </a:t>
            </a:r>
            <a:r>
              <a:rPr lang="ko-KR" altLang="en-US" sz="2300" dirty="0" smtClean="0"/>
              <a:t>컸고</a:t>
            </a:r>
            <a:r>
              <a:rPr lang="ko-KR" altLang="en-US" sz="2300" dirty="0"/>
              <a:t>, 6판 이후로 많은 변화가 있었기 때문에 </a:t>
            </a:r>
            <a:endParaRPr lang="en-US" altLang="ko-KR" sz="2300" dirty="0" smtClean="0"/>
          </a:p>
          <a:p>
            <a:pPr marL="0" lvl="0" indent="0">
              <a:buNone/>
              <a:defRPr/>
            </a:pPr>
            <a:r>
              <a:rPr lang="ko-KR" altLang="en-US" sz="2300" dirty="0" smtClean="0"/>
              <a:t>많은 </a:t>
            </a:r>
            <a:r>
              <a:rPr lang="ko-KR" altLang="en-US" sz="2300" dirty="0"/>
              <a:t>개발자들이 </a:t>
            </a:r>
            <a:r>
              <a:rPr lang="ko-KR" altLang="en-US" sz="2300" dirty="0" smtClean="0"/>
              <a:t>비공식적으로 </a:t>
            </a:r>
            <a:r>
              <a:rPr lang="ko-KR" altLang="en-US" sz="2300" dirty="0"/>
              <a:t>ES6와 그 이후의 판을 구현한 자바스크립트를 </a:t>
            </a:r>
            <a:endParaRPr lang="en-US" altLang="ko-KR" sz="2300" dirty="0" smtClean="0"/>
          </a:p>
          <a:p>
            <a:pPr marL="0" lvl="0" indent="0">
              <a:buNone/>
              <a:defRPr/>
            </a:pPr>
            <a:r>
              <a:rPr lang="ko-KR" altLang="en-US" sz="2300" dirty="0" smtClean="0"/>
              <a:t>‘</a:t>
            </a:r>
            <a:r>
              <a:rPr lang="ko-KR" altLang="en-US" sz="2300" dirty="0"/>
              <a:t>모던 자바스크립트</a:t>
            </a:r>
            <a:r>
              <a:rPr lang="ko-KR" altLang="en-US" sz="2300" dirty="0" smtClean="0"/>
              <a:t>’ 라 </a:t>
            </a:r>
            <a:r>
              <a:rPr lang="ko-KR" altLang="en-US" sz="2300" dirty="0"/>
              <a:t>부른다.</a:t>
            </a:r>
          </a:p>
          <a:p>
            <a:pPr marL="0" lvl="0" indent="0">
              <a:buNone/>
              <a:defRPr/>
            </a:pPr>
            <a:endParaRPr lang="ko-KR" altLang="en-US" sz="2300" dirty="0"/>
          </a:p>
          <a:p>
            <a:pPr marL="0" lvl="0" indent="0">
              <a:buNone/>
              <a:defRPr/>
            </a:pPr>
            <a:endParaRPr lang="en-US" altLang="ko-KR" sz="2300" u="sng" dirty="0" smtClean="0"/>
          </a:p>
          <a:p>
            <a:pPr marL="0" lvl="0" indent="0">
              <a:buNone/>
              <a:defRPr/>
            </a:pPr>
            <a:r>
              <a:rPr lang="ko-KR" altLang="en-US" sz="2300" u="sng" dirty="0" err="1" smtClean="0"/>
              <a:t>Chrome</a:t>
            </a:r>
            <a:r>
              <a:rPr lang="ko-KR" altLang="en-US" sz="2300" u="sng" dirty="0" smtClean="0"/>
              <a:t> </a:t>
            </a:r>
            <a:r>
              <a:rPr lang="ko-KR" altLang="en-US" sz="2300" u="sng" dirty="0" err="1" smtClean="0"/>
              <a:t>Dev</a:t>
            </a:r>
            <a:r>
              <a:rPr lang="ko-KR" altLang="en-US" sz="2300" u="sng" dirty="0" smtClean="0"/>
              <a:t> </a:t>
            </a:r>
            <a:r>
              <a:rPr lang="ko-KR" altLang="en-US" sz="2300" u="sng" dirty="0" err="1" smtClean="0"/>
              <a:t>Summit</a:t>
            </a:r>
            <a:r>
              <a:rPr lang="ko-KR" altLang="en-US" sz="2300" u="sng" dirty="0" smtClean="0"/>
              <a:t> 2020에서 정의한 모던 자바스크립트</a:t>
            </a:r>
          </a:p>
          <a:p>
            <a:pPr marL="0" lvl="0" indent="0">
              <a:buNone/>
              <a:defRPr/>
            </a:pPr>
            <a:endParaRPr lang="en-US" altLang="ko-KR" sz="2300" dirty="0" smtClean="0"/>
          </a:p>
          <a:p>
            <a:pPr marL="0" lvl="0" indent="0">
              <a:buNone/>
              <a:defRPr/>
            </a:pPr>
            <a:r>
              <a:rPr lang="ko-KR" altLang="en-US" sz="2300" dirty="0" smtClean="0"/>
              <a:t>Google의 </a:t>
            </a:r>
            <a:r>
              <a:rPr lang="ko-KR" altLang="en-US" sz="2300" dirty="0" err="1" smtClean="0"/>
              <a:t>Chrome</a:t>
            </a:r>
            <a:r>
              <a:rPr lang="ko-KR" altLang="en-US" sz="2300" dirty="0" smtClean="0"/>
              <a:t> </a:t>
            </a:r>
            <a:r>
              <a:rPr lang="ko-KR" altLang="en-US" sz="2300" dirty="0" err="1" smtClean="0"/>
              <a:t>Dev</a:t>
            </a:r>
            <a:r>
              <a:rPr lang="ko-KR" altLang="en-US" sz="2300" dirty="0" smtClean="0"/>
              <a:t> </a:t>
            </a:r>
            <a:r>
              <a:rPr lang="ko-KR" altLang="en-US" sz="2300" dirty="0" err="1" smtClean="0"/>
              <a:t>Summit</a:t>
            </a:r>
            <a:r>
              <a:rPr lang="ko-KR" altLang="en-US" sz="2300" dirty="0" smtClean="0"/>
              <a:t> 발표자료에서</a:t>
            </a:r>
            <a:r>
              <a:rPr lang="ko-KR" altLang="en-US" sz="2300" dirty="0" smtClean="0"/>
              <a:t>의 </a:t>
            </a:r>
            <a:r>
              <a:rPr lang="ko-KR" altLang="en-US" sz="2300" dirty="0" smtClean="0"/>
              <a:t>모던 자바스크립트는</a:t>
            </a:r>
            <a:endParaRPr lang="en-US" altLang="ko-KR" sz="2300" dirty="0" smtClean="0"/>
          </a:p>
          <a:p>
            <a:pPr marL="0" lvl="0" indent="0">
              <a:buNone/>
              <a:defRPr/>
            </a:pPr>
            <a:r>
              <a:rPr lang="ko-KR" altLang="en-US" sz="2300" dirty="0" smtClean="0"/>
              <a:t>모든 </a:t>
            </a:r>
            <a:r>
              <a:rPr lang="ko-KR" altLang="en-US" sz="2300" dirty="0"/>
              <a:t>모던 브라우저에서 지원하는 문법으로 작성된 자바스크립트 코드를 </a:t>
            </a:r>
            <a:r>
              <a:rPr lang="ko-KR" altLang="en-US" sz="2300" dirty="0" smtClean="0"/>
              <a:t>의미하며</a:t>
            </a:r>
            <a:r>
              <a:rPr lang="en-US" altLang="ko-KR" sz="2300" dirty="0" smtClean="0"/>
              <a:t>,</a:t>
            </a:r>
          </a:p>
          <a:p>
            <a:pPr marL="0" lvl="0" indent="0">
              <a:buNone/>
              <a:defRPr/>
            </a:pPr>
            <a:r>
              <a:rPr lang="ko-KR" altLang="en-US" sz="2300" dirty="0" smtClean="0"/>
              <a:t>모던 </a:t>
            </a:r>
            <a:r>
              <a:rPr lang="ko-KR" altLang="en-US" sz="2300" dirty="0"/>
              <a:t>브라우저는 시장 점유율 90%를 차지하는 </a:t>
            </a:r>
            <a:r>
              <a:rPr lang="ko-KR" altLang="en-US" sz="2300" dirty="0" err="1"/>
              <a:t>Chrome</a:t>
            </a:r>
            <a:r>
              <a:rPr lang="ko-KR" altLang="en-US" sz="2300" dirty="0"/>
              <a:t>, </a:t>
            </a:r>
            <a:r>
              <a:rPr lang="ko-KR" altLang="en-US" sz="2300" dirty="0" err="1"/>
              <a:t>Firefox</a:t>
            </a:r>
            <a:r>
              <a:rPr lang="ko-KR" altLang="en-US" sz="2300" dirty="0"/>
              <a:t>, </a:t>
            </a:r>
            <a:r>
              <a:rPr lang="ko-KR" altLang="en-US" sz="2300" dirty="0" err="1"/>
              <a:t>Safari</a:t>
            </a:r>
            <a:r>
              <a:rPr lang="ko-KR" altLang="en-US" sz="2300" dirty="0"/>
              <a:t>, </a:t>
            </a:r>
            <a:r>
              <a:rPr lang="ko-KR" altLang="en-US" sz="2300" dirty="0" err="1"/>
              <a:t>Edge와</a:t>
            </a:r>
            <a:r>
              <a:rPr lang="ko-KR" altLang="en-US" sz="2300" dirty="0"/>
              <a:t> 5%의 점유율을 가진 삼성 브라우저, 오페라를 포함한다.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자바스크립트의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69697"/>
            <a:ext cx="11262614" cy="6915678"/>
          </a:xfrm>
        </p:spPr>
        <p:txBody>
          <a:bodyPr/>
          <a:lstStyle/>
          <a:p>
            <a:pPr lvl="0">
              <a:defRPr/>
            </a:pPr>
            <a:r>
              <a:rPr lang="ko-KR" altLang="en-US" sz="2900" dirty="0"/>
              <a:t>본래 클라이언트 웹 페이지를 위한 프로그래밍 언어였지만 그 용도는 점점 더 확장되고 있다</a:t>
            </a:r>
            <a:r>
              <a:rPr lang="en-US" altLang="ko-KR" sz="2900" dirty="0"/>
              <a:t>.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Node.js : </a:t>
            </a:r>
            <a:r>
              <a:rPr lang="ko-KR" altLang="en-US" dirty="0"/>
              <a:t>웹 서버와 같은 애플리케이션을 작성하기 위해 설계된 </a:t>
            </a:r>
          </a:p>
          <a:p>
            <a:pPr marL="594067" lvl="1" indent="0">
              <a:buNone/>
              <a:defRPr/>
            </a:pPr>
            <a:r>
              <a:rPr lang="en-US" altLang="ko-KR" dirty="0"/>
              <a:t>	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사이드</a:t>
            </a:r>
            <a:r>
              <a:rPr lang="en-US" altLang="ko-KR" dirty="0"/>
              <a:t>(Server-Side)</a:t>
            </a:r>
            <a:r>
              <a:rPr lang="ko-KR" altLang="en-US" dirty="0"/>
              <a:t> 소프트웨어 시스템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jQuery : </a:t>
            </a:r>
            <a:r>
              <a:rPr lang="ko-KR" altLang="en-US" dirty="0"/>
              <a:t>자바스크립트 라이브러리</a:t>
            </a:r>
          </a:p>
          <a:p>
            <a:pPr lvl="1">
              <a:defRPr/>
            </a:pPr>
            <a:r>
              <a:rPr lang="en-US" altLang="ko-KR" dirty="0"/>
              <a:t>React  : </a:t>
            </a:r>
            <a:r>
              <a:rPr lang="ko-KR" altLang="en-US" dirty="0"/>
              <a:t>사용자 인터페이스를 만들기 위한 </a:t>
            </a:r>
          </a:p>
          <a:p>
            <a:pPr marL="594067" lvl="1" indent="0">
              <a:buNone/>
              <a:defRPr/>
            </a:pPr>
            <a:r>
              <a:rPr lang="ko-KR" altLang="en-US" dirty="0"/>
              <a:t>               </a:t>
            </a:r>
            <a:r>
              <a:rPr lang="en-US" altLang="ko-KR" dirty="0"/>
              <a:t>  </a:t>
            </a:r>
            <a:r>
              <a:rPr lang="ko-KR" altLang="en-US" dirty="0"/>
              <a:t>자바스크립트 라이브러리</a:t>
            </a:r>
          </a:p>
          <a:p>
            <a:pPr marL="594067" lvl="1" indent="0">
              <a:buNone/>
              <a:defRPr/>
            </a:pPr>
            <a:r>
              <a:rPr lang="ko-KR" altLang="en-US" dirty="0"/>
              <a:t> </a:t>
            </a:r>
          </a:p>
          <a:p>
            <a:pPr lvl="1">
              <a:defRPr/>
            </a:pPr>
            <a:r>
              <a:rPr lang="en-US" altLang="ko-KR" dirty="0"/>
              <a:t>J</a:t>
            </a:r>
            <a:r>
              <a:rPr lang="en-US" altLang="ko-KR" sz="2500" dirty="0"/>
              <a:t>SON : </a:t>
            </a:r>
            <a:r>
              <a:rPr lang="ko-KR" altLang="en-US" sz="2500" dirty="0"/>
              <a:t>자바스크립트 객체 표기법</a:t>
            </a:r>
            <a:r>
              <a:rPr lang="en-US" altLang="ko-KR" sz="2500" dirty="0"/>
              <a:t>(JavaScript Object Notation)</a:t>
            </a:r>
          </a:p>
          <a:p>
            <a:pPr marL="594067" lvl="1" indent="0">
              <a:buNone/>
              <a:defRPr/>
            </a:pPr>
            <a:r>
              <a:rPr lang="ko-KR" altLang="en-US" sz="2500" dirty="0"/>
              <a:t>    자바스크립트의 </a:t>
            </a:r>
            <a:r>
              <a:rPr lang="ko-KR" altLang="en-US" sz="2500" dirty="0" err="1"/>
              <a:t>리터럴</a:t>
            </a:r>
            <a:r>
              <a:rPr lang="ko-KR" altLang="en-US" sz="2500" dirty="0"/>
              <a:t> 표현식을 활용한 간단한 데이터 형식 포맷</a:t>
            </a:r>
          </a:p>
          <a:p>
            <a:pPr marL="594067" lvl="1" indent="0">
              <a:buNone/>
              <a:defRPr/>
            </a:pPr>
            <a:r>
              <a:rPr lang="en-US" altLang="ko-KR" sz="2500" dirty="0"/>
              <a:t>	</a:t>
            </a:r>
            <a:r>
              <a:rPr lang="ko-KR" altLang="en-US" sz="2500" dirty="0"/>
              <a:t>특정 언어에 종속되지 않는 독립적인 데이터 형식으로 </a:t>
            </a:r>
            <a:r>
              <a:rPr lang="en-US" altLang="ko-KR" sz="2500" dirty="0"/>
              <a:t>XML</a:t>
            </a:r>
            <a:r>
              <a:rPr lang="ko-KR" altLang="en-US" sz="2500" dirty="0"/>
              <a:t>을 대체</a:t>
            </a:r>
            <a:r>
              <a:rPr lang="en-US" altLang="ko-KR" sz="2500" dirty="0"/>
              <a:t>	</a:t>
            </a:r>
            <a:r>
              <a:rPr lang="ko-KR" altLang="en-US" sz="2500" dirty="0" smtClean="0"/>
              <a:t>하는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경량의 </a:t>
            </a:r>
            <a:r>
              <a:rPr lang="ko-KR" altLang="en-US" sz="2500" dirty="0"/>
              <a:t>데이터 교환 형식</a:t>
            </a:r>
            <a:r>
              <a:rPr lang="en-US" altLang="ko-KR" sz="25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511097" y="3491953"/>
            <a:ext cx="2055980" cy="2790317"/>
            <a:chOff x="8511097" y="3547038"/>
            <a:chExt cx="2055980" cy="2790317"/>
          </a:xfrm>
        </p:grpSpPr>
        <p:pic>
          <p:nvPicPr>
            <p:cNvPr id="1028" name="Picture 4" descr="http://calebmadrigal.com/images/nodejs-logo.png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8773730" y="3547038"/>
              <a:ext cx="1793347" cy="896674"/>
            </a:xfrm>
            <a:prstGeom prst="rect">
              <a:avLst/>
            </a:prstGeom>
            <a:noFill/>
          </p:spPr>
        </p:pic>
        <p:pic>
          <p:nvPicPr>
            <p:cNvPr id="1030" name="Picture 6" descr="http://taswar.zeytinsoft.com/wp-content/uploads/2014/05/jquery-logo.png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8513148" y="4340765"/>
              <a:ext cx="2053929" cy="566952"/>
            </a:xfrm>
            <a:prstGeom prst="rect">
              <a:avLst/>
            </a:prstGeom>
            <a:noFill/>
          </p:spPr>
        </p:pic>
        <p:pic>
          <p:nvPicPr>
            <p:cNvPr id="1032" name="Picture 8" descr="http://www.alsacreations.com/xmedia/doc/full/json.gif"/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8896315" y="5699150"/>
              <a:ext cx="1285543" cy="638205"/>
            </a:xfrm>
            <a:prstGeom prst="rect">
              <a:avLst/>
            </a:prstGeom>
            <a:noFill/>
          </p:spPr>
        </p:pic>
        <p:pic>
          <p:nvPicPr>
            <p:cNvPr id="1035" name="그림 103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511097" y="5030733"/>
              <a:ext cx="2055980" cy="545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6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 구문 및 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구문</a:t>
            </a:r>
            <a:r>
              <a:rPr lang="en-US" altLang="ko-KR" dirty="0" smtClean="0"/>
              <a:t>(syntax) : </a:t>
            </a:r>
            <a:r>
              <a:rPr lang="ko-KR" altLang="en-US" dirty="0" smtClean="0"/>
              <a:t>프로그램이 구성되는 규칙의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고정 값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문자는 쌍 따옴표</a:t>
            </a:r>
            <a:r>
              <a:rPr lang="en-US" altLang="ko-KR" dirty="0" smtClean="0"/>
              <a:t>(“”)</a:t>
            </a:r>
            <a:r>
              <a:rPr lang="ko-KR" altLang="en-US" dirty="0" smtClean="0"/>
              <a:t>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홑 따옴표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감싸서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let,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사용하여 선언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식별자는</a:t>
            </a:r>
            <a:r>
              <a:rPr lang="ko-KR" altLang="en-US" dirty="0" smtClean="0"/>
              <a:t> 숫자로 시작할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대소문자를 구분</a:t>
            </a:r>
            <a:endParaRPr lang="en-US" altLang="ko-KR" dirty="0" smtClean="0"/>
          </a:p>
          <a:p>
            <a:pPr lvl="1"/>
            <a:endParaRPr lang="en-US" altLang="ko-KR" sz="1400" dirty="0" smtClean="0"/>
          </a:p>
          <a:p>
            <a:pPr lvl="0"/>
            <a:r>
              <a:rPr lang="en-US" altLang="ko-KR" dirty="0" smtClean="0"/>
              <a:t>// </a:t>
            </a:r>
            <a:r>
              <a:rPr lang="en-US" altLang="ko-KR" dirty="0"/>
              <a:t>- </a:t>
            </a:r>
            <a:r>
              <a:rPr lang="ko-KR" altLang="en-US" dirty="0" smtClean="0"/>
              <a:t>단일 문장 </a:t>
            </a:r>
            <a:r>
              <a:rPr lang="ko-KR" altLang="en-US" dirty="0"/>
              <a:t>주석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sz="1200" dirty="0" smtClean="0"/>
          </a:p>
          <a:p>
            <a:pPr lvl="0"/>
            <a:r>
              <a:rPr lang="en-US" altLang="ko-KR" dirty="0" smtClean="0"/>
              <a:t>/*  </a:t>
            </a:r>
            <a:r>
              <a:rPr lang="en-US" altLang="ko-KR" dirty="0"/>
              <a:t>*/ - </a:t>
            </a:r>
            <a:r>
              <a:rPr lang="ko-KR" altLang="en-US" dirty="0"/>
              <a:t>다중 문장 주석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93250" y="5064369"/>
            <a:ext cx="10670077" cy="81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id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가 </a:t>
            </a:r>
            <a:r>
              <a:rPr lang="en-US" altLang="ko-KR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인 </a:t>
            </a:r>
            <a:r>
              <a:rPr lang="ko-KR" altLang="en-US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헤딩요소를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찾아서 내용을 바꾼다</a:t>
            </a: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593250" y="6991642"/>
            <a:ext cx="10670077" cy="140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/*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		</a:t>
            </a:r>
            <a:r>
              <a:rPr lang="ko-KR" altLang="en-US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 코드는 웹 페이지의 헤딩의 내용을 변경한다</a:t>
            </a: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*/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2443</Words>
  <Application>Microsoft Office PowerPoint</Application>
  <PresentationFormat>사용자 지정</PresentationFormat>
  <Paragraphs>658</Paragraphs>
  <Slides>44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자바스크립트 소개</vt:lpstr>
      <vt:lpstr>자바스크립트 역사</vt:lpstr>
      <vt:lpstr>자바스크립트 특징</vt:lpstr>
      <vt:lpstr>자바스크립트의 용도</vt:lpstr>
      <vt:lpstr>Vanilla JS</vt:lpstr>
      <vt:lpstr>모던 자바스크립트 </vt:lpstr>
      <vt:lpstr>자바스크립트의 확장</vt:lpstr>
      <vt:lpstr>자바스크립트 구문 및 주석</vt:lpstr>
      <vt:lpstr>자바스크립트 출력</vt:lpstr>
      <vt:lpstr>자바스크립트의 위치 (1/3)</vt:lpstr>
      <vt:lpstr>자바스크립트의 위치 (2/3)</vt:lpstr>
      <vt:lpstr>자바스크립트의 위치 (3/3)</vt:lpstr>
      <vt:lpstr>document.write() (1/2)</vt:lpstr>
      <vt:lpstr>document.write() (2/2)</vt:lpstr>
      <vt:lpstr>innerHTML/innerText</vt:lpstr>
      <vt:lpstr>변수와 변수 키워드 (1/2)</vt:lpstr>
      <vt:lpstr>변수와 변수 키워드 (2/2)</vt:lpstr>
      <vt:lpstr>변수 명명 규칙</vt:lpstr>
      <vt:lpstr>지역 변수 (1/2)</vt:lpstr>
      <vt:lpstr>지역 변수 (2/2)</vt:lpstr>
      <vt:lpstr>전역 변수 (1/2)</vt:lpstr>
      <vt:lpstr>전역 변수 (2/2)</vt:lpstr>
      <vt:lpstr>prompt()</vt:lpstr>
      <vt:lpstr>prompt() 덧셈 예제</vt:lpstr>
      <vt:lpstr>HTML 요소 접근 (1/2) </vt:lpstr>
      <vt:lpstr>HTML 요소 접근 (2/2)</vt:lpstr>
      <vt:lpstr>배열 (1/3)</vt:lpstr>
      <vt:lpstr>배열 (2/3)</vt:lpstr>
      <vt:lpstr>배열 (3/3)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 예제 (1/2)</vt:lpstr>
      <vt:lpstr>함수 예제 (2/2)</vt:lpstr>
      <vt:lpstr>무명 함수</vt:lpstr>
      <vt:lpstr>alert()</vt:lpstr>
      <vt:lpstr>confirm()</vt:lpstr>
      <vt:lpstr>Rest Parameter (1/4)</vt:lpstr>
      <vt:lpstr>Rest Parameter (2/4)</vt:lpstr>
      <vt:lpstr>Rest Parameter (3/4)</vt:lpstr>
      <vt:lpstr>Rest Parameter (4/4)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이유진</cp:lastModifiedBy>
  <cp:revision>1658</cp:revision>
  <dcterms:created xsi:type="dcterms:W3CDTF">2007-06-29T06:43:39Z</dcterms:created>
  <dcterms:modified xsi:type="dcterms:W3CDTF">2024-10-16T08:07:00Z</dcterms:modified>
  <cp:version>1000.0000.01</cp:version>
</cp:coreProperties>
</file>