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2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93" r:id="rId4"/>
    <p:sldId id="260" r:id="rId5"/>
    <p:sldId id="261" r:id="rId6"/>
    <p:sldId id="297" r:id="rId7"/>
    <p:sldId id="298" r:id="rId8"/>
    <p:sldId id="300" r:id="rId9"/>
    <p:sldId id="302" r:id="rId10"/>
    <p:sldId id="266" r:id="rId11"/>
    <p:sldId id="267" r:id="rId12"/>
    <p:sldId id="268" r:id="rId13"/>
    <p:sldId id="269" r:id="rId14"/>
    <p:sldId id="276" r:id="rId15"/>
    <p:sldId id="294" r:id="rId16"/>
    <p:sldId id="275" r:id="rId17"/>
    <p:sldId id="270" r:id="rId18"/>
    <p:sldId id="272" r:id="rId19"/>
    <p:sldId id="273" r:id="rId20"/>
    <p:sldId id="274" r:id="rId21"/>
    <p:sldId id="295" r:id="rId22"/>
    <p:sldId id="301" r:id="rId23"/>
    <p:sldId id="277" r:id="rId24"/>
    <p:sldId id="278" r:id="rId25"/>
    <p:sldId id="279" r:id="rId26"/>
    <p:sldId id="280" r:id="rId27"/>
    <p:sldId id="281" r:id="rId28"/>
    <p:sldId id="303" r:id="rId29"/>
    <p:sldId id="288" r:id="rId30"/>
    <p:sldId id="289" r:id="rId31"/>
    <p:sldId id="290" r:id="rId32"/>
    <p:sldId id="291" r:id="rId33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5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/>
    <p:restoredTop sz="93560"/>
  </p:normalViewPr>
  <p:slideViewPr>
    <p:cSldViewPr snapToGrid="0">
      <p:cViewPr varScale="1">
        <p:scale>
          <a:sx n="59" d="100"/>
          <a:sy n="59" d="100"/>
        </p:scale>
        <p:origin x="102" y="888"/>
      </p:cViewPr>
      <p:guideLst>
        <p:guide orient="horz" pos="2805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946704ce5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34" name="Google Shape;34;g7946704ce5_0_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  <a:defRPr/>
            </a:pPr>
            <a:endParaRPr lang="ko-KR" altLang="en-US"/>
          </a:p>
        </p:txBody>
      </p:sp>
      <p:sp>
        <p:nvSpPr>
          <p:cNvPr id="35" name="Google Shape;35;g7946704ce5_0_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946704ce5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34" name="Google Shape;34;g7946704ce5_0_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  <a:defRPr/>
            </a:pPr>
            <a:endParaRPr lang="ko-KR" altLang="en-US"/>
          </a:p>
        </p:txBody>
      </p:sp>
      <p:sp>
        <p:nvSpPr>
          <p:cNvPr id="35" name="Google Shape;35;g7946704ce5_0_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625f4e3c47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46" name="Google Shape;46;g625f4e3c47_0_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  <a:defRPr/>
            </a:pPr>
            <a:endParaRPr lang="ko-KR" altLang="en-US"/>
          </a:p>
        </p:txBody>
      </p:sp>
      <p:sp>
        <p:nvSpPr>
          <p:cNvPr id="47" name="Google Shape;47;g625f4e3c47_0_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  <a:defRPr/>
            </a:pPr>
            <a:endParaRPr lang="ko-KR" altLang="en-US"/>
          </a:p>
        </p:txBody>
      </p:sp>
      <p:sp>
        <p:nvSpPr>
          <p:cNvPr id="117" name="Google Shape;117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5f4e3c47_1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149" name="Google Shape;149;g625f4e3c47_1_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  <a:defRPr/>
            </a:pPr>
            <a:endParaRPr lang="ko-KR" altLang="en-US"/>
          </a:p>
        </p:txBody>
      </p:sp>
      <p:sp>
        <p:nvSpPr>
          <p:cNvPr id="150" name="Google Shape;150;g625f4e3c47_1_8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hyperlink" Target="http://ko.wikipedia.org/wiki/%ED%94%84%EB%A1%9C%ED%86%A0%EC%BD%9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3094844"/>
          </a:xfrm>
        </p:spPr>
        <p:txBody>
          <a:bodyPr/>
          <a:lstStyle/>
          <a:p>
            <a:pPr lvl="0"/>
            <a:r>
              <a:rPr lang="en-US" altLang="ko-KR" dirty="0" smtClean="0">
                <a:latin typeface="+mj-lt"/>
              </a:rPr>
              <a:t>HTML – 01</a:t>
            </a:r>
            <a:r>
              <a:rPr lang="en-US" altLang="ko-KR" dirty="0">
                <a:latin typeface="+mj-lt"/>
              </a:rPr>
              <a:t/>
            </a:r>
            <a:br>
              <a:rPr lang="en-US" altLang="ko-KR" dirty="0">
                <a:latin typeface="+mj-lt"/>
              </a:rPr>
            </a:br>
            <a:r>
              <a:rPr lang="en-US" altLang="ko-KR" dirty="0" smtClean="0">
                <a:latin typeface="+mj-lt"/>
              </a:rPr>
              <a:t/>
            </a:r>
            <a:br>
              <a:rPr lang="en-US" altLang="ko-KR" dirty="0" smtClean="0">
                <a:latin typeface="+mj-lt"/>
              </a:rPr>
            </a:br>
            <a:r>
              <a:rPr lang="ko-KR" altLang="en-US" dirty="0" smtClean="0">
                <a:latin typeface="+mj-lt"/>
              </a:rPr>
              <a:t>웹 프로그래밍 기초</a:t>
            </a:r>
            <a:endParaRPr lang="ko-KR" altLang="en-US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/>
              <a:t>HTML의 역사 </a:t>
            </a:r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1"/>
          </p:nvPr>
        </p:nvSpPr>
        <p:spPr>
          <a:xfrm>
            <a:off x="296983" y="1750209"/>
            <a:ext cx="11262614" cy="405271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lvl="0" algn="l">
              <a:spcBef>
                <a:spcPct val="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팀 </a:t>
            </a:r>
            <a:r>
              <a:rPr lang="ko-KR" altLang="en-US" sz="2800" dirty="0" err="1"/>
              <a:t>버너스리</a:t>
            </a:r>
            <a:r>
              <a:rPr lang="ko-KR" altLang="en-US" sz="2800" dirty="0"/>
              <a:t>(</a:t>
            </a:r>
            <a:r>
              <a:rPr lang="ko-KR" altLang="en-US" sz="2800" dirty="0" err="1"/>
              <a:t>Tim</a:t>
            </a:r>
            <a:r>
              <a:rPr lang="ko-KR" altLang="en-US" sz="2800" dirty="0"/>
              <a:t> </a:t>
            </a:r>
            <a:r>
              <a:rPr lang="ko-KR" altLang="en-US" sz="2800" dirty="0" err="1"/>
              <a:t>Berners</a:t>
            </a:r>
            <a:r>
              <a:rPr lang="ko-KR" altLang="en-US" sz="2800" dirty="0"/>
              <a:t>-Lee)에 의하여 </a:t>
            </a:r>
            <a:r>
              <a:rPr lang="ko-KR" altLang="en-US" sz="2800" dirty="0" smtClean="0"/>
              <a:t>개발</a:t>
            </a:r>
            <a:endParaRPr lang="ko-KR" altLang="en-US" sz="2800" dirty="0"/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endParaRPr lang="en-US" altLang="ko-KR" sz="2800" b="1" dirty="0" smtClean="0"/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b="1" dirty="0" smtClean="0"/>
              <a:t>인터넷의 </a:t>
            </a:r>
            <a:r>
              <a:rPr lang="ko-KR" altLang="en-US" sz="2800" b="1" dirty="0"/>
              <a:t>아버지</a:t>
            </a:r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URL, HTTP, HTML 최초 설계</a:t>
            </a:r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1989년 </a:t>
            </a:r>
            <a:r>
              <a:rPr lang="ko-KR" altLang="en-US" sz="2800" dirty="0" err="1" smtClean="0"/>
              <a:t>CERN</a:t>
            </a:r>
            <a:r>
              <a:rPr lang="ko-KR" altLang="en-US" sz="2800" dirty="0" err="1"/>
              <a:t>의</a:t>
            </a:r>
            <a:r>
              <a:rPr lang="ko-KR" altLang="en-US" sz="2800" dirty="0"/>
              <a:t> 연구자들이 문서를 공유할 수 있는 </a:t>
            </a:r>
            <a:r>
              <a:rPr lang="ko-KR" altLang="en-US" sz="2800" dirty="0" smtClean="0"/>
              <a:t>월드 </a:t>
            </a:r>
            <a:r>
              <a:rPr lang="ko-KR" altLang="en-US" sz="2800" dirty="0" err="1"/>
              <a:t>와이드</a:t>
            </a:r>
            <a:r>
              <a:rPr lang="ko-KR" altLang="en-US" sz="2800" dirty="0"/>
              <a:t> 웹의 하이퍼텍스트 시스템을 고안하여 </a:t>
            </a:r>
            <a:r>
              <a:rPr lang="ko-KR" altLang="en-US" sz="2800" dirty="0" smtClean="0"/>
              <a:t>개발 </a:t>
            </a:r>
            <a:endParaRPr lang="ko-KR" altLang="en-US" sz="2800" dirty="0"/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1990년 최초의 하이퍼텍스트 브라우저와 편집기를 개발</a:t>
            </a:r>
          </a:p>
          <a:p>
            <a:pPr lvl="0" algn="l">
              <a:spcBef>
                <a:spcPct val="16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</a:pPr>
            <a:r>
              <a:rPr lang="ko-KR" altLang="en-US" sz="2800" dirty="0"/>
              <a:t>차세대 웹 기술인 </a:t>
            </a:r>
            <a:r>
              <a:rPr lang="ko-KR" altLang="en-US" sz="2800" dirty="0" err="1"/>
              <a:t>시맨틱</a:t>
            </a:r>
            <a:r>
              <a:rPr lang="ko-KR" altLang="en-US" sz="2800" dirty="0"/>
              <a:t> 웹 기술의 표준화 </a:t>
            </a:r>
            <a:r>
              <a:rPr lang="ko-KR" altLang="en-US" sz="2800" dirty="0" smtClean="0"/>
              <a:t>작업 중</a:t>
            </a:r>
            <a:endParaRPr lang="ko-KR" altLang="en-US" sz="2800" dirty="0"/>
          </a:p>
        </p:txBody>
      </p:sp>
      <p:sp>
        <p:nvSpPr>
          <p:cNvPr id="121" name="Google Shape;121;p9"/>
          <p:cNvSpPr txBox="1">
            <a:spLocks noGrp="1"/>
          </p:cNvSpPr>
          <p:nvPr>
            <p:ph type="sldNum" idx="4294967295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</a:t>
            </a:fld>
            <a:endParaRPr lang="ko-KR" altLang="en-US" dirty="0"/>
          </a:p>
        </p:txBody>
      </p:sp>
      <p:pic>
        <p:nvPicPr>
          <p:cNvPr id="122" name="Google Shape;122;p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351564" y="5938521"/>
            <a:ext cx="6912151" cy="26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W3C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000" dirty="0" smtClean="0"/>
              <a:t>World </a:t>
            </a:r>
            <a:r>
              <a:rPr lang="en-US" altLang="ko-KR" sz="3000" dirty="0"/>
              <a:t>Wide Web </a:t>
            </a:r>
            <a:r>
              <a:rPr lang="en-US" altLang="ko-KR" sz="3000" dirty="0" smtClean="0"/>
              <a:t>Consortium</a:t>
            </a:r>
            <a:r>
              <a:rPr lang="ko-KR" altLang="en-US" sz="3000" dirty="0" smtClean="0"/>
              <a:t>의 약자</a:t>
            </a:r>
            <a:endParaRPr lang="en-US" altLang="ko-KR" sz="3000" dirty="0" smtClean="0"/>
          </a:p>
          <a:p>
            <a:pPr lvl="0"/>
            <a:r>
              <a:rPr lang="ko-KR" altLang="ko-KR" sz="3000" dirty="0" smtClean="0"/>
              <a:t>웹 표준</a:t>
            </a:r>
            <a:r>
              <a:rPr lang="ko-KR" altLang="en-US" sz="3000" dirty="0" smtClean="0"/>
              <a:t>화를</a:t>
            </a:r>
            <a:r>
              <a:rPr lang="ko-KR" altLang="ko-KR" sz="3000" dirty="0" smtClean="0"/>
              <a:t> </a:t>
            </a:r>
            <a:r>
              <a:rPr lang="ko-KR" altLang="en-US" sz="3000" dirty="0" smtClean="0"/>
              <a:t>추진하는 교육</a:t>
            </a:r>
            <a:r>
              <a:rPr lang="en-US" altLang="ko-KR" sz="3000" dirty="0" smtClean="0"/>
              <a:t>/</a:t>
            </a:r>
            <a:r>
              <a:rPr lang="ko-KR" altLang="en-US" sz="3000" dirty="0" smtClean="0"/>
              <a:t>연구기관 및 관련 회사들의 단체</a:t>
            </a:r>
            <a:endParaRPr lang="ko-KR" altLang="ko-KR" sz="3000" dirty="0"/>
          </a:p>
          <a:p>
            <a:pPr lvl="0"/>
            <a:r>
              <a:rPr lang="ko-KR" altLang="ko-KR" sz="3000" dirty="0"/>
              <a:t>팀 </a:t>
            </a:r>
            <a:r>
              <a:rPr lang="ko-KR" altLang="ko-KR" sz="3000" dirty="0" err="1"/>
              <a:t>버너스</a:t>
            </a:r>
            <a:r>
              <a:rPr lang="ko-KR" altLang="ko-KR" sz="3000" dirty="0"/>
              <a:t> 리를 중심으로</a:t>
            </a:r>
            <a:r>
              <a:rPr lang="en-US" altLang="ko-KR" sz="3000" dirty="0"/>
              <a:t> 1994</a:t>
            </a:r>
            <a:r>
              <a:rPr lang="ko-KR" altLang="en-US" sz="3000" dirty="0"/>
              <a:t>년에 설립</a:t>
            </a:r>
          </a:p>
          <a:p>
            <a:pPr lvl="0"/>
            <a:r>
              <a:rPr lang="ko-KR" altLang="ko-KR" sz="3000" dirty="0"/>
              <a:t>웹의 </a:t>
            </a:r>
            <a:r>
              <a:rPr lang="ko-KR" altLang="ko-KR" sz="3000" dirty="0">
                <a:hlinkClick r:id="rId2" tooltip="프로토콜"/>
              </a:rPr>
              <a:t>프로토콜</a:t>
            </a:r>
            <a:r>
              <a:rPr lang="ko-KR" altLang="ko-KR" sz="3000" dirty="0"/>
              <a:t>과 가이드라인을 개발</a:t>
            </a:r>
          </a:p>
          <a:p>
            <a:pPr lvl="0"/>
            <a:r>
              <a:rPr lang="ko-KR" altLang="en-US" sz="3000" dirty="0"/>
              <a:t>홈페이지는 </a:t>
            </a:r>
            <a:r>
              <a:rPr lang="en-US" altLang="ko-KR" sz="3000" u="sng" dirty="0">
                <a:hlinkClick r:id="rId3"/>
              </a:rPr>
              <a:t>http://</a:t>
            </a:r>
            <a:r>
              <a:rPr lang="en-US" altLang="ko-KR" sz="3000" u="sng" dirty="0" smtClean="0">
                <a:hlinkClick r:id="rId3"/>
              </a:rPr>
              <a:t>www.w3.org</a:t>
            </a:r>
            <a:endParaRPr lang="en-US" altLang="ko-KR" sz="3000" u="sng" dirty="0" smtClean="0"/>
          </a:p>
          <a:p>
            <a:pPr lvl="1">
              <a:buClr>
                <a:srgbClr val="FFC000"/>
              </a:buClr>
              <a:buSzPct val="100000"/>
            </a:pPr>
            <a:r>
              <a:rPr lang="en-US" altLang="ko-KR" sz="2400" dirty="0" smtClean="0"/>
              <a:t>HTML, CSS </a:t>
            </a:r>
            <a:r>
              <a:rPr lang="ko-KR" altLang="en-US" sz="2400" dirty="0" err="1" smtClean="0"/>
              <a:t>검사기능</a:t>
            </a:r>
            <a:r>
              <a:rPr lang="ko-KR" altLang="en-US" sz="2400" dirty="0" smtClean="0"/>
              <a:t> 제공</a:t>
            </a:r>
            <a:r>
              <a:rPr lang="en-US" altLang="ko-KR" sz="2400" dirty="0" smtClean="0"/>
              <a:t>(validator)</a:t>
            </a:r>
            <a:endParaRPr lang="ko-KR" altLang="en-US" sz="2400" dirty="0"/>
          </a:p>
        </p:txBody>
      </p:sp>
      <p:pic>
        <p:nvPicPr>
          <p:cNvPr id="412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97" y="5193014"/>
            <a:ext cx="9796586" cy="27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11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5013" y="7386638"/>
            <a:ext cx="10445248" cy="6286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z="5720" dirty="0">
                <a:ea typeface="나눔고딕" panose="020D0604000000000000"/>
              </a:rPr>
              <a:t>HTML</a:t>
            </a:r>
            <a:r>
              <a:rPr lang="ko-KR" altLang="en-US" sz="5720" dirty="0">
                <a:ea typeface="나눔고딕" panose="020D0604000000000000"/>
              </a:rPr>
              <a:t> 버전</a:t>
            </a:r>
            <a:r>
              <a:rPr lang="en-US" altLang="ko-KR" sz="5720" dirty="0">
                <a:ea typeface="나눔고딕" panose="020D0604000000000000"/>
              </a:rPr>
              <a:t> </a:t>
            </a:r>
            <a:endParaRPr lang="ko-KR" altLang="en-US" sz="5720" dirty="0">
              <a:ea typeface="나눔고딕" panose="020D0604000000000000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920259509"/>
              </p:ext>
            </p:extLst>
          </p:nvPr>
        </p:nvGraphicFramePr>
        <p:xfrm>
          <a:off x="585013" y="1727403"/>
          <a:ext cx="10445254" cy="628788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972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9719">
                  <a:extLst>
                    <a:ext uri="{9D8B030D-6E8A-4147-A177-3AD203B41FA5}">
                      <a16:colId xmlns:a16="http://schemas.microsoft.com/office/drawing/2014/main" val="1474299041"/>
                    </a:ext>
                  </a:extLst>
                </a:gridCol>
              </a:tblGrid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8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버전</a:t>
                      </a:r>
                      <a:endParaRPr lang="en-US" altLang="en-US" sz="2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8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공개일</a:t>
                      </a:r>
                      <a:endParaRPr lang="en-US" altLang="en-US" sz="2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8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내용</a:t>
                      </a:r>
                      <a:endParaRPr lang="en-US" altLang="en-US" sz="2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HTML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(1.0)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1991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팀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버너스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리가 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WWW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를 발표하며 내놓은 최초의 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 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버전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25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HTML 2.0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1995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.11.24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최초 표준 지정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1.0V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에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파일 업로드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프레임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이미지 맵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국제화 기능이 추가되며 널리 알려지기 시작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HTML 3.2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1997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.1.14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표준화 작업을 담당하는 </a:t>
                      </a: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W3C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에서 나온 버전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HTML 4.0</a:t>
                      </a:r>
                      <a:endParaRPr lang="en-US" altLang="en-US" sz="1800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1997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.12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Strict, Transitional, Frameset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가지 문서 형태를 지원</a:t>
                      </a:r>
                      <a:endParaRPr lang="en-US" altLang="ko-KR" sz="1600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948574"/>
                  </a:ext>
                </a:extLst>
              </a:tr>
              <a:tr h="63825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HTML 4.01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1999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.12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비주얼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태그가 모두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비권장으로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지정되며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기존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비주얼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태그는 </a:t>
                      </a: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CSS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로 빼서 사용할 것을 권장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XHTML 1.0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2000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.1.26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HTML4.01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XML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형식으로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포팅한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버전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8254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XHTML 1.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lang="en-US" altLang="en-US" sz="1800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8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2001.5.31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XHTML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의 가장 최신 버전이지만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지나치게 엄격한 문법과</a:t>
                      </a:r>
                      <a:r>
                        <a:rPr lang="en-US" altLang="ko-KR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spc="5" baseline="0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HTML5</a:t>
                      </a:r>
                      <a:r>
                        <a:rPr lang="ko-KR" altLang="en-US" sz="1600" spc="5" baseline="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의 최종 권고안 확정으로 인해 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거의 사용되지 않음</a:t>
                      </a:r>
                      <a:endParaRPr lang="en-US" altLang="ko-KR" sz="1600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84309"/>
                  </a:ext>
                </a:extLst>
              </a:tr>
              <a:tr h="638254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strike="sngStrike" spc="5" dirty="0" smtClean="0">
                          <a:latin typeface="Arial"/>
                          <a:ea typeface="+mn-ea"/>
                          <a:cs typeface="+mn-cs"/>
                        </a:rPr>
                        <a:t>XHTML </a:t>
                      </a:r>
                      <a:r>
                        <a:rPr lang="en-US" altLang="ko-KR" sz="1800" strike="sngStrike" spc="5" dirty="0" smtClean="0">
                          <a:latin typeface="Arial"/>
                          <a:ea typeface="+mn-ea"/>
                          <a:cs typeface="+mn-cs"/>
                        </a:rPr>
                        <a:t>2.0</a:t>
                      </a:r>
                      <a:endParaRPr lang="en-US" altLang="en-US" sz="1800" strike="sngStrike" spc="5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XHTML1.1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을 잇는 차기 버전이었으나</a:t>
                      </a: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, 2008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HTML5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로 방향이 </a:t>
                      </a:r>
                      <a:r>
                        <a:rPr lang="ko-KR" altLang="en-US" sz="1600" spc="5" dirty="0" err="1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선회되며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중단된 버전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099420"/>
                  </a:ext>
                </a:extLst>
              </a:tr>
              <a:tr h="6224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>
                          <a:latin typeface="Arial"/>
                          <a:ea typeface="+mn-ea"/>
                          <a:cs typeface="+mn-cs"/>
                        </a:rPr>
                        <a:t>HTML5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spc="5" dirty="0" smtClean="0">
                          <a:latin typeface="Arial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ko-KR" sz="1800" spc="5" dirty="0" smtClean="0">
                          <a:latin typeface="Arial"/>
                          <a:ea typeface="+mn-ea"/>
                          <a:cs typeface="+mn-cs"/>
                        </a:rPr>
                        <a:t>14.</a:t>
                      </a:r>
                      <a:r>
                        <a:rPr lang="en-US" altLang="ko-KR" sz="1800" spc="5" baseline="0" dirty="0" smtClean="0">
                          <a:latin typeface="Arial"/>
                          <a:ea typeface="+mn-ea"/>
                          <a:cs typeface="+mn-cs"/>
                        </a:rPr>
                        <a:t>10.28</a:t>
                      </a:r>
                      <a:endParaRPr lang="en-US" altLang="en-US" sz="18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HTML</a:t>
                      </a:r>
                      <a:r>
                        <a:rPr lang="ko-KR" altLang="en-US" sz="1600" spc="5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의 최신 버전으로서 완전 표준화</a:t>
                      </a:r>
                      <a:endParaRPr lang="en-US" altLang="en-US" sz="1600" spc="5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12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26062"/>
            <a:ext cx="11262614" cy="5529822"/>
          </a:xfrm>
        </p:spPr>
        <p:txBody>
          <a:bodyPr/>
          <a:lstStyle/>
          <a:p>
            <a:pPr lvl="0"/>
            <a:r>
              <a:rPr lang="en-US" altLang="ko-KR" dirty="0"/>
              <a:t>HTML5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의 새로운 </a:t>
            </a:r>
            <a:r>
              <a:rPr lang="ko-KR" altLang="en-US" dirty="0" smtClean="0"/>
              <a:t>표준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0"/>
            <a:r>
              <a:rPr lang="en-US" altLang="ko-KR" dirty="0"/>
              <a:t>W3C</a:t>
            </a:r>
            <a:r>
              <a:rPr lang="ko-KR" altLang="en-US" dirty="0"/>
              <a:t>와 </a:t>
            </a:r>
            <a:r>
              <a:rPr lang="en-US" altLang="ko-KR" dirty="0"/>
              <a:t>WHATWG (Web </a:t>
            </a:r>
            <a:r>
              <a:rPr lang="en-US" altLang="ko-KR" dirty="0" smtClean="0"/>
              <a:t>Hypertext Application </a:t>
            </a:r>
            <a:r>
              <a:rPr lang="en-US" altLang="ko-KR" dirty="0"/>
              <a:t>Technology Working Group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협동 작업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1"/>
            <a:r>
              <a:rPr lang="ko-KR" altLang="en-US" dirty="0"/>
              <a:t>완전한 </a:t>
            </a:r>
            <a:r>
              <a:rPr lang="en-US" altLang="ko-KR" dirty="0"/>
              <a:t>CSS3 </a:t>
            </a:r>
            <a:r>
              <a:rPr lang="ko-KR" altLang="en-US" dirty="0"/>
              <a:t>지원</a:t>
            </a:r>
          </a:p>
          <a:p>
            <a:pPr lvl="1"/>
            <a:r>
              <a:rPr lang="ko-KR" altLang="en-US" dirty="0"/>
              <a:t>비디오와 오디오 지원</a:t>
            </a:r>
          </a:p>
          <a:p>
            <a:pPr lvl="1"/>
            <a:r>
              <a:rPr lang="en-US" altLang="ko-KR" dirty="0"/>
              <a:t>2D/3D </a:t>
            </a:r>
            <a:r>
              <a:rPr lang="ko-KR" altLang="en-US" dirty="0"/>
              <a:t>그래픽 지원 </a:t>
            </a:r>
          </a:p>
          <a:p>
            <a:pPr lvl="1"/>
            <a:r>
              <a:rPr lang="ko-KR" altLang="en-US" dirty="0"/>
              <a:t>로컬 저장소 지원 </a:t>
            </a:r>
          </a:p>
          <a:p>
            <a:pPr lvl="1"/>
            <a:r>
              <a:rPr lang="ko-KR" altLang="en-US" smtClean="0"/>
              <a:t>웹 </a:t>
            </a:r>
            <a:r>
              <a:rPr lang="en-US" altLang="ko-KR" dirty="0"/>
              <a:t>SQL </a:t>
            </a:r>
            <a:r>
              <a:rPr lang="ko-KR" altLang="en-US" dirty="0"/>
              <a:t>데이터베이스 지원 </a:t>
            </a:r>
          </a:p>
          <a:p>
            <a:pPr lvl="1"/>
            <a:r>
              <a:rPr lang="ko-KR" altLang="en-US" dirty="0"/>
              <a:t>웹 애플리케이션 지원 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40" y="4644189"/>
            <a:ext cx="4022896" cy="28116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13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HTML5 </a:t>
            </a:r>
            <a:r>
              <a:rPr lang="ko-KR" altLang="en-US" dirty="0" smtClean="0"/>
              <a:t>멀티미디어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3256427"/>
          </a:xfrm>
        </p:spPr>
        <p:txBody>
          <a:bodyPr/>
          <a:lstStyle/>
          <a:p>
            <a:pPr lvl="0"/>
            <a:r>
              <a:rPr lang="ko-KR" altLang="en-US" sz="3000" dirty="0" smtClean="0"/>
              <a:t>웹 </a:t>
            </a:r>
            <a:r>
              <a:rPr lang="ko-KR" altLang="en-US" sz="3000" dirty="0"/>
              <a:t>브라우저에서 </a:t>
            </a:r>
            <a:r>
              <a:rPr lang="ko-KR" altLang="en-US" sz="3000" dirty="0" smtClean="0"/>
              <a:t>비디오나 오디오를 재생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예전 방법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어도비</a:t>
            </a:r>
            <a:r>
              <a:rPr lang="en-US" altLang="ko-KR" sz="2400" dirty="0" smtClean="0"/>
              <a:t>(adobe)</a:t>
            </a:r>
            <a:r>
              <a:rPr lang="ko-KR" altLang="en-US" sz="2400" dirty="0" smtClean="0"/>
              <a:t>의 플래시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HTML5 : &lt;audio&gt;, &lt;video&gt; </a:t>
            </a:r>
            <a:r>
              <a:rPr lang="ko-KR" altLang="en-US" sz="2400" dirty="0" smtClean="0"/>
              <a:t>태그를 이용해서 지원</a:t>
            </a:r>
            <a:endParaRPr lang="en-US" altLang="ko-KR" sz="2400" dirty="0" smtClean="0"/>
          </a:p>
          <a:p>
            <a:pPr lvl="0"/>
            <a:r>
              <a:rPr lang="ko-KR" altLang="en-US" sz="3000" dirty="0"/>
              <a:t>그래픽을 위한 캔버스 요소 지원</a:t>
            </a:r>
            <a:endParaRPr lang="en-US" altLang="ko-KR" sz="3000" dirty="0"/>
          </a:p>
          <a:p>
            <a:pPr lvl="0"/>
            <a:r>
              <a:rPr lang="ko-KR" altLang="en-US" sz="3000" dirty="0"/>
              <a:t>벡터 그래픽스를 지원하는 </a:t>
            </a:r>
            <a:r>
              <a:rPr lang="en-US" altLang="ko-KR" sz="3000" dirty="0"/>
              <a:t>SVG(Scalable Vector Graphics)</a:t>
            </a:r>
          </a:p>
          <a:p>
            <a:pPr lvl="0"/>
            <a:r>
              <a:rPr lang="en-US" altLang="ko-KR" sz="3000" dirty="0" err="1"/>
              <a:t>WebGL</a:t>
            </a:r>
            <a:r>
              <a:rPr lang="ko-KR" altLang="en-US" sz="3000" dirty="0"/>
              <a:t> </a:t>
            </a:r>
            <a:r>
              <a:rPr lang="en-US" altLang="ko-KR" sz="3000" dirty="0"/>
              <a:t>3D</a:t>
            </a:r>
            <a:r>
              <a:rPr lang="ko-KR" altLang="en-US" sz="3000" dirty="0"/>
              <a:t>를 </a:t>
            </a:r>
            <a:r>
              <a:rPr lang="ko-KR" altLang="en-US" sz="3000" dirty="0" smtClean="0"/>
              <a:t>이용</a:t>
            </a:r>
            <a:r>
              <a:rPr lang="ko-KR" altLang="en-US" sz="3000" dirty="0"/>
              <a:t>한</a:t>
            </a:r>
            <a:r>
              <a:rPr lang="ko-KR" altLang="en-US" sz="3000" dirty="0" smtClean="0"/>
              <a:t> </a:t>
            </a:r>
            <a:r>
              <a:rPr lang="en-US" altLang="ko-KR" sz="3000" dirty="0"/>
              <a:t>3</a:t>
            </a:r>
            <a:r>
              <a:rPr lang="ko-KR" altLang="en-US" sz="3000" dirty="0"/>
              <a:t>차원 그래픽 지원</a:t>
            </a:r>
            <a:endParaRPr lang="en-US" altLang="ko-KR" sz="3000" dirty="0"/>
          </a:p>
          <a:p>
            <a:pPr lvl="0"/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1" y="5368784"/>
            <a:ext cx="4437409" cy="27806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640" y="5368784"/>
            <a:ext cx="4539518" cy="27806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71" y="4989051"/>
            <a:ext cx="2740283" cy="11446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941" y="426573"/>
            <a:ext cx="9701398" cy="990071"/>
          </a:xfrm>
        </p:spPr>
        <p:txBody>
          <a:bodyPr/>
          <a:lstStyle/>
          <a:p>
            <a:pPr lvl="0"/>
            <a:r>
              <a:rPr lang="en-US" altLang="ko-KR" dirty="0" smtClean="0"/>
              <a:t>HTML5</a:t>
            </a:r>
            <a:r>
              <a:rPr lang="ko-KR" altLang="en-US" dirty="0" smtClean="0"/>
              <a:t>의 신기능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705730"/>
            <a:ext cx="10394576" cy="6994517"/>
          </a:xfrm>
        </p:spPr>
        <p:txBody>
          <a:bodyPr/>
          <a:lstStyle/>
          <a:p>
            <a:pPr lvl="0"/>
            <a:r>
              <a:rPr lang="ko-KR" altLang="en-US" sz="3000" dirty="0"/>
              <a:t>오프라인 웹 애플리케이션 </a:t>
            </a:r>
            <a:endParaRPr lang="en-US" altLang="ko-KR" sz="3000" dirty="0"/>
          </a:p>
          <a:p>
            <a:pPr marL="0" lvl="0" indent="0">
              <a:buNone/>
            </a:pPr>
            <a:r>
              <a:rPr lang="en-US" altLang="ko-KR" sz="3000" dirty="0" smtClean="0"/>
              <a:t>		</a:t>
            </a:r>
            <a:r>
              <a:rPr lang="en-US" altLang="ko-KR" sz="2800" dirty="0" smtClean="0"/>
              <a:t>- </a:t>
            </a:r>
            <a:r>
              <a:rPr lang="ko-KR" altLang="en-US" sz="2800" dirty="0"/>
              <a:t>네트워크가 연결되지 않은 </a:t>
            </a:r>
            <a:r>
              <a:rPr lang="ko-KR" altLang="en-US" sz="2800" dirty="0" smtClean="0"/>
              <a:t>상태에서도 </a:t>
            </a:r>
            <a:r>
              <a:rPr lang="ko-KR" altLang="en-US" sz="2800" dirty="0"/>
              <a:t>실행 </a:t>
            </a:r>
            <a:r>
              <a:rPr lang="ko-KR" altLang="en-US" sz="2800" dirty="0" smtClean="0"/>
              <a:t>가능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드래그 </a:t>
            </a:r>
            <a:r>
              <a:rPr lang="ko-KR" altLang="en-US" sz="3000" dirty="0"/>
              <a:t>앤 드롭</a:t>
            </a:r>
            <a:r>
              <a:rPr lang="en-US" altLang="ko-KR" sz="3000" dirty="0"/>
              <a:t>(Drag-and-drop) 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	- </a:t>
            </a:r>
            <a:r>
              <a:rPr lang="ko-KR" altLang="en-US" sz="2800" dirty="0"/>
              <a:t>요소들을 마우스로 </a:t>
            </a:r>
            <a:r>
              <a:rPr lang="ko-KR" altLang="en-US" sz="2800" dirty="0" smtClean="0"/>
              <a:t>끌어서 </a:t>
            </a:r>
            <a:r>
              <a:rPr lang="ko-KR" altLang="en-US" sz="2800" dirty="0"/>
              <a:t>넣을 수 </a:t>
            </a:r>
            <a:r>
              <a:rPr lang="ko-KR" altLang="en-US" sz="2800" dirty="0" smtClean="0"/>
              <a:t>있음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웹 </a:t>
            </a:r>
            <a:r>
              <a:rPr lang="ko-KR" altLang="en-US" sz="3000" dirty="0"/>
              <a:t>스토리지</a:t>
            </a:r>
            <a:r>
              <a:rPr lang="en-US" altLang="ko-KR" sz="3000" dirty="0"/>
              <a:t>(Web Storage) 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 smtClean="0"/>
              <a:t>		- </a:t>
            </a:r>
            <a:r>
              <a:rPr lang="ko-KR" altLang="en-US" sz="2800" dirty="0"/>
              <a:t>쿠키를 대체할 수 있는 웹 </a:t>
            </a:r>
            <a:r>
              <a:rPr lang="ko-KR" altLang="en-US" sz="2800" dirty="0" smtClean="0"/>
              <a:t>저장소 </a:t>
            </a:r>
            <a:r>
              <a:rPr lang="ko-KR" altLang="en-US" sz="2800" dirty="0"/>
              <a:t>기능 </a:t>
            </a:r>
            <a:r>
              <a:rPr lang="ko-KR" altLang="en-US" sz="2800" dirty="0" smtClean="0"/>
              <a:t>제공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위치 </a:t>
            </a:r>
            <a:r>
              <a:rPr lang="ko-KR" altLang="en-US" sz="3000" dirty="0"/>
              <a:t>정보</a:t>
            </a:r>
            <a:r>
              <a:rPr lang="en-US" altLang="ko-KR" sz="3000" dirty="0"/>
              <a:t>(Geolocation) </a:t>
            </a:r>
            <a:r>
              <a:rPr lang="ko-KR" altLang="en-US" sz="3000" dirty="0" smtClean="0"/>
              <a:t>제공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3000" dirty="0" smtClean="0"/>
              <a:t>		- </a:t>
            </a:r>
            <a:r>
              <a:rPr lang="ko-KR" altLang="en-US" sz="3000" dirty="0"/>
              <a:t>지도 </a:t>
            </a:r>
            <a:r>
              <a:rPr lang="ko-KR" altLang="en-US" sz="3000" dirty="0" smtClean="0"/>
              <a:t>기능</a:t>
            </a:r>
            <a:endParaRPr lang="en-US" altLang="ko-KR" sz="3000" dirty="0" smtClean="0"/>
          </a:p>
          <a:p>
            <a:pPr lvl="0"/>
            <a:r>
              <a:rPr lang="ko-KR" altLang="en-US" sz="3000" strike="sngStrike" dirty="0" smtClean="0"/>
              <a:t>웹 </a:t>
            </a:r>
            <a:r>
              <a:rPr lang="en-US" altLang="ko-KR" sz="3000" strike="sngStrike" dirty="0"/>
              <a:t>SQL </a:t>
            </a:r>
            <a:r>
              <a:rPr lang="ko-KR" altLang="en-US" sz="3000" strike="sngStrike" dirty="0"/>
              <a:t>데이터베이스</a:t>
            </a:r>
            <a:r>
              <a:rPr lang="en-US" altLang="ko-KR" sz="3000" strike="sngStrike" dirty="0"/>
              <a:t>(Web SQL Database</a:t>
            </a:r>
            <a:r>
              <a:rPr lang="en-US" altLang="ko-KR" sz="3000" strike="sngStrike" dirty="0" smtClean="0"/>
              <a:t>)</a:t>
            </a:r>
          </a:p>
          <a:p>
            <a:pPr lvl="0"/>
            <a:r>
              <a:rPr lang="ko-KR" altLang="en-US" sz="3000" dirty="0" smtClean="0"/>
              <a:t>파일 </a:t>
            </a:r>
            <a:r>
              <a:rPr lang="en-US" altLang="ko-KR" sz="3000" dirty="0"/>
              <a:t>API </a:t>
            </a:r>
            <a:r>
              <a:rPr lang="ko-KR" altLang="en-US" sz="3000" dirty="0"/>
              <a:t>지원 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 smtClean="0"/>
              <a:t>		- </a:t>
            </a:r>
            <a:r>
              <a:rPr lang="ko-KR" altLang="en-US" sz="2800" dirty="0"/>
              <a:t>파일 업로드와 파일 관리 기능 </a:t>
            </a:r>
            <a:r>
              <a:rPr lang="ko-KR" altLang="en-US" sz="2800" dirty="0" smtClean="0"/>
              <a:t>제공</a:t>
            </a:r>
            <a:endParaRPr lang="en-US" altLang="ko-KR" sz="2800" dirty="0" smtClean="0"/>
          </a:p>
          <a:p>
            <a:pPr lvl="0"/>
            <a:r>
              <a:rPr lang="ko-KR" altLang="en-US" sz="3000" dirty="0" smtClean="0"/>
              <a:t>웹 소켓</a:t>
            </a:r>
            <a:r>
              <a:rPr lang="en-US" altLang="ko-KR" sz="3000" dirty="0"/>
              <a:t>(</a:t>
            </a:r>
            <a:r>
              <a:rPr lang="en-US" altLang="ko-KR" sz="3000" dirty="0" smtClean="0"/>
              <a:t>Web Socket</a:t>
            </a:r>
            <a:r>
              <a:rPr lang="en-US" altLang="ko-KR" sz="3000" dirty="0"/>
              <a:t>) API </a:t>
            </a:r>
            <a:r>
              <a:rPr lang="ko-KR" altLang="en-US" sz="3000" dirty="0" smtClean="0"/>
              <a:t>제공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2800" dirty="0" smtClean="0"/>
              <a:t>		- </a:t>
            </a:r>
            <a:r>
              <a:rPr lang="ko-KR" altLang="en-US" sz="2800" dirty="0"/>
              <a:t>서버와 브라우저 간의 양방 향 통신 기능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17578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940" y="280856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en-US" altLang="ko-KR" sz="5400"/>
              <a:t>HTML5 </a:t>
            </a:r>
            <a:r>
              <a:rPr lang="ko-KR" altLang="en-US" sz="5400"/>
              <a:t>지원 여부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743" y="8127735"/>
            <a:ext cx="287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Arial"/>
                <a:ea typeface="+mn-ea"/>
                <a:cs typeface="+mj-cs"/>
              </a:rPr>
              <a:t>http://html5test.com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8476" y="1406907"/>
            <a:ext cx="8302311" cy="26184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9178" y="4231183"/>
            <a:ext cx="8280907" cy="35609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5f4e3c47_1_8"/>
          <p:cNvSpPr txBox="1">
            <a:spLocks noGrp="1"/>
          </p:cNvSpPr>
          <p:nvPr>
            <p:ph type="sldNum" idx="4294967295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17</a:t>
            </a:fld>
            <a:endParaRPr lang="ko-KR" altLang="en-US"/>
          </a:p>
        </p:txBody>
      </p:sp>
      <p:pic>
        <p:nvPicPr>
          <p:cNvPr id="153" name="Google Shape;153;g625f4e3c47_1_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862750" y="176926"/>
            <a:ext cx="7752275" cy="84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63" y="4438609"/>
            <a:ext cx="676275" cy="676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903" y="3164145"/>
            <a:ext cx="676275" cy="676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122" y="1106648"/>
            <a:ext cx="676275" cy="676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13" y="4438608"/>
            <a:ext cx="676275" cy="676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87" y="1583330"/>
            <a:ext cx="1050977" cy="10509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27" y="1551114"/>
            <a:ext cx="10334625" cy="7048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웹브라우저 점유율</a:t>
            </a:r>
            <a:r>
              <a:rPr lang="en-US" altLang="ko-KR"/>
              <a:t>(</a:t>
            </a:r>
            <a:r>
              <a:rPr lang="ko-KR" altLang="en-US"/>
              <a:t>전세계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DEB8132-3E69-42D4-86FC-16113E9DD667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61" y="2188959"/>
            <a:ext cx="9540958" cy="5536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g7946704ce5_0_0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09954" y="152400"/>
            <a:ext cx="10744199" cy="7711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09955" y="7863840"/>
            <a:ext cx="5363308" cy="646331"/>
          </a:xfrm>
          <a:prstGeom prst="rect">
            <a:avLst/>
          </a:prstGeom>
          <a:solidFill>
            <a:srgbClr val="A2EA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화면을 </a:t>
            </a:r>
            <a:r>
              <a:rPr lang="ko-KR" altLang="en-US" b="1" dirty="0" smtClean="0"/>
              <a:t>웹 페이지로 </a:t>
            </a:r>
            <a:r>
              <a:rPr lang="ko-KR" altLang="en-US" b="1" dirty="0"/>
              <a:t>표시하고</a:t>
            </a:r>
            <a:r>
              <a:rPr lang="en-US" altLang="ko-KR" b="1" dirty="0"/>
              <a:t>,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사용자가 </a:t>
            </a:r>
            <a:r>
              <a:rPr lang="ko-KR" altLang="en-US" b="1" dirty="0"/>
              <a:t>원하는 기능을 수행하도록 지원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3262" y="7863840"/>
            <a:ext cx="5380891" cy="646331"/>
          </a:xfrm>
          <a:prstGeom prst="rect">
            <a:avLst/>
          </a:prstGeom>
          <a:solidFill>
            <a:srgbClr val="54699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나 인터페이스 등을 </a:t>
            </a:r>
            <a:r>
              <a:rPr lang="ko-KR" altLang="en-US" b="1" dirty="0" smtClean="0"/>
              <a:t>통해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시스템 </a:t>
            </a:r>
            <a:r>
              <a:rPr lang="ko-KR" altLang="en-US" b="1" dirty="0"/>
              <a:t>구성 실체에 접근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2</a:t>
            </a:r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웹브라우저 점유율</a:t>
            </a:r>
            <a:r>
              <a:rPr lang="en-US" altLang="ko-KR"/>
              <a:t>(</a:t>
            </a:r>
            <a:r>
              <a:rPr lang="ko-KR" altLang="en-US"/>
              <a:t>대한민국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DEB8132-3E69-42D4-86FC-16113E9DD667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71" y="2167783"/>
            <a:ext cx="9282338" cy="5581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 브라우저의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/>
              <a:t>다양한 웹 브라우저에서 어떤 브라우저를 사용해야 할까</a:t>
            </a:r>
            <a:r>
              <a:rPr lang="en-US" altLang="ko-KR" sz="3000" dirty="0"/>
              <a:t>?</a:t>
            </a:r>
          </a:p>
          <a:p>
            <a:pPr lvl="1"/>
            <a:r>
              <a:rPr lang="ko-KR" altLang="en-US" sz="2400" dirty="0"/>
              <a:t>정답은 없다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사용자로서 개인적으로 좋아하고 편하다고 생각하는 </a:t>
            </a:r>
            <a:r>
              <a:rPr lang="ko-KR" altLang="en-US" sz="2400" dirty="0" smtClean="0"/>
              <a:t>브라우저를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사용하면 </a:t>
            </a:r>
            <a:r>
              <a:rPr lang="ko-KR" altLang="en-US" sz="2400" dirty="0"/>
              <a:t>된다</a:t>
            </a:r>
            <a:r>
              <a:rPr lang="en-US" altLang="ko-KR" sz="2400" dirty="0"/>
              <a:t>.</a:t>
            </a:r>
          </a:p>
          <a:p>
            <a:pPr lvl="0"/>
            <a:endParaRPr lang="en-US" altLang="ko-KR" dirty="0" smtClean="0"/>
          </a:p>
          <a:p>
            <a:pPr lvl="0"/>
            <a:r>
              <a:rPr lang="ko-KR" altLang="en-US" sz="3000" dirty="0" smtClean="0"/>
              <a:t>하지만 공통된 표준의 </a:t>
            </a:r>
            <a:r>
              <a:rPr lang="en-US" altLang="ko-KR" sz="3000" dirty="0" smtClean="0"/>
              <a:t>HTML</a:t>
            </a:r>
            <a:r>
              <a:rPr lang="ko-KR" altLang="en-US" sz="3000" dirty="0"/>
              <a:t>과 </a:t>
            </a:r>
            <a:r>
              <a:rPr lang="en-US" altLang="ko-KR" sz="3000" dirty="0" smtClean="0"/>
              <a:t>CSS</a:t>
            </a:r>
            <a:r>
              <a:rPr lang="ko-KR" altLang="en-US" sz="3000" dirty="0" smtClean="0"/>
              <a:t>도 브라우저마다 </a:t>
            </a:r>
            <a:r>
              <a:rPr lang="ko-KR" altLang="en-US" sz="3000" dirty="0"/>
              <a:t>지원하는 정도가 조금씩 다르다</a:t>
            </a:r>
            <a:r>
              <a:rPr lang="en-US" altLang="ko-KR" sz="3000" dirty="0"/>
              <a:t>.</a:t>
            </a:r>
          </a:p>
          <a:p>
            <a:pPr lvl="0"/>
            <a:endParaRPr lang="en-US" altLang="ko-KR" dirty="0" smtClean="0"/>
          </a:p>
          <a:p>
            <a:pPr lvl="0"/>
            <a:r>
              <a:rPr lang="ko-KR" altLang="en-US" sz="3000" dirty="0" smtClean="0"/>
              <a:t>따라서 </a:t>
            </a:r>
            <a:r>
              <a:rPr lang="ko-KR" altLang="en-US" sz="3000" dirty="0"/>
              <a:t>현재 다양한 브라우저가 존재하는 </a:t>
            </a:r>
            <a:r>
              <a:rPr lang="ko-KR" altLang="en-US" sz="3000" dirty="0" smtClean="0"/>
              <a:t>만큼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사용자에게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ko-KR" altLang="en-US" sz="3000" dirty="0" smtClean="0"/>
              <a:t>   배포되는 </a:t>
            </a:r>
            <a:r>
              <a:rPr lang="en-US" altLang="ko-KR" sz="3000" dirty="0"/>
              <a:t>HTML</a:t>
            </a:r>
            <a:r>
              <a:rPr lang="ko-KR" altLang="en-US" sz="3000" dirty="0"/>
              <a:t>문서를 작성할 때는 </a:t>
            </a:r>
            <a:r>
              <a:rPr lang="ko-KR" altLang="en-US" sz="3000" dirty="0" smtClean="0"/>
              <a:t>여러 </a:t>
            </a:r>
            <a:r>
              <a:rPr lang="ko-KR" altLang="en-US" sz="3000" dirty="0"/>
              <a:t>브라우저를 </a:t>
            </a:r>
            <a:r>
              <a:rPr lang="ko-KR" altLang="en-US" sz="3000" dirty="0" smtClean="0"/>
              <a:t>사용해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ko-KR" altLang="en-US" sz="3000" dirty="0" smtClean="0"/>
              <a:t>다양한 </a:t>
            </a:r>
            <a:r>
              <a:rPr lang="ko-KR" altLang="en-US" sz="3000" dirty="0"/>
              <a:t>환경에서 테스트해야 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30733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HTML5+CSS3+Javascript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/>
              <a:t>웹 페이지의 내용은 </a:t>
            </a:r>
            <a:r>
              <a:rPr lang="en-US" altLang="ko-KR" sz="3000" dirty="0"/>
              <a:t>HTML5</a:t>
            </a:r>
            <a:r>
              <a:rPr lang="ko-KR" altLang="en-US" sz="3000" dirty="0"/>
              <a:t>로 작성</a:t>
            </a:r>
          </a:p>
          <a:p>
            <a:pPr lvl="0"/>
            <a:r>
              <a:rPr lang="ko-KR" altLang="en-US" sz="3000" dirty="0"/>
              <a:t>웹 페이지의 스타일은 </a:t>
            </a:r>
            <a:r>
              <a:rPr lang="en-US" altLang="ko-KR" sz="3000" dirty="0"/>
              <a:t>CSS3</a:t>
            </a:r>
            <a:r>
              <a:rPr lang="ko-KR" altLang="en-US" sz="3000" dirty="0"/>
              <a:t>로 지정</a:t>
            </a:r>
          </a:p>
          <a:p>
            <a:pPr lvl="0"/>
            <a:r>
              <a:rPr lang="ko-KR" altLang="en-US" sz="3000" dirty="0"/>
              <a:t>웹 페이지의 상호작용은 자바스크립트로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27" y="3698592"/>
            <a:ext cx="6661426" cy="405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819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편집기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메모장</a:t>
            </a:r>
            <a:r>
              <a:rPr lang="en-US" altLang="ko-KR" dirty="0"/>
              <a:t>, </a:t>
            </a:r>
            <a:r>
              <a:rPr lang="en-US" altLang="ko-KR" dirty="0" err="1"/>
              <a:t>UltraEdit</a:t>
            </a:r>
            <a:r>
              <a:rPr lang="en-US" altLang="ko-KR" dirty="0"/>
              <a:t>, </a:t>
            </a:r>
            <a:r>
              <a:rPr lang="en-US" altLang="ko-KR" dirty="0" err="1"/>
              <a:t>EditPlus</a:t>
            </a:r>
            <a:r>
              <a:rPr lang="en-US" altLang="ko-KR" dirty="0"/>
              <a:t>, </a:t>
            </a:r>
            <a:r>
              <a:rPr lang="en-US" altLang="ko-KR" dirty="0" smtClean="0"/>
              <a:t>eclipse,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Visual </a:t>
            </a:r>
            <a:r>
              <a:rPr lang="en-US" altLang="ko-KR" dirty="0"/>
              <a:t>Studio 2012 Express for </a:t>
            </a:r>
            <a:r>
              <a:rPr lang="en-US" altLang="ko-KR" dirty="0" smtClean="0"/>
              <a:t>Web, </a:t>
            </a:r>
            <a:r>
              <a:rPr lang="en-US" altLang="ko-KR" dirty="0"/>
              <a:t>Notepad++</a:t>
            </a:r>
          </a:p>
          <a:p>
            <a:pPr lvl="0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79" y="3135273"/>
            <a:ext cx="8094721" cy="50493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메모장을</a:t>
            </a:r>
            <a:r>
              <a:rPr lang="en-US" altLang="ko-KR"/>
              <a:t> </a:t>
            </a:r>
            <a:r>
              <a:rPr lang="ko-KR" altLang="en-US"/>
              <a:t>이용한 </a:t>
            </a:r>
            <a:r>
              <a:rPr lang="en-US" altLang="ko-KR"/>
              <a:t>HTML </a:t>
            </a:r>
            <a:r>
              <a:rPr lang="ko-KR" altLang="en-US"/>
              <a:t>작성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dirty="0" smtClean="0"/>
              <a:t>메모장에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의 기본 구문을 입력한다</a:t>
            </a:r>
            <a:r>
              <a:rPr lang="en-US" altLang="ko-KR" dirty="0"/>
              <a:t>. </a:t>
            </a:r>
          </a:p>
          <a:p>
            <a:pPr marL="594068" indent="-594068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20" y="2650832"/>
            <a:ext cx="8104240" cy="5267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메모장을</a:t>
            </a:r>
            <a:r>
              <a:rPr lang="en-US" altLang="ko-KR"/>
              <a:t> </a:t>
            </a:r>
            <a:r>
              <a:rPr lang="ko-KR" altLang="en-US"/>
              <a:t>이용한 </a:t>
            </a:r>
            <a:r>
              <a:rPr lang="en-US" altLang="ko-KR"/>
              <a:t>HTML </a:t>
            </a:r>
            <a:r>
              <a:rPr lang="ko-KR" altLang="en-US"/>
              <a:t>작성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2"/>
            </a:pPr>
            <a:r>
              <a:rPr lang="ko-KR" altLang="en-US" sz="3000" dirty="0"/>
              <a:t>입력된 </a:t>
            </a:r>
            <a:r>
              <a:rPr lang="ko-KR" altLang="en-US" sz="3000" dirty="0" smtClean="0"/>
              <a:t>내용</a:t>
            </a:r>
            <a:r>
              <a:rPr lang="en-US" altLang="ko-KR" sz="3000" dirty="0" smtClean="0"/>
              <a:t>(HTML </a:t>
            </a:r>
            <a:r>
              <a:rPr lang="ko-KR" altLang="en-US" sz="3000" dirty="0" smtClean="0"/>
              <a:t>코드</a:t>
            </a:r>
            <a:r>
              <a:rPr lang="en-US" altLang="ko-KR" sz="3000" dirty="0" smtClean="0"/>
              <a:t>)</a:t>
            </a:r>
            <a:r>
              <a:rPr lang="ko-KR" altLang="en-US" sz="3000" dirty="0" smtClean="0"/>
              <a:t>을 파일로 </a:t>
            </a:r>
            <a:r>
              <a:rPr lang="ko-KR" altLang="en-US" sz="3000" dirty="0"/>
              <a:t>저장한다</a:t>
            </a:r>
            <a:r>
              <a:rPr lang="en-US" altLang="ko-KR" sz="3000" dirty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* 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파일</a:t>
            </a:r>
            <a:r>
              <a:rPr lang="en-US" altLang="ko-KR" sz="2400" dirty="0" smtClean="0"/>
              <a:t>] </a:t>
            </a:r>
            <a:r>
              <a:rPr lang="en-US" altLang="ko-KR" sz="2400" dirty="0"/>
              <a:t>→ [</a:t>
            </a:r>
            <a:r>
              <a:rPr lang="ko-KR" altLang="en-US" sz="2400" dirty="0"/>
              <a:t>다른 이름으로 저장</a:t>
            </a:r>
            <a:r>
              <a:rPr lang="en-US" altLang="ko-KR" sz="2400" dirty="0"/>
              <a:t>] </a:t>
            </a:r>
            <a:r>
              <a:rPr lang="ko-KR" altLang="en-US" sz="2400" dirty="0"/>
              <a:t>선택 후 파일 이름 </a:t>
            </a:r>
            <a:r>
              <a:rPr lang="ko-KR" altLang="en-US" sz="2400" dirty="0" smtClean="0"/>
              <a:t>작성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* </a:t>
            </a:r>
            <a:r>
              <a:rPr lang="ko-KR" altLang="en-US" sz="2400" dirty="0"/>
              <a:t>‘</a:t>
            </a:r>
            <a:r>
              <a:rPr lang="en-US" altLang="ko-KR" sz="2400" dirty="0"/>
              <a:t>.html’ </a:t>
            </a:r>
            <a:r>
              <a:rPr lang="ko-KR" altLang="en-US" sz="2400" dirty="0" err="1"/>
              <a:t>확장자를</a:t>
            </a:r>
            <a:r>
              <a:rPr lang="ko-KR" altLang="en-US" sz="2400" dirty="0"/>
              <a:t> 붙여서 저장 </a:t>
            </a:r>
            <a:r>
              <a:rPr lang="en-US" altLang="ko-KR" sz="2400" dirty="0"/>
              <a:t>(</a:t>
            </a:r>
            <a:r>
              <a:rPr lang="ko-KR" altLang="en-US" sz="2400" dirty="0"/>
              <a:t>예시</a:t>
            </a:r>
            <a:r>
              <a:rPr lang="en-US" altLang="ko-KR" sz="2400" dirty="0"/>
              <a:t>: </a:t>
            </a:r>
            <a:r>
              <a:rPr lang="en-US" altLang="ko-KR" sz="2400" dirty="0" smtClean="0"/>
              <a:t>code.html)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51" y="4711366"/>
            <a:ext cx="4305925" cy="27881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615" y="3917532"/>
            <a:ext cx="5418513" cy="43758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파일 실행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3"/>
            </a:pPr>
            <a:r>
              <a:rPr lang="ko-KR" altLang="en-US" dirty="0"/>
              <a:t>저장된 </a:t>
            </a:r>
            <a:r>
              <a:rPr lang="en-US" altLang="ko-KR" dirty="0"/>
              <a:t>HTML </a:t>
            </a:r>
            <a:r>
              <a:rPr lang="ko-KR" altLang="en-US" dirty="0"/>
              <a:t>파일을 더블클릭하여 실행한다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74" y="3002756"/>
            <a:ext cx="8366832" cy="45410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소스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4"/>
            </a:pPr>
            <a:r>
              <a:rPr lang="ko-KR" altLang="en-US" dirty="0"/>
              <a:t>마우스 오른쪽 버튼을 누르고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페이지 소스 보기</a:t>
            </a:r>
            <a:r>
              <a:rPr lang="en-US" altLang="ko-KR" dirty="0"/>
              <a:t>] </a:t>
            </a:r>
            <a:r>
              <a:rPr lang="ko-KR" altLang="en-US" dirty="0"/>
              <a:t>메뉴를 선택하면 현재 페이지의 </a:t>
            </a:r>
            <a:r>
              <a:rPr lang="en-US" altLang="ko-KR" dirty="0"/>
              <a:t>HTML </a:t>
            </a:r>
            <a:r>
              <a:rPr lang="ko-KR" altLang="en-US" dirty="0"/>
              <a:t>소스를 볼 수 있다</a:t>
            </a:r>
            <a:r>
              <a:rPr lang="en-US" altLang="ko-KR" dirty="0"/>
              <a:t>. </a:t>
            </a:r>
          </a:p>
          <a:p>
            <a:pPr marL="594068" indent="-594068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75" y="3059906"/>
            <a:ext cx="8472130" cy="45981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en-US" altLang="ko-KR" sz="5717" dirty="0">
                <a:cs typeface="+mj-cs"/>
              </a:rPr>
              <a:t>&lt;!</a:t>
            </a:r>
            <a:r>
              <a:rPr lang="en-US" altLang="ko-KR" sz="5717" dirty="0" err="1">
                <a:cs typeface="+mj-cs"/>
              </a:rPr>
              <a:t>DOCTYPE</a:t>
            </a:r>
            <a:r>
              <a:rPr lang="en-US" altLang="ko-KR" sz="5717" dirty="0">
                <a:cs typeface="+mj-cs"/>
              </a:rPr>
              <a:t>&gt; </a:t>
            </a:r>
            <a:r>
              <a:rPr lang="ko-KR" altLang="en-US" sz="5717" dirty="0">
                <a:cs typeface="+mj-cs"/>
              </a:rPr>
              <a:t>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3967308"/>
            <a:ext cx="11262614" cy="3418426"/>
          </a:xfrm>
        </p:spPr>
        <p:txBody>
          <a:bodyPr/>
          <a:lstStyle/>
          <a:p>
            <a:pPr lvl="0"/>
            <a:r>
              <a:rPr lang="en-US" altLang="ko-KR" dirty="0" err="1" smtClean="0"/>
              <a:t>HTML5</a:t>
            </a:r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HTML 4.01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XHTML 1.0</a:t>
            </a:r>
            <a:endParaRPr lang="ko-KR" altLang="en-US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454219" y="4581516"/>
            <a:ext cx="10939054" cy="4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j-cs"/>
              </a:rPr>
              <a:t>&lt;!DOCTYPE html&gt;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454219" y="5775796"/>
            <a:ext cx="10939054" cy="90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j-cs"/>
              </a:rPr>
              <a:t>&lt;!DOCTYPE html public "-//W3C//DTD HTML 4.01 Transitional//EN" </a:t>
            </a:r>
            <a:r>
              <a:rPr lang="en-US" altLang="ko-KR" sz="2339" b="1" dirty="0" smtClean="0">
                <a:latin typeface="Arial"/>
                <a:ea typeface="+mn-ea"/>
                <a:cs typeface="+mj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j-cs"/>
              </a:rPr>
              <a:t>http://www.w3.org/TR/html4/loose.dtd"&gt;</a:t>
            </a:r>
          </a:p>
        </p:txBody>
      </p:sp>
      <p:sp>
        <p:nvSpPr>
          <p:cNvPr id="7" name="내용 개체 틀 2"/>
          <p:cNvSpPr txBox="1"/>
          <p:nvPr/>
        </p:nvSpPr>
        <p:spPr>
          <a:xfrm>
            <a:off x="454219" y="7505731"/>
            <a:ext cx="10939054" cy="90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j-cs"/>
              </a:rPr>
              <a:t>&lt;!DOCTYPE html public "-//W3C//DTD XHTML 1.0 Transitional//EN" "http://www.w3.org/TR/xhtml1/DTD/xhtml1-transitional.dtd"&gt;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551114"/>
            <a:ext cx="11262614" cy="20284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kern="0" dirty="0" smtClean="0"/>
              <a:t>문서 형식 선언 </a:t>
            </a:r>
            <a:r>
              <a:rPr lang="en-US" altLang="ko-KR" kern="0" dirty="0" smtClean="0"/>
              <a:t>(Document Type Definition)</a:t>
            </a:r>
          </a:p>
          <a:p>
            <a:pPr eaLnBrk="1" hangingPunct="1"/>
            <a:r>
              <a:rPr lang="en-US" altLang="ko-KR" kern="0" dirty="0" smtClean="0"/>
              <a:t>HTML</a:t>
            </a:r>
            <a:r>
              <a:rPr lang="ko-KR" altLang="en-US" kern="0" dirty="0" smtClean="0"/>
              <a:t>의 종류와 버전을 지정하고 브라우저에 알리는 역할로 문서 최 상단에 위치해야 하며 </a:t>
            </a:r>
            <a:r>
              <a:rPr lang="en-US" altLang="ko-KR" kern="0" dirty="0" smtClean="0"/>
              <a:t>&lt;html&gt;</a:t>
            </a:r>
            <a:r>
              <a:rPr lang="ko-KR" altLang="en-US" kern="0" dirty="0" smtClean="0"/>
              <a:t>태그를 정의하기 전 먼저 선언되어야 함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86146093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요소</a:t>
            </a:r>
            <a:r>
              <a:rPr lang="en-US" altLang="ko-KR"/>
              <a:t>(element)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524258"/>
            <a:ext cx="11262614" cy="5660327"/>
          </a:xfrm>
        </p:spPr>
        <p:txBody>
          <a:bodyPr/>
          <a:lstStyle/>
          <a:p>
            <a:pPr lvl="0"/>
            <a:r>
              <a:rPr lang="ko-KR" altLang="en-US" dirty="0" smtClean="0"/>
              <a:t>시작 태그</a:t>
            </a:r>
            <a:r>
              <a:rPr lang="en-US" altLang="ko-KR" dirty="0" smtClean="0"/>
              <a:t>,</a:t>
            </a:r>
            <a:r>
              <a:rPr lang="ko-KR" altLang="en-US" dirty="0" smtClean="0"/>
              <a:t> 콘텐츠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 태그로 정의된 문서 </a:t>
            </a:r>
            <a:r>
              <a:rPr lang="ko-KR" altLang="en-US" dirty="0"/>
              <a:t>구성 요소</a:t>
            </a:r>
          </a:p>
          <a:p>
            <a:pPr lvl="0"/>
            <a:r>
              <a:rPr lang="ko-KR" altLang="en-US" dirty="0" smtClean="0"/>
              <a:t>콘텐츠가 없는 빈 요소는 종료 태그가 없음</a:t>
            </a:r>
            <a:r>
              <a:rPr lang="en-US" altLang="ko-KR" dirty="0" smtClean="0"/>
              <a:t>(ex.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&gt;)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847228" y="5707744"/>
            <a:ext cx="9641763" cy="712887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title&gt;</a:t>
            </a:r>
            <a:r>
              <a:rPr lang="en-US" altLang="ko-KR" sz="2339" b="1" dirty="0" smtClean="0">
                <a:latin typeface="Arial"/>
                <a:ea typeface="+mn-ea"/>
                <a:cs typeface="+mj-cs"/>
              </a:rPr>
              <a:t>WEB </a:t>
            </a:r>
            <a:r>
              <a:rPr lang="ko-KR" altLang="en-US" sz="2339" b="1" dirty="0" smtClean="0">
                <a:latin typeface="Arial"/>
                <a:ea typeface="+mn-ea"/>
                <a:cs typeface="+mj-cs"/>
              </a:rPr>
              <a:t>기초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title&gt;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228" y="4806257"/>
            <a:ext cx="281156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Arial"/>
                <a:ea typeface="+mn-ea"/>
                <a:cs typeface="+mj-cs"/>
              </a:rPr>
              <a:t>시작 태그</a:t>
            </a:r>
            <a:r>
              <a:rPr lang="en-US" altLang="ko-KR" b="1" dirty="0">
                <a:latin typeface="Arial"/>
                <a:ea typeface="+mn-ea"/>
                <a:cs typeface="+mj-cs"/>
              </a:rPr>
              <a:t>(start tag)</a:t>
            </a:r>
            <a:endParaRPr lang="ko-KR" altLang="en-US" b="1" dirty="0">
              <a:latin typeface="Arial"/>
              <a:ea typeface="+mn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8223" y="7024443"/>
            <a:ext cx="271977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j-cs"/>
              </a:rPr>
              <a:t>요소</a:t>
            </a:r>
            <a:r>
              <a:rPr lang="en-US" altLang="ko-KR" b="1" dirty="0">
                <a:latin typeface="Arial"/>
                <a:ea typeface="+mn-ea"/>
                <a:cs typeface="+mj-cs"/>
              </a:rPr>
              <a:t>(element)</a:t>
            </a:r>
            <a:endParaRPr lang="ko-KR" altLang="en-US" b="1" dirty="0">
              <a:latin typeface="Arial"/>
              <a:ea typeface="+mn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0309" y="4806257"/>
            <a:ext cx="3258682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Arial"/>
                <a:ea typeface="+mn-ea"/>
                <a:cs typeface="+mj-cs"/>
              </a:rPr>
              <a:t>종료 태그</a:t>
            </a:r>
            <a:r>
              <a:rPr lang="en-US" altLang="ko-KR" b="1" dirty="0">
                <a:latin typeface="Arial"/>
                <a:ea typeface="+mn-ea"/>
                <a:cs typeface="+mj-cs"/>
              </a:rPr>
              <a:t>(end tag)</a:t>
            </a:r>
            <a:endParaRPr lang="ko-KR" altLang="en-US" b="1" dirty="0">
              <a:latin typeface="Arial"/>
              <a:ea typeface="+mn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0772" y="4785576"/>
            <a:ext cx="234774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cs typeface="+mj-cs"/>
              </a:rPr>
              <a:t>콘텐츠</a:t>
            </a:r>
            <a:endParaRPr lang="ko-KR" altLang="en-US" b="1" dirty="0">
              <a:latin typeface="Arial"/>
              <a:ea typeface="+mn-ea"/>
              <a:cs typeface="+mj-cs"/>
            </a:endParaRPr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>
            <a:off x="5504644" y="5154908"/>
            <a:ext cx="2335" cy="706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6" name="직선 화살표 연결선 15"/>
          <p:cNvCxnSpPr>
            <a:stCxn id="9" idx="2"/>
          </p:cNvCxnSpPr>
          <p:nvPr/>
        </p:nvCxnSpPr>
        <p:spPr>
          <a:xfrm flipH="1">
            <a:off x="7352828" y="5175589"/>
            <a:ext cx="1506822" cy="761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8" name="직선 화살표 연결선 17"/>
          <p:cNvCxnSpPr>
            <a:stCxn id="7" idx="2"/>
          </p:cNvCxnSpPr>
          <p:nvPr/>
        </p:nvCxnSpPr>
        <p:spPr>
          <a:xfrm>
            <a:off x="2253012" y="5175589"/>
            <a:ext cx="1800979" cy="761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1" name="오른쪽 중괄호 20"/>
          <p:cNvSpPr/>
          <p:nvPr/>
        </p:nvSpPr>
        <p:spPr>
          <a:xfrm rot="5400000">
            <a:off x="5416139" y="4994241"/>
            <a:ext cx="503940" cy="317631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7407" y="704655"/>
            <a:ext cx="833484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 b="1"/>
              <a:t>Web </a:t>
            </a:r>
            <a:r>
              <a:rPr lang="ko-KR" altLang="en-US" sz="6000" b="1"/>
              <a:t>개발분야 직업분류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091" y="2105907"/>
            <a:ext cx="10837985" cy="61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6000" b="1"/>
          </a:p>
        </p:txBody>
      </p:sp>
      <p:sp>
        <p:nvSpPr>
          <p:cNvPr id="7" name="TextBox 6"/>
          <p:cNvSpPr txBox="1"/>
          <p:nvPr/>
        </p:nvSpPr>
        <p:spPr>
          <a:xfrm>
            <a:off x="894013" y="2616137"/>
            <a:ext cx="235032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00B050"/>
                </a:solidFill>
              </a:rPr>
              <a:t>웹 디자이너</a:t>
            </a:r>
            <a:endParaRPr lang="en-US" altLang="ko-KR" sz="3200" b="1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5615" y="2616137"/>
            <a:ext cx="235032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9933FF"/>
                </a:solidFill>
              </a:rPr>
              <a:t>웹 퍼블리셔</a:t>
            </a:r>
            <a:endParaRPr lang="en-US" altLang="ko-KR" sz="3200" b="1">
              <a:solidFill>
                <a:srgbClr val="9933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0459" y="2422705"/>
            <a:ext cx="209544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rgbClr val="FF0000"/>
                </a:solidFill>
              </a:rPr>
              <a:t>Front-end</a:t>
            </a:r>
          </a:p>
          <a:p>
            <a:pPr algn="ctr">
              <a:defRPr/>
            </a:pPr>
            <a:r>
              <a:rPr lang="ko-KR" altLang="en-US" sz="3200" b="1">
                <a:solidFill>
                  <a:srgbClr val="FF0000"/>
                </a:solidFill>
              </a:rPr>
              <a:t>개발자</a:t>
            </a:r>
            <a:endParaRPr lang="en-US" altLang="ko-KR" sz="3200" b="1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97231" y="2422705"/>
            <a:ext cx="2028119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rgbClr val="0070C0"/>
                </a:solidFill>
              </a:rPr>
              <a:t>Back-end</a:t>
            </a:r>
          </a:p>
          <a:p>
            <a:pPr algn="ctr">
              <a:defRPr/>
            </a:pPr>
            <a:r>
              <a:rPr lang="ko-KR" altLang="en-US" sz="3200" b="1">
                <a:solidFill>
                  <a:srgbClr val="0070C0"/>
                </a:solidFill>
              </a:rPr>
              <a:t>개발자</a:t>
            </a:r>
            <a:endParaRPr lang="en-US" altLang="ko-KR" sz="3200" b="1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7901" y="4264953"/>
            <a:ext cx="242406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rgbClr val="00B050"/>
                </a:solidFill>
              </a:rPr>
              <a:t>포토샵 일러스트</a:t>
            </a:r>
            <a:endParaRPr lang="en-US" altLang="ko-KR" sz="2400" b="1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8176" y="5641505"/>
            <a:ext cx="621413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rgbClr val="A655F7"/>
                </a:solidFill>
              </a:rPr>
              <a:t>HTML  CSS  jQuery  JavaScript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08107" y="4540975"/>
            <a:ext cx="96052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rgbClr val="FF0000"/>
                </a:solidFill>
              </a:rPr>
              <a:t>JSP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65981" y="5184773"/>
            <a:ext cx="27294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rgbClr val="0070C0"/>
                </a:solidFill>
              </a:rPr>
              <a:t>JAVA  Spring</a:t>
            </a:r>
          </a:p>
        </p:txBody>
      </p:sp>
      <p:cxnSp>
        <p:nvCxnSpPr>
          <p:cNvPr id="23" name="직선 화살표 연결선 22"/>
          <p:cNvCxnSpPr>
            <a:stCxn id="7" idx="2"/>
          </p:cNvCxnSpPr>
          <p:nvPr/>
        </p:nvCxnSpPr>
        <p:spPr>
          <a:xfrm flipH="1">
            <a:off x="1507709" y="3200912"/>
            <a:ext cx="561466" cy="1051217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063035" y="3227962"/>
            <a:ext cx="365403" cy="1024167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545365" y="3223942"/>
            <a:ext cx="2197290" cy="2463623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735773" y="3223942"/>
            <a:ext cx="979027" cy="2492779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726048" y="3223942"/>
            <a:ext cx="340230" cy="2517018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726048" y="3256410"/>
            <a:ext cx="2168542" cy="2454185"/>
          </a:xfrm>
          <a:prstGeom prst="straightConnector1">
            <a:avLst/>
          </a:prstGeom>
          <a:ln w="38100" cap="flat" cmpd="sng" algn="ctr">
            <a:solidFill>
              <a:srgbClr val="9933FF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8928331" y="3499923"/>
            <a:ext cx="909287" cy="173779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9837617" y="3518789"/>
            <a:ext cx="453934" cy="1777953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2752918" y="3507984"/>
            <a:ext cx="4253728" cy="2129189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5147974" y="3489117"/>
            <a:ext cx="1889307" cy="225184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969523" y="3512147"/>
            <a:ext cx="67757" cy="217541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20" idx="0"/>
          </p:cNvCxnSpPr>
          <p:nvPr/>
        </p:nvCxnSpPr>
        <p:spPr>
          <a:xfrm>
            <a:off x="7037280" y="3512147"/>
            <a:ext cx="1051087" cy="102882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759506" y="6904932"/>
            <a:ext cx="8360250" cy="817938"/>
          </a:xfrm>
          <a:prstGeom prst="rect">
            <a:avLst/>
          </a:prstGeom>
          <a:noFill/>
          <a:ln w="57150">
            <a:solidFill>
              <a:schemeClr val="accent6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solidFill>
                  <a:srgbClr val="FF0000"/>
                </a:solidFill>
              </a:rPr>
              <a:t>Front </a:t>
            </a:r>
            <a:r>
              <a:rPr lang="en-US" altLang="ko-KR" sz="4800" b="1">
                <a:solidFill>
                  <a:schemeClr val="accent6"/>
                </a:solidFill>
              </a:rPr>
              <a:t>+</a:t>
            </a:r>
            <a:r>
              <a:rPr lang="en-US" altLang="ko-KR" sz="4800" b="1">
                <a:solidFill>
                  <a:srgbClr val="FF0000"/>
                </a:solidFill>
              </a:rPr>
              <a:t> </a:t>
            </a:r>
            <a:r>
              <a:rPr lang="en-US" altLang="ko-KR" sz="4800" b="1">
                <a:solidFill>
                  <a:srgbClr val="0070C0"/>
                </a:solidFill>
              </a:rPr>
              <a:t>Back</a:t>
            </a:r>
            <a:r>
              <a:rPr lang="en-US" altLang="ko-KR" sz="4800" b="1">
                <a:solidFill>
                  <a:srgbClr val="FF0000"/>
                </a:solidFill>
              </a:rPr>
              <a:t> </a:t>
            </a:r>
            <a:r>
              <a:rPr lang="en-US" altLang="ko-KR" sz="4800" b="1">
                <a:solidFill>
                  <a:schemeClr val="accent6"/>
                </a:solidFill>
              </a:rPr>
              <a:t>=</a:t>
            </a:r>
            <a:r>
              <a:rPr lang="en-US" altLang="ko-KR" sz="4800" b="1">
                <a:solidFill>
                  <a:srgbClr val="FF0000"/>
                </a:solidFill>
              </a:rPr>
              <a:t> </a:t>
            </a:r>
            <a:r>
              <a:rPr lang="en-US" altLang="ko-KR" sz="4800" b="1">
                <a:solidFill>
                  <a:schemeClr val="accent6"/>
                </a:solidFill>
              </a:rPr>
              <a:t>Full Stack</a:t>
            </a:r>
          </a:p>
        </p:txBody>
      </p:sp>
      <p:cxnSp>
        <p:nvCxnSpPr>
          <p:cNvPr id="26" name="직선 화살표 연결선 25"/>
          <p:cNvCxnSpPr>
            <a:endCxn id="20" idx="0"/>
          </p:cNvCxnSpPr>
          <p:nvPr/>
        </p:nvCxnSpPr>
        <p:spPr>
          <a:xfrm flipH="1">
            <a:off x="8088367" y="3507984"/>
            <a:ext cx="1722924" cy="1032991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562896"/>
            <a:ext cx="11262614" cy="5621690"/>
          </a:xfrm>
        </p:spPr>
        <p:txBody>
          <a:bodyPr/>
          <a:lstStyle/>
          <a:p>
            <a:pPr lvl="0"/>
            <a:r>
              <a:rPr lang="ko-KR" altLang="en-US" dirty="0" smtClean="0"/>
              <a:t>요소에 </a:t>
            </a:r>
            <a:r>
              <a:rPr lang="ko-KR" altLang="en-US" dirty="0"/>
              <a:t>대한 추가적인 </a:t>
            </a:r>
            <a:r>
              <a:rPr lang="ko-KR" altLang="en-US" dirty="0" smtClean="0"/>
              <a:t>정보 </a:t>
            </a:r>
            <a:r>
              <a:rPr lang="ko-KR" altLang="en-US" dirty="0"/>
              <a:t>제공</a:t>
            </a:r>
          </a:p>
          <a:p>
            <a:pPr lvl="0"/>
            <a:r>
              <a:rPr lang="ko-KR" altLang="en-US" dirty="0"/>
              <a:t>속성은 </a:t>
            </a:r>
            <a:r>
              <a:rPr lang="ko-KR" altLang="en-US" dirty="0" smtClean="0"/>
              <a:t>시작 태그에 </a:t>
            </a:r>
            <a:r>
              <a:rPr lang="en-US" altLang="ko-KR" dirty="0" smtClean="0">
                <a:solidFill>
                  <a:srgbClr val="0070C0"/>
                </a:solidFill>
              </a:rPr>
              <a:t>name=“value</a:t>
            </a:r>
            <a:r>
              <a:rPr lang="ko-KR" altLang="en-US" dirty="0" smtClean="0">
                <a:solidFill>
                  <a:srgbClr val="0070C0"/>
                </a:solidFill>
              </a:rPr>
              <a:t>”</a:t>
            </a:r>
            <a:r>
              <a:rPr lang="ko-KR" altLang="en-US" dirty="0" smtClean="0"/>
              <a:t> </a:t>
            </a:r>
            <a:r>
              <a:rPr lang="ko-KR" altLang="en-US" dirty="0"/>
              <a:t>형태로 </a:t>
            </a:r>
            <a:r>
              <a:rPr lang="ko-KR" altLang="en-US" dirty="0" smtClean="0"/>
              <a:t>정의한다</a:t>
            </a:r>
            <a:r>
              <a:rPr lang="en-US" altLang="ko-KR" dirty="0"/>
              <a:t>. </a:t>
            </a:r>
          </a:p>
          <a:p>
            <a:pPr lvl="0"/>
            <a:endParaRPr lang="ko-KR" altLang="en-US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1806048" y="5267060"/>
            <a:ext cx="7816436" cy="712887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&lt;a </a:t>
            </a:r>
            <a:r>
              <a:rPr lang="en-US" altLang="ko-KR" sz="2339" b="1" dirty="0" err="1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href</a:t>
            </a:r>
            <a:r>
              <a:rPr lang="en-US" altLang="ko-KR" sz="2339" b="1" dirty="0" smtClean="0">
                <a:latin typeface="Arial"/>
                <a:ea typeface="+mn-ea"/>
                <a:cs typeface="+mj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"http://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cs typeface="+mj-cs"/>
              </a:rPr>
              <a:t>www.ddit.or.kr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cs typeface="+mj-cs"/>
              </a:rPr>
              <a:t>&gt;</a:t>
            </a:r>
            <a:r>
              <a:rPr lang="ko-KR" altLang="en-US" sz="2339" b="1" dirty="0" smtClean="0">
                <a:solidFill>
                  <a:srgbClr val="0000FF"/>
                </a:solidFill>
                <a:latin typeface="Arial"/>
                <a:cs typeface="+mj-cs"/>
              </a:rPr>
              <a:t>대덕인재개발원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a&gt;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6048" y="4439692"/>
            <a:ext cx="197780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속성</a:t>
            </a:r>
            <a:r>
              <a:rPr lang="en-US" altLang="ko-KR" b="1">
                <a:latin typeface="Arial"/>
                <a:ea typeface="+mn-ea"/>
                <a:cs typeface="+mj-cs"/>
              </a:rPr>
              <a:t> </a:t>
            </a:r>
            <a:r>
              <a:rPr lang="ko-KR" altLang="en-US" b="1">
                <a:latin typeface="Arial"/>
                <a:ea typeface="+mn-ea"/>
                <a:cs typeface="+mj-cs"/>
              </a:rPr>
              <a:t>이름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34537" y="6448615"/>
            <a:ext cx="27822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j-cs"/>
              </a:rPr>
              <a:t>속성</a:t>
            </a:r>
            <a:r>
              <a:rPr lang="en-US" altLang="ko-KR" b="1" dirty="0">
                <a:latin typeface="Arial"/>
                <a:ea typeface="+mn-ea"/>
                <a:cs typeface="+mj-cs"/>
              </a:rPr>
              <a:t>(attribute)</a:t>
            </a:r>
            <a:endParaRPr lang="ko-KR" altLang="en-US" b="1" dirty="0">
              <a:latin typeface="Arial"/>
              <a:ea typeface="+mn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9632" y="4422971"/>
            <a:ext cx="225637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j-cs"/>
              </a:rPr>
              <a:t>속성의</a:t>
            </a:r>
            <a:r>
              <a:rPr lang="en-US" altLang="ko-KR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b="1" dirty="0">
                <a:latin typeface="Arial"/>
                <a:ea typeface="+mn-ea"/>
                <a:cs typeface="+mj-cs"/>
              </a:rPr>
              <a:t>값</a:t>
            </a:r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4781550" y="4792303"/>
            <a:ext cx="326270" cy="683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6" idx="2"/>
          </p:cNvCxnSpPr>
          <p:nvPr/>
        </p:nvCxnSpPr>
        <p:spPr>
          <a:xfrm flipH="1">
            <a:off x="2609850" y="4809024"/>
            <a:ext cx="185103" cy="666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23" name="오른쪽 중괄호 22"/>
          <p:cNvSpPr/>
          <p:nvPr/>
        </p:nvSpPr>
        <p:spPr>
          <a:xfrm rot="5400000">
            <a:off x="3987264" y="4140921"/>
            <a:ext cx="476836" cy="380316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주석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575775"/>
            <a:ext cx="11262614" cy="5608811"/>
          </a:xfrm>
        </p:spPr>
        <p:txBody>
          <a:bodyPr/>
          <a:lstStyle/>
          <a:p>
            <a:pPr lvl="0"/>
            <a:r>
              <a:rPr lang="en-US" altLang="ko-KR" dirty="0" smtClean="0"/>
              <a:t>HTML </a:t>
            </a:r>
            <a:r>
              <a:rPr lang="ko-KR" altLang="en-US" dirty="0"/>
              <a:t>코드를 설명하는 </a:t>
            </a:r>
            <a:r>
              <a:rPr lang="ko-KR" altLang="en-US" dirty="0" smtClean="0"/>
              <a:t>글로 개발 시 많은 도움을 줌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브라우저에 표시되지 않음</a:t>
            </a:r>
            <a:endParaRPr lang="ko-KR" altLang="en-US" dirty="0"/>
          </a:p>
          <a:p>
            <a:pPr lvl="0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0470" y="4851906"/>
            <a:ext cx="8054339" cy="1873270"/>
          </a:xfrm>
          <a:prstGeom prst="foldedCorner">
            <a:avLst>
              <a:gd name="adj" fmla="val 16667"/>
            </a:avLst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2400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&lt;!-- </a:t>
            </a:r>
            <a:r>
              <a:rPr lang="ko-KR" altLang="en-US" sz="2400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해당 코드에 대한 설명을 주석으로 삽입합니다</a:t>
            </a:r>
            <a:r>
              <a:rPr lang="en-US" altLang="ko-KR" sz="2400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. --&gt;</a:t>
            </a:r>
          </a:p>
          <a:p>
            <a:pPr latinLnBrk="1"/>
            <a:r>
              <a:rPr lang="en-US" altLang="ko-KR" sz="2400" b="1" dirty="0">
                <a:latin typeface="Arial"/>
                <a:ea typeface="+mn-ea"/>
                <a:cs typeface="+mj-cs"/>
              </a:rPr>
              <a:t>&lt;!</a:t>
            </a:r>
            <a:r>
              <a:rPr lang="en-US" altLang="ko-KR" sz="2400" b="1" dirty="0" err="1" smtClean="0">
                <a:latin typeface="Arial"/>
                <a:ea typeface="+mn-ea"/>
                <a:cs typeface="+mj-cs"/>
              </a:rPr>
              <a:t>DOCTYPE</a:t>
            </a:r>
            <a:r>
              <a:rPr lang="ko-KR" altLang="en-US" sz="24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html&gt;</a:t>
            </a:r>
          </a:p>
          <a:p>
            <a:pPr latinLnBrk="1"/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latinLnBrk="1"/>
            <a:r>
              <a:rPr lang="en-US" altLang="ko-KR" sz="2400" b="1" dirty="0">
                <a:latin typeface="Arial"/>
                <a:ea typeface="+mn-ea"/>
                <a:cs typeface="+mj-cs"/>
              </a:rPr>
              <a:t>...</a:t>
            </a:r>
            <a:endParaRPr lang="ko-KR" altLang="en-US" sz="2400" b="1" dirty="0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문서 작성시</a:t>
            </a:r>
            <a:r>
              <a:rPr lang="en-US" altLang="ko-KR"/>
              <a:t> </a:t>
            </a:r>
            <a:r>
              <a:rPr lang="ko-KR" altLang="en-US"/>
              <a:t>주의사항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96983" y="2353234"/>
            <a:ext cx="11262614" cy="5831351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sz="3000" dirty="0"/>
              <a:t>HTML </a:t>
            </a:r>
            <a:r>
              <a:rPr lang="ko-KR" altLang="en-US" sz="3000" dirty="0"/>
              <a:t>문서는 대소문자를 가리지 않으므로 </a:t>
            </a:r>
            <a:r>
              <a:rPr lang="en-US" altLang="ko-KR" sz="3000" dirty="0"/>
              <a:t>Head, HEAD, </a:t>
            </a:r>
            <a:r>
              <a:rPr lang="en-US" altLang="ko-KR" sz="3000" dirty="0" err="1"/>
              <a:t>HeaD</a:t>
            </a:r>
            <a:r>
              <a:rPr lang="en-US" altLang="ko-KR" sz="3000" dirty="0"/>
              <a:t>, head </a:t>
            </a:r>
            <a:r>
              <a:rPr lang="ko-KR" altLang="en-US" sz="3000" dirty="0"/>
              <a:t>등 어떠한 형태로 써도 무방하나 되도록 보기 편하고 수정이 용이하도록 소문자로 통일해서 쓰는 것이 </a:t>
            </a:r>
            <a:r>
              <a:rPr lang="ko-KR" altLang="en-US" sz="3000" dirty="0" smtClean="0"/>
              <a:t>좋음</a:t>
            </a:r>
            <a:endParaRPr lang="en-US" altLang="ko-KR" sz="3000" dirty="0" smtClean="0"/>
          </a:p>
          <a:p>
            <a:pPr marL="594068" indent="-594068">
              <a:buFont typeface="+mj-lt"/>
              <a:buAutoNum type="arabicPeriod"/>
            </a:pPr>
            <a:endParaRPr lang="ko-KR" altLang="en-US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smtClean="0"/>
              <a:t>시작 태그와 종료 태그를 </a:t>
            </a:r>
            <a:r>
              <a:rPr lang="ko-KR" altLang="en-US" sz="3000" dirty="0"/>
              <a:t>먼저 쓰고 그 안에 내용을 넣는다</a:t>
            </a:r>
            <a:r>
              <a:rPr lang="en-US" altLang="ko-KR" sz="3000" dirty="0"/>
              <a:t>.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 smtClean="0"/>
          </a:p>
          <a:p>
            <a:pPr marL="594068" indent="-594068">
              <a:buFont typeface="+mj-lt"/>
              <a:buAutoNum type="arabicPeriod"/>
            </a:pPr>
            <a:r>
              <a:rPr lang="en-US" altLang="ko-KR" sz="3000" dirty="0" smtClean="0"/>
              <a:t>HTML </a:t>
            </a:r>
            <a:r>
              <a:rPr lang="ko-KR" altLang="en-US" sz="3000" dirty="0"/>
              <a:t>문서를 정의할 때 들여쓰기</a:t>
            </a:r>
            <a:r>
              <a:rPr lang="en-US" altLang="ko-KR" sz="3000" dirty="0"/>
              <a:t>(indent)</a:t>
            </a:r>
            <a:r>
              <a:rPr lang="ko-KR" altLang="en-US" sz="3000" dirty="0"/>
              <a:t>에 주의한다</a:t>
            </a:r>
            <a:r>
              <a:rPr lang="en-US" altLang="ko-KR" sz="30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g625f4e3c47_0_0"/>
          <p:cNvPicPr/>
          <p:nvPr/>
        </p:nvPicPr>
        <p:blipFill rotWithShape="1">
          <a:blip r:embed="rId3">
            <a:alphaModFix/>
            <a:lum/>
          </a:blip>
          <a:srcRect l="15080" t="31200" r="16990" b="42370"/>
          <a:stretch>
            <a:fillRect/>
          </a:stretch>
        </p:blipFill>
        <p:spPr>
          <a:xfrm>
            <a:off x="766482" y="1324499"/>
            <a:ext cx="10191850" cy="2230524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625f4e3c47_0_0"/>
          <p:cNvSpPr txBox="1"/>
          <p:nvPr/>
        </p:nvSpPr>
        <p:spPr>
          <a:xfrm>
            <a:off x="9415639" y="7788946"/>
            <a:ext cx="900922" cy="32950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1800">
                <a:latin typeface="Arial"/>
                <a:ea typeface="+mn-ea"/>
                <a:cs typeface="+mj-cs"/>
              </a:rPr>
              <a:t>출처:</a:t>
            </a:r>
          </a:p>
        </p:txBody>
      </p:sp>
      <p:pic>
        <p:nvPicPr>
          <p:cNvPr id="51" name="Google Shape;51;g625f4e3c47_0_0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10124870" y="7899322"/>
            <a:ext cx="1208202" cy="21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g625f4e3c47_0_0"/>
          <p:cNvPicPr/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2245772" y="6793861"/>
            <a:ext cx="7246096" cy="129769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g625f4e3c47_0_0"/>
          <p:cNvSpPr txBox="1"/>
          <p:nvPr/>
        </p:nvSpPr>
        <p:spPr>
          <a:xfrm>
            <a:off x="1358152" y="3641647"/>
            <a:ext cx="9413451" cy="300119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F4040"/>
                </a:solidFill>
              </a:rPr>
              <a:t>UI </a:t>
            </a:r>
            <a:r>
              <a:rPr lang="en-US" altLang="ko-KR" b="1">
                <a:solidFill>
                  <a:srgbClr val="FF4040"/>
                </a:solidFill>
              </a:rPr>
              <a:t>(User Interface) : </a:t>
            </a:r>
            <a:r>
              <a:rPr lang="ko-KR" altLang="en-US">
                <a:solidFill>
                  <a:srgbClr val="999999"/>
                </a:solidFill>
              </a:rPr>
              <a:t>사용자와 시스템</a:t>
            </a:r>
            <a:r>
              <a:rPr lang="en-US" altLang="ko-KR">
                <a:solidFill>
                  <a:srgbClr val="999999"/>
                </a:solidFill>
              </a:rPr>
              <a:t>/</a:t>
            </a:r>
            <a:r>
              <a:rPr lang="ko-KR" altLang="en-US">
                <a:solidFill>
                  <a:srgbClr val="999999"/>
                </a:solidFill>
              </a:rPr>
              <a:t>기계 사이에서 의사소통을 위한 접근 가능한 물리적</a:t>
            </a:r>
            <a:r>
              <a:rPr lang="en-US" altLang="ko-KR">
                <a:solidFill>
                  <a:srgbClr val="999999"/>
                </a:solidFill>
              </a:rPr>
              <a:t>, </a:t>
            </a:r>
            <a:r>
              <a:rPr lang="ko-KR" altLang="en-US">
                <a:solidFill>
                  <a:srgbClr val="999999"/>
                </a:solidFill>
              </a:rPr>
              <a:t>가상적 매개체</a:t>
            </a:r>
            <a:r>
              <a:rPr lang="en-US" altLang="ko-KR">
                <a:solidFill>
                  <a:srgbClr val="999999"/>
                </a:solidFill>
              </a:rPr>
              <a:t>, </a:t>
            </a:r>
            <a:r>
              <a:rPr lang="ko-KR" altLang="en-US">
                <a:solidFill>
                  <a:srgbClr val="999999"/>
                </a:solidFill>
              </a:rPr>
              <a:t>사람이 접하는 시스템</a:t>
            </a:r>
            <a:r>
              <a:rPr lang="en-US" altLang="ko-KR">
                <a:solidFill>
                  <a:srgbClr val="999999"/>
                </a:solidFill>
              </a:rPr>
              <a:t>(</a:t>
            </a:r>
            <a:r>
              <a:rPr lang="ko-KR" altLang="en-US">
                <a:solidFill>
                  <a:srgbClr val="999999"/>
                </a:solidFill>
              </a:rPr>
              <a:t>프로그램</a:t>
            </a:r>
            <a:r>
              <a:rPr lang="en-US" altLang="ko-KR">
                <a:solidFill>
                  <a:srgbClr val="999999"/>
                </a:solidFill>
              </a:rPr>
              <a:t>) </a:t>
            </a:r>
            <a:r>
              <a:rPr lang="ko-KR" altLang="en-US">
                <a:solidFill>
                  <a:srgbClr val="999999"/>
                </a:solidFill>
              </a:rPr>
              <a:t>화면</a:t>
            </a:r>
          </a:p>
          <a:p>
            <a:pPr lvl="0">
              <a:defRPr/>
            </a:pPr>
            <a:r>
              <a:rPr lang="en-US" altLang="ko-KR" b="1">
                <a:solidFill>
                  <a:srgbClr val="FF4040"/>
                </a:solidFill>
              </a:rPr>
              <a:t>UX : (User Experience) : </a:t>
            </a:r>
            <a:r>
              <a:rPr lang="ko-KR" altLang="en-US">
                <a:solidFill>
                  <a:srgbClr val="999999"/>
                </a:solidFill>
              </a:rPr>
              <a:t>사용자가 제품</a:t>
            </a:r>
            <a:r>
              <a:rPr lang="en-US" altLang="ko-KR">
                <a:solidFill>
                  <a:srgbClr val="999999"/>
                </a:solidFill>
              </a:rPr>
              <a:t>/</a:t>
            </a:r>
            <a:r>
              <a:rPr lang="ko-KR" altLang="en-US">
                <a:solidFill>
                  <a:srgbClr val="999999"/>
                </a:solidFill>
              </a:rPr>
              <a:t>시스템을 사용하거나 체험하면서 얻게 되는 느낌이나 행동 등의 경험</a:t>
            </a:r>
          </a:p>
          <a:p>
            <a:pPr lvl="0">
              <a:defRPr/>
            </a:pPr>
            <a:endParaRPr lang="en-US" altLang="ko-KR" b="1">
              <a:solidFill>
                <a:srgbClr val="FF4040"/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rgbClr val="FF4040"/>
                </a:solidFill>
              </a:rPr>
              <a:t>Q. UX와 UI는 무엇이 다르죠?</a:t>
            </a:r>
          </a:p>
          <a:p>
            <a:pPr lvl="0">
              <a:defRPr/>
            </a:pPr>
            <a:endParaRPr lang="en-US" altLang="ko-KR">
              <a:solidFill>
                <a:srgbClr val="999999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999999"/>
                </a:solidFill>
              </a:rPr>
              <a:t>UX는 사용자 경험이라는 총체적인 관점으로 콘셉트를 잡고 개발 방향을 정하는 작업을 말하고, 그것을 구현하는 제작 단계에서 사용자에게 맞는 최적화를 시켜주는 디자인 행위를 UI 디자인이라고 할 수 있습니다. </a:t>
            </a:r>
            <a:r>
              <a:rPr lang="ko-KR" altLang="en-US" sz="1200">
                <a:solidFill>
                  <a:srgbClr val="999999"/>
                </a:solidFill>
              </a:rPr>
              <a:t>(오래가는 UX 디자인 반준철 저, 한빛미디어 출판사)</a:t>
            </a:r>
            <a:endParaRPr lang="en-US" altLang="ko-KR" sz="1200">
              <a:solidFill>
                <a:srgbClr val="9999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6327" y="550055"/>
            <a:ext cx="676659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6000" b="1"/>
              <a:t>프로젝트 진행 과정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인터넷과 웹</a:t>
            </a:r>
            <a:r>
              <a:rPr lang="en-US" altLang="ko-KR" dirty="0" smtClean="0"/>
              <a:t>(WWW)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591945"/>
            <a:ext cx="11262614" cy="4204983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인터넷</a:t>
            </a:r>
            <a:endParaRPr lang="en-US" altLang="ko-KR" sz="20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＇inter-network＇</a:t>
            </a:r>
            <a:r>
              <a:rPr lang="ko-KR" altLang="en-US" sz="1800" dirty="0" smtClean="0"/>
              <a:t>에서 </a:t>
            </a:r>
            <a:r>
              <a:rPr lang="ko-KR" altLang="en-US" sz="1800" dirty="0"/>
              <a:t>시작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전 </a:t>
            </a:r>
            <a:r>
              <a:rPr lang="ko-KR" altLang="en-US" sz="1800" dirty="0"/>
              <a:t>세계 컴퓨터를 하나로 연결하는 거대한 컴퓨터 통신망</a:t>
            </a:r>
            <a:r>
              <a:rPr lang="en-US" altLang="ko-KR" sz="1800" dirty="0"/>
              <a:t>(</a:t>
            </a:r>
            <a:r>
              <a:rPr lang="ko-KR" altLang="en-US" sz="1800" dirty="0"/>
              <a:t>컴퓨터끼리의 네트워크</a:t>
            </a:r>
            <a:r>
              <a:rPr lang="en-US" altLang="ko-KR" sz="1800" dirty="0" smtClean="0"/>
              <a:t>)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클라이언트와 </a:t>
            </a:r>
            <a:r>
              <a:rPr lang="ko-KR" altLang="en-US" sz="1800" dirty="0"/>
              <a:t>서버로 구성</a:t>
            </a:r>
            <a:r>
              <a:rPr lang="en-US" altLang="ko-KR" sz="1800" dirty="0" smtClean="0"/>
              <a:t>.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TCP/IP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표준인터넷</a:t>
            </a:r>
            <a:r>
              <a:rPr lang="ko-KR" altLang="en-US" sz="1800" dirty="0"/>
              <a:t> 프로토콜의 집합</a:t>
            </a:r>
            <a:r>
              <a:rPr lang="en-US" altLang="ko-KR" sz="1800" dirty="0"/>
              <a:t>)</a:t>
            </a:r>
            <a:r>
              <a:rPr lang="ko-KR" altLang="en-US" sz="1800" dirty="0"/>
              <a:t>라는 기본 프로토콜을 통해 </a:t>
            </a:r>
            <a:r>
              <a:rPr lang="ko-KR" altLang="en-US" sz="1800" dirty="0" smtClean="0"/>
              <a:t>제공</a:t>
            </a:r>
            <a:endParaRPr lang="en-US" altLang="ko-KR" sz="18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인터넷 </a:t>
            </a:r>
            <a:r>
              <a:rPr lang="ko-KR" altLang="en-US" sz="1800" dirty="0"/>
              <a:t>서비스의 종류 </a:t>
            </a:r>
            <a:r>
              <a:rPr lang="en-US" altLang="ko-KR" sz="1800" dirty="0"/>
              <a:t>: WWW(</a:t>
            </a:r>
            <a:r>
              <a:rPr lang="ko-KR" altLang="en-US" sz="1800" dirty="0"/>
              <a:t>웹</a:t>
            </a:r>
            <a:r>
              <a:rPr lang="en-US" altLang="ko-KR" sz="1800" dirty="0"/>
              <a:t>), E-Mail(</a:t>
            </a:r>
            <a:r>
              <a:rPr lang="ko-KR" altLang="en-US" sz="1800" dirty="0"/>
              <a:t>전자우편</a:t>
            </a:r>
            <a:r>
              <a:rPr lang="en-US" altLang="ko-KR" sz="1800" dirty="0"/>
              <a:t>), FTP(</a:t>
            </a:r>
            <a:r>
              <a:rPr lang="ko-KR" altLang="en-US" sz="1800" dirty="0"/>
              <a:t>파일전송</a:t>
            </a:r>
            <a:r>
              <a:rPr lang="en-US" altLang="ko-KR" sz="1800" dirty="0"/>
              <a:t>), Telnet(</a:t>
            </a:r>
            <a:r>
              <a:rPr lang="ko-KR" altLang="en-US" sz="1800" dirty="0"/>
              <a:t>원격접속</a:t>
            </a:r>
            <a:r>
              <a:rPr lang="en-US" altLang="ko-KR" sz="1800" dirty="0"/>
              <a:t>) </a:t>
            </a:r>
            <a:r>
              <a:rPr lang="ko-KR" altLang="en-US" sz="1800" dirty="0" smtClean="0"/>
              <a:t>등</a:t>
            </a:r>
            <a:endParaRPr lang="en-US" altLang="ko-KR" sz="1800" dirty="0"/>
          </a:p>
          <a:p>
            <a:pPr lvl="0"/>
            <a:endParaRPr lang="ko-KR" altLang="en-US" sz="2000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웹</a:t>
            </a:r>
            <a:r>
              <a:rPr lang="en-US" altLang="ko-KR" sz="2400" dirty="0" smtClean="0"/>
              <a:t>(WEB)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/>
              <a:t>인터넷에 연결된 컴퓨터를 통해 사람들이 정보를 공유할 수 있는 </a:t>
            </a:r>
            <a:r>
              <a:rPr lang="ko-KR" altLang="en-US" sz="1800" dirty="0" smtClean="0"/>
              <a:t>공간</a:t>
            </a:r>
            <a:endParaRPr lang="en-US" altLang="ko-KR" sz="1800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WWW(World </a:t>
            </a:r>
            <a:r>
              <a:rPr lang="en-US" altLang="ko-KR" sz="1800" dirty="0"/>
              <a:t>Wide Web), W3 </a:t>
            </a:r>
            <a:r>
              <a:rPr lang="ko-KR" altLang="en-US" sz="1800" dirty="0"/>
              <a:t>이라고 부르기도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ko-KR" altLang="en-US" sz="1800" dirty="0" smtClean="0"/>
              <a:t>인터넷을 사용하기 쉽도록 하이퍼텍스트와 그림을 통해 모든 서비스를 이용할 수 있도록 만든 것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380539" y="5796928"/>
            <a:ext cx="7480565" cy="21864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sz="2400" kern="0" dirty="0" smtClean="0"/>
              <a:t>웹 구성의 </a:t>
            </a:r>
            <a:r>
              <a:rPr lang="en-US" altLang="ko-KR" sz="2400" kern="0" dirty="0" smtClean="0"/>
              <a:t>3</a:t>
            </a:r>
            <a:r>
              <a:rPr lang="ko-KR" altLang="en-US" sz="2400" kern="0" dirty="0" smtClean="0"/>
              <a:t>요소</a:t>
            </a:r>
            <a:endParaRPr lang="en-US" altLang="ko-KR" sz="2400" kern="0" dirty="0" smtClean="0"/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HTTP(Hyper Text Transfer Protocol)</a:t>
            </a:r>
            <a:r>
              <a:rPr lang="ko-KR" altLang="en-US" sz="1800" kern="0" dirty="0" smtClean="0"/>
              <a:t>라는 문서 전송 프로토콜</a:t>
            </a:r>
            <a:r>
              <a:rPr lang="en-US" altLang="ko-KR" sz="1800" kern="0" dirty="0" smtClean="0"/>
              <a:t>(</a:t>
            </a:r>
            <a:r>
              <a:rPr lang="ko-KR" altLang="en-US" sz="1800" kern="0" dirty="0" smtClean="0"/>
              <a:t>규약</a:t>
            </a:r>
            <a:r>
              <a:rPr lang="en-US" altLang="ko-KR" sz="1800" kern="0" dirty="0" smtClean="0"/>
              <a:t>)</a:t>
            </a:r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HTML(Hyper Text Markup Language)</a:t>
            </a:r>
            <a:r>
              <a:rPr lang="ko-KR" altLang="en-US" sz="1800" kern="0" dirty="0" smtClean="0"/>
              <a:t>이라는 문서 형태</a:t>
            </a:r>
            <a:endParaRPr lang="en-US" altLang="ko-KR" sz="1800" kern="0" dirty="0" smtClean="0"/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URI(Uniform Resource Identifier)</a:t>
            </a:r>
            <a:r>
              <a:rPr lang="ko-KR" altLang="en-US" sz="1800" kern="0" dirty="0" smtClean="0"/>
              <a:t>라는 통합 자원 </a:t>
            </a:r>
            <a:r>
              <a:rPr lang="ko-KR" altLang="en-US" sz="1800" kern="0" dirty="0" err="1" smtClean="0"/>
              <a:t>식별자</a:t>
            </a:r>
            <a:endParaRPr lang="en-US" altLang="ko-KR" sz="1800" kern="0" dirty="0" smtClean="0"/>
          </a:p>
          <a:p>
            <a:pPr lvl="1" eaLnBrk="1" hangingPunct="1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ko-KR" sz="1800" kern="0" dirty="0" smtClean="0"/>
              <a:t>URL(Uniform Resource Locator) : </a:t>
            </a:r>
            <a:r>
              <a:rPr lang="ko-KR" altLang="en-US" sz="1800" kern="0" dirty="0" smtClean="0"/>
              <a:t>자원의 위치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⊂ </a:t>
            </a:r>
            <a:r>
              <a:rPr lang="en-US" altLang="ko-KR" sz="1800" dirty="0"/>
              <a:t>URI</a:t>
            </a:r>
            <a:endParaRPr lang="en-US" altLang="ko-KR" sz="1800" kern="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9" y="5677443"/>
            <a:ext cx="2552160" cy="25521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WWW</a:t>
            </a:r>
            <a:r>
              <a:rPr lang="ko-KR" altLang="en-US"/>
              <a:t>의 동작원리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6</a:t>
            </a:fld>
            <a:endParaRPr lang="en-US" altLang="ko-KR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6" y="2971218"/>
            <a:ext cx="10265432" cy="5287592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7315200" y="2512466"/>
            <a:ext cx="2001328" cy="2007780"/>
            <a:chOff x="7315200" y="2201912"/>
            <a:chExt cx="2001328" cy="2007780"/>
          </a:xfrm>
        </p:grpSpPr>
        <p:sp>
          <p:nvSpPr>
            <p:cNvPr id="19" name="모서리가 둥근 사각형 설명선 18"/>
            <p:cNvSpPr/>
            <p:nvPr/>
          </p:nvSpPr>
          <p:spPr>
            <a:xfrm flipH="1">
              <a:off x="7315200" y="2686891"/>
              <a:ext cx="2001328" cy="1522801"/>
            </a:xfrm>
            <a:prstGeom prst="wedgeRoundRectCallout">
              <a:avLst>
                <a:gd name="adj1" fmla="val -72402"/>
                <a:gd name="adj2" fmla="val 66290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7637838" y="2790410"/>
              <a:ext cx="1356051" cy="1324863"/>
              <a:chOff x="6553613" y="1808828"/>
              <a:chExt cx="1356051" cy="1324863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3613" y="2093585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2084" y="1808828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6907" y="2172661"/>
                <a:ext cx="812757" cy="961030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7444091" y="2201912"/>
              <a:ext cx="1654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HTML</a:t>
              </a:r>
              <a:r>
                <a:rPr lang="ko-KR" altLang="en-US" sz="2400" dirty="0" smtClean="0"/>
                <a:t>문서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5390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679871"/>
            <a:ext cx="11262614" cy="1239175"/>
          </a:xfrm>
        </p:spPr>
        <p:txBody>
          <a:bodyPr/>
          <a:lstStyle/>
          <a:p>
            <a:r>
              <a:rPr lang="ko-KR" altLang="en-US" sz="3000" dirty="0" smtClean="0"/>
              <a:t>웹 </a:t>
            </a:r>
            <a:r>
              <a:rPr lang="ko-KR" altLang="en-US" sz="3000" dirty="0"/>
              <a:t>서버로부터 가져온 정보를 볼 수 있도록 돕는 </a:t>
            </a:r>
            <a:r>
              <a:rPr lang="ko-KR" altLang="en-US" sz="3000" dirty="0" smtClean="0"/>
              <a:t>응용 </a:t>
            </a:r>
            <a:r>
              <a:rPr lang="en-US" altLang="ko-KR" sz="3000" dirty="0" smtClean="0"/>
              <a:t>SW</a:t>
            </a:r>
            <a:endParaRPr lang="en-US" altLang="ko-KR" sz="3000" dirty="0"/>
          </a:p>
          <a:p>
            <a:pPr lvl="0"/>
            <a:r>
              <a:rPr lang="en-US" altLang="ko-KR" sz="3000" dirty="0" smtClean="0"/>
              <a:t>HTML </a:t>
            </a:r>
            <a:r>
              <a:rPr lang="ko-KR" altLang="en-US" sz="3000" dirty="0"/>
              <a:t>문서를 읽어서 눈에 보이는 웹 페이지를 만든다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7</a:t>
            </a:fld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5876"/>
            <a:ext cx="11879263" cy="48533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93" y="4505798"/>
            <a:ext cx="5111495" cy="2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880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8</a:t>
            </a:fld>
            <a:endParaRPr lang="en-US" altLang="ko-KR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90" y="3671445"/>
            <a:ext cx="8779808" cy="442632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657011" y="3648511"/>
            <a:ext cx="2001328" cy="1604332"/>
            <a:chOff x="8333117" y="1673749"/>
            <a:chExt cx="2001328" cy="2121875"/>
          </a:xfrm>
        </p:grpSpPr>
        <p:sp>
          <p:nvSpPr>
            <p:cNvPr id="19" name="모서리가 둥근 사각형 설명선 18"/>
            <p:cNvSpPr/>
            <p:nvPr/>
          </p:nvSpPr>
          <p:spPr>
            <a:xfrm flipH="1">
              <a:off x="8333117" y="2272823"/>
              <a:ext cx="2001328" cy="1522801"/>
            </a:xfrm>
            <a:prstGeom prst="wedgeRoundRectCallout">
              <a:avLst>
                <a:gd name="adj1" fmla="val 32771"/>
                <a:gd name="adj2" fmla="val 82151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8655755" y="2376342"/>
              <a:ext cx="1356051" cy="1324863"/>
              <a:chOff x="6553613" y="1808828"/>
              <a:chExt cx="1356051" cy="1324863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3613" y="2093585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2084" y="1808828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6907" y="2172661"/>
                <a:ext cx="812757" cy="961030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8462008" y="1673749"/>
              <a:ext cx="1654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HTML</a:t>
              </a:r>
              <a:r>
                <a:rPr lang="ko-KR" altLang="en-US" sz="2400" dirty="0" smtClean="0"/>
                <a:t>문서</a:t>
              </a:r>
              <a:endParaRPr lang="ko-KR" altLang="en-US" sz="2400" dirty="0"/>
            </a:p>
          </p:txBody>
        </p:sp>
      </p:grp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/>
              <a:t>클라이언트와 서버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dirty="0"/>
              <a:t>2</a:t>
            </a:r>
            <a:r>
              <a:rPr lang="ko-KR" altLang="en-US" dirty="0"/>
              <a:t>가지의 기본 프로토콜</a:t>
            </a:r>
          </a:p>
          <a:p>
            <a:pPr lvl="1"/>
            <a:r>
              <a:rPr lang="ko-KR" altLang="en-US" dirty="0" smtClean="0"/>
              <a:t>클라이언트가 서버로 전달하는 메시지 </a:t>
            </a:r>
            <a:r>
              <a:rPr lang="en-US" altLang="ko-KR" dirty="0"/>
              <a:t>HTTP </a:t>
            </a:r>
            <a:r>
              <a:rPr lang="en-US" altLang="ko-KR" dirty="0" smtClean="0"/>
              <a:t>Request(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요청에 대한 서버의 답변 </a:t>
            </a:r>
            <a:r>
              <a:rPr lang="en-US" altLang="ko-KR" dirty="0" smtClean="0"/>
              <a:t>HTTP Response(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778370" y="5020574"/>
            <a:ext cx="3226280" cy="1673524"/>
            <a:chOff x="3778370" y="5020574"/>
            <a:chExt cx="3226280" cy="1673524"/>
          </a:xfrm>
        </p:grpSpPr>
        <p:sp>
          <p:nvSpPr>
            <p:cNvPr id="7" name="직사각형 6"/>
            <p:cNvSpPr/>
            <p:nvPr/>
          </p:nvSpPr>
          <p:spPr>
            <a:xfrm>
              <a:off x="3778370" y="5020574"/>
              <a:ext cx="3226280" cy="1673524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81778" y="5234838"/>
              <a:ext cx="170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HTTP Request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48463" y="5959195"/>
              <a:ext cx="1886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HTTP Response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4270076" y="5694925"/>
              <a:ext cx="227737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4192662" y="6393844"/>
              <a:ext cx="2354787" cy="10213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907445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HTML(Hyper Text Markup Language)</a:t>
            </a:r>
            <a:r>
              <a:rPr lang="ko-KR" altLang="en-US" dirty="0"/>
              <a:t>은 웹 페이지를 기술하기 위한 </a:t>
            </a:r>
            <a:r>
              <a:rPr lang="ko-KR" altLang="en-US" dirty="0" smtClean="0"/>
              <a:t>마크 업</a:t>
            </a:r>
            <a:r>
              <a:rPr lang="en-US" altLang="ko-KR" dirty="0"/>
              <a:t>(markup)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0"/>
            <a:endParaRPr lang="ko-KR" altLang="en-US" dirty="0"/>
          </a:p>
          <a:p>
            <a:pPr lvl="0"/>
            <a:r>
              <a:rPr lang="ko-KR" altLang="en-US" dirty="0" smtClean="0"/>
              <a:t>마크 업 </a:t>
            </a:r>
            <a:r>
              <a:rPr lang="ko-KR" altLang="en-US" dirty="0"/>
              <a:t>언어는 텍스트에 태그를 붙여서 텍스트가 문서의 어디에 해당하는지를 기술한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ko-KR" altLang="en-US" dirty="0" smtClean="0"/>
              <a:t>컨텐츠가 없는 태그는 종료 태그가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9</a:t>
            </a:fld>
            <a:endParaRPr lang="en-US" altLang="ko-KR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218178" y="5976722"/>
            <a:ext cx="9178923" cy="1971612"/>
            <a:chOff x="1218178" y="5278893"/>
            <a:chExt cx="9178923" cy="1971612"/>
          </a:xfrm>
        </p:grpSpPr>
        <p:sp>
          <p:nvSpPr>
            <p:cNvPr id="5" name="TextBox 4"/>
            <p:cNvSpPr txBox="1"/>
            <p:nvPr/>
          </p:nvSpPr>
          <p:spPr>
            <a:xfrm>
              <a:off x="1218178" y="5919541"/>
              <a:ext cx="9178923" cy="64633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70C0"/>
                  </a:solidFill>
                </a:rPr>
                <a:t>&lt;html&gt;</a:t>
              </a:r>
              <a:r>
                <a:rPr lang="en-US" altLang="ko-KR" sz="3600" dirty="0" smtClean="0"/>
                <a:t>Hyper Text Markup Language</a:t>
              </a:r>
              <a:r>
                <a:rPr lang="en-US" altLang="ko-KR" sz="3600" dirty="0" smtClean="0">
                  <a:solidFill>
                    <a:srgbClr val="0070C0"/>
                  </a:solidFill>
                </a:rPr>
                <a:t>&lt;/html&gt;</a:t>
              </a:r>
              <a:endParaRPr lang="ko-KR" altLang="en-US" sz="3600" dirty="0">
                <a:solidFill>
                  <a:srgbClr val="0070C0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404138" y="6470141"/>
              <a:ext cx="1172116" cy="766464"/>
              <a:chOff x="1404138" y="6470141"/>
              <a:chExt cx="1172116" cy="766464"/>
            </a:xfrm>
          </p:grpSpPr>
          <p:sp>
            <p:nvSpPr>
              <p:cNvPr id="11" name="오른쪽 대괄호 10"/>
              <p:cNvSpPr/>
              <p:nvPr/>
            </p:nvSpPr>
            <p:spPr>
              <a:xfrm rot="5400000">
                <a:off x="1831807" y="6208454"/>
                <a:ext cx="372979" cy="896353"/>
              </a:xfrm>
              <a:prstGeom prst="rightBracke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04138" y="6867273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시작 태그</a:t>
                </a:r>
                <a:endParaRPr lang="ko-KR" altLang="en-US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883770" y="6470141"/>
              <a:ext cx="1172116" cy="766464"/>
              <a:chOff x="1404138" y="6470141"/>
              <a:chExt cx="1172116" cy="766464"/>
            </a:xfrm>
          </p:grpSpPr>
          <p:sp>
            <p:nvSpPr>
              <p:cNvPr id="16" name="오른쪽 대괄호 15"/>
              <p:cNvSpPr/>
              <p:nvPr/>
            </p:nvSpPr>
            <p:spPr>
              <a:xfrm rot="5400000">
                <a:off x="1831807" y="6208454"/>
                <a:ext cx="372979" cy="896353"/>
              </a:xfrm>
              <a:prstGeom prst="rightBracke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404138" y="6867273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종료 태그</a:t>
                </a:r>
                <a:endParaRPr lang="ko-KR" altLang="en-US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772131" y="6484041"/>
              <a:ext cx="5878573" cy="766464"/>
              <a:chOff x="2772131" y="6484041"/>
              <a:chExt cx="5878573" cy="766464"/>
            </a:xfrm>
          </p:grpSpPr>
          <p:sp>
            <p:nvSpPr>
              <p:cNvPr id="19" name="오른쪽 대괄호 18"/>
              <p:cNvSpPr/>
              <p:nvPr/>
            </p:nvSpPr>
            <p:spPr>
              <a:xfrm rot="5400000">
                <a:off x="5524928" y="3731244"/>
                <a:ext cx="372979" cy="5878573"/>
              </a:xfrm>
              <a:prstGeom prst="rightBracke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180909" y="6881173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컨텐츠</a:t>
                </a:r>
                <a:endParaRPr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404137" y="5278893"/>
              <a:ext cx="8651749" cy="792366"/>
              <a:chOff x="1404137" y="5278893"/>
              <a:chExt cx="8651749" cy="792366"/>
            </a:xfrm>
          </p:grpSpPr>
          <p:sp>
            <p:nvSpPr>
              <p:cNvPr id="21" name="오른쪽 대괄호 20"/>
              <p:cNvSpPr/>
              <p:nvPr/>
            </p:nvSpPr>
            <p:spPr>
              <a:xfrm rot="5400000" flipH="1">
                <a:off x="5533269" y="1548642"/>
                <a:ext cx="393485" cy="8651749"/>
              </a:xfrm>
              <a:prstGeom prst="rightBracke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454235" y="5278893"/>
                <a:ext cx="2330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HTML </a:t>
                </a:r>
                <a:r>
                  <a:rPr lang="ko-KR" altLang="en-US" dirty="0" smtClean="0"/>
                  <a:t>요소</a:t>
                </a:r>
                <a:r>
                  <a:rPr lang="en-US" altLang="ko-KR" dirty="0" smtClean="0"/>
                  <a:t>(Element)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1696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1213</Words>
  <Application>Microsoft Office PowerPoint</Application>
  <PresentationFormat>사용자 지정</PresentationFormat>
  <Paragraphs>255</Paragraphs>
  <Slides>32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굴림</vt:lpstr>
      <vt:lpstr>나눔고딕</vt:lpstr>
      <vt:lpstr>나눔바른고딕</vt:lpstr>
      <vt:lpstr>Arial</vt:lpstr>
      <vt:lpstr>Comic Sans MS</vt:lpstr>
      <vt:lpstr>Symbol</vt:lpstr>
      <vt:lpstr>Wingdings</vt:lpstr>
      <vt:lpstr>맑은 고딕</vt:lpstr>
      <vt:lpstr>1_Crayons</vt:lpstr>
      <vt:lpstr>HTML – 01  웹 프로그래밍 기초</vt:lpstr>
      <vt:lpstr>PowerPoint 프레젠테이션</vt:lpstr>
      <vt:lpstr>PowerPoint 프레젠테이션</vt:lpstr>
      <vt:lpstr>PowerPoint 프레젠테이션</vt:lpstr>
      <vt:lpstr>인터넷과 웹(WWW)</vt:lpstr>
      <vt:lpstr>WWW의 동작원리</vt:lpstr>
      <vt:lpstr>웹 브라우저</vt:lpstr>
      <vt:lpstr>클라이언트와 서버</vt:lpstr>
      <vt:lpstr>HTML</vt:lpstr>
      <vt:lpstr>HTML의 역사 </vt:lpstr>
      <vt:lpstr>W3C</vt:lpstr>
      <vt:lpstr>HTML 버전 </vt:lpstr>
      <vt:lpstr>HTML5</vt:lpstr>
      <vt:lpstr>HTML5 멀티미디어</vt:lpstr>
      <vt:lpstr>HTML5의 신기능</vt:lpstr>
      <vt:lpstr>HTML5 지원 여부</vt:lpstr>
      <vt:lpstr>PowerPoint 프레젠테이션</vt:lpstr>
      <vt:lpstr>웹 브라우저</vt:lpstr>
      <vt:lpstr>웹브라우저 점유율(전세계)</vt:lpstr>
      <vt:lpstr>웹브라우저 점유율(대한민국)</vt:lpstr>
      <vt:lpstr>웹 브라우저의 사용</vt:lpstr>
      <vt:lpstr>HTML5+CSS3+Javascript</vt:lpstr>
      <vt:lpstr>HTML 편집기</vt:lpstr>
      <vt:lpstr>메모장을 이용한 HTML 작성 </vt:lpstr>
      <vt:lpstr>메모장을 이용한 HTML 작성 </vt:lpstr>
      <vt:lpstr>HTML 파일 실행 </vt:lpstr>
      <vt:lpstr>HTML 소스 보기</vt:lpstr>
      <vt:lpstr>&lt;!DOCTYPE&gt; 선언</vt:lpstr>
      <vt:lpstr>요소(element)</vt:lpstr>
      <vt:lpstr>속성(Attribute)</vt:lpstr>
      <vt:lpstr>HTML 주석 </vt:lpstr>
      <vt:lpstr>HTML 문서 작성시 주의사항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이유진</cp:lastModifiedBy>
  <cp:revision>1274</cp:revision>
  <dcterms:created xsi:type="dcterms:W3CDTF">2007-06-29T06:43:39Z</dcterms:created>
  <dcterms:modified xsi:type="dcterms:W3CDTF">2024-10-16T02:54:45Z</dcterms:modified>
  <cp:version/>
</cp:coreProperties>
</file>