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30"/>
  </p:notesMasterIdLst>
  <p:handoutMasterIdLst>
    <p:handoutMasterId r:id="rId31"/>
  </p:handoutMasterIdLst>
  <p:sldIdLst>
    <p:sldId id="593" r:id="rId2"/>
    <p:sldId id="594" r:id="rId3"/>
    <p:sldId id="630" r:id="rId4"/>
    <p:sldId id="595" r:id="rId5"/>
    <p:sldId id="631" r:id="rId6"/>
    <p:sldId id="598" r:id="rId7"/>
    <p:sldId id="601" r:id="rId8"/>
    <p:sldId id="603" r:id="rId9"/>
    <p:sldId id="605" r:id="rId10"/>
    <p:sldId id="606" r:id="rId11"/>
    <p:sldId id="607" r:id="rId12"/>
    <p:sldId id="614" r:id="rId13"/>
    <p:sldId id="621" r:id="rId14"/>
    <p:sldId id="637" r:id="rId15"/>
    <p:sldId id="638" r:id="rId16"/>
    <p:sldId id="639" r:id="rId17"/>
    <p:sldId id="640" r:id="rId18"/>
    <p:sldId id="641" r:id="rId19"/>
    <p:sldId id="642" r:id="rId20"/>
    <p:sldId id="628" r:id="rId21"/>
    <p:sldId id="629" r:id="rId22"/>
    <p:sldId id="643" r:id="rId23"/>
    <p:sldId id="644" r:id="rId24"/>
    <p:sldId id="645" r:id="rId25"/>
    <p:sldId id="646" r:id="rId26"/>
    <p:sldId id="647" r:id="rId27"/>
    <p:sldId id="648" r:id="rId28"/>
    <p:sldId id="649" r:id="rId2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SS3" id="{D2C78D48-A115-4072-A02C-4ED1383C6250}">
          <p14:sldIdLst>
            <p14:sldId id="593"/>
            <p14:sldId id="594"/>
            <p14:sldId id="630"/>
            <p14:sldId id="595"/>
            <p14:sldId id="631"/>
            <p14:sldId id="598"/>
            <p14:sldId id="601"/>
            <p14:sldId id="603"/>
            <p14:sldId id="605"/>
            <p14:sldId id="606"/>
            <p14:sldId id="607"/>
            <p14:sldId id="614"/>
            <p14:sldId id="621"/>
            <p14:sldId id="637"/>
            <p14:sldId id="638"/>
            <p14:sldId id="639"/>
            <p14:sldId id="640"/>
            <p14:sldId id="641"/>
            <p14:sldId id="642"/>
            <p14:sldId id="628"/>
            <p14:sldId id="629"/>
            <p14:sldId id="643"/>
            <p14:sldId id="644"/>
            <p14:sldId id="645"/>
            <p14:sldId id="646"/>
            <p14:sldId id="647"/>
            <p14:sldId id="648"/>
            <p14:sldId id="6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600FF"/>
    <a:srgbClr val="0000FF"/>
    <a:srgbClr val="009E00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 autoAdjust="0"/>
    <p:restoredTop sz="94967" autoAdjust="0"/>
  </p:normalViewPr>
  <p:slideViewPr>
    <p:cSldViewPr snapToGrid="0">
      <p:cViewPr varScale="1">
        <p:scale>
          <a:sx n="61" d="100"/>
          <a:sy n="61" d="100"/>
        </p:scale>
        <p:origin x="90" y="87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535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015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854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335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06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레이아웃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59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절대 위치 설정</a:t>
            </a:r>
            <a:r>
              <a:rPr lang="en-US" altLang="ko-KR" sz="3000" kern="0" dirty="0" smtClean="0"/>
              <a:t>(absolute positioning)</a:t>
            </a:r>
          </a:p>
          <a:p>
            <a:pPr lvl="1" eaLnBrk="1" hangingPunct="1"/>
            <a:r>
              <a:rPr lang="ko-KR" altLang="en-US" sz="2400" kern="0" dirty="0" smtClean="0"/>
              <a:t>특정한 기준 위치에서 </a:t>
            </a:r>
            <a:r>
              <a:rPr lang="en-US" altLang="ko-KR" sz="2400" kern="0" dirty="0" smtClean="0"/>
              <a:t>top, left, bottom, right </a:t>
            </a:r>
            <a:r>
              <a:rPr lang="ko-KR" altLang="en-US" sz="2400" kern="0" dirty="0" smtClean="0"/>
              <a:t>위치에 배치한다</a:t>
            </a:r>
            <a:r>
              <a:rPr lang="en-US" altLang="ko-KR" sz="2400" kern="0" dirty="0" smtClean="0"/>
              <a:t>.</a:t>
            </a:r>
            <a:endParaRPr lang="ko-KR" altLang="en-US" sz="2400" kern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9190"/>
            <a:ext cx="10138689" cy="486745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 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#absolute</a:t>
            </a:r>
            <a:r>
              <a:rPr lang="en-US" altLang="ko-KR" i="1" dirty="0" smtClean="0"/>
              <a:t> {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  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 smtClean="0">
                <a:solidFill>
                  <a:schemeClr val="tx2"/>
                </a:solidFill>
              </a:rPr>
              <a:t>absolute;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background-color</a:t>
            </a:r>
            <a:r>
              <a:rPr lang="en-US" altLang="ko-KR" dirty="0"/>
              <a:t>: </a:t>
            </a:r>
            <a:r>
              <a:rPr lang="en-US" altLang="ko-KR" i="1" dirty="0"/>
              <a:t>pink; </a:t>
            </a:r>
            <a:endParaRPr lang="en-US" altLang="ko-KR" i="1" dirty="0" smtClean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4/6)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5905761" y="3303593"/>
            <a:ext cx="3891864" cy="4438650"/>
            <a:chOff x="5905761" y="3303593"/>
            <a:chExt cx="3891864" cy="443865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0475" y="3303593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 bwMode="auto">
            <a:xfrm>
              <a:off x="5905761" y="3631248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315107" y="5050023"/>
              <a:ext cx="1532332" cy="1536128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5928290" y="3644538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9913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96983" y="1904080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고정 위치 설정</a:t>
            </a:r>
            <a:r>
              <a:rPr lang="en-US" altLang="ko-KR" sz="3000" kern="0" dirty="0" smtClean="0"/>
              <a:t>(fixed positioning)</a:t>
            </a:r>
          </a:p>
          <a:p>
            <a:pPr lvl="1" eaLnBrk="1" hangingPunct="1"/>
            <a:r>
              <a:rPr lang="ko-KR" altLang="en-US" sz="2400" kern="0" dirty="0" smtClean="0"/>
              <a:t>브라우저 윈도우</a:t>
            </a:r>
            <a:r>
              <a:rPr lang="en-US" altLang="ko-KR" sz="2400" kern="0" dirty="0" smtClean="0"/>
              <a:t>(</a:t>
            </a:r>
            <a:r>
              <a:rPr lang="ko-KR" altLang="en-US" sz="2400" kern="0" dirty="0" smtClean="0"/>
              <a:t>컨테이너</a:t>
            </a:r>
            <a:r>
              <a:rPr lang="en-US" altLang="ko-KR" sz="2400" kern="0" dirty="0" smtClean="0"/>
              <a:t>)</a:t>
            </a:r>
            <a:r>
              <a:rPr lang="ko-KR" altLang="en-US" sz="2400" kern="0" dirty="0" smtClean="0"/>
              <a:t>를 기준으로 방향 속성 값의 위치에 배치한다</a:t>
            </a:r>
            <a:r>
              <a:rPr lang="en-US" altLang="ko-KR" sz="2400" kern="0" dirty="0" smtClean="0"/>
              <a:t>.</a:t>
            </a:r>
          </a:p>
          <a:p>
            <a:pPr lvl="1" eaLnBrk="1" hangingPunct="1"/>
            <a:r>
              <a:rPr lang="ko-KR" altLang="en-US" sz="2400" kern="0" dirty="0" smtClean="0"/>
              <a:t>페이지가 스크롤 되어도 항상 같은 곳에 배치한다</a:t>
            </a:r>
            <a:r>
              <a:rPr lang="en-US" altLang="ko-KR" sz="2400" kern="0" dirty="0" smtClean="0"/>
              <a:t>.</a:t>
            </a:r>
            <a:r>
              <a:rPr lang="ko-KR" altLang="en-US" sz="2400" kern="0" dirty="0" smtClean="0"/>
              <a:t> </a:t>
            </a:r>
            <a:endParaRPr lang="ko-KR" altLang="en-US" sz="2400" kern="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481137"/>
            <a:ext cx="9961268" cy="4884965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#fixed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smtClean="0">
                <a:solidFill>
                  <a:schemeClr val="tx2"/>
                </a:solidFill>
              </a:rPr>
              <a:t>fixed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border</a:t>
            </a:r>
            <a:r>
              <a:rPr lang="en-US" altLang="ko-KR" dirty="0"/>
              <a:t>: </a:t>
            </a:r>
            <a:r>
              <a:rPr lang="en-US" altLang="ko-KR" i="1" dirty="0" err="1"/>
              <a:t>3px</a:t>
            </a:r>
            <a:r>
              <a:rPr lang="en-US" altLang="ko-KR" i="1" dirty="0"/>
              <a:t> </a:t>
            </a:r>
            <a:r>
              <a:rPr lang="en-US" altLang="ko-KR" i="1" dirty="0" smtClean="0"/>
              <a:t>solid;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text-align</a:t>
            </a:r>
            <a:r>
              <a:rPr lang="en-US" altLang="ko-KR" dirty="0"/>
              <a:t>: </a:t>
            </a:r>
            <a:r>
              <a:rPr lang="en-US" altLang="ko-KR" i="1" dirty="0"/>
              <a:t>right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5/6)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4965686" y="3697042"/>
            <a:ext cx="5564333" cy="4438650"/>
            <a:chOff x="4965686" y="3328076"/>
            <a:chExt cx="5564333" cy="4438650"/>
          </a:xfrm>
        </p:grpSpPr>
        <p:grpSp>
          <p:nvGrpSpPr>
            <p:cNvPr id="25" name="그룹 24"/>
            <p:cNvGrpSpPr/>
            <p:nvPr/>
          </p:nvGrpSpPr>
          <p:grpSpPr>
            <a:xfrm>
              <a:off x="4965686" y="3328076"/>
              <a:ext cx="3870046" cy="4438650"/>
              <a:chOff x="4965686" y="3328076"/>
              <a:chExt cx="3870046" cy="4438650"/>
            </a:xfrm>
          </p:grpSpPr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582" y="3328076"/>
                <a:ext cx="3867150" cy="4438650"/>
              </a:xfrm>
              <a:prstGeom prst="rect">
                <a:avLst/>
              </a:prstGeom>
              <a:ln>
                <a:solidFill>
                  <a:srgbClr val="002060"/>
                </a:solidFill>
              </a:ln>
            </p:spPr>
          </p:pic>
          <p:sp>
            <p:nvSpPr>
              <p:cNvPr id="15" name="직사각형 14"/>
              <p:cNvSpPr/>
              <p:nvPr/>
            </p:nvSpPr>
            <p:spPr bwMode="auto">
              <a:xfrm>
                <a:off x="4965686" y="3674683"/>
                <a:ext cx="1532332" cy="1470226"/>
              </a:xfrm>
              <a:prstGeom prst="rect">
                <a:avLst/>
              </a:prstGeom>
              <a:noFill/>
              <a:ln w="38100" cap="flat" cmpd="sng" algn="ctr">
                <a:solidFill>
                  <a:srgbClr val="00206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 bwMode="auto">
              <a:xfrm>
                <a:off x="6352674" y="5080168"/>
                <a:ext cx="1553484" cy="1536128"/>
              </a:xfrm>
              <a:prstGeom prst="rect">
                <a:avLst/>
              </a:prstGeom>
              <a:noFill/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7" name="직선 화살표 연결선 16"/>
              <p:cNvCxnSpPr/>
              <p:nvPr/>
            </p:nvCxnSpPr>
            <p:spPr bwMode="auto">
              <a:xfrm>
                <a:off x="4988215" y="3687973"/>
                <a:ext cx="1392194" cy="1392195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8053519" y="3654566"/>
              <a:ext cx="2476500" cy="3362325"/>
              <a:chOff x="8053519" y="4585011"/>
              <a:chExt cx="2476500" cy="3362325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3519" y="4585011"/>
                <a:ext cx="2476500" cy="33623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6662" y="4585011"/>
                <a:ext cx="190500" cy="33623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542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9640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스택 순서 지정</a:t>
            </a:r>
            <a:r>
              <a:rPr lang="en-US" altLang="ko-KR" sz="3000" dirty="0" smtClean="0"/>
              <a:t>(z-index)</a:t>
            </a:r>
          </a:p>
          <a:p>
            <a:pPr lvl="1"/>
            <a:r>
              <a:rPr lang="ko-KR" altLang="en-US" sz="2400" dirty="0" smtClean="0"/>
              <a:t>요소가 배치되면서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다른 요소와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겹치는 경우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z-index </a:t>
            </a:r>
            <a:r>
              <a:rPr lang="ko-KR" altLang="en-US" sz="2400" dirty="0" smtClean="0"/>
              <a:t>속성으로 요소의 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순서를 지정한다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ko-KR" altLang="en-US" sz="2400" dirty="0" smtClean="0"/>
              <a:t>양수와 음수를 사용할 수 있고</a:t>
            </a:r>
            <a:r>
              <a:rPr lang="en-US" altLang="ko-KR" sz="2400" dirty="0" smtClean="0"/>
              <a:t>,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스택 순서가 큰 요소가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낮은 요소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앞에 위치한다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smtClean="0"/>
              <a:t>z-index</a:t>
            </a:r>
            <a:r>
              <a:rPr lang="ko-KR" altLang="en-US" sz="2400" dirty="0" smtClean="0"/>
              <a:t>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지정되지 않고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겹치면</a:t>
            </a:r>
            <a:r>
              <a:rPr lang="en-US" altLang="ko-KR" sz="2400" dirty="0" smtClean="0"/>
              <a:t>, HTML</a:t>
            </a:r>
            <a:r>
              <a:rPr lang="ko-KR" altLang="en-US" sz="2400" dirty="0" smtClean="0"/>
              <a:t>코드에서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마지막에 배치된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요소가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맨 위에 표시된다</a:t>
            </a:r>
            <a:r>
              <a:rPr lang="en-US" altLang="ko-KR" sz="24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6/6)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640" y="2988781"/>
            <a:ext cx="46386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59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레이아웃 </a:t>
            </a:r>
            <a:r>
              <a:rPr lang="en-US" altLang="ko-KR" sz="5717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overflow</a:t>
            </a:r>
            <a:endParaRPr lang="ko-KR" altLang="en-US" sz="5717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4275" y="1732624"/>
            <a:ext cx="10072047" cy="6348695"/>
          </a:xfrm>
        </p:spPr>
        <p:txBody>
          <a:bodyPr/>
          <a:lstStyle/>
          <a:p>
            <a:r>
              <a:rPr lang="en-US" altLang="ko-KR" sz="3000" dirty="0"/>
              <a:t>overflow </a:t>
            </a:r>
            <a:r>
              <a:rPr lang="ko-KR" altLang="en-US" sz="3000" dirty="0" smtClean="0"/>
              <a:t>속성 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영역에 맞지 않는 콘텐츠를 제어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v</a:t>
            </a:r>
            <a:r>
              <a:rPr lang="en-US" altLang="ko-KR" sz="2400" dirty="0" smtClean="0"/>
              <a:t>isible – </a:t>
            </a:r>
            <a:r>
              <a:rPr lang="ko-KR" altLang="en-US" sz="2400" dirty="0" smtClean="0"/>
              <a:t>기본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값이지만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과적된 내용이 제어되지 않는 상태</a:t>
            </a:r>
            <a:endParaRPr lang="en-US" altLang="ko-KR" sz="2400" dirty="0"/>
          </a:p>
          <a:p>
            <a:pPr lvl="1"/>
            <a:r>
              <a:rPr lang="en-US" altLang="ko-KR" sz="2400" dirty="0"/>
              <a:t>hidden – </a:t>
            </a:r>
            <a:r>
              <a:rPr lang="ko-KR" altLang="en-US" sz="2400" dirty="0" smtClean="0"/>
              <a:t>과적된 부분은 </a:t>
            </a:r>
            <a:r>
              <a:rPr lang="ko-KR" altLang="en-US" sz="2400" dirty="0"/>
              <a:t>보이지 </a:t>
            </a:r>
            <a:r>
              <a:rPr lang="ko-KR" altLang="en-US" sz="2400" dirty="0" smtClean="0"/>
              <a:t>않는 상태</a:t>
            </a:r>
            <a:endParaRPr lang="ko-KR" altLang="en-US" sz="2400" dirty="0"/>
          </a:p>
          <a:p>
            <a:pPr lvl="1"/>
            <a:r>
              <a:rPr lang="en-US" altLang="ko-KR" sz="2400" dirty="0"/>
              <a:t>scroll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스크롤 바가 추가되어 내용을 볼 수 있는 상태</a:t>
            </a:r>
            <a:endParaRPr lang="en-US" altLang="ko-KR" sz="2400" dirty="0"/>
          </a:p>
          <a:p>
            <a:pPr lvl="1"/>
            <a:r>
              <a:rPr lang="en-US" altLang="ko-KR" sz="2400" dirty="0" smtClean="0"/>
              <a:t>auto – </a:t>
            </a:r>
            <a:r>
              <a:rPr lang="ko-KR" altLang="en-US" sz="2400" dirty="0" smtClean="0"/>
              <a:t>필요 시 스크롤 바 생성</a:t>
            </a:r>
            <a:endParaRPr lang="ko-KR" altLang="en-US" sz="24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endParaRPr lang="en-US" altLang="ko-KR" sz="3000" dirty="0"/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높이가 지정된 블록 요소에서만 작동</a:t>
            </a:r>
            <a:endParaRPr lang="en-US" altLang="ko-KR" sz="3000" dirty="0" smtClean="0"/>
          </a:p>
          <a:p>
            <a:r>
              <a:rPr lang="en-US" altLang="ko-KR" sz="3000" dirty="0" smtClean="0"/>
              <a:t>overflow, overflow-x, overflow-y</a:t>
            </a:r>
            <a:endParaRPr lang="ko-KR" altLang="en-US" sz="3000" dirty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76" y="4516332"/>
            <a:ext cx="1800225" cy="16573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417" y="4516332"/>
            <a:ext cx="1800225" cy="10001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58" y="4516332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971" y="4516331"/>
            <a:ext cx="1800225" cy="11334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4254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float : </a:t>
            </a:r>
            <a:r>
              <a:rPr lang="ko-KR" altLang="en-US" sz="3000" dirty="0" smtClean="0"/>
              <a:t>블록 레벨의 요소를 정렬할 때 많이 사용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블록 레벨의 요소는 한 줄을 모두 차지하므로 다른 요소와 나란히 위치할 수 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(display: block =&gt; width 100%, </a:t>
            </a:r>
            <a:r>
              <a:rPr lang="ko-KR" altLang="en-US" sz="2400" dirty="0" smtClean="0"/>
              <a:t>수직 </a:t>
            </a:r>
            <a:r>
              <a:rPr lang="ko-KR" altLang="en-US" sz="2400" dirty="0" err="1" smtClean="0"/>
              <a:t>정렬만</a:t>
            </a:r>
            <a:r>
              <a:rPr lang="ko-KR" altLang="en-US" sz="2400" dirty="0" smtClean="0"/>
              <a:t> 가능하다</a:t>
            </a:r>
            <a:r>
              <a:rPr lang="en-US" altLang="ko-KR" sz="2400" dirty="0" smtClean="0"/>
              <a:t>.)</a:t>
            </a:r>
          </a:p>
          <a:p>
            <a:pPr lvl="1"/>
            <a:r>
              <a:rPr lang="en-US" altLang="ko-KR" sz="2400" dirty="0" smtClean="0"/>
              <a:t>float </a:t>
            </a:r>
            <a:r>
              <a:rPr lang="ko-KR" altLang="en-US" sz="2400" dirty="0" smtClean="0"/>
              <a:t>속성 부여 시 요소의 너비 값이 최소 크기로 변경되며 빈 공간이 발생하는데 그 공간으로 다음 요소가 자리를 차지한다</a:t>
            </a:r>
            <a:r>
              <a:rPr lang="en-US" altLang="ko-KR" sz="2400" dirty="0" smtClean="0"/>
              <a:t>.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수평 정렬</a:t>
            </a:r>
            <a:r>
              <a:rPr lang="en-US" altLang="ko-KR" sz="24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 (</a:t>
            </a:r>
            <a:r>
              <a:rPr lang="en-US" altLang="ko-KR" sz="5720" kern="0" dirty="0" smtClean="0">
                <a:latin typeface="+mj-lt"/>
              </a:rPr>
              <a:t>1/3)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45" y="4955060"/>
            <a:ext cx="9324590" cy="3129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232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clear : float </a:t>
            </a:r>
            <a:r>
              <a:rPr lang="ko-KR" altLang="en-US" sz="3000" dirty="0" smtClean="0"/>
              <a:t>속성 중단 시 사용</a:t>
            </a:r>
            <a:endParaRPr lang="en-US" altLang="ko-KR" sz="3000" dirty="0" smtClean="0"/>
          </a:p>
          <a:p>
            <a:pPr lvl="1"/>
            <a:r>
              <a:rPr lang="en-US" altLang="ko-KR" sz="2480" dirty="0" smtClean="0"/>
              <a:t>float </a:t>
            </a:r>
            <a:r>
              <a:rPr lang="ko-KR" altLang="en-US" sz="2480" dirty="0" smtClean="0"/>
              <a:t>속성이 부여된 요소의 옆 요소는 비어있는 영역을 채우듯 표현된다</a:t>
            </a:r>
            <a:r>
              <a:rPr lang="en-US" altLang="ko-KR" sz="2480" dirty="0" smtClean="0"/>
              <a:t>. </a:t>
            </a:r>
            <a:r>
              <a:rPr lang="ko-KR" altLang="en-US" sz="2480" dirty="0" smtClean="0"/>
              <a:t>해당 속성을 적용하고 싶지 않은 경우 사용한다</a:t>
            </a:r>
            <a:r>
              <a:rPr lang="en-US" altLang="ko-KR" sz="248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 (</a:t>
            </a:r>
            <a:r>
              <a:rPr lang="en-US" altLang="ko-KR" sz="5720" kern="0" dirty="0" smtClean="0">
                <a:latin typeface="+mj-lt"/>
              </a:rPr>
              <a:t>2/3)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41" y="3417481"/>
            <a:ext cx="9468969" cy="3996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 bwMode="auto">
          <a:xfrm>
            <a:off x="1149176" y="6166023"/>
            <a:ext cx="5474045" cy="778476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845643" y="5282516"/>
            <a:ext cx="3732667" cy="1155354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309816" y="4411362"/>
            <a:ext cx="1112109" cy="222422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8440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div</a:t>
            </a:r>
            <a:r>
              <a:rPr lang="ko-KR" altLang="en-US" sz="3000" dirty="0" smtClean="0"/>
              <a:t>요소와 </a:t>
            </a:r>
            <a:r>
              <a:rPr lang="en-US" altLang="ko-KR" sz="3000" dirty="0" smtClean="0"/>
              <a:t>float </a:t>
            </a:r>
            <a:r>
              <a:rPr lang="ko-KR" altLang="en-US" sz="3000" dirty="0" smtClean="0"/>
              <a:t>속성을 활용한 </a:t>
            </a:r>
            <a:r>
              <a:rPr lang="en-US" altLang="ko-KR" sz="3000" dirty="0" smtClean="0"/>
              <a:t>layout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5720" kern="0" dirty="0" smtClean="0">
                <a:latin typeface="+mj-lt"/>
              </a:rPr>
              <a:t>float</a:t>
            </a:r>
            <a:r>
              <a:rPr lang="ko-KR" altLang="en-US" sz="5720" kern="0" dirty="0" smtClean="0">
                <a:latin typeface="+mj-lt"/>
              </a:rPr>
              <a:t>과 </a:t>
            </a:r>
            <a:r>
              <a:rPr lang="en-US" altLang="ko-KR" sz="5720" kern="0" dirty="0" smtClean="0">
                <a:latin typeface="+mj-lt"/>
              </a:rPr>
              <a:t>clear (</a:t>
            </a:r>
            <a:r>
              <a:rPr lang="en-US" altLang="ko-KR" sz="5720" kern="0" dirty="0" smtClean="0">
                <a:latin typeface="+mj-lt"/>
              </a:rPr>
              <a:t>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066" y="2745365"/>
            <a:ext cx="4906220" cy="42227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84" y="2745365"/>
            <a:ext cx="4602591" cy="4222766"/>
          </a:xfrm>
          <a:prstGeom prst="rect">
            <a:avLst/>
          </a:prstGeom>
        </p:spPr>
      </p:pic>
      <p:sp>
        <p:nvSpPr>
          <p:cNvPr id="17" name="사각형 설명선 16"/>
          <p:cNvSpPr/>
          <p:nvPr/>
        </p:nvSpPr>
        <p:spPr bwMode="auto">
          <a:xfrm>
            <a:off x="6132619" y="4356298"/>
            <a:ext cx="1847604" cy="333633"/>
          </a:xfrm>
          <a:custGeom>
            <a:avLst/>
            <a:gdLst>
              <a:gd name="connsiteX0" fmla="*/ 0 w 1227745"/>
              <a:gd name="connsiteY0" fmla="*/ 0 h 333633"/>
              <a:gd name="connsiteX1" fmla="*/ 204624 w 1227745"/>
              <a:gd name="connsiteY1" fmla="*/ 0 h 333633"/>
              <a:gd name="connsiteX2" fmla="*/ 204624 w 1227745"/>
              <a:gd name="connsiteY2" fmla="*/ 0 h 333633"/>
              <a:gd name="connsiteX3" fmla="*/ 511560 w 1227745"/>
              <a:gd name="connsiteY3" fmla="*/ 0 h 333633"/>
              <a:gd name="connsiteX4" fmla="*/ 1227745 w 1227745"/>
              <a:gd name="connsiteY4" fmla="*/ 0 h 333633"/>
              <a:gd name="connsiteX5" fmla="*/ 1227745 w 1227745"/>
              <a:gd name="connsiteY5" fmla="*/ 55606 h 333633"/>
              <a:gd name="connsiteX6" fmla="*/ 1227745 w 1227745"/>
              <a:gd name="connsiteY6" fmla="*/ 55606 h 333633"/>
              <a:gd name="connsiteX7" fmla="*/ 1227745 w 1227745"/>
              <a:gd name="connsiteY7" fmla="*/ 139014 h 333633"/>
              <a:gd name="connsiteX8" fmla="*/ 1227745 w 1227745"/>
              <a:gd name="connsiteY8" fmla="*/ 333633 h 333633"/>
              <a:gd name="connsiteX9" fmla="*/ 511560 w 1227745"/>
              <a:gd name="connsiteY9" fmla="*/ 333633 h 333633"/>
              <a:gd name="connsiteX10" fmla="*/ 204624 w 1227745"/>
              <a:gd name="connsiteY10" fmla="*/ 333633 h 333633"/>
              <a:gd name="connsiteX11" fmla="*/ 204624 w 1227745"/>
              <a:gd name="connsiteY11" fmla="*/ 333633 h 333633"/>
              <a:gd name="connsiteX12" fmla="*/ 0 w 1227745"/>
              <a:gd name="connsiteY12" fmla="*/ 333633 h 333633"/>
              <a:gd name="connsiteX13" fmla="*/ 0 w 1227745"/>
              <a:gd name="connsiteY13" fmla="*/ 139014 h 333633"/>
              <a:gd name="connsiteX14" fmla="*/ -325537 w 1227745"/>
              <a:gd name="connsiteY14" fmla="*/ 29350 h 333633"/>
              <a:gd name="connsiteX15" fmla="*/ 0 w 1227745"/>
              <a:gd name="connsiteY15" fmla="*/ 55606 h 333633"/>
              <a:gd name="connsiteX16" fmla="*/ 0 w 1227745"/>
              <a:gd name="connsiteY16" fmla="*/ 0 h 333633"/>
              <a:gd name="connsiteX0" fmla="*/ 325537 w 1847604"/>
              <a:gd name="connsiteY0" fmla="*/ 0 h 333633"/>
              <a:gd name="connsiteX1" fmla="*/ 530161 w 1847604"/>
              <a:gd name="connsiteY1" fmla="*/ 0 h 333633"/>
              <a:gd name="connsiteX2" fmla="*/ 530161 w 1847604"/>
              <a:gd name="connsiteY2" fmla="*/ 0 h 333633"/>
              <a:gd name="connsiteX3" fmla="*/ 837097 w 1847604"/>
              <a:gd name="connsiteY3" fmla="*/ 0 h 333633"/>
              <a:gd name="connsiteX4" fmla="*/ 1553282 w 1847604"/>
              <a:gd name="connsiteY4" fmla="*/ 0 h 333633"/>
              <a:gd name="connsiteX5" fmla="*/ 1553282 w 1847604"/>
              <a:gd name="connsiteY5" fmla="*/ 55606 h 333633"/>
              <a:gd name="connsiteX6" fmla="*/ 1553282 w 1847604"/>
              <a:gd name="connsiteY6" fmla="*/ 55606 h 333633"/>
              <a:gd name="connsiteX7" fmla="*/ 1847599 w 1847604"/>
              <a:gd name="connsiteY7" fmla="*/ 40211 h 333633"/>
              <a:gd name="connsiteX8" fmla="*/ 1553282 w 1847604"/>
              <a:gd name="connsiteY8" fmla="*/ 139014 h 333633"/>
              <a:gd name="connsiteX9" fmla="*/ 1553282 w 1847604"/>
              <a:gd name="connsiteY9" fmla="*/ 333633 h 333633"/>
              <a:gd name="connsiteX10" fmla="*/ 837097 w 1847604"/>
              <a:gd name="connsiteY10" fmla="*/ 333633 h 333633"/>
              <a:gd name="connsiteX11" fmla="*/ 530161 w 1847604"/>
              <a:gd name="connsiteY11" fmla="*/ 333633 h 333633"/>
              <a:gd name="connsiteX12" fmla="*/ 530161 w 1847604"/>
              <a:gd name="connsiteY12" fmla="*/ 333633 h 333633"/>
              <a:gd name="connsiteX13" fmla="*/ 325537 w 1847604"/>
              <a:gd name="connsiteY13" fmla="*/ 333633 h 333633"/>
              <a:gd name="connsiteX14" fmla="*/ 325537 w 1847604"/>
              <a:gd name="connsiteY14" fmla="*/ 139014 h 333633"/>
              <a:gd name="connsiteX15" fmla="*/ 0 w 1847604"/>
              <a:gd name="connsiteY15" fmla="*/ 29350 h 333633"/>
              <a:gd name="connsiteX16" fmla="*/ 325537 w 1847604"/>
              <a:gd name="connsiteY16" fmla="*/ 55606 h 333633"/>
              <a:gd name="connsiteX17" fmla="*/ 325537 w 1847604"/>
              <a:gd name="connsiteY17" fmla="*/ 0 h 33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47604" h="333633">
                <a:moveTo>
                  <a:pt x="325537" y="0"/>
                </a:moveTo>
                <a:lnTo>
                  <a:pt x="530161" y="0"/>
                </a:lnTo>
                <a:lnTo>
                  <a:pt x="530161" y="0"/>
                </a:lnTo>
                <a:lnTo>
                  <a:pt x="837097" y="0"/>
                </a:lnTo>
                <a:lnTo>
                  <a:pt x="1553282" y="0"/>
                </a:lnTo>
                <a:lnTo>
                  <a:pt x="1553282" y="55606"/>
                </a:lnTo>
                <a:lnTo>
                  <a:pt x="1553282" y="55606"/>
                </a:lnTo>
                <a:cubicBezTo>
                  <a:pt x="1551840" y="66895"/>
                  <a:pt x="1849041" y="28922"/>
                  <a:pt x="1847599" y="40211"/>
                </a:cubicBezTo>
                <a:lnTo>
                  <a:pt x="1553282" y="139014"/>
                </a:lnTo>
                <a:lnTo>
                  <a:pt x="1553282" y="333633"/>
                </a:lnTo>
                <a:lnTo>
                  <a:pt x="837097" y="333633"/>
                </a:lnTo>
                <a:lnTo>
                  <a:pt x="530161" y="333633"/>
                </a:lnTo>
                <a:lnTo>
                  <a:pt x="530161" y="333633"/>
                </a:lnTo>
                <a:lnTo>
                  <a:pt x="325537" y="333633"/>
                </a:lnTo>
                <a:lnTo>
                  <a:pt x="325537" y="139014"/>
                </a:lnTo>
                <a:lnTo>
                  <a:pt x="0" y="29350"/>
                </a:lnTo>
                <a:lnTo>
                  <a:pt x="325537" y="55606"/>
                </a:lnTo>
                <a:lnTo>
                  <a:pt x="325537" y="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left;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사각형 설명선 18"/>
          <p:cNvSpPr/>
          <p:nvPr/>
        </p:nvSpPr>
        <p:spPr bwMode="auto">
          <a:xfrm>
            <a:off x="8783053" y="4356298"/>
            <a:ext cx="1324772" cy="333633"/>
          </a:xfrm>
          <a:prstGeom prst="wedgeRectCallout">
            <a:avLst>
              <a:gd name="adj1" fmla="val 70428"/>
              <a:gd name="adj2" fmla="val -37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float: right;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사각형 설명선 19"/>
          <p:cNvSpPr/>
          <p:nvPr/>
        </p:nvSpPr>
        <p:spPr bwMode="auto">
          <a:xfrm>
            <a:off x="7799513" y="7143869"/>
            <a:ext cx="1324772" cy="333633"/>
          </a:xfrm>
          <a:prstGeom prst="wedgeRectCallout">
            <a:avLst>
              <a:gd name="adj1" fmla="val 4129"/>
              <a:gd name="adj2" fmla="val -1673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clear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both;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978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smtClean="0"/>
              <a:t>웹사이트 구조의 요소 변화 </a:t>
            </a:r>
            <a:r>
              <a:rPr lang="en-US" altLang="ko-KR" sz="3000" dirty="0" smtClean="0"/>
              <a:t>– </a:t>
            </a:r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</a:t>
            </a:r>
            <a:r>
              <a:rPr lang="ko-KR" altLang="en-US" sz="5720" kern="0" dirty="0" smtClean="0">
                <a:latin typeface="+mj-lt"/>
              </a:rPr>
              <a:t>레이아웃 </a:t>
            </a:r>
            <a:r>
              <a:rPr lang="en-US" altLang="ko-KR" sz="5720" kern="0" dirty="0" smtClean="0">
                <a:latin typeface="+mj-lt"/>
              </a:rPr>
              <a:t>(</a:t>
            </a:r>
            <a:r>
              <a:rPr lang="en-US" altLang="ko-KR" sz="5720" kern="0" dirty="0" smtClean="0">
                <a:latin typeface="+mj-lt"/>
              </a:rPr>
              <a:t>1/3)</a:t>
            </a:r>
            <a:endParaRPr lang="ko-KR" altLang="en-US" sz="5720" kern="0" dirty="0">
              <a:latin typeface="+mj-lt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589703" y="2403603"/>
            <a:ext cx="8071939" cy="6350627"/>
            <a:chOff x="1589703" y="2403603"/>
            <a:chExt cx="8071939" cy="63506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703" y="2403603"/>
              <a:ext cx="4906220" cy="422276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0203" y="3332985"/>
              <a:ext cx="6331439" cy="5421245"/>
            </a:xfrm>
            <a:prstGeom prst="rect">
              <a:avLst/>
            </a:prstGeom>
          </p:spPr>
        </p:pic>
        <p:grpSp>
          <p:nvGrpSpPr>
            <p:cNvPr id="20" name="그룹 19"/>
            <p:cNvGrpSpPr/>
            <p:nvPr/>
          </p:nvGrpSpPr>
          <p:grpSpPr>
            <a:xfrm>
              <a:off x="1649629" y="2512324"/>
              <a:ext cx="2777995" cy="1246969"/>
              <a:chOff x="1649629" y="2512324"/>
              <a:chExt cx="2777995" cy="1246969"/>
            </a:xfrm>
          </p:grpSpPr>
          <p:sp>
            <p:nvSpPr>
              <p:cNvPr id="9" name="직사각형 8"/>
              <p:cNvSpPr/>
              <p:nvPr/>
            </p:nvSpPr>
            <p:spPr bwMode="auto">
              <a:xfrm>
                <a:off x="1649629" y="2512324"/>
                <a:ext cx="321276" cy="230876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3427760" y="3425661"/>
                <a:ext cx="999864" cy="333632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3" name="직선 화살표 연결선 12"/>
              <p:cNvCxnSpPr>
                <a:stCxn id="9" idx="3"/>
              </p:cNvCxnSpPr>
              <p:nvPr/>
            </p:nvCxnSpPr>
            <p:spPr bwMode="auto">
              <a:xfrm>
                <a:off x="1970905" y="2627762"/>
                <a:ext cx="1590443" cy="92155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37481049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en-US" altLang="ko-KR" sz="3000" dirty="0" smtClean="0"/>
              <a:t>Semantic Elements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/>
              <a:t>웹 페이지의 구조를 쉽게 이해할 수 있도록 정의된 태그</a:t>
            </a:r>
            <a:r>
              <a:rPr lang="en-US" altLang="ko-KR" sz="3000" dirty="0"/>
              <a:t>. </a:t>
            </a:r>
            <a:r>
              <a:rPr lang="ko-KR" altLang="en-US" sz="3000" dirty="0"/>
              <a:t>단순 컨테이너 역할</a:t>
            </a:r>
            <a:endParaRPr lang="en-US" altLang="ko-KR" sz="3000" dirty="0"/>
          </a:p>
          <a:p>
            <a:pPr lvl="1"/>
            <a:r>
              <a:rPr lang="ko-KR" altLang="en-US" sz="2400" dirty="0"/>
              <a:t>개발자 간 혼란을 없애고</a:t>
            </a:r>
            <a:r>
              <a:rPr lang="en-US" altLang="ko-KR" sz="2400" dirty="0"/>
              <a:t>, </a:t>
            </a:r>
            <a:r>
              <a:rPr lang="ko-KR" altLang="en-US" sz="2400" dirty="0"/>
              <a:t>검색 엔진 등에서 소스를 쉽게 판독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</a:t>
            </a:r>
            <a:r>
              <a:rPr lang="ko-KR" altLang="en-US" sz="5720" kern="0" dirty="0" smtClean="0">
                <a:latin typeface="+mj-lt"/>
              </a:rPr>
              <a:t>레이아웃 </a:t>
            </a:r>
            <a:r>
              <a:rPr lang="en-US" altLang="ko-KR" sz="5720" kern="0" dirty="0" smtClean="0">
                <a:latin typeface="+mj-lt"/>
              </a:rPr>
              <a:t>(</a:t>
            </a:r>
            <a:r>
              <a:rPr lang="en-US" altLang="ko-KR" sz="5720" kern="0" dirty="0" smtClean="0">
                <a:latin typeface="+mj-lt"/>
              </a:rPr>
              <a:t>2/3)</a:t>
            </a:r>
            <a:endParaRPr lang="ko-KR" altLang="en-US" sz="5720" kern="0" dirty="0">
              <a:latin typeface="+mj-lt"/>
            </a:endParaRPr>
          </a:p>
        </p:txBody>
      </p:sp>
      <p:graphicFrame>
        <p:nvGraphicFramePr>
          <p:cNvPr id="11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13560"/>
              </p:ext>
            </p:extLst>
          </p:nvPr>
        </p:nvGraphicFramePr>
        <p:xfrm>
          <a:off x="997367" y="3473698"/>
          <a:ext cx="9701398" cy="439011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6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태그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설명</a:t>
                      </a:r>
                      <a:endParaRPr lang="ko-KR" altLang="en-US" sz="2000" b="1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&lt;header&gt;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문서의 머리말로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홈페이지 상단에 로고나 메인 메뉴를 포함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headline tag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하나를 가지고 있어야 함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59513854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&lt;footer&gt;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문서의 꼬리말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바닥글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로서 한 페이지에 한 번만 작성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제작자의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연락처 정보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저작권 정보 등을 나타냄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4276673316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&lt;section&gt;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제목이 있는 주제별 콘텐츠 영역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(headline tag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하나를 가지고 있어야 함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215219033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ar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ticle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웹 사이트와 독립적인 콘텐츠 정의 시 사용 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블로그의 포스트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신문기사 등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3212646384"/>
                  </a:ext>
                </a:extLst>
              </a:tr>
              <a:tr h="482331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nav</a:t>
                      </a: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내비게이션 링크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메뉴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목차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인덱스 등을</a:t>
                      </a:r>
                      <a:r>
                        <a:rPr lang="ko-KR" altLang="en-US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표현</a:t>
                      </a:r>
                      <a:endParaRPr lang="ko-KR" alt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&lt;aside&gt;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좌우측 사이드 바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| 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페이지 콘텐츠 외 콘텐츠</a:t>
                      </a:r>
                      <a:r>
                        <a:rPr lang="en-US" altLang="ko-KR" sz="1600" i="0" kern="0" spc="0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(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배너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i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퀵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메뉴 등</a:t>
                      </a:r>
                      <a:r>
                        <a:rPr lang="en-US" altLang="ko-KR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)</a:t>
                      </a:r>
                      <a:r>
                        <a:rPr lang="ko-KR" altLang="en-US" sz="1600" i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를 정의</a:t>
                      </a:r>
                      <a:endParaRPr lang="en-US" altLang="ko-KR" sz="1600" i="0" kern="0" spc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4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그림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사진</a:t>
                      </a: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, 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도표</a:t>
                      </a:r>
                      <a:r>
                        <a:rPr lang="en-US" altLang="ko-KR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 </a:t>
                      </a:r>
                      <a:r>
                        <a:rPr lang="ko-KR" altLang="en-US" sz="1600" kern="0" spc="0" baseline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등의 멀티미디어 콘텐츠 표시</a:t>
                      </a:r>
                      <a:endParaRPr lang="en-US" altLang="ko-KR" sz="1600" kern="0" spc="0" baseline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6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</a:t>
                      </a:r>
                      <a:r>
                        <a:rPr lang="en-US" sz="1600" kern="0" spc="0" dirty="0" err="1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figcaption</a:t>
                      </a:r>
                      <a:r>
                        <a:rPr 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&gt;</a:t>
                      </a:r>
                      <a:endParaRPr lang="en-US" sz="1600" i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&lt;figure&gt;</a:t>
                      </a:r>
                      <a:r>
                        <a:rPr lang="ko-KR" altLang="en-US" sz="1600" kern="0" spc="0" dirty="0" smtClean="0">
                          <a:effectLst/>
                          <a:latin typeface="+mj-lt"/>
                          <a:ea typeface="나눔고딕코딩" panose="020D0009000000000000" pitchFamily="49" charset="-127"/>
                        </a:rPr>
                        <a:t>요소에 대한 캡션을 정의</a:t>
                      </a:r>
                      <a:endParaRPr lang="en-US" altLang="ko-KR" sz="1600" kern="0" spc="0" dirty="0" smtClean="0">
                        <a:effectLst/>
                        <a:latin typeface="+mj-lt"/>
                        <a:ea typeface="나눔고딕코딩" panose="020D0009000000000000" pitchFamily="49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75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5093" y="1726622"/>
            <a:ext cx="10385946" cy="6260252"/>
          </a:xfrm>
        </p:spPr>
        <p:txBody>
          <a:bodyPr/>
          <a:lstStyle/>
          <a:p>
            <a:r>
              <a:rPr lang="ko-KR" altLang="en-US" sz="3000" dirty="0" err="1" smtClean="0"/>
              <a:t>시맨틱</a:t>
            </a:r>
            <a:r>
              <a:rPr lang="ko-KR" altLang="en-US" sz="3000" dirty="0" smtClean="0"/>
              <a:t> 요소로 구성된 웹 사이트 </a:t>
            </a: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  <p:sp>
        <p:nvSpPr>
          <p:cNvPr id="7" name="제목 1"/>
          <p:cNvSpPr txBox="1">
            <a:spLocks/>
          </p:cNvSpPr>
          <p:nvPr/>
        </p:nvSpPr>
        <p:spPr bwMode="auto">
          <a:xfrm>
            <a:off x="1109341" y="515731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720" kern="0" dirty="0" smtClean="0">
                <a:latin typeface="+mj-lt"/>
              </a:rPr>
              <a:t>웹사이트 </a:t>
            </a:r>
            <a:r>
              <a:rPr lang="ko-KR" altLang="en-US" sz="5720" kern="0" dirty="0" smtClean="0">
                <a:latin typeface="+mj-lt"/>
              </a:rPr>
              <a:t>레이아웃 </a:t>
            </a:r>
            <a:r>
              <a:rPr lang="en-US" altLang="ko-KR" sz="5720" kern="0" dirty="0" smtClean="0">
                <a:latin typeface="+mj-lt"/>
              </a:rPr>
              <a:t>(</a:t>
            </a:r>
            <a:r>
              <a:rPr lang="en-US" altLang="ko-KR" sz="5720" kern="0" dirty="0" smtClean="0">
                <a:latin typeface="+mj-lt"/>
              </a:rPr>
              <a:t>3/3)</a:t>
            </a:r>
            <a:endParaRPr lang="ko-KR" altLang="en-US" sz="572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78" y="2444241"/>
            <a:ext cx="8784923" cy="57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755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레이아웃이란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문서를 구성하는 요소들을 어디에 배치할지 결정하는 것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공간에 여러 구성 요소를 효과적으로 배치하는 작업</a:t>
            </a:r>
            <a:endParaRPr lang="en-US" altLang="ko-KR" dirty="0"/>
          </a:p>
          <a:p>
            <a:pPr lvl="1"/>
            <a:r>
              <a:rPr lang="ko-KR" altLang="en-US" dirty="0" smtClean="0"/>
              <a:t>웹 사이트의 외관을 결정짓는 중요 요소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412" y="3357085"/>
            <a:ext cx="6140455" cy="466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1688983"/>
            <a:ext cx="10218336" cy="62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86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0526" y="1901031"/>
            <a:ext cx="10123714" cy="611505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mtClean="0"/>
              <a:t>연습</a:t>
            </a:r>
            <a:r>
              <a:rPr lang="en-US" altLang="ko-KR" smtClean="0"/>
              <a:t>2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1/7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grpSp>
        <p:nvGrpSpPr>
          <p:cNvPr id="11" name="그룹 10"/>
          <p:cNvGrpSpPr/>
          <p:nvPr/>
        </p:nvGrpSpPr>
        <p:grpSpPr>
          <a:xfrm>
            <a:off x="655093" y="1726622"/>
            <a:ext cx="10385946" cy="6260252"/>
            <a:chOff x="655093" y="1726622"/>
            <a:chExt cx="10385946" cy="6260252"/>
          </a:xfrm>
        </p:grpSpPr>
        <p:sp>
          <p:nvSpPr>
            <p:cNvPr id="9" name="내용 개체 틀 2"/>
            <p:cNvSpPr txBox="1">
              <a:spLocks/>
            </p:cNvSpPr>
            <p:nvPr/>
          </p:nvSpPr>
          <p:spPr bwMode="auto">
            <a:xfrm>
              <a:off x="655093" y="1726622"/>
              <a:ext cx="10385946" cy="6260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445550" indent="-4455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 pitchFamily="18" charset="2"/>
                <a:buChar char="·"/>
                <a:defRPr kumimoji="1" sz="3119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defRPr>
              </a:lvl1pPr>
              <a:lvl2pPr marL="965359" indent="-371292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 pitchFamily="18" charset="2"/>
                <a:buChar char="·"/>
                <a:defRPr kumimoji="1" sz="2599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2pPr>
              <a:lvl3pPr marL="1485168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3pPr>
              <a:lvl4pPr marL="2079236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208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4pPr>
              <a:lvl5pPr marL="2673302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82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defRPr>
              </a:lvl5pPr>
              <a:lvl6pPr marL="3267371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82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861437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82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4455505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82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5049572" indent="-297034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82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eaLnBrk="1" hangingPunct="1"/>
              <a:r>
                <a:rPr lang="en-US" altLang="ko-KR" sz="2600" kern="0" dirty="0" smtClean="0"/>
                <a:t>flexbox</a:t>
              </a:r>
              <a:r>
                <a:rPr lang="ko-KR" altLang="en-US" sz="2600" kern="0" dirty="0" smtClean="0"/>
                <a:t>는 크기가 불명확하거나 </a:t>
              </a:r>
              <a:r>
                <a:rPr lang="en-US" altLang="ko-KR" sz="2600" kern="0" dirty="0" smtClean="0"/>
                <a:t>viewport</a:t>
              </a:r>
              <a:r>
                <a:rPr lang="ko-KR" altLang="en-US" sz="2600" kern="0" dirty="0" smtClean="0"/>
                <a:t>로 인한 </a:t>
              </a:r>
              <a:r>
                <a:rPr lang="ko-KR" altLang="en-US" sz="2600" kern="0" dirty="0" err="1" smtClean="0"/>
                <a:t>반응형</a:t>
              </a:r>
              <a:r>
                <a:rPr lang="ko-KR" altLang="en-US" sz="2600" kern="0" dirty="0"/>
                <a:t> </a:t>
              </a:r>
              <a:r>
                <a:rPr lang="ko-KR" altLang="en-US" sz="2600" kern="0" dirty="0" smtClean="0"/>
                <a:t>웹과 같이 동적으로 변하는 요소를 효율적으로 배치</a:t>
              </a:r>
              <a:r>
                <a:rPr lang="en-US" altLang="ko-KR" sz="2600" kern="0" dirty="0" smtClean="0"/>
                <a:t>, </a:t>
              </a:r>
              <a:r>
                <a:rPr lang="ko-KR" altLang="en-US" sz="2600" kern="0" dirty="0" smtClean="0"/>
                <a:t>정렬</a:t>
              </a:r>
              <a:r>
                <a:rPr lang="en-US" altLang="ko-KR" sz="2600" kern="0" dirty="0" smtClean="0"/>
                <a:t>, </a:t>
              </a:r>
              <a:r>
                <a:rPr lang="ko-KR" altLang="en-US" sz="2600" kern="0" dirty="0" smtClean="0"/>
                <a:t>분산할 수 있는 방법을 제공하는 </a:t>
              </a:r>
              <a:r>
                <a:rPr lang="en-US" altLang="ko-KR" sz="2600" kern="0" dirty="0" smtClean="0"/>
                <a:t>CSS3</a:t>
              </a:r>
              <a:r>
                <a:rPr lang="ko-KR" altLang="en-US" sz="2600" kern="0" dirty="0" smtClean="0"/>
                <a:t>의 새로운 레이아웃 방식이다</a:t>
              </a:r>
              <a:r>
                <a:rPr lang="en-US" altLang="ko-KR" sz="2600" kern="0" dirty="0" smtClean="0"/>
                <a:t>.</a:t>
              </a:r>
            </a:p>
            <a:p>
              <a:pPr eaLnBrk="1" hangingPunct="1"/>
              <a:r>
                <a:rPr lang="en-US" altLang="ko-KR" sz="2600" kern="0" dirty="0" smtClean="0"/>
                <a:t>flexbox</a:t>
              </a:r>
              <a:r>
                <a:rPr lang="ko-KR" altLang="en-US" sz="2600" kern="0" dirty="0" smtClean="0"/>
                <a:t>의 장점은 복잡한 계산 없이 요소의 크기와 순서를 유연하게 배치할 수 있다는 점이다</a:t>
              </a:r>
              <a:r>
                <a:rPr lang="en-US" altLang="ko-KR" sz="2600" kern="0" dirty="0" smtClean="0"/>
                <a:t>.</a:t>
              </a:r>
            </a:p>
            <a:p>
              <a:pPr eaLnBrk="1" hangingPunct="1"/>
              <a:r>
                <a:rPr lang="en-US" altLang="ko-KR" sz="2600" kern="0" dirty="0" smtClean="0"/>
                <a:t>flexbox</a:t>
              </a:r>
              <a:r>
                <a:rPr lang="ko-KR" altLang="en-US" sz="2600" kern="0" dirty="0" smtClean="0"/>
                <a:t>는 복수의 자식 요소인 </a:t>
              </a:r>
              <a:r>
                <a:rPr lang="en-US" altLang="ko-KR" sz="2600" kern="0" dirty="0" smtClean="0"/>
                <a:t>flex item</a:t>
              </a:r>
              <a:r>
                <a:rPr lang="ko-KR" altLang="en-US" sz="2600" kern="0" dirty="0" smtClean="0"/>
                <a:t>과 그 상위 부모 요소인 </a:t>
              </a:r>
              <a:r>
                <a:rPr lang="en-US" altLang="ko-KR" sz="2600" kern="0" dirty="0" smtClean="0"/>
                <a:t>flex container</a:t>
              </a:r>
              <a:r>
                <a:rPr lang="ko-KR" altLang="en-US" sz="2600" kern="0" dirty="0" smtClean="0"/>
                <a:t>로 구성된다</a:t>
              </a:r>
              <a:r>
                <a:rPr lang="en-US" altLang="ko-KR" sz="2600" kern="0" dirty="0" smtClean="0"/>
                <a:t>.</a:t>
              </a:r>
            </a:p>
            <a:p>
              <a:pPr eaLnBrk="1" hangingPunct="1"/>
              <a:r>
                <a:rPr lang="en-US" altLang="ko-KR" sz="2600" kern="0" dirty="0" err="1" smtClean="0"/>
                <a:t>flexContainer</a:t>
              </a:r>
              <a:r>
                <a:rPr lang="en-US" altLang="ko-KR" sz="2600" kern="0" dirty="0" smtClean="0"/>
                <a:t> { display: flex; }</a:t>
              </a:r>
            </a:p>
          </p:txBody>
        </p:sp>
        <p:pic>
          <p:nvPicPr>
            <p:cNvPr id="5" name="그림 4"/>
            <p:cNvPicPr/>
            <p:nvPr/>
          </p:nvPicPr>
          <p:blipFill rotWithShape="1">
            <a:blip r:embed="rId2">
              <a:lum/>
            </a:blip>
            <a:srcRect/>
            <a:stretch>
              <a:fillRect/>
            </a:stretch>
          </p:blipFill>
          <p:spPr>
            <a:xfrm>
              <a:off x="3433243" y="5440025"/>
              <a:ext cx="4829646" cy="2248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1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2/7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2"/>
            <a:ext cx="10385946" cy="62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600" kern="0" dirty="0" smtClean="0"/>
              <a:t>flex-direction:</a:t>
            </a:r>
          </a:p>
          <a:p>
            <a:pPr eaLnBrk="1" hangingPunct="1"/>
            <a:endParaRPr lang="en-US" altLang="ko-KR" sz="2600" kern="0" dirty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r>
              <a:rPr lang="en-US" altLang="ko-KR" sz="2600" kern="0" dirty="0" smtClean="0"/>
              <a:t>flex-wrap: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19655" y="2423914"/>
            <a:ext cx="4829829" cy="145268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819655" y="4783609"/>
            <a:ext cx="4999343" cy="2085171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4">
            <a:lum/>
          </a:blip>
          <a:srcRect/>
          <a:stretch>
            <a:fillRect/>
          </a:stretch>
        </p:blipFill>
        <p:spPr>
          <a:xfrm>
            <a:off x="1831866" y="6868780"/>
            <a:ext cx="4999343" cy="11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3/7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2"/>
            <a:ext cx="10385946" cy="62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600" kern="0" dirty="0" smtClean="0"/>
              <a:t>flex-direction</a:t>
            </a:r>
            <a:r>
              <a:rPr lang="ko-KR" altLang="en-US" sz="2600" kern="0" dirty="0" smtClean="0"/>
              <a:t>속성과 </a:t>
            </a:r>
            <a:r>
              <a:rPr lang="en-US" altLang="ko-KR" sz="2600" kern="0" dirty="0" smtClean="0"/>
              <a:t>flex-wrap</a:t>
            </a:r>
            <a:r>
              <a:rPr lang="ko-KR" altLang="en-US" sz="2600" kern="0" dirty="0" smtClean="0"/>
              <a:t>속성을 </a:t>
            </a:r>
            <a:r>
              <a:rPr lang="en-US" altLang="ko-KR" sz="2600" kern="0" dirty="0" smtClean="0">
                <a:solidFill>
                  <a:srgbClr val="FF0000"/>
                </a:solidFill>
              </a:rPr>
              <a:t>flex-flow</a:t>
            </a:r>
            <a:r>
              <a:rPr lang="ko-KR" altLang="en-US" sz="2600" kern="0" dirty="0" smtClean="0"/>
              <a:t>속성으로 단축</a:t>
            </a:r>
            <a:endParaRPr lang="en-US" altLang="ko-KR" sz="2600" kern="0" dirty="0" smtClean="0"/>
          </a:p>
          <a:p>
            <a:pPr eaLnBrk="1" hangingPunct="1"/>
            <a:r>
              <a:rPr lang="en-US" altLang="ko-KR" sz="2600" kern="0" dirty="0" smtClean="0">
                <a:solidFill>
                  <a:srgbClr val="FF0000"/>
                </a:solidFill>
              </a:rPr>
              <a:t>flex-flow: column wrap;</a:t>
            </a:r>
            <a:endParaRPr lang="en-US" altLang="ko-KR" sz="2600" kern="0" dirty="0">
              <a:solidFill>
                <a:srgbClr val="FF0000"/>
              </a:solidFill>
            </a:endParaRPr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r>
              <a:rPr lang="en-US" altLang="ko-KR" sz="2600" kern="0" dirty="0" smtClean="0"/>
              <a:t>flex-grow: flex item</a:t>
            </a:r>
            <a:r>
              <a:rPr lang="ko-KR" altLang="en-US" sz="2600" kern="0" dirty="0" smtClean="0"/>
              <a:t>의 확장에 관련된 속성</a:t>
            </a:r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  <a:p>
            <a:pPr eaLnBrk="1" hangingPunct="1"/>
            <a:r>
              <a:rPr lang="en-US" altLang="ko-KR" sz="2600" kern="0" dirty="0" smtClean="0"/>
              <a:t>Flex-shrink: flex item</a:t>
            </a:r>
            <a:r>
              <a:rPr lang="ko-KR" altLang="en-US" sz="2600" kern="0" dirty="0" smtClean="0"/>
              <a:t>의 축소에 관련된 속성</a:t>
            </a:r>
            <a:endParaRPr lang="en-US" altLang="ko-KR" sz="2600" kern="0" dirty="0" smtClean="0"/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81074" y="3752008"/>
            <a:ext cx="3926566" cy="1250070"/>
          </a:xfrm>
          <a:prstGeom prst="rect">
            <a:avLst/>
          </a:prstGeom>
        </p:spPr>
      </p:pic>
      <p:pic>
        <p:nvPicPr>
          <p:cNvPr id="13" name="그림 12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700910" y="5710364"/>
            <a:ext cx="3964276" cy="10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4/7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2"/>
            <a:ext cx="10385946" cy="62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600" kern="0" dirty="0" smtClean="0"/>
              <a:t>flex-basis </a:t>
            </a:r>
            <a:r>
              <a:rPr lang="ko-KR" altLang="en-US" sz="2600" kern="0" dirty="0" smtClean="0"/>
              <a:t>속성은</a:t>
            </a:r>
            <a:r>
              <a:rPr lang="en-US" altLang="ko-KR" sz="2600" kern="0" dirty="0"/>
              <a:t> </a:t>
            </a:r>
            <a:r>
              <a:rPr lang="en-US" altLang="ko-KR" sz="2600" kern="0" dirty="0" smtClean="0"/>
              <a:t>flex item</a:t>
            </a:r>
            <a:r>
              <a:rPr lang="ko-KR" altLang="en-US" sz="2600" kern="0" dirty="0" smtClean="0"/>
              <a:t>의 기본 크기를 결정하는 속성</a:t>
            </a:r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  <a:p>
            <a:pPr eaLnBrk="1" hangingPunct="1"/>
            <a:r>
              <a:rPr lang="en-US" altLang="ko-KR" sz="2600" kern="0" dirty="0" smtClean="0"/>
              <a:t>flex-</a:t>
            </a:r>
            <a:r>
              <a:rPr lang="en-US" altLang="ko-KR" sz="2600" kern="0" dirty="0"/>
              <a:t>basis</a:t>
            </a:r>
            <a:r>
              <a:rPr lang="en-US" altLang="ko-KR" sz="2600" kern="0" dirty="0" smtClean="0"/>
              <a:t>: 0		</a:t>
            </a:r>
            <a:r>
              <a:rPr lang="ko-KR" altLang="en-US" sz="2600" kern="0" dirty="0" smtClean="0"/>
              <a:t>같은 크기로</a:t>
            </a:r>
            <a:endParaRPr lang="en-US" altLang="ko-KR" sz="2600" kern="0" dirty="0" smtClean="0"/>
          </a:p>
          <a:p>
            <a:pPr eaLnBrk="1" hangingPunct="1"/>
            <a:r>
              <a:rPr lang="en-US" altLang="ko-KR" sz="2600" kern="0" dirty="0" smtClean="0"/>
              <a:t>Flex-basis: auto	content</a:t>
            </a:r>
            <a:r>
              <a:rPr lang="ko-KR" altLang="en-US" sz="2600" kern="0" dirty="0" smtClean="0"/>
              <a:t>의 크기에 따라 달라짐</a:t>
            </a:r>
            <a:endParaRPr lang="en-US" altLang="ko-KR" sz="2600" kern="0" dirty="0" smtClean="0"/>
          </a:p>
        </p:txBody>
      </p:sp>
      <p:pic>
        <p:nvPicPr>
          <p:cNvPr id="7" name="그림 6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764183" y="2540308"/>
            <a:ext cx="4054250" cy="1310835"/>
          </a:xfrm>
          <a:prstGeom prst="rect">
            <a:avLst/>
          </a:prstGeom>
        </p:spPr>
      </p:pic>
      <p:pic>
        <p:nvPicPr>
          <p:cNvPr id="10" name="그림 9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764183" y="5403497"/>
            <a:ext cx="8167765" cy="166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5/7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2"/>
            <a:ext cx="10385946" cy="62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600" kern="0" dirty="0" smtClean="0"/>
              <a:t>flex: flex-grow</a:t>
            </a:r>
            <a:r>
              <a:rPr lang="ko-KR" altLang="en-US" sz="2600" kern="0" dirty="0" smtClean="0"/>
              <a:t>속성과 </a:t>
            </a:r>
            <a:r>
              <a:rPr lang="en-US" altLang="ko-KR" sz="2600" kern="0" dirty="0" smtClean="0"/>
              <a:t>flex-shrink</a:t>
            </a:r>
            <a:r>
              <a:rPr lang="ko-KR" altLang="en-US" sz="2600" kern="0" dirty="0" smtClean="0"/>
              <a:t>속성</a:t>
            </a:r>
            <a:r>
              <a:rPr lang="en-US" altLang="ko-KR" sz="2600" kern="0" dirty="0" smtClean="0"/>
              <a:t>, flex-basis</a:t>
            </a:r>
            <a:r>
              <a:rPr lang="ko-KR" altLang="en-US" sz="2600" kern="0" dirty="0" smtClean="0"/>
              <a:t>속성을 축약</a:t>
            </a:r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  <a:p>
            <a:pPr eaLnBrk="1" hangingPunct="1"/>
            <a:r>
              <a:rPr lang="ko-KR" altLang="en-US" sz="2600" kern="0" dirty="0" smtClean="0"/>
              <a:t>축약 </a:t>
            </a:r>
            <a:r>
              <a:rPr lang="ko-KR" altLang="en-US" sz="2600" kern="0" dirty="0"/>
              <a:t>값에 따라 각 속성에 반영되는 실제 값</a:t>
            </a:r>
            <a:endParaRPr lang="en-US" altLang="ko-KR" sz="2600" kern="0" dirty="0"/>
          </a:p>
          <a:p>
            <a:pPr lvl="1" eaLnBrk="1" hangingPunct="1"/>
            <a:r>
              <a:rPr lang="en-US" altLang="ko-KR" sz="2080" kern="0" dirty="0" smtClean="0"/>
              <a:t>flex</a:t>
            </a:r>
            <a:r>
              <a:rPr lang="ko-KR" altLang="en-US" sz="2080" kern="0" dirty="0" smtClean="0"/>
              <a:t>속성의 기본 값은 </a:t>
            </a:r>
            <a:r>
              <a:rPr lang="en-US" altLang="ko-KR" sz="2080" kern="0" dirty="0" smtClean="0"/>
              <a:t>0 1 auto</a:t>
            </a:r>
          </a:p>
          <a:p>
            <a:pPr lvl="1" eaLnBrk="1" hangingPunct="1"/>
            <a:endParaRPr lang="en-US" altLang="ko-KR" sz="2080" kern="0" dirty="0" smtClean="0"/>
          </a:p>
          <a:p>
            <a:pPr lvl="1" eaLnBrk="1" hangingPunct="1"/>
            <a:r>
              <a:rPr lang="en-US" altLang="ko-KR" sz="2080" kern="0" dirty="0" smtClean="0"/>
              <a:t>flex: 1;		=&gt; </a:t>
            </a:r>
            <a:r>
              <a:rPr lang="en-US" altLang="ko-KR" sz="2080" kern="0" dirty="0" smtClean="0">
                <a:solidFill>
                  <a:srgbClr val="FF0000"/>
                </a:solidFill>
              </a:rPr>
              <a:t>flex: 1 1 0</a:t>
            </a:r>
            <a:r>
              <a:rPr lang="en-US" altLang="ko-KR" sz="2080" kern="0" dirty="0" smtClean="0"/>
              <a:t>;</a:t>
            </a:r>
          </a:p>
          <a:p>
            <a:pPr lvl="1" eaLnBrk="1" hangingPunct="1"/>
            <a:r>
              <a:rPr lang="en-US" altLang="ko-KR" sz="2080" kern="0" dirty="0" smtClean="0"/>
              <a:t>flex: 2;		=&gt; </a:t>
            </a:r>
            <a:r>
              <a:rPr lang="en-US" altLang="ko-KR" sz="2080" kern="0" dirty="0" smtClean="0">
                <a:solidFill>
                  <a:srgbClr val="FF0000"/>
                </a:solidFill>
              </a:rPr>
              <a:t>flex: 2 1 0</a:t>
            </a:r>
            <a:r>
              <a:rPr lang="en-US" altLang="ko-KR" sz="2080" kern="0" dirty="0" smtClean="0"/>
              <a:t>;</a:t>
            </a:r>
          </a:p>
          <a:p>
            <a:pPr lvl="1" eaLnBrk="1" hangingPunct="1"/>
            <a:endParaRPr lang="en-US" altLang="ko-KR" sz="2080" kern="0" dirty="0" smtClean="0"/>
          </a:p>
          <a:p>
            <a:pPr lvl="1" eaLnBrk="1" hangingPunct="1"/>
            <a:r>
              <a:rPr lang="en-US" altLang="ko-KR" sz="2080" kern="0" dirty="0" smtClean="0"/>
              <a:t>flex: auto	=&gt; </a:t>
            </a:r>
            <a:r>
              <a:rPr lang="en-US" altLang="ko-KR" sz="2080" kern="0" dirty="0" smtClean="0">
                <a:solidFill>
                  <a:srgbClr val="FF0000"/>
                </a:solidFill>
              </a:rPr>
              <a:t>flex: 1 1 auto</a:t>
            </a:r>
            <a:r>
              <a:rPr lang="en-US" altLang="ko-KR" sz="2080" kern="0" dirty="0" smtClean="0"/>
              <a:t>;</a:t>
            </a:r>
          </a:p>
          <a:p>
            <a:pPr lvl="1" eaLnBrk="1" hangingPunct="1"/>
            <a:endParaRPr lang="en-US" altLang="ko-KR" sz="2080" kern="0" dirty="0" smtClean="0"/>
          </a:p>
          <a:p>
            <a:pPr lvl="1" eaLnBrk="1" hangingPunct="1"/>
            <a:r>
              <a:rPr lang="en-US" altLang="ko-KR" sz="2080" kern="0" dirty="0" smtClean="0"/>
              <a:t>flex: initial	=&gt; flex: 0 1 auto;</a:t>
            </a:r>
          </a:p>
          <a:p>
            <a:pPr lvl="1" eaLnBrk="1" hangingPunct="1"/>
            <a:r>
              <a:rPr lang="en-US" altLang="ko-KR" sz="2080" kern="0" dirty="0" smtClean="0"/>
              <a:t>flex: none	=&gt; flex: 0 0 auto;</a:t>
            </a:r>
          </a:p>
          <a:p>
            <a:pPr marL="0" indent="0" eaLnBrk="1" hangingPunct="1">
              <a:buNone/>
            </a:pPr>
            <a:endParaRPr lang="en-US" altLang="ko-KR" sz="2600" kern="0" dirty="0" smtClean="0"/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483245" y="2395954"/>
            <a:ext cx="4364821" cy="15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6/7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1"/>
            <a:ext cx="10385946" cy="710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sz="2600" kern="0" dirty="0" smtClean="0"/>
              <a:t>flex-grow, flex-shrink, flex-basis </a:t>
            </a:r>
            <a:r>
              <a:rPr lang="ko-KR" altLang="en-US" sz="2600" kern="0" dirty="0" smtClean="0"/>
              <a:t>속성 값 축약 설정 시</a:t>
            </a:r>
            <a:endParaRPr lang="en-US" altLang="ko-KR" sz="2800" dirty="0" smtClean="0"/>
          </a:p>
          <a:p>
            <a:pPr marL="0" indent="0">
              <a:buNone/>
              <a:defRPr/>
            </a:pP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2000" dirty="0" smtClean="0"/>
              <a:t>    </a:t>
            </a:r>
            <a:r>
              <a:rPr lang="ko-KR" altLang="en-US" sz="2000" dirty="0" smtClean="0"/>
              <a:t>(</a:t>
            </a:r>
            <a:r>
              <a:rPr lang="ko-KR" altLang="en-US" sz="2000" dirty="0"/>
              <a:t>1) 값이 한 개일 때,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- </a:t>
            </a:r>
            <a:r>
              <a:rPr lang="ko-KR" altLang="en-US" sz="2000" dirty="0"/>
              <a:t>단위가 없으면 </a:t>
            </a:r>
            <a:r>
              <a:rPr lang="ko-KR" altLang="en-US" sz="2000" dirty="0" err="1" smtClean="0"/>
              <a:t>flex-grow</a:t>
            </a:r>
            <a:r>
              <a:rPr lang="ko-KR" altLang="en-US" sz="2000" dirty="0" smtClean="0"/>
              <a:t> 속성의 값으로 적용된다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ex) flex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2;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- </a:t>
            </a:r>
            <a:r>
              <a:rPr lang="ko-KR" altLang="en-US" sz="2000" dirty="0"/>
              <a:t>단위가 있거나 </a:t>
            </a:r>
            <a:r>
              <a:rPr lang="en-US" altLang="ko-KR" sz="2000" dirty="0" smtClean="0"/>
              <a:t>auto</a:t>
            </a:r>
            <a:r>
              <a:rPr lang="ko-KR" altLang="en-US" sz="2000" dirty="0" smtClean="0"/>
              <a:t>이면 </a:t>
            </a:r>
            <a:r>
              <a:rPr lang="ko-KR" altLang="en-US" sz="2000" dirty="0" err="1" smtClean="0"/>
              <a:t>flex-basis</a:t>
            </a:r>
            <a:r>
              <a:rPr lang="ko-KR" altLang="en-US" sz="2000" dirty="0" smtClean="0"/>
              <a:t> 속성의 값으로 적용된다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  <a:defRPr/>
            </a:pPr>
            <a:r>
              <a:rPr lang="en-US" altLang="ko-KR" sz="2000" dirty="0"/>
              <a:t>	</a:t>
            </a:r>
            <a:r>
              <a:rPr lang="en-US" altLang="ko-KR" sz="2000" dirty="0" smtClean="0"/>
              <a:t>ex) flex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10em;	flex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30%;</a:t>
            </a:r>
            <a:r>
              <a:rPr lang="en-US" altLang="ko-KR" sz="2000" dirty="0"/>
              <a:t>	</a:t>
            </a:r>
            <a:r>
              <a:rPr lang="en-US" altLang="ko-KR" sz="2000" dirty="0" smtClean="0"/>
              <a:t>flex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auto;</a:t>
            </a: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  <a:p>
            <a:pPr marL="0" indent="0">
              <a:buNone/>
              <a:defRPr/>
            </a:pPr>
            <a:r>
              <a:rPr lang="ko-KR" altLang="en-US" sz="2000" dirty="0" smtClean="0"/>
              <a:t>    </a:t>
            </a:r>
            <a:r>
              <a:rPr lang="ko-KR" altLang="en-US" sz="2000" dirty="0"/>
              <a:t>(2) 값이 두 개일 때</a:t>
            </a:r>
            <a:r>
              <a:rPr lang="ko-KR" altLang="en-US" sz="2000" dirty="0" smtClean="0"/>
              <a:t>,</a:t>
            </a: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</a:t>
            </a:r>
            <a:r>
              <a:rPr lang="ko-KR" altLang="en-US" sz="2000" dirty="0" smtClean="0"/>
              <a:t>- </a:t>
            </a:r>
            <a:r>
              <a:rPr lang="ko-KR" altLang="en-US" sz="2000" dirty="0"/>
              <a:t>첫번째 값은 </a:t>
            </a:r>
            <a:r>
              <a:rPr lang="ko-KR" altLang="en-US" sz="2000" dirty="0" err="1" smtClean="0"/>
              <a:t>flex-grow</a:t>
            </a:r>
            <a:r>
              <a:rPr lang="ko-KR" altLang="en-US" sz="2000" dirty="0" smtClean="0"/>
              <a:t> 속성의 값이며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단위 없는 </a:t>
            </a:r>
            <a:r>
              <a:rPr lang="ko-KR" altLang="en-US" sz="2000" dirty="0" smtClean="0"/>
              <a:t>숫자가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적용되어야 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  <a:defRPr/>
            </a:pPr>
            <a:r>
              <a:rPr lang="ko-KR" altLang="en-US" sz="2000" dirty="0" smtClean="0"/>
              <a:t>        - </a:t>
            </a:r>
            <a:r>
              <a:rPr lang="ko-KR" altLang="en-US" sz="2000" dirty="0"/>
              <a:t>두번째 값은 단위가 없으면 </a:t>
            </a:r>
            <a:r>
              <a:rPr lang="ko-KR" altLang="en-US" sz="2000" dirty="0" err="1"/>
              <a:t>flex-shrink</a:t>
            </a:r>
            <a:r>
              <a:rPr lang="ko-KR" altLang="en-US" sz="2000" dirty="0"/>
              <a:t>, 단위가 있거나 </a:t>
            </a:r>
            <a:r>
              <a:rPr lang="ko-KR" altLang="en-US" sz="2000" dirty="0" err="1" smtClean="0"/>
              <a:t>auto이면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flex-basis</a:t>
            </a: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속성의 값으로 적용된다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  <a:defRPr/>
            </a:pPr>
            <a:r>
              <a:rPr lang="ko-KR" altLang="en-US" sz="2000" dirty="0"/>
              <a:t>    	</a:t>
            </a:r>
            <a:r>
              <a:rPr lang="en-US" altLang="ko-KR" sz="2000" dirty="0" smtClean="0"/>
              <a:t>ex)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flex</a:t>
            </a:r>
            <a:r>
              <a:rPr lang="en-US" altLang="ko-KR" sz="2000" dirty="0"/>
              <a:t>: 2 </a:t>
            </a:r>
            <a:r>
              <a:rPr lang="en-US" altLang="ko-KR" sz="2000" dirty="0" smtClean="0"/>
              <a:t>2;		flex: 1 </a:t>
            </a:r>
            <a:r>
              <a:rPr lang="en-US" altLang="ko-KR" sz="2000" dirty="0"/>
              <a:t>30px</a:t>
            </a:r>
            <a:r>
              <a:rPr lang="en-US" altLang="ko-KR" sz="2000" dirty="0" smtClean="0"/>
              <a:t>;</a:t>
            </a:r>
            <a:endParaRPr lang="ko-KR" altLang="en-US" sz="2000" dirty="0"/>
          </a:p>
          <a:p>
            <a:pPr marL="0" indent="0">
              <a:buNone/>
              <a:defRPr/>
            </a:pP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 </a:t>
            </a:r>
            <a:r>
              <a:rPr lang="ko-KR" altLang="en-US" sz="2000" dirty="0" smtClean="0"/>
              <a:t>   (</a:t>
            </a:r>
            <a:r>
              <a:rPr lang="ko-KR" altLang="en-US" sz="2000" dirty="0"/>
              <a:t>3) 값이 세 개일 때</a:t>
            </a:r>
            <a:r>
              <a:rPr lang="ko-KR" altLang="en-US" sz="2000" dirty="0" smtClean="0"/>
              <a:t>,</a:t>
            </a: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 flex-grow, flex-shrink, flex-basis </a:t>
            </a:r>
            <a:r>
              <a:rPr lang="ko-KR" altLang="en-US" sz="2000" dirty="0" smtClean="0"/>
              <a:t>순서대로 속성의 값이 적용된다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  <a:defRPr/>
            </a:pPr>
            <a:r>
              <a:rPr lang="ko-KR" altLang="en-US" sz="2000" dirty="0"/>
              <a:t>   </a:t>
            </a:r>
            <a:r>
              <a:rPr lang="ko-KR" altLang="en-US" sz="2000" dirty="0" smtClean="0"/>
              <a:t>     - 첫번째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flex</a:t>
            </a:r>
            <a:r>
              <a:rPr lang="ko-KR" altLang="en-US" sz="2000" dirty="0" smtClean="0"/>
              <a:t>-</a:t>
            </a:r>
            <a:r>
              <a:rPr lang="en-US" altLang="ko-KR" sz="2000" dirty="0" smtClean="0"/>
              <a:t>grow)</a:t>
            </a:r>
            <a:r>
              <a:rPr lang="ko-KR" altLang="en-US" sz="2000" dirty="0" smtClean="0"/>
              <a:t> 와 두번째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flex</a:t>
            </a:r>
            <a:r>
              <a:rPr lang="ko-KR" altLang="en-US" sz="2000" dirty="0" smtClean="0"/>
              <a:t>-</a:t>
            </a:r>
            <a:r>
              <a:rPr lang="en-US" altLang="ko-KR" sz="2000" dirty="0" smtClean="0"/>
              <a:t>shrink)</a:t>
            </a:r>
            <a:r>
              <a:rPr lang="ko-KR" altLang="en-US" sz="2000" dirty="0" smtClean="0"/>
              <a:t> 속성의 값은 단위가 </a:t>
            </a:r>
            <a:r>
              <a:rPr lang="ko-KR" altLang="en-US" sz="2000" dirty="0"/>
              <a:t>없어야 </a:t>
            </a:r>
            <a:r>
              <a:rPr lang="ko-KR" altLang="en-US" sz="2000" dirty="0" smtClean="0"/>
              <a:t>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  <a:defRPr/>
            </a:pPr>
            <a:r>
              <a:rPr lang="ko-KR" altLang="en-US" sz="2000" dirty="0"/>
              <a:t>  </a:t>
            </a:r>
            <a:r>
              <a:rPr lang="ko-KR" altLang="en-US" sz="2000" dirty="0" smtClean="0"/>
              <a:t>      - 세번째</a:t>
            </a:r>
            <a:r>
              <a:rPr lang="en-US" altLang="ko-KR" sz="2000" dirty="0" smtClean="0"/>
              <a:t>(</a:t>
            </a:r>
            <a:r>
              <a:rPr lang="ko-KR" altLang="en-US" sz="2000" dirty="0" err="1"/>
              <a:t>flex-basis</a:t>
            </a:r>
            <a:r>
              <a:rPr lang="en-US" altLang="ko-KR" sz="2000" dirty="0"/>
              <a:t>) </a:t>
            </a:r>
            <a:r>
              <a:rPr lang="ko-KR" altLang="en-US" sz="2000" dirty="0" smtClean="0"/>
              <a:t>속성의 값은 단위가 </a:t>
            </a:r>
            <a:r>
              <a:rPr lang="ko-KR" altLang="en-US" sz="2000" dirty="0"/>
              <a:t>있거나 </a:t>
            </a:r>
            <a:r>
              <a:rPr lang="ko-KR" altLang="en-US" sz="2000" dirty="0" err="1" smtClean="0"/>
              <a:t>auto로</a:t>
            </a:r>
            <a:r>
              <a:rPr lang="ko-KR" altLang="en-US" sz="2000" dirty="0" smtClean="0"/>
              <a:t> 적용되어야 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 marL="0" indent="0">
              <a:buNone/>
              <a:defRPr/>
            </a:pPr>
            <a:r>
              <a:rPr lang="ko-KR" altLang="en-US" sz="2000" dirty="0"/>
              <a:t>	</a:t>
            </a:r>
            <a:r>
              <a:rPr lang="en-US" altLang="ko-KR" sz="2000" dirty="0" smtClean="0"/>
              <a:t>ex)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flex: 2 2 10%; </a:t>
            </a:r>
            <a:endParaRPr lang="en-US" altLang="ko-KR" sz="2000" kern="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</p:txBody>
      </p:sp>
    </p:spTree>
    <p:extLst>
      <p:ext uri="{BB962C8B-B14F-4D97-AF65-F5344CB8AC3E}">
        <p14:creationId xmlns:p14="http://schemas.microsoft.com/office/powerpoint/2010/main" val="36605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>
              <a:defRPr/>
            </a:pPr>
            <a:r>
              <a:rPr lang="en-US" altLang="ko-KR" sz="6000" dirty="0" smtClean="0"/>
              <a:t>flex (</a:t>
            </a:r>
            <a:r>
              <a:rPr lang="en-US" altLang="ko-KR" sz="6000" dirty="0" smtClean="0"/>
              <a:t>7/7</a:t>
            </a:r>
            <a:r>
              <a:rPr lang="en-US" altLang="ko-KR" sz="6000" dirty="0"/>
              <a:t>)</a:t>
            </a:r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655093" y="1726622"/>
            <a:ext cx="10385946" cy="6260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2600" kern="0" dirty="0" smtClean="0"/>
              <a:t>align-items: flex item</a:t>
            </a:r>
            <a:r>
              <a:rPr lang="ko-KR" altLang="en-US" sz="2600" kern="0" dirty="0" smtClean="0"/>
              <a:t>을 </a:t>
            </a:r>
            <a:r>
              <a:rPr lang="ko-KR" altLang="en-US" sz="2600" kern="0" dirty="0" smtClean="0">
                <a:solidFill>
                  <a:srgbClr val="FF0000"/>
                </a:solidFill>
              </a:rPr>
              <a:t>수직으로 정렬</a:t>
            </a:r>
            <a:endParaRPr lang="en-US" altLang="ko-KR" sz="2600" kern="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sz="2600" kern="0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 smtClean="0"/>
          </a:p>
          <a:p>
            <a:pPr eaLnBrk="1" hangingPunct="1"/>
            <a:endParaRPr lang="en-US" altLang="ko-KR" sz="2600" kern="0" dirty="0"/>
          </a:p>
          <a:p>
            <a:pPr eaLnBrk="1" hangingPunct="1"/>
            <a:r>
              <a:rPr lang="en-US" altLang="ko-KR" sz="2600" kern="0" dirty="0" smtClean="0"/>
              <a:t>justify-content: flex item</a:t>
            </a:r>
            <a:r>
              <a:rPr lang="ko-KR" altLang="en-US" sz="2600" kern="0" dirty="0" smtClean="0"/>
              <a:t>을 </a:t>
            </a:r>
            <a:r>
              <a:rPr lang="ko-KR" altLang="en-US" sz="2600" kern="0" dirty="0" smtClean="0">
                <a:solidFill>
                  <a:srgbClr val="FF0000"/>
                </a:solidFill>
              </a:rPr>
              <a:t>수평으로 정렬</a:t>
            </a:r>
            <a:endParaRPr lang="en-US" altLang="ko-KR" sz="2600" kern="0" dirty="0" smtClean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737153" y="2290133"/>
            <a:ext cx="9251968" cy="2000799"/>
          </a:xfrm>
          <a:prstGeom prst="rect">
            <a:avLst/>
          </a:prstGeom>
        </p:spPr>
      </p:pic>
      <p:pic>
        <p:nvPicPr>
          <p:cNvPr id="12" name="그림 11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655093" y="5655827"/>
            <a:ext cx="9112952" cy="1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 속성</a:t>
            </a:r>
            <a:endParaRPr lang="en-US" altLang="ko-KR" sz="3000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r>
              <a:rPr lang="en-US" altLang="ko-KR" sz="3000" dirty="0" smtClean="0"/>
              <a:t>display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visibility</a:t>
            </a:r>
            <a:r>
              <a:rPr lang="ko-KR" altLang="en-US" sz="3000" dirty="0" smtClean="0"/>
              <a:t>의 차이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{display: none;} 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숨겨지고 페이지에 해당 요소가 없는 것처럼 표시</a:t>
            </a:r>
            <a:endParaRPr lang="en-US" altLang="ko-KR" sz="2400" dirty="0" smtClean="0"/>
          </a:p>
          <a:p>
            <a:pPr lvl="1"/>
            <a:r>
              <a:rPr lang="en-US" altLang="ko-KR" sz="2400" dirty="0" smtClean="0"/>
              <a:t>{visibility: hidden;}</a:t>
            </a:r>
          </a:p>
          <a:p>
            <a:pPr marL="594067" lvl="1" indent="0">
              <a:buNone/>
            </a:pPr>
            <a:r>
              <a:rPr lang="en-US" altLang="ko-KR" sz="2400" dirty="0" smtClean="0"/>
              <a:t>	- </a:t>
            </a:r>
            <a:r>
              <a:rPr lang="ko-KR" altLang="en-US" sz="2400" dirty="0" smtClean="0"/>
              <a:t>요소가 숨겨지지만 공간은 차지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04633"/>
              </p:ext>
            </p:extLst>
          </p:nvPr>
        </p:nvGraphicFramePr>
        <p:xfrm>
          <a:off x="900112" y="2384455"/>
          <a:ext cx="9910627" cy="303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51">
                  <a:extLst>
                    <a:ext uri="{9D8B030D-6E8A-4147-A177-3AD203B41FA5}">
                      <a16:colId xmlns:a16="http://schemas.microsoft.com/office/drawing/2014/main" val="2008116006"/>
                    </a:ext>
                  </a:extLst>
                </a:gridCol>
                <a:gridCol w="8054476">
                  <a:extLst>
                    <a:ext uri="{9D8B030D-6E8A-4147-A177-3AD203B41FA5}">
                      <a16:colId xmlns:a16="http://schemas.microsoft.com/office/drawing/2014/main" val="830975570"/>
                    </a:ext>
                  </a:extLst>
                </a:gridCol>
              </a:tblGrid>
              <a:tr h="5844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속성 값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설명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931338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블록 요소로 표시하며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새 줄에서 시작해 전체 너비를 차지 함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662770"/>
                  </a:ext>
                </a:extLst>
              </a:tr>
              <a:tr h="5844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inline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요소로 표시하며 높이</a:t>
                      </a:r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및 너비 속성에 영향을 받지 않음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60345"/>
                  </a:ext>
                </a:extLst>
              </a:tr>
              <a:tr h="577943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inline-block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인라인 요소 수준의 블록으로 표시 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기본적으로 인라인 요소이지만 높이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,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너비 속성 적용 가능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92534"/>
                  </a:ext>
                </a:extLst>
              </a:tr>
              <a:tr h="585046"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 none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요소 완전 제거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(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화면에서 보이지 않음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ea typeface="나눔고딕" panose="020D0604000000000000"/>
                        </a:rPr>
                        <a:t>)</a:t>
                      </a:r>
                      <a:endParaRPr lang="ko-KR" altLang="en-US" sz="2000" dirty="0">
                        <a:solidFill>
                          <a:schemeClr val="tx1"/>
                        </a:solidFill>
                        <a:ea typeface="나눔고딕" panose="020D060400000000000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786283"/>
                  </a:ext>
                </a:extLst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119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6953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/>
              <a:t>블록</a:t>
            </a:r>
            <a:r>
              <a:rPr lang="en-US" altLang="ko-KR" sz="3000" dirty="0"/>
              <a:t>(block) </a:t>
            </a:r>
            <a:r>
              <a:rPr lang="ko-KR" altLang="en-US" sz="3000" dirty="0" smtClean="0"/>
              <a:t>레벨 요소 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항상 새 줄에서 시작하고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화면의 </a:t>
            </a:r>
            <a:r>
              <a:rPr lang="ko-KR" altLang="en-US" sz="2400" dirty="0"/>
              <a:t>한 줄을 전부 </a:t>
            </a:r>
            <a:r>
              <a:rPr lang="ko-KR" altLang="en-US" sz="2400" dirty="0" smtClean="0"/>
              <a:t>차지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 </a:t>
            </a: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0"/>
            <a:r>
              <a:rPr lang="ko-KR" altLang="en-US" sz="3000" dirty="0" smtClean="0"/>
              <a:t>인라인</a:t>
            </a:r>
            <a:r>
              <a:rPr lang="en-US" altLang="ko-KR" sz="3000" dirty="0"/>
              <a:t>(inline) </a:t>
            </a:r>
            <a:r>
              <a:rPr lang="ko-KR" altLang="en-US" sz="3000" dirty="0" smtClean="0"/>
              <a:t>레벨 요소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한 줄에 차례로 배치되며</a:t>
            </a:r>
            <a:r>
              <a:rPr lang="en-US" altLang="ko-KR" sz="2400" dirty="0" smtClean="0"/>
              <a:t>, </a:t>
            </a:r>
            <a:r>
              <a:rPr lang="ko-KR" altLang="en-US" sz="2400" dirty="0"/>
              <a:t>현재 </a:t>
            </a:r>
            <a:r>
              <a:rPr lang="ko-KR" altLang="en-US" sz="2400" dirty="0" smtClean="0"/>
              <a:t>줄에 </a:t>
            </a:r>
            <a:r>
              <a:rPr lang="ko-KR" altLang="en-US" sz="2400" dirty="0"/>
              <a:t>필요한 </a:t>
            </a:r>
            <a:r>
              <a:rPr lang="ko-KR" altLang="en-US" sz="2400" dirty="0" smtClean="0"/>
              <a:t>너비 만을 차지</a:t>
            </a:r>
            <a:endParaRPr lang="en-US" altLang="ko-KR" sz="3000" dirty="0"/>
          </a:p>
          <a:p>
            <a:pPr marL="594067" lvl="1" indent="0">
              <a:buNone/>
            </a:pPr>
            <a:endParaRPr lang="en-US" altLang="ko-KR" sz="24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2/2)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41" y="6169218"/>
            <a:ext cx="5991083" cy="523359"/>
          </a:xfrm>
          <a:prstGeom prst="rect">
            <a:avLst/>
          </a:prstGeom>
          <a:ln>
            <a:noFill/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41" y="2882644"/>
            <a:ext cx="9296505" cy="13083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78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05100" y="1966822"/>
            <a:ext cx="10614836" cy="620309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text-align: </a:t>
            </a:r>
            <a:r>
              <a:rPr lang="en-US" altLang="ko-KR" i="1" dirty="0"/>
              <a:t>center; 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yellow; </a:t>
            </a:r>
          </a:p>
          <a:p>
            <a:r>
              <a:rPr lang="en-US" altLang="ko-KR" dirty="0"/>
              <a:t>  border: </a:t>
            </a:r>
            <a:r>
              <a:rPr lang="en-US" altLang="ko-KR" i="1" dirty="0"/>
              <a:t>solid red;</a:t>
            </a:r>
          </a:p>
          <a:p>
            <a:r>
              <a:rPr lang="en-US" altLang="ko-KR" dirty="0"/>
              <a:t>  border-left: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border-right: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  padding: </a:t>
            </a:r>
            <a:r>
              <a:rPr lang="en-US" altLang="ko-KR" i="1" dirty="0"/>
              <a:t>.</a:t>
            </a:r>
            <a:r>
              <a:rPr lang="en-US" altLang="ko-KR" i="1" dirty="0" err="1"/>
              <a:t>5em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i="1" dirty="0"/>
              <a:t>.</a:t>
            </a:r>
            <a:r>
              <a:rPr lang="en-US" altLang="ko-KR" i="1" dirty="0" err="1"/>
              <a:t>menubar</a:t>
            </a:r>
            <a:r>
              <a:rPr lang="en-US" altLang="ko-KR" i="1" dirty="0"/>
              <a:t> li {</a:t>
            </a:r>
          </a:p>
          <a:p>
            <a:r>
              <a:rPr lang="en-US" altLang="ko-KR" dirty="0"/>
              <a:t>  </a:t>
            </a:r>
            <a:r>
              <a:rPr lang="en-US" altLang="ko-KR" dirty="0">
                <a:solidFill>
                  <a:schemeClr val="tx2"/>
                </a:solidFill>
              </a:rPr>
              <a:t>display: </a:t>
            </a:r>
            <a:r>
              <a:rPr lang="en-US" altLang="ko-KR" i="1" dirty="0">
                <a:solidFill>
                  <a:schemeClr val="tx2"/>
                </a:solidFill>
              </a:rPr>
              <a:t>inline;</a:t>
            </a:r>
          </a:p>
          <a:p>
            <a:r>
              <a:rPr lang="en-US" altLang="ko-KR" dirty="0"/>
              <a:t>  margin: </a:t>
            </a:r>
            <a:r>
              <a:rPr lang="en-US" altLang="ko-KR" i="1" dirty="0"/>
              <a:t>0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a {</a:t>
            </a:r>
          </a:p>
          <a:p>
            <a:r>
              <a:rPr lang="en-US" altLang="ko-KR" dirty="0"/>
              <a:t>  text-decoration: </a:t>
            </a:r>
            <a:r>
              <a:rPr lang="en-US" altLang="ko-KR" i="1" dirty="0"/>
              <a:t>none;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  <a:endParaRPr lang="en-US" altLang="ko-KR" sz="2339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69" y="4655471"/>
            <a:ext cx="6965437" cy="82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7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328988" y="1779676"/>
            <a:ext cx="7700962" cy="6466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1600" dirty="0">
                <a:latin typeface="+mj-lt"/>
              </a:rPr>
              <a:t>&lt;body&gt;</a:t>
            </a:r>
          </a:p>
          <a:p>
            <a:r>
              <a:rPr lang="en-US" altLang="ko-KR" sz="1600" dirty="0">
                <a:latin typeface="+mj-lt"/>
              </a:rPr>
              <a:t> &lt;h2&gt;display: none;&lt;/h2&gt;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class="ex1"&gt;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class="ex2"&gt;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class="ex3"&gt;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 &lt;h2&gt;display: inline-block;&lt;/h2&gt;</a:t>
            </a:r>
          </a:p>
          <a:p>
            <a:r>
              <a:rPr lang="en-US" altLang="ko-KR" sz="1600" dirty="0">
                <a:latin typeface="+mj-lt"/>
              </a:rPr>
              <a:t> &lt;div&gt;</a:t>
            </a:r>
          </a:p>
          <a:p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 err="1">
                <a:latin typeface="+mj-lt"/>
              </a:rPr>
              <a:t>동해물과</a:t>
            </a:r>
            <a:r>
              <a:rPr lang="ko-KR" altLang="en-US" sz="1600" dirty="0">
                <a:latin typeface="+mj-lt"/>
              </a:rPr>
              <a:t> 백두산이 마르고 닳도록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&lt;p class="ex4"&gt;</a:t>
            </a:r>
            <a:r>
              <a:rPr lang="ko-KR" altLang="en-US" sz="1600" dirty="0" err="1">
                <a:latin typeface="+mj-lt"/>
              </a:rPr>
              <a:t>대한사람</a:t>
            </a:r>
            <a:r>
              <a:rPr lang="en-US" altLang="ko-KR" sz="1600" dirty="0">
                <a:latin typeface="+mj-lt"/>
              </a:rPr>
              <a:t>&lt;/p&gt; </a:t>
            </a:r>
            <a:r>
              <a:rPr lang="ko-KR" altLang="en-US" sz="1600" dirty="0">
                <a:latin typeface="+mj-lt"/>
              </a:rPr>
              <a:t>대한으로 길이보전하세</a:t>
            </a:r>
          </a:p>
          <a:p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&lt;/div&gt;</a:t>
            </a:r>
          </a:p>
          <a:p>
            <a:r>
              <a:rPr lang="en-US" altLang="ko-KR" sz="1600" dirty="0">
                <a:latin typeface="+mj-lt"/>
              </a:rPr>
              <a:t>&lt;/</a:t>
            </a:r>
            <a:r>
              <a:rPr lang="en-US" altLang="ko-KR" sz="1600" dirty="0" smtClean="0">
                <a:latin typeface="+mj-lt"/>
              </a:rPr>
              <a:t>body&gt;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551114"/>
            <a:ext cx="2335208" cy="6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2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1/6)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633478"/>
          </a:xfrm>
        </p:spPr>
        <p:txBody>
          <a:bodyPr/>
          <a:lstStyle/>
          <a:p>
            <a:pPr lvl="0"/>
            <a:r>
              <a:rPr lang="en-US" altLang="ko-KR" sz="3000" dirty="0"/>
              <a:t>p</a:t>
            </a:r>
            <a:r>
              <a:rPr lang="en-US" altLang="ko-KR" sz="3000" dirty="0" smtClean="0"/>
              <a:t>osition</a:t>
            </a:r>
            <a:r>
              <a:rPr lang="ko-KR" altLang="en-US" sz="3000" dirty="0" smtClean="0"/>
              <a:t> 속성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요소의 위치를 지정하는 유형 설정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static (</a:t>
            </a:r>
            <a:r>
              <a:rPr lang="ko-KR" altLang="en-US" sz="2400" dirty="0"/>
              <a:t>정적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정적으로 </a:t>
            </a:r>
            <a:r>
              <a:rPr lang="ko-KR" altLang="en-US" sz="2400" dirty="0"/>
              <a:t>배치된다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relative </a:t>
            </a:r>
            <a:r>
              <a:rPr lang="en-US" altLang="ko-KR" sz="2400" dirty="0"/>
              <a:t>(</a:t>
            </a:r>
            <a:r>
              <a:rPr lang="ko-KR" altLang="en-US" sz="2400" dirty="0"/>
              <a:t>상대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정적인 위치를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absolute </a:t>
            </a:r>
            <a:r>
              <a:rPr lang="en-US" altLang="ko-KR" sz="2400" dirty="0"/>
              <a:t>(</a:t>
            </a:r>
            <a:r>
              <a:rPr lang="ko-KR" altLang="en-US" sz="2400" dirty="0"/>
              <a:t>절대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특정한 부모를 기준으로 배치된다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lvl="1"/>
            <a:r>
              <a:rPr lang="en-US" altLang="ko-KR" sz="2400" dirty="0"/>
              <a:t>f</a:t>
            </a:r>
            <a:r>
              <a:rPr lang="en-US" altLang="ko-KR" sz="2400" dirty="0" smtClean="0"/>
              <a:t>ixed </a:t>
            </a:r>
            <a:r>
              <a:rPr lang="en-US" altLang="ko-KR" sz="2400" dirty="0"/>
              <a:t>(</a:t>
            </a:r>
            <a:r>
              <a:rPr lang="ko-KR" altLang="en-US" sz="2400" dirty="0"/>
              <a:t>고정 위치</a:t>
            </a:r>
            <a:r>
              <a:rPr lang="en-US" altLang="ko-KR" sz="2400" dirty="0"/>
              <a:t>)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항상 같은 위치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컨테이너 원점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 배치된다</a:t>
            </a:r>
            <a:r>
              <a:rPr lang="en-US" altLang="ko-KR" sz="2400" dirty="0" smtClean="0"/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64" y="4321763"/>
            <a:ext cx="8173446" cy="349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38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/>
              <a:t>정적 위치 설정</a:t>
            </a:r>
            <a:r>
              <a:rPr lang="en-US" altLang="ko-KR" sz="3000" dirty="0"/>
              <a:t>(static positioning)</a:t>
            </a:r>
          </a:p>
          <a:p>
            <a:pPr lvl="1"/>
            <a:r>
              <a:rPr lang="ko-KR" altLang="en-US" sz="2400" dirty="0" smtClean="0"/>
              <a:t>특별한 방식으로 배치되지 않으며 정상적인 흐름에 따라 배치된다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top, bottom, left, right </a:t>
            </a:r>
            <a:r>
              <a:rPr lang="ko-KR" altLang="en-US" sz="2400" dirty="0" smtClean="0"/>
              <a:t>속성의 영향을 받지 않는다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2" y="3444877"/>
            <a:ext cx="9966432" cy="48275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/>
              <a:t>width:</a:t>
            </a:r>
            <a:r>
              <a:rPr lang="en-US" altLang="ko-KR" i="1" dirty="0" err="1" smtClean="0"/>
              <a:t>100px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err="1" smtClean="0"/>
              <a:t>height:</a:t>
            </a:r>
            <a:r>
              <a:rPr lang="en-US" altLang="ko-KR" i="1" dirty="0" err="1" smtClean="0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 smtClean="0">
                <a:solidFill>
                  <a:schemeClr val="tx2"/>
                </a:solidFill>
              </a:rPr>
              <a:t>left: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err="1" smtClean="0">
                <a:solidFill>
                  <a:schemeClr val="tx2"/>
                </a:solidFill>
              </a:rPr>
              <a:t>top:</a:t>
            </a:r>
            <a:r>
              <a:rPr lang="en-US" altLang="ko-KR" i="1" dirty="0" err="1" smtClean="0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div</a:t>
            </a:r>
            <a:r>
              <a:rPr lang="en-US" altLang="ko-KR" i="1" dirty="0" err="1"/>
              <a:t>#static</a:t>
            </a:r>
            <a:r>
              <a:rPr lang="en-US" altLang="ko-KR" i="1" dirty="0"/>
              <a:t> </a:t>
            </a:r>
            <a:r>
              <a:rPr lang="en-US" altLang="ko-KR" i="1" dirty="0" smtClean="0"/>
              <a:t>{ 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</a:t>
            </a:r>
            <a:r>
              <a:rPr lang="en-US" altLang="ko-KR" i="1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i="1" dirty="0">
                <a:solidFill>
                  <a:schemeClr val="tx2"/>
                </a:solidFill>
              </a:rPr>
              <a:t>static</a:t>
            </a:r>
            <a:r>
              <a:rPr lang="en-US" altLang="ko-KR" i="1" dirty="0" smtClean="0">
                <a:solidFill>
                  <a:schemeClr val="tx2"/>
                </a:solidFill>
              </a:rPr>
              <a:t>;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/>
              <a:t>background</a:t>
            </a:r>
            <a:r>
              <a:rPr lang="en-US" altLang="ko-KR" dirty="0"/>
              <a:t>: </a:t>
            </a:r>
            <a:r>
              <a:rPr lang="en-US" altLang="ko-KR" i="1" dirty="0" err="1"/>
              <a:t>lightgray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style&gt;</a:t>
            </a:r>
            <a:endParaRPr lang="en-US" altLang="ko-KR" sz="20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2/6)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5928290" y="3739358"/>
            <a:ext cx="3867150" cy="4238625"/>
            <a:chOff x="5928290" y="3739358"/>
            <a:chExt cx="3867150" cy="423862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739358"/>
              <a:ext cx="3867150" cy="423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직사각형 14"/>
            <p:cNvSpPr/>
            <p:nvPr/>
          </p:nvSpPr>
          <p:spPr bwMode="auto">
            <a:xfrm>
              <a:off x="6005291" y="4185049"/>
              <a:ext cx="1532332" cy="1511416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808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296983" y="1904080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상대 </a:t>
            </a:r>
            <a:r>
              <a:rPr lang="ko-KR" altLang="en-US" sz="3000" dirty="0"/>
              <a:t>위치 설정</a:t>
            </a:r>
            <a:r>
              <a:rPr lang="en-US" altLang="ko-KR" sz="3000" dirty="0" smtClean="0"/>
              <a:t>(relative </a:t>
            </a:r>
            <a:r>
              <a:rPr lang="en-US" altLang="ko-KR" sz="3000" dirty="0"/>
              <a:t>positioning)</a:t>
            </a:r>
          </a:p>
          <a:p>
            <a:pPr lvl="1"/>
            <a:r>
              <a:rPr lang="ko-KR" altLang="en-US" sz="2400" dirty="0" smtClean="0"/>
              <a:t>정적인 위치를 기준으로 방향 속성을 지정한 곳에 요소를 배치한다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956941" y="3086100"/>
            <a:ext cx="9892291" cy="482960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>
                <a:latin typeface="+mj-lt"/>
              </a:rPr>
              <a:t>&lt;style</a:t>
            </a:r>
            <a:r>
              <a:rPr lang="en-US" altLang="ko-KR" dirty="0" smtClean="0">
                <a:latin typeface="+mj-lt"/>
              </a:rPr>
              <a:t>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width: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i="1" dirty="0"/>
              <a:t>  </a:t>
            </a:r>
            <a:r>
              <a:rPr lang="en-US" altLang="ko-KR" dirty="0" err="1"/>
              <a:t>height:</a:t>
            </a:r>
            <a:r>
              <a:rPr lang="en-US" altLang="ko-KR" i="1" dirty="0" err="1"/>
              <a:t>100px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left: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i="1" dirty="0">
                <a:solidFill>
                  <a:schemeClr val="tx2"/>
                </a:solidFill>
              </a:rPr>
              <a:t>  </a:t>
            </a:r>
            <a:r>
              <a:rPr lang="en-US" altLang="ko-KR" dirty="0" err="1">
                <a:solidFill>
                  <a:schemeClr val="tx2"/>
                </a:solidFill>
              </a:rPr>
              <a:t>top:</a:t>
            </a:r>
            <a:r>
              <a:rPr lang="en-US" altLang="ko-KR" i="1" dirty="0" err="1">
                <a:solidFill>
                  <a:schemeClr val="tx2"/>
                </a:solidFill>
              </a:rPr>
              <a:t>100px</a:t>
            </a:r>
            <a:r>
              <a:rPr lang="en-US" altLang="ko-KR" i="1" dirty="0">
                <a:solidFill>
                  <a:schemeClr val="tx2"/>
                </a:solidFill>
              </a:rPr>
              <a:t>;</a:t>
            </a:r>
          </a:p>
          <a:p>
            <a:r>
              <a:rPr lang="en-US" altLang="ko-KR" dirty="0"/>
              <a:t>  border: </a:t>
            </a:r>
            <a:r>
              <a:rPr lang="en-US" altLang="ko-KR" i="1" dirty="0" err="1"/>
              <a:t>3px</a:t>
            </a:r>
            <a:r>
              <a:rPr lang="en-US" altLang="ko-KR" i="1" dirty="0"/>
              <a:t> solid white;</a:t>
            </a:r>
          </a:p>
          <a:p>
            <a:r>
              <a:rPr lang="en-US" altLang="ko-KR" dirty="0"/>
              <a:t>}</a:t>
            </a:r>
            <a:endParaRPr lang="en-US" altLang="ko-KR" dirty="0">
              <a:latin typeface="+mj-lt"/>
            </a:endParaRPr>
          </a:p>
          <a:p>
            <a:r>
              <a:rPr lang="en-US" altLang="ko-KR" dirty="0" err="1" smtClean="0"/>
              <a:t>div</a:t>
            </a:r>
            <a:r>
              <a:rPr lang="en-US" altLang="ko-KR" i="1" dirty="0" err="1" smtClean="0"/>
              <a:t>#relative</a:t>
            </a:r>
            <a:r>
              <a:rPr lang="en-US" altLang="ko-KR" i="1" dirty="0" smtClean="0"/>
              <a:t> {</a:t>
            </a:r>
          </a:p>
          <a:p>
            <a:r>
              <a:rPr lang="en-US" altLang="ko-KR" i="1" dirty="0"/>
              <a:t> </a:t>
            </a:r>
            <a:r>
              <a:rPr lang="en-US" altLang="ko-KR" i="1" dirty="0" smtClean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position: </a:t>
            </a:r>
            <a:r>
              <a:rPr lang="en-US" altLang="ko-KR" i="1" dirty="0" smtClean="0">
                <a:solidFill>
                  <a:schemeClr val="tx2"/>
                </a:solidFill>
              </a:rPr>
              <a:t>relative;</a:t>
            </a:r>
            <a:endParaRPr lang="en-US" altLang="ko-KR" i="1" dirty="0" smtClean="0"/>
          </a:p>
          <a:p>
            <a:r>
              <a:rPr lang="en-US" altLang="ko-KR" i="1" dirty="0" smtClean="0"/>
              <a:t>  </a:t>
            </a:r>
            <a:r>
              <a:rPr lang="en-US" altLang="ko-KR" dirty="0" smtClean="0"/>
              <a:t>background: </a:t>
            </a:r>
            <a:r>
              <a:rPr lang="en-US" altLang="ko-KR" i="1" dirty="0"/>
              <a:t>gold</a:t>
            </a:r>
            <a:r>
              <a:rPr lang="en-US" altLang="ko-KR" i="1" dirty="0" smtClean="0"/>
              <a:t>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 smtClean="0">
                <a:latin typeface="+mj-lt"/>
              </a:rPr>
              <a:t>&lt;/</a:t>
            </a:r>
            <a:r>
              <a:rPr lang="en-US" altLang="ko-KR" dirty="0">
                <a:latin typeface="+mj-lt"/>
              </a:rPr>
              <a:t>style</a:t>
            </a:r>
            <a:r>
              <a:rPr lang="en-US" altLang="ko-KR" dirty="0" smtClean="0">
                <a:latin typeface="+mj-lt"/>
              </a:rPr>
              <a:t>&gt;</a:t>
            </a:r>
            <a:endParaRPr lang="ko-KR" altLang="en-US" dirty="0">
              <a:latin typeface="+mj-lt"/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레이아웃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</a:t>
            </a:r>
            <a:r>
              <a:rPr lang="en-US" altLang="ko-KR" dirty="0" smtClean="0"/>
              <a:t>(</a:t>
            </a:r>
            <a:r>
              <a:rPr lang="en-US" altLang="ko-KR" dirty="0" smtClean="0"/>
              <a:t>3/6)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5928290" y="3281575"/>
            <a:ext cx="3867150" cy="4438651"/>
            <a:chOff x="5928290" y="3281575"/>
            <a:chExt cx="3867150" cy="443865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8290" y="3281575"/>
              <a:ext cx="3867150" cy="44386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 bwMode="auto">
            <a:xfrm>
              <a:off x="6034124" y="5264206"/>
              <a:ext cx="1532332" cy="1470226"/>
            </a:xfrm>
            <a:prstGeom prst="rect">
              <a:avLst/>
            </a:prstGeom>
            <a:noFill/>
            <a:ln w="38100" cap="flat" cmpd="sng" algn="ctr">
              <a:solidFill>
                <a:srgbClr val="00206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7426318" y="6656402"/>
              <a:ext cx="1532332" cy="1063824"/>
            </a:xfrm>
            <a:prstGeom prst="rect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 bwMode="auto">
            <a:xfrm>
              <a:off x="6034124" y="5264206"/>
              <a:ext cx="1392194" cy="139219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792701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15608</TotalTime>
  <Words>1268</Words>
  <Application>Microsoft Office PowerPoint</Application>
  <PresentationFormat>사용자 지정</PresentationFormat>
  <Paragraphs>334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나눔고딕</vt:lpstr>
      <vt:lpstr>나눔고딕코딩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레이아웃이란?</vt:lpstr>
      <vt:lpstr>레이아웃 표시 (1/2)</vt:lpstr>
      <vt:lpstr>레이아웃 표시 (2/2)</vt:lpstr>
      <vt:lpstr>예제1</vt:lpstr>
      <vt:lpstr>예제2</vt:lpstr>
      <vt:lpstr>레이아웃 위치 (1/6)</vt:lpstr>
      <vt:lpstr>레이아웃 위치 (2/6)</vt:lpstr>
      <vt:lpstr>레이아웃 위치 (3/6)</vt:lpstr>
      <vt:lpstr>레이아웃 위치 (4/6)</vt:lpstr>
      <vt:lpstr>레이아웃 위치 (5/6)</vt:lpstr>
      <vt:lpstr>레이아웃 위치 (6/6)</vt:lpstr>
      <vt:lpstr>레이아웃 overflow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연습1</vt:lpstr>
      <vt:lpstr>연습2</vt:lpstr>
      <vt:lpstr>flex (1/7)</vt:lpstr>
      <vt:lpstr>flex (2/7)</vt:lpstr>
      <vt:lpstr>flex (3/7)</vt:lpstr>
      <vt:lpstr>flex (4/7)</vt:lpstr>
      <vt:lpstr>flex (5/7)</vt:lpstr>
      <vt:lpstr>flex (6/7)</vt:lpstr>
      <vt:lpstr>flex 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이유진</cp:lastModifiedBy>
  <cp:revision>1476</cp:revision>
  <cp:lastPrinted>2015-02-24T08:02:21Z</cp:lastPrinted>
  <dcterms:created xsi:type="dcterms:W3CDTF">2007-06-29T06:43:39Z</dcterms:created>
  <dcterms:modified xsi:type="dcterms:W3CDTF">2024-10-16T05:21:15Z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