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83" r:id="rId7"/>
    <p:sldId id="293" r:id="rId8"/>
    <p:sldId id="294" r:id="rId9"/>
    <p:sldId id="290" r:id="rId10"/>
    <p:sldId id="291" r:id="rId11"/>
    <p:sldId id="292" r:id="rId12"/>
    <p:sldId id="261" r:id="rId13"/>
    <p:sldId id="262" r:id="rId14"/>
    <p:sldId id="286" r:id="rId15"/>
    <p:sldId id="263" r:id="rId16"/>
    <p:sldId id="264" r:id="rId17"/>
    <p:sldId id="265" r:id="rId18"/>
    <p:sldId id="266" r:id="rId19"/>
    <p:sldId id="267" r:id="rId20"/>
    <p:sldId id="289" r:id="rId21"/>
    <p:sldId id="268" r:id="rId22"/>
    <p:sldId id="269" r:id="rId23"/>
    <p:sldId id="270" r:id="rId24"/>
    <p:sldId id="271" r:id="rId25"/>
    <p:sldId id="272" r:id="rId26"/>
    <p:sldId id="273" r:id="rId27"/>
    <p:sldId id="276" r:id="rId28"/>
    <p:sldId id="277" r:id="rId29"/>
    <p:sldId id="278" r:id="rId30"/>
    <p:sldId id="279" r:id="rId31"/>
    <p:sldId id="280" r:id="rId32"/>
    <p:sldId id="281" r:id="rId3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256"/>
            <p14:sldId id="257"/>
            <p14:sldId id="258"/>
            <p14:sldId id="259"/>
            <p14:sldId id="260"/>
            <p14:sldId id="283"/>
            <p14:sldId id="293"/>
            <p14:sldId id="294"/>
            <p14:sldId id="290"/>
            <p14:sldId id="291"/>
            <p14:sldId id="292"/>
            <p14:sldId id="261"/>
            <p14:sldId id="262"/>
            <p14:sldId id="286"/>
            <p14:sldId id="263"/>
            <p14:sldId id="264"/>
            <p14:sldId id="265"/>
            <p14:sldId id="266"/>
            <p14:sldId id="267"/>
            <p14:sldId id="289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5" autoAdjust="0"/>
    <p:restoredTop sz="93514" autoAdjust="0"/>
  </p:normalViewPr>
  <p:slideViewPr>
    <p:cSldViewPr snapToGrid="0">
      <p:cViewPr varScale="1">
        <p:scale>
          <a:sx n="55" d="100"/>
          <a:sy n="55" d="100"/>
        </p:scale>
        <p:origin x="90" y="552"/>
      </p:cViewPr>
      <p:guideLst>
        <p:guide orient="horz" pos="2806"/>
        <p:guide pos="3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ko-KR" altLang="en-US" smtClean="0"/>
              <a:pPr lvl="0"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024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</a:t>
            </a:r>
            <a:r>
              <a:rPr lang="en-US" altLang="ko-KR" smtClean="0">
                <a:latin typeface="+mj-lt"/>
              </a:rPr>
              <a:t>– </a:t>
            </a:r>
            <a:r>
              <a:rPr lang="en-US" altLang="ko-KR" smtClean="0">
                <a:latin typeface="+mj-lt"/>
              </a:rPr>
              <a:t>09</a:t>
            </a:r>
            <a:endParaRPr lang="en-US" altLang="ko-KR" dirty="0" smtClean="0">
              <a:latin typeface="+mj-lt"/>
            </a:endParaRP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자바스크립트 객체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05215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구조 </a:t>
            </a:r>
            <a:r>
              <a:rPr lang="ko-KR" altLang="en-US" dirty="0" smtClean="0"/>
              <a:t>분해 </a:t>
            </a:r>
            <a:r>
              <a:rPr lang="en-US" altLang="ko-KR" dirty="0" smtClean="0"/>
              <a:t>(2/3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7313"/>
          </a:xfrm>
        </p:spPr>
        <p:txBody>
          <a:bodyPr/>
          <a:lstStyle/>
          <a:p>
            <a:pPr lvl="1">
              <a:defRPr/>
            </a:pPr>
            <a:r>
              <a:rPr lang="ko-KR" altLang="en-US" sz="2000" dirty="0" smtClean="0"/>
              <a:t>필요한 부분</a:t>
            </a:r>
            <a:r>
              <a:rPr lang="en-US" altLang="ko-KR" sz="2000" dirty="0" smtClean="0"/>
              <a:t>(dog </a:t>
            </a:r>
            <a:r>
              <a:rPr lang="ko-KR" altLang="en-US" sz="2000" dirty="0" err="1" smtClean="0"/>
              <a:t>프로퍼티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만 분해할 수 있다</a:t>
            </a:r>
            <a:r>
              <a:rPr lang="en-US" altLang="ko-KR" sz="2000" dirty="0" smtClean="0"/>
              <a:t>.</a:t>
            </a:r>
          </a:p>
          <a:p>
            <a:pPr marL="594067" lvl="1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나머지는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객체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그대</a:t>
            </a:r>
            <a:r>
              <a:rPr lang="en-US" altLang="ko-KR" sz="2000" dirty="0" smtClean="0"/>
              <a:t>로 </a:t>
            </a:r>
            <a:r>
              <a:rPr lang="ko-KR" altLang="en-US" sz="2000" dirty="0" smtClean="0"/>
              <a:t>사용</a:t>
            </a:r>
            <a:r>
              <a:rPr lang="en-US" altLang="ko-KR" sz="2000" dirty="0"/>
              <a:t> (...rest </a:t>
            </a:r>
            <a:r>
              <a:rPr lang="en-US" altLang="ko-KR" sz="2000" dirty="0" err="1" smtClean="0"/>
              <a:t>paramete</a:t>
            </a:r>
            <a:r>
              <a:rPr lang="ko-KR" altLang="en-US" sz="2000" dirty="0" smtClean="0"/>
              <a:t>를 이용</a:t>
            </a:r>
            <a:r>
              <a:rPr lang="en-US" altLang="ko-KR" sz="2000" dirty="0" smtClean="0"/>
              <a:t>) / </a:t>
            </a:r>
            <a:r>
              <a:rPr lang="en-US" altLang="ko-KR" sz="2000" dirty="0" err="1" smtClean="0"/>
              <a:t>변수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명</a:t>
            </a:r>
            <a:r>
              <a:rPr lang="en-US" altLang="ko-KR" sz="2000" dirty="0"/>
              <a:t>은 </a:t>
            </a:r>
            <a:r>
              <a:rPr lang="ko-KR" altLang="en-US" sz="2000" dirty="0" smtClean="0"/>
              <a:t>자유롭게 정의</a:t>
            </a:r>
            <a:endParaRPr lang="en-US" altLang="ko-KR" sz="2000" dirty="0"/>
          </a:p>
          <a:p>
            <a:pPr marL="519809" lvl="1" indent="0">
              <a:buNone/>
              <a:defRPr/>
            </a:pPr>
            <a:endParaRPr lang="en-US" altLang="ko-KR" sz="2000" dirty="0" smtClean="0"/>
          </a:p>
          <a:p>
            <a:pPr marL="519809" lvl="1" indent="0"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{dog, …rest} = animals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pPr marL="519809" lvl="1" indent="0">
              <a:buNone/>
              <a:defRPr/>
            </a:pPr>
            <a:r>
              <a:rPr lang="en-US" altLang="ko-KR" sz="2000" dirty="0" smtClean="0"/>
              <a:t>	console.log(dog</a:t>
            </a:r>
            <a:r>
              <a:rPr lang="en-US" altLang="ko-KR" sz="2000" dirty="0"/>
              <a:t>, rest);</a:t>
            </a:r>
            <a:r>
              <a:rPr lang="ko-KR" altLang="en-US" sz="2000" dirty="0"/>
              <a:t>   </a:t>
            </a:r>
            <a:endParaRPr lang="en-US" altLang="ko-KR" sz="2000" dirty="0" smtClean="0"/>
          </a:p>
          <a:p>
            <a:pPr marL="519809" lvl="1" indent="0">
              <a:buNone/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 smtClean="0"/>
              <a:t>반복문에서의 구조분해할당</a:t>
            </a:r>
            <a:endParaRPr lang="en-US" altLang="ko-KR" sz="2000" dirty="0" smtClean="0"/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users = [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    {</a:t>
            </a:r>
            <a:r>
              <a:rPr lang="en-US" altLang="ko-KR" sz="2000" dirty="0"/>
              <a:t>name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철수</a:t>
            </a:r>
            <a:r>
              <a:rPr lang="en-US" altLang="ko-KR" sz="2000" dirty="0"/>
              <a:t>”, </a:t>
            </a:r>
            <a:r>
              <a:rPr lang="en-US" altLang="ko-KR" sz="2000" dirty="0" smtClean="0"/>
              <a:t>age: 25</a:t>
            </a:r>
            <a:r>
              <a:rPr lang="en-US" altLang="ko-KR" sz="2000" dirty="0"/>
              <a:t>},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    {name: “</a:t>
            </a:r>
            <a:r>
              <a:rPr lang="en-US" altLang="ko-KR" sz="2000" dirty="0" err="1"/>
              <a:t>영희</a:t>
            </a:r>
            <a:r>
              <a:rPr lang="en-US" altLang="ko-KR" sz="2000" dirty="0"/>
              <a:t>”, </a:t>
            </a:r>
            <a:r>
              <a:rPr lang="en-US" altLang="ko-KR" sz="2000" dirty="0" smtClean="0"/>
              <a:t>age: 30</a:t>
            </a:r>
            <a:r>
              <a:rPr lang="en-US" altLang="ko-KR" sz="2000" dirty="0"/>
              <a:t>}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    	];</a:t>
            </a:r>
          </a:p>
          <a:p>
            <a:pPr marL="0" lvl="0" indent="0">
              <a:buNone/>
              <a:defRPr/>
            </a:pP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 smtClean="0"/>
              <a:t>    	for(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user of users){  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    console.log(user.name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user.age</a:t>
            </a:r>
            <a:r>
              <a:rPr lang="en-US" altLang="ko-KR" sz="2000" dirty="0" smtClean="0"/>
              <a:t>);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	}</a:t>
            </a: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 smtClean="0"/>
              <a:t>    	for(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{name, age}</a:t>
            </a:r>
            <a:r>
              <a:rPr lang="en-US" altLang="ko-KR" sz="2000" dirty="0"/>
              <a:t> of users){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console.log(name</a:t>
            </a:r>
            <a:r>
              <a:rPr lang="en-US" altLang="ko-KR" sz="2000" dirty="0"/>
              <a:t>, age</a:t>
            </a:r>
            <a:r>
              <a:rPr lang="en-US" altLang="ko-KR" sz="2000" dirty="0" smtClean="0"/>
              <a:t>);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17" y="2940100"/>
            <a:ext cx="192405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39" y="2940100"/>
            <a:ext cx="2895600" cy="123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구조 분해 </a:t>
            </a:r>
            <a:r>
              <a:rPr lang="en-US" altLang="ko-KR" dirty="0" smtClean="0"/>
              <a:t>(3/3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sz="2000" dirty="0" err="1"/>
              <a:t>함수의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매개변수로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전달된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객체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구조분해</a:t>
            </a:r>
            <a:r>
              <a:rPr lang="en-US" altLang="ko-KR" sz="2000" dirty="0" smtClean="0"/>
              <a:t>	</a:t>
            </a:r>
          </a:p>
          <a:p>
            <a:pPr marL="594067" lvl="1" indent="0">
              <a:buNone/>
              <a:defRPr/>
            </a:pPr>
            <a:endParaRPr lang="en-US" altLang="ko-KR" sz="2000" dirty="0" smtClean="0"/>
          </a:p>
          <a:p>
            <a:pPr marL="594067" lvl="1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function </a:t>
            </a:r>
            <a:r>
              <a:rPr lang="en-US" altLang="ko-KR" sz="2000" dirty="0" err="1"/>
              <a:t>printUser</a:t>
            </a:r>
            <a:r>
              <a:rPr lang="en-US" altLang="ko-KR" sz="2000" dirty="0"/>
              <a:t>(user){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	    console.log</a:t>
            </a:r>
            <a:r>
              <a:rPr lang="en-US" altLang="ko-KR" sz="2000" dirty="0"/>
              <a:t>(`${</a:t>
            </a:r>
            <a:r>
              <a:rPr lang="en-US" altLang="ko-KR" sz="2000" dirty="0" smtClean="0"/>
              <a:t>user.name</a:t>
            </a:r>
            <a:r>
              <a:rPr lang="en-US" altLang="ko-KR" sz="2000" dirty="0"/>
              <a:t>}</a:t>
            </a:r>
            <a:r>
              <a:rPr lang="en-US" altLang="ko-KR" sz="2000" dirty="0" err="1"/>
              <a:t>님은</a:t>
            </a:r>
            <a:r>
              <a:rPr lang="en-US" altLang="ko-KR" sz="2000" dirty="0"/>
              <a:t> ${</a:t>
            </a:r>
            <a:r>
              <a:rPr lang="en-US" altLang="ko-KR" sz="2000" dirty="0" err="1"/>
              <a:t>user.age</a:t>
            </a:r>
            <a:r>
              <a:rPr lang="en-US" altLang="ko-KR" sz="2000" dirty="0"/>
              <a:t>}살 </a:t>
            </a:r>
            <a:r>
              <a:rPr lang="en-US" altLang="ko-KR" sz="2000" dirty="0" err="1"/>
              <a:t>이예요</a:t>
            </a:r>
            <a:r>
              <a:rPr lang="en-US" altLang="ko-KR" sz="2000" dirty="0"/>
              <a:t>`);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}</a:t>
            </a: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function </a:t>
            </a:r>
            <a:r>
              <a:rPr lang="en-US" altLang="ko-KR" sz="2000" dirty="0" err="1"/>
              <a:t>printUser</a:t>
            </a:r>
            <a:r>
              <a:rPr lang="en-US" altLang="ko-KR" sz="2000" dirty="0"/>
              <a:t>( </a:t>
            </a:r>
            <a:r>
              <a:rPr lang="en-US" altLang="ko-KR" sz="2000" dirty="0">
                <a:solidFill>
                  <a:srgbClr val="0070C0"/>
                </a:solidFill>
              </a:rPr>
              <a:t>{name, age</a:t>
            </a:r>
            <a:r>
              <a:rPr lang="en-US" altLang="ko-KR" sz="2000" dirty="0" smtClean="0">
                <a:solidFill>
                  <a:srgbClr val="0070C0"/>
                </a:solidFill>
              </a:rPr>
              <a:t>} </a:t>
            </a:r>
            <a:r>
              <a:rPr lang="en-US" altLang="ko-KR" sz="2000" dirty="0" smtClean="0"/>
              <a:t>){</a:t>
            </a: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/>
              <a:t>  </a:t>
            </a:r>
            <a:r>
              <a:rPr lang="en-US" altLang="ko-KR" sz="2000" dirty="0" smtClean="0"/>
              <a:t>	    console.log</a:t>
            </a:r>
            <a:r>
              <a:rPr lang="en-US" altLang="ko-KR" sz="2000" dirty="0"/>
              <a:t>(`${name}</a:t>
            </a:r>
            <a:r>
              <a:rPr lang="en-US" altLang="ko-KR" sz="2000" dirty="0" err="1"/>
              <a:t>님은</a:t>
            </a:r>
            <a:r>
              <a:rPr lang="en-US" altLang="ko-KR" sz="2000" dirty="0"/>
              <a:t> ${age}살 </a:t>
            </a:r>
            <a:r>
              <a:rPr lang="en-US" altLang="ko-KR" sz="2000" dirty="0" err="1"/>
              <a:t>이예요</a:t>
            </a:r>
            <a:r>
              <a:rPr lang="en-US" altLang="ko-KR" sz="2000" dirty="0"/>
              <a:t>`);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}</a:t>
            </a: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printUser</a:t>
            </a:r>
            <a:r>
              <a:rPr lang="en-US" altLang="ko-KR" sz="2000" dirty="0" smtClean="0"/>
              <a:t>({name 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철수</a:t>
            </a:r>
            <a:r>
              <a:rPr lang="en-US" altLang="ko-KR" sz="2000" dirty="0"/>
              <a:t>” , age : 25})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13523" y="1611792"/>
            <a:ext cx="6578495" cy="683264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 dirty="0">
                <a:latin typeface="+mj-lt"/>
              </a:rPr>
              <a:t>function </a:t>
            </a:r>
            <a:r>
              <a:rPr lang="en-US" altLang="ko-KR" sz="2000" b="1" dirty="0" err="1">
                <a:latin typeface="+mj-lt"/>
              </a:rPr>
              <a:t>MyCar</a:t>
            </a:r>
            <a:r>
              <a:rPr lang="en-US" altLang="ko-KR" sz="2000" dirty="0">
                <a:latin typeface="+mj-lt"/>
              </a:rPr>
              <a:t>(model, color, speed)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</a:t>
            </a:r>
            <a:r>
              <a:rPr lang="en-US" altLang="ko-KR" sz="2000" dirty="0" err="1" smtClean="0">
                <a:latin typeface="+mj-lt"/>
              </a:rPr>
              <a:t>this.model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= </a:t>
            </a:r>
            <a:r>
              <a:rPr lang="en-US" altLang="ko-KR" sz="2000" dirty="0" smtClean="0">
                <a:latin typeface="+mj-lt"/>
              </a:rPr>
              <a:t>model;  </a:t>
            </a: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</a:t>
            </a:r>
            <a:r>
              <a:rPr lang="en-US" altLang="ko-KR" sz="2000" dirty="0" err="1" smtClean="0">
                <a:latin typeface="+mj-lt"/>
              </a:rPr>
              <a:t>this.color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= </a:t>
            </a:r>
            <a:r>
              <a:rPr lang="en-US" altLang="ko-KR" sz="2000" dirty="0" smtClean="0">
                <a:latin typeface="+mj-lt"/>
              </a:rPr>
              <a:t>color;</a:t>
            </a: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</a:t>
            </a:r>
            <a:r>
              <a:rPr lang="en-US" altLang="ko-KR" sz="2000" dirty="0" err="1" smtClean="0">
                <a:latin typeface="+mj-lt"/>
              </a:rPr>
              <a:t>this.speed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= </a:t>
            </a:r>
            <a:r>
              <a:rPr lang="en-US" altLang="ko-KR" sz="2000" dirty="0" smtClean="0">
                <a:latin typeface="+mj-lt"/>
              </a:rPr>
              <a:t>speed;</a:t>
            </a:r>
          </a:p>
          <a:p>
            <a:pPr lvl="0">
              <a:defRPr/>
            </a:pPr>
            <a:endParaRPr lang="en-US" altLang="ko-KR" sz="2000" dirty="0">
              <a:latin typeface="+mj-lt"/>
            </a:endParaRPr>
          </a:p>
          <a:p>
            <a:pPr lvl="0">
              <a:defRPr/>
            </a:pPr>
            <a:r>
              <a:rPr lang="en-US" altLang="ko-KR" sz="2000" dirty="0" smtClean="0">
                <a:latin typeface="+mj-lt"/>
              </a:rPr>
              <a:t>    </a:t>
            </a:r>
            <a:r>
              <a:rPr lang="en-US" altLang="ko-KR" sz="2000" dirty="0" err="1" smtClean="0">
                <a:latin typeface="+mj-lt"/>
              </a:rPr>
              <a:t>this.brake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= function()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    </a:t>
            </a:r>
            <a:r>
              <a:rPr lang="en-US" altLang="ko-KR" sz="2000" dirty="0" err="1" smtClean="0">
                <a:latin typeface="+mj-lt"/>
              </a:rPr>
              <a:t>this.speed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= 0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}</a:t>
            </a:r>
            <a:endParaRPr lang="en-US" altLang="ko-KR" sz="2000" dirty="0">
              <a:latin typeface="+mj-lt"/>
            </a:endParaRP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</a:t>
            </a:r>
            <a:r>
              <a:rPr lang="en-US" altLang="ko-KR" sz="2000" dirty="0" err="1" smtClean="0">
                <a:latin typeface="+mj-lt"/>
              </a:rPr>
              <a:t>this.accel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= function()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    </a:t>
            </a:r>
            <a:r>
              <a:rPr lang="en-US" altLang="ko-KR" sz="2000" dirty="0" err="1" smtClean="0">
                <a:latin typeface="+mj-lt"/>
              </a:rPr>
              <a:t>this.speed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= 150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 }</a:t>
            </a:r>
            <a:endParaRPr lang="en-US" altLang="ko-KR" sz="2000" dirty="0">
              <a:latin typeface="+mj-lt"/>
            </a:endParaRPr>
          </a:p>
          <a:p>
            <a:pPr lvl="0">
              <a:defRPr/>
            </a:pPr>
            <a:r>
              <a:rPr lang="en-US" altLang="ko-KR" sz="2000" dirty="0">
                <a:latin typeface="+mj-lt"/>
              </a:rPr>
              <a:t>}</a:t>
            </a:r>
          </a:p>
          <a:p>
            <a:pPr lvl="0">
              <a:defRPr/>
            </a:pPr>
            <a:r>
              <a:rPr lang="en-US" altLang="ko-KR" sz="2000" dirty="0" err="1" smtClean="0">
                <a:latin typeface="+mj-lt"/>
              </a:rPr>
              <a:t>const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+mj-lt"/>
              </a:rPr>
              <a:t>myCar</a:t>
            </a:r>
            <a:r>
              <a:rPr lang="en-US" altLang="ko-KR" sz="2000" dirty="0">
                <a:latin typeface="+mj-lt"/>
              </a:rPr>
              <a:t> = </a:t>
            </a:r>
            <a:r>
              <a:rPr lang="en-US" altLang="ko-KR" sz="2000" b="1" dirty="0" smtClean="0">
                <a:latin typeface="+mj-lt"/>
              </a:rPr>
              <a:t>new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en-US" altLang="ko-KR" sz="2000" b="1" dirty="0" err="1">
                <a:latin typeface="+mj-lt"/>
              </a:rPr>
              <a:t>MyCar</a:t>
            </a:r>
            <a:r>
              <a:rPr lang="en-US" altLang="ko-KR" sz="2000" dirty="0" smtClean="0">
                <a:latin typeface="+mj-lt"/>
              </a:rPr>
              <a:t>(“BMW</a:t>
            </a:r>
            <a:r>
              <a:rPr lang="en-US" altLang="ko-KR" sz="2000" dirty="0">
                <a:latin typeface="+mj-lt"/>
              </a:rPr>
              <a:t>“, </a:t>
            </a:r>
            <a:r>
              <a:rPr lang="en-US" altLang="ko-KR" sz="2000" dirty="0" smtClean="0">
                <a:latin typeface="+mj-lt"/>
              </a:rPr>
              <a:t>“gray”, </a:t>
            </a:r>
            <a:r>
              <a:rPr lang="en-US" altLang="ko-KR" sz="2000" dirty="0">
                <a:latin typeface="+mj-lt"/>
              </a:rPr>
              <a:t>100);</a:t>
            </a:r>
          </a:p>
          <a:p>
            <a:pPr lvl="0">
              <a:defRPr/>
            </a:pPr>
            <a:endParaRPr lang="en-US" altLang="ko-KR" sz="2000" dirty="0"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200" dirty="0" err="1" smtClean="0">
                <a:solidFill>
                  <a:srgbClr val="0070C0"/>
                </a:solidFill>
                <a:latin typeface="+mj-lt"/>
              </a:rPr>
              <a:t>myCar</a:t>
            </a:r>
            <a:r>
              <a:rPr lang="en-US" altLang="ko-KR" sz="22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ko-KR" altLang="en-US" sz="2200" dirty="0" smtClean="0">
                <a:latin typeface="+mj-lt"/>
              </a:rPr>
              <a:t>객체가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ko-KR" altLang="en-US" sz="2200" dirty="0" smtClean="0">
                <a:latin typeface="+mj-lt"/>
              </a:rPr>
              <a:t>생성될 때 </a:t>
            </a:r>
            <a:r>
              <a:rPr lang="en-US" altLang="ko-KR" sz="2200" b="1" dirty="0" err="1" smtClean="0">
                <a:latin typeface="+mj-lt"/>
              </a:rPr>
              <a:t>MyCar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ko-KR" altLang="en-US" sz="2200" dirty="0" err="1" smtClean="0">
                <a:latin typeface="+mj-lt"/>
              </a:rPr>
              <a:t>프로토타입</a:t>
            </a:r>
            <a:r>
              <a:rPr lang="ko-KR" altLang="en-US" sz="2200" dirty="0" smtClean="0">
                <a:latin typeface="+mj-lt"/>
              </a:rPr>
              <a:t> 객체도 생성된다</a:t>
            </a:r>
            <a:r>
              <a:rPr lang="en-US" altLang="ko-KR" sz="2200" dirty="0" smtClean="0">
                <a:latin typeface="+mj-lt"/>
              </a:rPr>
              <a:t>.</a:t>
            </a:r>
            <a:endParaRPr lang="en-US" altLang="ko-KR" sz="2200" dirty="0">
              <a:latin typeface="+mj-lt"/>
            </a:endParaRPr>
          </a:p>
          <a:p>
            <a:pPr lvl="0">
              <a:defRPr/>
            </a:pPr>
            <a:endParaRPr lang="en-US" altLang="ko-KR" sz="1000" dirty="0"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err="1" smtClean="0">
                <a:latin typeface="+mj-lt"/>
              </a:rPr>
              <a:t>MyCar</a:t>
            </a:r>
            <a:r>
              <a:rPr lang="en-US" altLang="ko-KR" sz="2200" b="1" dirty="0" smtClean="0">
                <a:latin typeface="+mj-lt"/>
              </a:rPr>
              <a:t> </a:t>
            </a:r>
            <a:r>
              <a:rPr lang="ko-KR" altLang="en-US" sz="2200" dirty="0" err="1" smtClean="0">
                <a:latin typeface="+mj-lt"/>
              </a:rPr>
              <a:t>생성자</a:t>
            </a:r>
            <a:r>
              <a:rPr lang="ko-KR" altLang="en-US" sz="2200" dirty="0" smtClean="0">
                <a:latin typeface="+mj-lt"/>
              </a:rPr>
              <a:t> 함수는 </a:t>
            </a:r>
            <a:r>
              <a:rPr lang="en-US" altLang="ko-KR" sz="2200" dirty="0" err="1">
                <a:latin typeface="+mj-lt"/>
              </a:rPr>
              <a:t>protptype</a:t>
            </a:r>
            <a:r>
              <a:rPr lang="en-US" altLang="ko-KR" sz="2200" dirty="0">
                <a:latin typeface="+mj-lt"/>
              </a:rPr>
              <a:t> </a:t>
            </a:r>
            <a:r>
              <a:rPr lang="ko-KR" altLang="en-US" sz="2200" dirty="0" err="1">
                <a:latin typeface="+mj-lt"/>
              </a:rPr>
              <a:t>프로퍼티로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 smtClean="0">
                <a:latin typeface="+mj-lt"/>
              </a:rPr>
              <a:t>MyCar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ko-KR" altLang="en-US" sz="2200" dirty="0" err="1" smtClean="0">
                <a:latin typeface="+mj-lt"/>
              </a:rPr>
              <a:t>프로토타입</a:t>
            </a:r>
            <a:r>
              <a:rPr lang="ko-KR" altLang="en-US" sz="2200" dirty="0" smtClean="0">
                <a:latin typeface="+mj-lt"/>
              </a:rPr>
              <a:t> 객체를 가리킨다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lvl="0">
              <a:defRPr/>
            </a:pPr>
            <a:endParaRPr lang="ko-KR" altLang="en-US" sz="1000" dirty="0"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200" dirty="0" err="1" smtClean="0">
                <a:solidFill>
                  <a:srgbClr val="0070C0"/>
                </a:solidFill>
                <a:latin typeface="+mj-lt"/>
              </a:rPr>
              <a:t>myCar</a:t>
            </a:r>
            <a:r>
              <a:rPr lang="en-US" altLang="ko-KR" sz="22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ko-KR" altLang="en-US" sz="2200" dirty="0" smtClean="0">
                <a:latin typeface="+mj-lt"/>
              </a:rPr>
              <a:t>객체는 </a:t>
            </a:r>
            <a:r>
              <a:rPr lang="ko-KR" altLang="en-US" sz="2200" dirty="0" err="1" smtClean="0">
                <a:latin typeface="+mj-lt"/>
              </a:rPr>
              <a:t>프로토타입</a:t>
            </a:r>
            <a:r>
              <a:rPr lang="ko-KR" altLang="en-US" sz="2200" dirty="0" smtClean="0">
                <a:latin typeface="+mj-lt"/>
              </a:rPr>
              <a:t> 객체를 </a:t>
            </a:r>
            <a:r>
              <a:rPr lang="ko-KR" altLang="en-US" sz="2200" dirty="0">
                <a:latin typeface="+mj-lt"/>
              </a:rPr>
              <a:t>부모로 </a:t>
            </a:r>
            <a:r>
              <a:rPr lang="ko-KR" altLang="en-US" sz="2200" dirty="0" smtClean="0">
                <a:latin typeface="+mj-lt"/>
              </a:rPr>
              <a:t>갖는다</a:t>
            </a:r>
            <a:r>
              <a:rPr lang="en-US" altLang="ko-KR" sz="2200" dirty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35249" y="6003835"/>
            <a:ext cx="4571151" cy="2474612"/>
            <a:chOff x="435251" y="5588651"/>
            <a:chExt cx="4571151" cy="2523038"/>
          </a:xfrm>
        </p:grpSpPr>
        <p:grpSp>
          <p:nvGrpSpPr>
            <p:cNvPr id="7" name="그룹 6"/>
            <p:cNvGrpSpPr/>
            <p:nvPr/>
          </p:nvGrpSpPr>
          <p:grpSpPr>
            <a:xfrm>
              <a:off x="435251" y="5588651"/>
              <a:ext cx="4571151" cy="1538462"/>
              <a:chOff x="3645388" y="9077980"/>
              <a:chExt cx="5288781" cy="2074606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3645388" y="9077980"/>
                <a:ext cx="5288781" cy="2074606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/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3803587" y="9376758"/>
                <a:ext cx="2209831" cy="36374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1600" b="0" i="0" u="none" strike="noStrike" cap="none" normalizeH="0" baseline="0" dirty="0" err="1">
                    <a:solidFill>
                      <a:schemeClr val="tx1"/>
                    </a:solidFill>
                    <a:effectLst/>
                    <a:latin typeface="Arial"/>
                  </a:rPr>
                  <a:t>MyCar</a:t>
                </a:r>
                <a:r>
                  <a:rPr kumimoji="0" lang="en-US" altLang="ko-KR" sz="1600" b="0" i="0" u="none" strike="noStrike" cap="none" normalizeH="0" baseline="0" dirty="0">
                    <a:solidFill>
                      <a:schemeClr val="tx1"/>
                    </a:solidFill>
                    <a:effectLst/>
                    <a:latin typeface="Arial"/>
                  </a:rPr>
                  <a:t> </a:t>
                </a:r>
                <a:r>
                  <a:rPr kumimoji="0" lang="ko-KR" altLang="en-US" sz="1600" b="0" i="0" u="none" strike="noStrike" cap="none" normalizeH="0" baseline="0" dirty="0" err="1">
                    <a:solidFill>
                      <a:schemeClr val="tx1"/>
                    </a:solidFill>
                    <a:effectLst/>
                    <a:latin typeface="Arial"/>
                  </a:rPr>
                  <a:t>생성자함수</a:t>
                </a:r>
                <a:endParaRPr kumimoji="0" lang="ko-KR" altLang="en-US" sz="1600" b="0" i="0" u="none" strike="noStrike" cap="none" normalizeH="0" baseline="0" dirty="0">
                  <a:solidFill>
                    <a:schemeClr val="tx1"/>
                  </a:solidFill>
                  <a:latin typeface="Arial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7137950" y="9119620"/>
                <a:ext cx="1058764" cy="37157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1600" b="0" i="0" u="none" strike="noStrike" cap="none" normalizeH="0" baseline="0" dirty="0" err="1">
                    <a:solidFill>
                      <a:schemeClr val="tx1"/>
                    </a:solidFill>
                    <a:effectLst/>
                    <a:latin typeface="Arial"/>
                  </a:rPr>
                  <a:t>MyCar</a:t>
                </a:r>
                <a:endParaRPr kumimoji="0" lang="ko-KR" altLang="en-US" sz="1600" b="0" i="0" u="none" strike="noStrike" cap="none" normalizeH="0" baseline="0" dirty="0">
                  <a:solidFill>
                    <a:schemeClr val="tx1"/>
                  </a:solidFill>
                  <a:effectLst/>
                  <a:latin typeface="Arial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9167" y="7404996"/>
              <a:ext cx="2227621" cy="70669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1453532" y="7429471"/>
              <a:ext cx="1911250" cy="6556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myCar </a:t>
              </a:r>
              <a:r>
                <a:rPr lang="ko-KR" altLang="en-US"/>
                <a:t>객체</a:t>
              </a:r>
            </a:p>
            <a:p>
              <a:pPr lvl="0">
                <a:defRPr/>
              </a:pPr>
              <a:r>
                <a:rPr lang="en-US" altLang="ko-KR"/>
                <a:t>_proto_</a:t>
              </a:r>
            </a:p>
          </p:txBody>
        </p:sp>
        <p:cxnSp>
          <p:nvCxnSpPr>
            <p:cNvPr id="18" name="화살표 17"/>
            <p:cNvCxnSpPr/>
            <p:nvPr/>
          </p:nvCxnSpPr>
          <p:spPr>
            <a:xfrm rot="5400000" flipH="1" flipV="1">
              <a:off x="3324292" y="6973794"/>
              <a:ext cx="484323" cy="452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6" name="직사각형 5"/>
          <p:cNvSpPr/>
          <p:nvPr/>
        </p:nvSpPr>
        <p:spPr>
          <a:xfrm>
            <a:off x="638978" y="1795753"/>
            <a:ext cx="4076241" cy="41820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srgbClr val="009E00"/>
                </a:solidFill>
                <a:latin typeface="+mj-lt"/>
              </a:rPr>
              <a:t>// </a:t>
            </a:r>
            <a:r>
              <a:rPr lang="ko-KR" altLang="en-US" sz="2000" b="1" dirty="0" err="1" smtClean="0">
                <a:solidFill>
                  <a:srgbClr val="009E00"/>
                </a:solidFill>
                <a:latin typeface="+mj-lt"/>
              </a:rPr>
              <a:t>생성자</a:t>
            </a:r>
            <a:r>
              <a:rPr lang="ko-KR" altLang="en-US" sz="2000" b="1" dirty="0" smtClean="0">
                <a:solidFill>
                  <a:srgbClr val="009E00"/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rgbClr val="009E00"/>
                </a:solidFill>
                <a:latin typeface="+mj-lt"/>
              </a:rPr>
              <a:t>함수는 대문자로</a:t>
            </a: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f</a:t>
            </a:r>
            <a:r>
              <a:rPr lang="en-US" altLang="ko-KR" sz="2200" dirty="0">
                <a:latin typeface="+mj-lt"/>
              </a:rPr>
              <a:t>unction </a:t>
            </a:r>
            <a:r>
              <a:rPr lang="ko-KR" altLang="en-US" sz="2200" b="1" dirty="0">
                <a:solidFill>
                  <a:srgbClr val="FF0000"/>
                </a:solidFill>
                <a:latin typeface="+mj-lt"/>
              </a:rPr>
              <a:t>클래스 이름</a:t>
            </a:r>
            <a:r>
              <a:rPr lang="en-US" altLang="ko-KR" sz="2200" dirty="0">
                <a:latin typeface="+mj-lt"/>
              </a:rPr>
              <a:t>() {</a:t>
            </a:r>
          </a:p>
          <a:p>
            <a:pPr lvl="0">
              <a:defRPr/>
            </a:pPr>
            <a:r>
              <a:rPr lang="en-US" altLang="ko-KR" sz="2200" dirty="0">
                <a:latin typeface="+mj-lt"/>
              </a:rPr>
              <a:t>  this.property1 = </a:t>
            </a:r>
            <a:r>
              <a:rPr lang="ko-KR" altLang="en-US" sz="2200" dirty="0" smtClean="0">
                <a:latin typeface="+mj-lt"/>
              </a:rPr>
              <a:t>초기 값</a:t>
            </a:r>
            <a:r>
              <a:rPr lang="en-US" altLang="ko-KR" sz="2200" dirty="0">
                <a:latin typeface="+mj-lt"/>
              </a:rPr>
              <a:t>;</a:t>
            </a:r>
          </a:p>
          <a:p>
            <a:pPr lvl="0">
              <a:defRPr/>
            </a:pPr>
            <a:r>
              <a:rPr lang="en-US" altLang="ko-KR" sz="2200" dirty="0">
                <a:latin typeface="+mj-lt"/>
              </a:rPr>
              <a:t>  this.property2 = </a:t>
            </a:r>
            <a:r>
              <a:rPr lang="ko-KR" altLang="en-US" sz="2200" dirty="0" smtClean="0">
                <a:latin typeface="+mj-lt"/>
              </a:rPr>
              <a:t>초기 값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pPr lvl="0">
              <a:defRPr/>
            </a:pPr>
            <a:endParaRPr lang="en-US" altLang="ko-KR" sz="2200" dirty="0">
              <a:latin typeface="+mj-lt"/>
            </a:endParaRPr>
          </a:p>
          <a:p>
            <a:pPr lvl="0">
              <a:defRPr/>
            </a:pPr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this.method1 </a:t>
            </a:r>
            <a:r>
              <a:rPr lang="en-US" altLang="ko-KR" sz="2200" dirty="0">
                <a:latin typeface="+mj-lt"/>
              </a:rPr>
              <a:t>= function()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pPr lvl="0">
              <a:defRPr/>
            </a:pPr>
            <a:r>
              <a:rPr lang="en-US" altLang="ko-KR" sz="2200" dirty="0" smtClean="0">
                <a:latin typeface="+mj-lt"/>
              </a:rPr>
              <a:t> </a:t>
            </a:r>
            <a:r>
              <a:rPr lang="ko-KR" altLang="en-US" sz="2200" dirty="0" smtClean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}</a:t>
            </a:r>
          </a:p>
          <a:p>
            <a:pPr lvl="0">
              <a:defRPr/>
            </a:pPr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>
                <a:latin typeface="+mj-lt"/>
              </a:rPr>
              <a:t>this.method2 = function()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pPr lvl="0">
              <a:defRPr/>
            </a:pPr>
            <a:r>
              <a:rPr lang="en-US" altLang="ko-KR" sz="2200" dirty="0" smtClean="0">
                <a:latin typeface="+mj-lt"/>
              </a:rPr>
              <a:t>  }</a:t>
            </a:r>
          </a:p>
          <a:p>
            <a:pPr lvl="0">
              <a:defRPr/>
            </a:pP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38978" y="561043"/>
            <a:ext cx="10543141" cy="990071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생성자를</a:t>
            </a:r>
            <a:r>
              <a:rPr lang="ko-KR" altLang="en-US" dirty="0"/>
              <a:t> 이용한 객체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982" y="561043"/>
            <a:ext cx="11192367" cy="990071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생성자를</a:t>
            </a:r>
            <a:r>
              <a:rPr lang="ko-KR" altLang="en-US" dirty="0"/>
              <a:t> 이용한 객체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1194"/>
            <a:ext cx="11262614" cy="6451962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330345" y="1749514"/>
            <a:ext cx="4936151" cy="3185807"/>
            <a:chOff x="6409592" y="5350998"/>
            <a:chExt cx="4483198" cy="2777490"/>
          </a:xfrm>
        </p:grpSpPr>
        <p:sp>
          <p:nvSpPr>
            <p:cNvPr id="11" name="직사각형 10"/>
            <p:cNvSpPr/>
            <p:nvPr/>
          </p:nvSpPr>
          <p:spPr>
            <a:xfrm>
              <a:off x="6409592" y="5350998"/>
              <a:ext cx="4483198" cy="27774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574154" y="5501493"/>
              <a:ext cx="4133850" cy="247650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</p:pic>
      </p:grpSp>
      <p:sp>
        <p:nvSpPr>
          <p:cNvPr id="4" name="내용 개체 틀 2"/>
          <p:cNvSpPr txBox="1"/>
          <p:nvPr/>
        </p:nvSpPr>
        <p:spPr>
          <a:xfrm>
            <a:off x="396607" y="1767824"/>
            <a:ext cx="5640637" cy="3167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 latinLnBrk="1">
              <a:lnSpc>
                <a:spcPct val="100000"/>
              </a:lnSpc>
              <a:defRPr/>
            </a:pPr>
            <a:r>
              <a:rPr lang="en-US" altLang="ko-KR" sz="2200" dirty="0">
                <a:latin typeface="+mn-lt"/>
              </a:rPr>
              <a:t>function </a:t>
            </a:r>
            <a:r>
              <a:rPr lang="en-US" altLang="ko-KR" sz="2200" b="1" dirty="0">
                <a:latin typeface="+mn-lt"/>
              </a:rPr>
              <a:t>Person</a:t>
            </a:r>
            <a:r>
              <a:rPr lang="en-US" altLang="ko-KR" sz="2200" dirty="0">
                <a:latin typeface="+mn-lt"/>
              </a:rPr>
              <a:t>(first, last, age, </a:t>
            </a:r>
            <a:r>
              <a:rPr lang="en-US" altLang="ko-KR" sz="2200" dirty="0" err="1">
                <a:latin typeface="+mn-lt"/>
              </a:rPr>
              <a:t>eyecolor</a:t>
            </a:r>
            <a:r>
              <a:rPr lang="en-US" altLang="ko-KR" sz="2200" dirty="0">
                <a:latin typeface="+mn-lt"/>
              </a:rPr>
              <a:t>) {</a:t>
            </a:r>
            <a:br>
              <a:rPr lang="en-US" altLang="ko-KR" sz="2200" dirty="0">
                <a:latin typeface="+mn-lt"/>
              </a:rPr>
            </a:br>
            <a:r>
              <a:rPr lang="en-US" altLang="ko-KR" sz="2200" dirty="0">
                <a:latin typeface="+mn-lt"/>
              </a:rPr>
              <a:t>  </a:t>
            </a:r>
            <a:r>
              <a:rPr lang="en-US" altLang="ko-KR" sz="2200" dirty="0" err="1">
                <a:latin typeface="+mn-lt"/>
              </a:rPr>
              <a:t>this.firstName</a:t>
            </a:r>
            <a:r>
              <a:rPr lang="en-US" altLang="ko-KR" sz="2200" dirty="0">
                <a:latin typeface="+mn-lt"/>
              </a:rPr>
              <a:t> = first;</a:t>
            </a:r>
            <a:br>
              <a:rPr lang="en-US" altLang="ko-KR" sz="2200" dirty="0">
                <a:latin typeface="+mn-lt"/>
              </a:rPr>
            </a:br>
            <a:r>
              <a:rPr lang="en-US" altLang="ko-KR" sz="2200" dirty="0">
                <a:latin typeface="+mn-lt"/>
              </a:rPr>
              <a:t>  </a:t>
            </a:r>
            <a:r>
              <a:rPr lang="en-US" altLang="ko-KR" sz="2200" dirty="0" err="1">
                <a:latin typeface="+mn-lt"/>
              </a:rPr>
              <a:t>this.lastName</a:t>
            </a:r>
            <a:r>
              <a:rPr lang="en-US" altLang="ko-KR" sz="2200" dirty="0">
                <a:latin typeface="+mn-lt"/>
              </a:rPr>
              <a:t> = last;</a:t>
            </a: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200" dirty="0">
                <a:latin typeface="+mn-lt"/>
              </a:rPr>
              <a:t>  …  </a:t>
            </a: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200" dirty="0">
                <a:latin typeface="+mn-lt"/>
              </a:rPr>
              <a:t>}</a:t>
            </a:r>
            <a:br>
              <a:rPr lang="en-US" altLang="ko-KR" sz="2200" dirty="0">
                <a:latin typeface="+mn-lt"/>
              </a:rPr>
            </a:br>
            <a:r>
              <a:rPr lang="en-US" altLang="ko-KR" sz="2200" dirty="0">
                <a:latin typeface="+mn-lt"/>
              </a:rPr>
              <a:t>let </a:t>
            </a:r>
            <a:r>
              <a:rPr lang="en-US" altLang="ko-KR" sz="2200" dirty="0" err="1">
                <a:latin typeface="+mn-lt"/>
              </a:rPr>
              <a:t>joon</a:t>
            </a:r>
            <a:r>
              <a:rPr lang="en-US" altLang="ko-KR" sz="2200" dirty="0">
                <a:latin typeface="+mn-lt"/>
              </a:rPr>
              <a:t> = </a:t>
            </a:r>
            <a:r>
              <a:rPr lang="en-US" altLang="ko-KR" sz="2200" b="1" dirty="0">
                <a:latin typeface="+mn-lt"/>
              </a:rPr>
              <a:t>new Person</a:t>
            </a:r>
            <a:r>
              <a:rPr lang="en-US" altLang="ko-KR" sz="2200" dirty="0">
                <a:latin typeface="+mn-lt"/>
              </a:rPr>
              <a:t>(“lee</a:t>
            </a:r>
            <a:r>
              <a:rPr lang="en-US" altLang="ko-KR" sz="2200" dirty="0" smtClean="0">
                <a:latin typeface="+mn-lt"/>
              </a:rPr>
              <a:t>”, ”</a:t>
            </a:r>
            <a:r>
              <a:rPr lang="en-US" altLang="ko-KR" sz="2200" dirty="0" err="1">
                <a:latin typeface="+mn-lt"/>
              </a:rPr>
              <a:t>joon</a:t>
            </a:r>
            <a:r>
              <a:rPr lang="en-US" altLang="ko-KR" sz="2200" dirty="0">
                <a:latin typeface="+mn-lt"/>
              </a:rPr>
              <a:t>”, …);</a:t>
            </a: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200" dirty="0">
                <a:latin typeface="+mn-lt"/>
              </a:rPr>
              <a:t>let </a:t>
            </a:r>
            <a:r>
              <a:rPr lang="en-US" altLang="ko-KR" sz="2200" dirty="0" err="1">
                <a:latin typeface="+mn-lt"/>
              </a:rPr>
              <a:t>jisoo</a:t>
            </a:r>
            <a:r>
              <a:rPr lang="en-US" altLang="ko-KR" sz="2200" dirty="0">
                <a:latin typeface="+mn-lt"/>
              </a:rPr>
              <a:t> = </a:t>
            </a:r>
            <a:r>
              <a:rPr lang="en-US" altLang="ko-KR" sz="2200" b="1" dirty="0">
                <a:latin typeface="+mn-lt"/>
              </a:rPr>
              <a:t>new Person</a:t>
            </a:r>
            <a:r>
              <a:rPr lang="en-US" altLang="ko-KR" sz="2200" dirty="0">
                <a:latin typeface="+mn-lt"/>
              </a:rPr>
              <a:t>(“</a:t>
            </a:r>
            <a:r>
              <a:rPr lang="en-US" altLang="ko-KR" sz="2200" dirty="0" err="1">
                <a:latin typeface="+mn-lt"/>
              </a:rPr>
              <a:t>ji</a:t>
            </a:r>
            <a:r>
              <a:rPr lang="en-US" altLang="ko-KR" sz="2200" dirty="0" smtClean="0">
                <a:latin typeface="+mn-lt"/>
              </a:rPr>
              <a:t>”, ”</a:t>
            </a:r>
            <a:r>
              <a:rPr lang="en-US" altLang="ko-KR" sz="2200" dirty="0" err="1">
                <a:latin typeface="+mn-lt"/>
              </a:rPr>
              <a:t>soo</a:t>
            </a:r>
            <a:r>
              <a:rPr lang="en-US" altLang="ko-KR" sz="2200" dirty="0">
                <a:latin typeface="+mn-lt"/>
              </a:rPr>
              <a:t>”,…);</a:t>
            </a:r>
          </a:p>
        </p:txBody>
      </p:sp>
      <p:sp>
        <p:nvSpPr>
          <p:cNvPr id="1028" name="가로 글상자 1027"/>
          <p:cNvSpPr txBox="1"/>
          <p:nvPr/>
        </p:nvSpPr>
        <p:spPr>
          <a:xfrm>
            <a:off x="396607" y="5163582"/>
            <a:ext cx="108698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Person()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함수를 정의하고 </a:t>
            </a:r>
            <a:r>
              <a:rPr lang="en-US" altLang="ko-KR" sz="2000" dirty="0" err="1" smtClean="0"/>
              <a:t>joon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jisoo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생성한다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lvl="0"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이때 </a:t>
            </a:r>
            <a:r>
              <a:rPr lang="en-US" altLang="ko-KR" sz="2000" dirty="0"/>
              <a:t>Person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프로토타입</a:t>
            </a:r>
            <a:r>
              <a:rPr lang="ko-KR" altLang="en-US" sz="2000" dirty="0"/>
              <a:t> 객체도 </a:t>
            </a:r>
            <a:r>
              <a:rPr lang="ko-KR" altLang="en-US" sz="2000" dirty="0" smtClean="0"/>
              <a:t>생성된다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lvl="0">
              <a:defRPr/>
            </a:pPr>
            <a:r>
              <a:rPr lang="en-US" altLang="ko-KR" sz="2000" dirty="0" smtClean="0"/>
              <a:t>     Person()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함수는 </a:t>
            </a:r>
            <a:r>
              <a:rPr lang="en-US" altLang="ko-KR" sz="2000" dirty="0" smtClean="0"/>
              <a:t>prototype </a:t>
            </a:r>
            <a:r>
              <a:rPr lang="ko-KR" altLang="en-US" sz="2000" dirty="0" err="1" smtClean="0"/>
              <a:t>프로퍼티로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Person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객체를 </a:t>
            </a:r>
            <a:r>
              <a:rPr lang="ko-KR" altLang="en-US" sz="2000" dirty="0" smtClean="0"/>
              <a:t>가리킨다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lvl="0">
              <a:defRPr/>
            </a:pPr>
            <a:endParaRPr lang="ko-KR" altLang="en-US" sz="20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/>
              <a:t>생성된 </a:t>
            </a:r>
            <a:r>
              <a:rPr lang="en-US" altLang="ko-KR" sz="2000" dirty="0" err="1"/>
              <a:t>joon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jisoo</a:t>
            </a:r>
            <a:r>
              <a:rPr lang="ko-KR" altLang="en-US" sz="2000" dirty="0"/>
              <a:t> 객체는</a:t>
            </a:r>
            <a:r>
              <a:rPr lang="en-US" altLang="ko-KR" sz="2000" dirty="0"/>
              <a:t> Person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프로토타입</a:t>
            </a:r>
            <a:r>
              <a:rPr lang="ko-KR" altLang="en-US" sz="2000" dirty="0"/>
              <a:t> 객체를 부모로 </a:t>
            </a:r>
            <a:r>
              <a:rPr lang="ko-KR" altLang="en-US" sz="2000" dirty="0" smtClean="0"/>
              <a:t>가진다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lvl="0"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joon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jisoo</a:t>
            </a:r>
            <a:r>
              <a:rPr lang="en-US" altLang="ko-KR" sz="2000" dirty="0"/>
              <a:t>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_proto_</a:t>
            </a:r>
            <a:r>
              <a:rPr lang="ko-KR" altLang="en-US" sz="2000" dirty="0" err="1"/>
              <a:t>프로퍼티는</a:t>
            </a:r>
            <a:r>
              <a:rPr lang="ko-KR" altLang="en-US" sz="2000" dirty="0"/>
              <a:t> </a:t>
            </a:r>
            <a:r>
              <a:rPr lang="en-US" altLang="ko-KR" sz="2000" dirty="0"/>
              <a:t>Person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함수를 가리키는 것이 </a:t>
            </a:r>
            <a:r>
              <a:rPr lang="ko-KR" altLang="en-US" sz="2000" dirty="0" smtClean="0"/>
              <a:t>아니라</a:t>
            </a:r>
            <a:endParaRPr lang="en-US" altLang="ko-KR" sz="2000" dirty="0" smtClean="0"/>
          </a:p>
          <a:p>
            <a:pPr lvl="0"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Person </a:t>
            </a:r>
            <a:r>
              <a:rPr lang="ko-KR" altLang="en-US" sz="2000" dirty="0" err="1" smtClean="0"/>
              <a:t>프로토타입</a:t>
            </a:r>
            <a:r>
              <a:rPr lang="ko-KR" altLang="en-US" sz="2000" dirty="0" smtClean="0"/>
              <a:t> 객체를 가리킨다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lvl="0">
              <a:defRPr/>
            </a:pPr>
            <a:endParaRPr lang="ko-KR" altLang="en-US" sz="20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 smtClean="0"/>
              <a:t>모든 객체는 </a:t>
            </a:r>
            <a:r>
              <a:rPr lang="ko-KR" altLang="en-US" sz="2000" dirty="0"/>
              <a:t>자신의 </a:t>
            </a:r>
            <a:r>
              <a:rPr lang="ko-KR" altLang="en-US" sz="2000" dirty="0" smtClean="0"/>
              <a:t>부모 역할을 </a:t>
            </a:r>
            <a:r>
              <a:rPr lang="ko-KR" altLang="en-US" sz="2000" dirty="0"/>
              <a:t>하는 </a:t>
            </a:r>
            <a:r>
              <a:rPr lang="ko-KR" altLang="en-US" sz="2000" dirty="0" err="1"/>
              <a:t>프로토타입</a:t>
            </a:r>
            <a:r>
              <a:rPr lang="ko-KR" altLang="en-US" sz="2000" dirty="0"/>
              <a:t> 객체를 가리키는 </a:t>
            </a:r>
            <a:r>
              <a:rPr lang="en-US" altLang="ko-KR" sz="2000" dirty="0"/>
              <a:t>_proto_ </a:t>
            </a:r>
            <a:r>
              <a:rPr lang="ko-KR" altLang="en-US" sz="2000" dirty="0" err="1"/>
              <a:t>프로퍼티를</a:t>
            </a:r>
            <a:r>
              <a:rPr lang="ko-KR" altLang="en-US" sz="2000" dirty="0"/>
              <a:t> 기본으로 가진다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객체에 속성과 메소드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1194"/>
            <a:ext cx="11262614" cy="6451962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기존 객체에 속성과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추가할 수 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 err="1"/>
              <a:t>생성자</a:t>
            </a:r>
            <a:r>
              <a:rPr lang="ko-KR" altLang="en-US" dirty="0"/>
              <a:t> 함수는 변경할 필요가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296983" y="2948940"/>
            <a:ext cx="11262614" cy="545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vl="0" latinLnBrk="1">
              <a:lnSpc>
                <a:spcPct val="100000"/>
              </a:lnSpc>
              <a:defRPr/>
            </a:pPr>
            <a:r>
              <a:rPr lang="en-US" altLang="ko-KR" sz="2400" dirty="0">
                <a:latin typeface="+mn-lt"/>
              </a:rPr>
              <a:t>function </a:t>
            </a:r>
            <a:r>
              <a:rPr lang="en-US" altLang="ko-KR" sz="2400" b="1" dirty="0">
                <a:latin typeface="+mn-lt"/>
              </a:rPr>
              <a:t>Person</a:t>
            </a:r>
            <a:r>
              <a:rPr lang="en-US" altLang="ko-KR" sz="2400" dirty="0">
                <a:latin typeface="+mn-lt"/>
              </a:rPr>
              <a:t>(first, last, age, </a:t>
            </a:r>
            <a:r>
              <a:rPr lang="en-US" altLang="ko-KR" sz="2400" dirty="0" err="1">
                <a:latin typeface="+mn-lt"/>
              </a:rPr>
              <a:t>eyecolor</a:t>
            </a:r>
            <a:r>
              <a:rPr lang="en-US" altLang="ko-KR" sz="2400" dirty="0">
                <a:latin typeface="+mn-lt"/>
              </a:rPr>
              <a:t>) {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</a:t>
            </a:r>
            <a:r>
              <a:rPr lang="en-US" altLang="ko-KR" sz="2400" dirty="0" smtClean="0">
                <a:latin typeface="+mn-lt"/>
              </a:rPr>
              <a:t>  </a:t>
            </a:r>
            <a:r>
              <a:rPr lang="en-US" altLang="ko-KR" sz="2400" dirty="0" err="1" smtClean="0">
                <a:latin typeface="+mn-lt"/>
              </a:rPr>
              <a:t>this.firstName</a:t>
            </a:r>
            <a:r>
              <a:rPr lang="en-US" altLang="ko-KR" sz="2400" dirty="0">
                <a:latin typeface="+mn-lt"/>
              </a:rPr>
              <a:t> = first;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</a:t>
            </a:r>
            <a:r>
              <a:rPr lang="en-US" altLang="ko-KR" sz="2400" dirty="0" smtClean="0">
                <a:latin typeface="+mn-lt"/>
              </a:rPr>
              <a:t>  </a:t>
            </a:r>
            <a:r>
              <a:rPr lang="en-US" altLang="ko-KR" sz="2400" dirty="0" err="1" smtClean="0">
                <a:latin typeface="+mn-lt"/>
              </a:rPr>
              <a:t>this.lastName</a:t>
            </a:r>
            <a:r>
              <a:rPr lang="en-US" altLang="ko-KR" sz="2400" dirty="0">
                <a:latin typeface="+mn-lt"/>
              </a:rPr>
              <a:t> = last;</a:t>
            </a: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smtClean="0">
                <a:latin typeface="+mn-lt"/>
              </a:rPr>
              <a:t>   </a:t>
            </a:r>
            <a:r>
              <a:rPr lang="en-US" altLang="ko-KR" sz="2400" dirty="0">
                <a:latin typeface="+mn-lt"/>
              </a:rPr>
              <a:t>…  </a:t>
            </a: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 dirty="0">
                <a:latin typeface="+mn-lt"/>
              </a:rPr>
              <a:t>}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b="1" dirty="0" err="1">
                <a:latin typeface="+mn-lt"/>
              </a:rPr>
              <a:t>Person.prototype.getName</a:t>
            </a:r>
            <a:r>
              <a:rPr lang="en-US" altLang="ko-KR" sz="2400" dirty="0">
                <a:latin typeface="+mn-lt"/>
              </a:rPr>
              <a:t> = function() {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 smtClean="0">
                <a:latin typeface="+mn-lt"/>
              </a:rPr>
              <a:t>  </a:t>
            </a:r>
            <a:r>
              <a:rPr lang="en-US" altLang="ko-KR" sz="2400" dirty="0">
                <a:latin typeface="+mn-lt"/>
              </a:rPr>
              <a:t>  return </a:t>
            </a:r>
            <a:r>
              <a:rPr lang="en-US" altLang="ko-KR" sz="2400" dirty="0" err="1">
                <a:latin typeface="+mn-lt"/>
              </a:rPr>
              <a:t>this.firstName</a:t>
            </a:r>
            <a:r>
              <a:rPr lang="en-US" altLang="ko-KR" sz="2400" dirty="0">
                <a:latin typeface="+mn-lt"/>
              </a:rPr>
              <a:t> + </a:t>
            </a:r>
            <a:r>
              <a:rPr lang="en-US" altLang="ko-KR" sz="2400" dirty="0" smtClean="0">
                <a:latin typeface="+mn-lt"/>
              </a:rPr>
              <a:t>” “ +</a:t>
            </a:r>
            <a:r>
              <a:rPr lang="en-US" altLang="ko-KR" sz="2400" dirty="0">
                <a:latin typeface="+mn-lt"/>
              </a:rPr>
              <a:t> </a:t>
            </a:r>
            <a:r>
              <a:rPr lang="en-US" altLang="ko-KR" sz="2400" dirty="0" err="1">
                <a:latin typeface="+mn-lt"/>
              </a:rPr>
              <a:t>this.lastName</a:t>
            </a:r>
            <a:r>
              <a:rPr lang="en-US" altLang="ko-KR" sz="2400" dirty="0">
                <a:latin typeface="+mn-lt"/>
              </a:rPr>
              <a:t>;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};</a:t>
            </a:r>
          </a:p>
          <a:p>
            <a:pPr lvl="0" latinLnBrk="1">
              <a:lnSpc>
                <a:spcPct val="100000"/>
              </a:lnSpc>
              <a:defRPr/>
            </a:pPr>
            <a:endParaRPr lang="en-US" altLang="ko-KR" sz="2400" dirty="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 dirty="0">
                <a:latin typeface="+mn-lt"/>
              </a:rPr>
              <a:t>let </a:t>
            </a:r>
            <a:r>
              <a:rPr lang="en-US" altLang="ko-KR" sz="2400" dirty="0" err="1">
                <a:latin typeface="+mn-lt"/>
              </a:rPr>
              <a:t>joon</a:t>
            </a:r>
            <a:r>
              <a:rPr lang="en-US" altLang="ko-KR" sz="2400" dirty="0">
                <a:latin typeface="+mn-lt"/>
              </a:rPr>
              <a:t> = </a:t>
            </a:r>
            <a:r>
              <a:rPr lang="en-US" altLang="ko-KR" sz="2400" b="1" dirty="0">
                <a:latin typeface="+mn-lt"/>
              </a:rPr>
              <a:t>new Person</a:t>
            </a:r>
            <a:r>
              <a:rPr lang="en-US" altLang="ko-KR" sz="2400" dirty="0">
                <a:latin typeface="+mn-lt"/>
              </a:rPr>
              <a:t>(“lee</a:t>
            </a:r>
            <a:r>
              <a:rPr lang="en-US" altLang="ko-KR" sz="2400" dirty="0" smtClean="0">
                <a:latin typeface="+mn-lt"/>
              </a:rPr>
              <a:t>”, ”</a:t>
            </a:r>
            <a:r>
              <a:rPr lang="en-US" altLang="ko-KR" sz="2400" dirty="0" err="1">
                <a:latin typeface="+mn-lt"/>
              </a:rPr>
              <a:t>joon</a:t>
            </a:r>
            <a:r>
              <a:rPr lang="en-US" altLang="ko-KR" sz="2400" dirty="0">
                <a:latin typeface="+mn-lt"/>
              </a:rPr>
              <a:t>”, …);</a:t>
            </a: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 dirty="0">
                <a:latin typeface="+mn-lt"/>
              </a:rPr>
              <a:t>let </a:t>
            </a:r>
            <a:r>
              <a:rPr lang="en-US" altLang="ko-KR" sz="2400" dirty="0" err="1">
                <a:latin typeface="+mn-lt"/>
              </a:rPr>
              <a:t>jisoo</a:t>
            </a:r>
            <a:r>
              <a:rPr lang="en-US" altLang="ko-KR" sz="2400" dirty="0">
                <a:latin typeface="+mn-lt"/>
              </a:rPr>
              <a:t> = </a:t>
            </a:r>
            <a:r>
              <a:rPr lang="en-US" altLang="ko-KR" sz="2400" b="1" dirty="0">
                <a:latin typeface="+mn-lt"/>
              </a:rPr>
              <a:t>new Person</a:t>
            </a:r>
            <a:r>
              <a:rPr lang="en-US" altLang="ko-KR" sz="2400" dirty="0">
                <a:latin typeface="+mn-lt"/>
              </a:rPr>
              <a:t>(“</a:t>
            </a:r>
            <a:r>
              <a:rPr lang="en-US" altLang="ko-KR" sz="2400" dirty="0" err="1">
                <a:latin typeface="+mn-lt"/>
              </a:rPr>
              <a:t>ji</a:t>
            </a:r>
            <a:r>
              <a:rPr lang="en-US" altLang="ko-KR" sz="2400" dirty="0" smtClean="0">
                <a:latin typeface="+mn-lt"/>
              </a:rPr>
              <a:t>”, ”</a:t>
            </a:r>
            <a:r>
              <a:rPr lang="en-US" altLang="ko-KR" sz="2400" dirty="0" err="1">
                <a:latin typeface="+mn-lt"/>
              </a:rPr>
              <a:t>soo</a:t>
            </a:r>
            <a:r>
              <a:rPr lang="en-US" altLang="ko-KR" sz="2400" dirty="0" smtClean="0">
                <a:latin typeface="+mn-lt"/>
              </a:rPr>
              <a:t>”, …);</a:t>
            </a:r>
            <a:endParaRPr lang="en-US" altLang="ko-KR" sz="2400" dirty="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endParaRPr lang="en-US" altLang="ko-KR" sz="2400" dirty="0" smtClean="0">
              <a:latin typeface="+mn-lt"/>
            </a:endParaRPr>
          </a:p>
          <a:p>
            <a:pPr lvl="0" latinLnBrk="1">
              <a:lnSpc>
                <a:spcPct val="100000"/>
              </a:lnSpc>
              <a:defRPr/>
            </a:pPr>
            <a:r>
              <a:rPr lang="en-US" altLang="ko-KR" sz="2400" dirty="0" err="1" smtClean="0">
                <a:latin typeface="+mn-lt"/>
              </a:rPr>
              <a:t>document.write</a:t>
            </a:r>
            <a:r>
              <a:rPr lang="en-US" altLang="ko-KR" sz="2400" dirty="0" smtClean="0">
                <a:latin typeface="+mn-lt"/>
              </a:rPr>
              <a:t>(</a:t>
            </a:r>
            <a:r>
              <a:rPr lang="en-US" altLang="ko-KR" sz="2400" dirty="0" err="1" smtClean="0">
                <a:latin typeface="+mn-lt"/>
              </a:rPr>
              <a:t>joon.getName</a:t>
            </a:r>
            <a:r>
              <a:rPr lang="en-US" altLang="ko-KR" sz="2400" dirty="0">
                <a:latin typeface="+mn-lt"/>
              </a:rPr>
              <a:t>() + “ , </a:t>
            </a:r>
            <a:r>
              <a:rPr lang="en-US" altLang="ko-KR" sz="2400" dirty="0" smtClean="0">
                <a:latin typeface="+mn-lt"/>
              </a:rPr>
              <a:t>” + </a:t>
            </a:r>
            <a:r>
              <a:rPr lang="en-US" altLang="ko-KR" sz="2400" dirty="0" err="1">
                <a:latin typeface="+mn-lt"/>
              </a:rPr>
              <a:t>jisoo.getName</a:t>
            </a:r>
            <a:r>
              <a:rPr lang="en-US" altLang="ko-KR" sz="2400" dirty="0">
                <a:latin typeface="+mn-lt"/>
              </a:rPr>
              <a:t>());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6824825" y="6577751"/>
            <a:ext cx="4334514" cy="781050"/>
            <a:chOff x="6553200" y="7734300"/>
            <a:chExt cx="4903864" cy="781050"/>
          </a:xfrm>
        </p:grpSpPr>
        <p:sp>
          <p:nvSpPr>
            <p:cNvPr id="15" name="직사각형 14"/>
            <p:cNvSpPr/>
            <p:nvPr/>
          </p:nvSpPr>
          <p:spPr>
            <a:xfrm>
              <a:off x="6553200" y="7734300"/>
              <a:ext cx="4903864" cy="7810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742944" y="7896996"/>
              <a:ext cx="4524376" cy="4691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자바 스크립트 내장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25612"/>
            <a:ext cx="11262614" cy="6451962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600" dirty="0"/>
              <a:t>Object </a:t>
            </a:r>
            <a:r>
              <a:rPr lang="ko-KR" altLang="en-US" sz="2600" dirty="0" smtClean="0"/>
              <a:t>객체</a:t>
            </a:r>
            <a:r>
              <a:rPr lang="en-US" altLang="ko-KR" sz="2600" dirty="0" smtClean="0"/>
              <a:t> – </a:t>
            </a:r>
            <a:r>
              <a:rPr lang="en-US" altLang="ko-KR" sz="2600" dirty="0">
                <a:solidFill>
                  <a:srgbClr val="0000FF"/>
                </a:solidFill>
              </a:rPr>
              <a:t>new Object()</a:t>
            </a:r>
            <a:r>
              <a:rPr lang="en-US" altLang="ko-KR" sz="2600" dirty="0"/>
              <a:t> </a:t>
            </a:r>
            <a:r>
              <a:rPr lang="ko-KR" altLang="en-US" sz="2600" dirty="0"/>
              <a:t>대신 </a:t>
            </a:r>
            <a:r>
              <a:rPr lang="en-US" altLang="ko-KR" sz="2600" dirty="0">
                <a:solidFill>
                  <a:srgbClr val="0000FF"/>
                </a:solidFill>
              </a:rPr>
              <a:t>{}</a:t>
            </a:r>
            <a:r>
              <a:rPr lang="en-US" altLang="ko-KR" sz="2600" dirty="0"/>
              <a:t> </a:t>
            </a:r>
            <a:r>
              <a:rPr lang="ko-KR" altLang="en-US" sz="2600" dirty="0"/>
              <a:t>사용 가능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600" dirty="0"/>
              <a:t>Array </a:t>
            </a:r>
            <a:r>
              <a:rPr lang="ko-KR" altLang="en-US" sz="2600" dirty="0"/>
              <a:t>객체 </a:t>
            </a:r>
            <a:r>
              <a:rPr lang="en-US" altLang="ko-KR" sz="2600" dirty="0"/>
              <a:t>– </a:t>
            </a:r>
            <a:r>
              <a:rPr lang="en-US" altLang="ko-KR" sz="2600" dirty="0">
                <a:solidFill>
                  <a:srgbClr val="0000FF"/>
                </a:solidFill>
              </a:rPr>
              <a:t>new</a:t>
            </a:r>
            <a:r>
              <a:rPr lang="ko-KR" altLang="en-US" sz="2600" dirty="0">
                <a:solidFill>
                  <a:srgbClr val="0000FF"/>
                </a:solidFill>
              </a:rPr>
              <a:t> </a:t>
            </a:r>
            <a:r>
              <a:rPr lang="en-US" altLang="ko-KR" sz="2600" dirty="0">
                <a:solidFill>
                  <a:srgbClr val="0000FF"/>
                </a:solidFill>
              </a:rPr>
              <a:t>Array()</a:t>
            </a:r>
            <a:r>
              <a:rPr lang="en-US" altLang="ko-KR" sz="2600" dirty="0"/>
              <a:t> </a:t>
            </a:r>
            <a:r>
              <a:rPr lang="ko-KR" altLang="en-US" sz="2600" dirty="0"/>
              <a:t>대신 </a:t>
            </a:r>
            <a:r>
              <a:rPr lang="en-US" altLang="ko-KR" sz="2600" dirty="0">
                <a:solidFill>
                  <a:srgbClr val="0000FF"/>
                </a:solidFill>
              </a:rPr>
              <a:t>[]</a:t>
            </a:r>
            <a:r>
              <a:rPr lang="en-US" altLang="ko-KR" sz="2600" dirty="0"/>
              <a:t> </a:t>
            </a:r>
            <a:r>
              <a:rPr lang="ko-KR" altLang="en-US" sz="2600" dirty="0"/>
              <a:t>사용 가능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600" dirty="0"/>
              <a:t>Date </a:t>
            </a:r>
            <a:r>
              <a:rPr lang="ko-KR" altLang="en-US" sz="2600" dirty="0"/>
              <a:t>객체 </a:t>
            </a:r>
            <a:r>
              <a:rPr lang="en-US" altLang="ko-KR" sz="2600" dirty="0"/>
              <a:t>– </a:t>
            </a:r>
            <a:r>
              <a:rPr lang="en-US" altLang="ko-KR" sz="2600" dirty="0">
                <a:solidFill>
                  <a:srgbClr val="0000FF"/>
                </a:solidFill>
              </a:rPr>
              <a:t>new Date</a:t>
            </a:r>
            <a:r>
              <a:rPr lang="en-US" altLang="ko-KR" sz="2600" dirty="0" smtClean="0">
                <a:solidFill>
                  <a:srgbClr val="0000FF"/>
                </a:solidFill>
              </a:rPr>
              <a:t>()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600" dirty="0" smtClean="0"/>
              <a:t>Number </a:t>
            </a:r>
            <a:r>
              <a:rPr lang="ko-KR" altLang="en-US" sz="2600" dirty="0"/>
              <a:t>객체</a:t>
            </a:r>
            <a:r>
              <a:rPr lang="en-US" altLang="ko-KR" sz="2600" dirty="0"/>
              <a:t> – new Number() </a:t>
            </a:r>
            <a:r>
              <a:rPr lang="ko-KR" altLang="en-US" sz="2600" dirty="0"/>
              <a:t>대신 </a:t>
            </a:r>
            <a:r>
              <a:rPr lang="en-US" altLang="ko-KR" sz="2600" dirty="0" smtClean="0"/>
              <a:t>1,</a:t>
            </a:r>
            <a:r>
              <a:rPr lang="ko-KR" altLang="en-US" sz="2600" dirty="0" smtClean="0"/>
              <a:t> </a:t>
            </a:r>
            <a:r>
              <a:rPr lang="en-US" altLang="ko-KR" sz="2600" dirty="0"/>
              <a:t>2,</a:t>
            </a:r>
            <a:r>
              <a:rPr lang="ko-KR" altLang="en-US" sz="2600" dirty="0"/>
              <a:t> </a:t>
            </a:r>
            <a:r>
              <a:rPr lang="en-US" altLang="ko-KR" sz="2600" dirty="0"/>
              <a:t>3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600" dirty="0"/>
              <a:t>String </a:t>
            </a:r>
            <a:r>
              <a:rPr lang="ko-KR" altLang="en-US" sz="2600" dirty="0" smtClean="0"/>
              <a:t>객체</a:t>
            </a:r>
            <a:r>
              <a:rPr lang="en-US" altLang="ko-KR" sz="2600" dirty="0" smtClean="0"/>
              <a:t> – </a:t>
            </a:r>
            <a:r>
              <a:rPr lang="en-US" altLang="ko-KR" sz="2600" dirty="0">
                <a:solidFill>
                  <a:srgbClr val="0000FF"/>
                </a:solidFill>
              </a:rPr>
              <a:t>new String()</a:t>
            </a:r>
            <a:r>
              <a:rPr lang="en-US" altLang="ko-KR" sz="2600" dirty="0"/>
              <a:t> </a:t>
            </a:r>
            <a:r>
              <a:rPr lang="ko-KR" altLang="en-US" sz="2600" dirty="0"/>
              <a:t>대신 </a:t>
            </a:r>
            <a:r>
              <a:rPr lang="en-US" altLang="ko-KR" sz="2600" dirty="0">
                <a:solidFill>
                  <a:srgbClr val="0000FF"/>
                </a:solidFill>
              </a:rPr>
              <a:t>“”</a:t>
            </a:r>
            <a:r>
              <a:rPr lang="en-US" altLang="ko-KR" sz="2600" dirty="0"/>
              <a:t> </a:t>
            </a:r>
            <a:r>
              <a:rPr lang="ko-KR" altLang="en-US" sz="2600" dirty="0"/>
              <a:t>사용 가능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600" dirty="0"/>
              <a:t>Boolean </a:t>
            </a:r>
            <a:r>
              <a:rPr lang="ko-KR" altLang="en-US" sz="2600" dirty="0"/>
              <a:t>객체 </a:t>
            </a:r>
            <a:r>
              <a:rPr lang="en-US" altLang="ko-KR" sz="2600" dirty="0"/>
              <a:t>– </a:t>
            </a:r>
            <a:r>
              <a:rPr lang="en-US" altLang="ko-KR" sz="2600" dirty="0">
                <a:solidFill>
                  <a:srgbClr val="0000FF"/>
                </a:solidFill>
              </a:rPr>
              <a:t>new Boolean()</a:t>
            </a:r>
            <a:r>
              <a:rPr lang="en-US" altLang="ko-KR" sz="2600" dirty="0"/>
              <a:t> </a:t>
            </a:r>
            <a:r>
              <a:rPr lang="ko-KR" altLang="en-US" sz="2600" dirty="0"/>
              <a:t>대신 </a:t>
            </a:r>
            <a:r>
              <a:rPr lang="en-US" altLang="ko-KR" sz="2600" dirty="0">
                <a:solidFill>
                  <a:srgbClr val="0000FF"/>
                </a:solidFill>
              </a:rPr>
              <a:t>true</a:t>
            </a:r>
            <a:r>
              <a:rPr lang="en-US" altLang="ko-KR" sz="2600" dirty="0"/>
              <a:t>,</a:t>
            </a:r>
            <a:r>
              <a:rPr lang="ko-KR" altLang="en-US" sz="2600" dirty="0"/>
              <a:t> </a:t>
            </a:r>
            <a:r>
              <a:rPr lang="en-US" altLang="ko-KR" sz="2600" dirty="0">
                <a:solidFill>
                  <a:srgbClr val="0000FF"/>
                </a:solidFill>
              </a:rPr>
              <a:t>false</a:t>
            </a:r>
            <a:r>
              <a:rPr lang="en-US" altLang="ko-KR" sz="2600" dirty="0"/>
              <a:t> </a:t>
            </a:r>
            <a:r>
              <a:rPr lang="ko-KR" altLang="en-US" sz="2600" dirty="0"/>
              <a:t>사용 가능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600" dirty="0"/>
              <a:t>Function </a:t>
            </a:r>
            <a:r>
              <a:rPr lang="ko-KR" altLang="en-US" sz="2600" dirty="0"/>
              <a:t>객체 </a:t>
            </a:r>
            <a:r>
              <a:rPr lang="en-US" altLang="ko-KR" sz="2600" dirty="0"/>
              <a:t>– </a:t>
            </a:r>
            <a:r>
              <a:rPr lang="en-US" altLang="ko-KR" sz="2600" dirty="0">
                <a:solidFill>
                  <a:srgbClr val="0000FF"/>
                </a:solidFill>
              </a:rPr>
              <a:t>new Function()</a:t>
            </a:r>
            <a:r>
              <a:rPr lang="en-US" altLang="ko-KR" sz="2600" dirty="0"/>
              <a:t> </a:t>
            </a:r>
            <a:r>
              <a:rPr lang="ko-KR" altLang="en-US" sz="2600" dirty="0"/>
              <a:t>대신 </a:t>
            </a:r>
            <a:r>
              <a:rPr lang="en-US" altLang="ko-KR" sz="2600" dirty="0">
                <a:solidFill>
                  <a:srgbClr val="0000FF"/>
                </a:solidFill>
              </a:rPr>
              <a:t>function(){}</a:t>
            </a:r>
            <a:r>
              <a:rPr lang="en-US" altLang="ko-KR" sz="2600" dirty="0"/>
              <a:t> </a:t>
            </a:r>
            <a:r>
              <a:rPr lang="ko-KR" altLang="en-US" sz="2600" dirty="0"/>
              <a:t>사용가능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600" dirty="0"/>
              <a:t>Math </a:t>
            </a:r>
            <a:r>
              <a:rPr lang="ko-KR" altLang="en-US" sz="2600" dirty="0"/>
              <a:t>객체</a:t>
            </a:r>
          </a:p>
          <a:p>
            <a:pPr lvl="1">
              <a:defRPr/>
            </a:pPr>
            <a:r>
              <a:rPr lang="ko-KR" altLang="en-US" sz="2400" dirty="0" smtClean="0"/>
              <a:t>대부분의 내장 객체들은 </a:t>
            </a:r>
            <a:r>
              <a:rPr lang="en-US" altLang="ko-KR" sz="2400" dirty="0" smtClean="0"/>
              <a:t>new</a:t>
            </a:r>
            <a:r>
              <a:rPr lang="ko-KR" altLang="en-US" sz="2400" dirty="0" smtClean="0"/>
              <a:t> 연산자를 </a:t>
            </a:r>
            <a:r>
              <a:rPr lang="ko-KR" altLang="en-US" sz="2400" dirty="0"/>
              <a:t>사용해서 </a:t>
            </a:r>
            <a:r>
              <a:rPr lang="ko-KR" altLang="en-US" sz="2400" dirty="0" smtClean="0"/>
              <a:t>객체를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480" dirty="0" smtClean="0"/>
              <a:t>Math</a:t>
            </a:r>
            <a:r>
              <a:rPr lang="ko-KR" altLang="en-US" sz="2480" dirty="0"/>
              <a:t>는 전역 객체이기 때문에 </a:t>
            </a:r>
            <a:r>
              <a:rPr lang="en-US" altLang="ko-KR" sz="2480" dirty="0"/>
              <a:t>new </a:t>
            </a:r>
            <a:r>
              <a:rPr lang="ko-KR" altLang="en-US" sz="2480" dirty="0"/>
              <a:t>키워드를 사용하지 않음</a:t>
            </a:r>
            <a:endParaRPr lang="en-US" altLang="ko-KR" sz="24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4616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배열은 하나의 변수에 많은 값을 담을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인덱스 번호를 참조하여 값에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 요소의 타입이 고정되어 있지 않으므로 같은 배열에 서로 다른 타입의 요소가 존재할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배열의 크기보다 큰 인덱스를 사용하여 크기를 자동으로 증가시킬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사용한 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 ["Saab", "Volvo", "BMW"];</a:t>
            </a:r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키워드를 사용한 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 new Array(“Saab”, ”Volvo”, ”BMW”);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5458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r>
              <a:rPr lang="ko-KR" altLang="en-US" dirty="0" err="1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51154"/>
              </p:ext>
            </p:extLst>
          </p:nvPr>
        </p:nvGraphicFramePr>
        <p:xfrm>
          <a:off x="353104" y="3552078"/>
          <a:ext cx="11219882" cy="413995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20551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25027"/>
              </p:ext>
            </p:extLst>
          </p:nvPr>
        </p:nvGraphicFramePr>
        <p:xfrm>
          <a:off x="352089" y="1956742"/>
          <a:ext cx="11219882" cy="502242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순서를 반대로 나타낸다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사전 순으로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포함하지 않음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삽입한다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콤마로 구분한다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376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 </a:t>
            </a:r>
            <a:r>
              <a:rPr lang="ko-KR" altLang="en-US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89221"/>
            <a:ext cx="11262614" cy="6195365"/>
          </a:xfrm>
        </p:spPr>
        <p:txBody>
          <a:bodyPr/>
          <a:lstStyle/>
          <a:p>
            <a:pPr marL="594068" lvl="0" indent="-594068">
              <a:buFont typeface="+mj-lt"/>
              <a:buAutoNum type="arabicPeriod"/>
              <a:defRPr/>
            </a:pPr>
            <a:r>
              <a:rPr lang="en-US" altLang="ko-KR" dirty="0"/>
              <a:t>prompt()</a:t>
            </a:r>
            <a:r>
              <a:rPr lang="ko-KR" altLang="en-US" dirty="0"/>
              <a:t>를 이용하여 이름을 계속 입력 받아 배열에 저장하고 출력하는 프로그램을 작성하시오</a:t>
            </a:r>
            <a:r>
              <a:rPr lang="en-US" altLang="ko-KR" dirty="0"/>
              <a:t>.</a:t>
            </a:r>
          </a:p>
          <a:p>
            <a:pPr marL="519809" lvl="1" indent="0">
              <a:buNone/>
              <a:defRPr/>
            </a:pPr>
            <a:r>
              <a:rPr lang="en-US" altLang="ko-KR" dirty="0"/>
              <a:t>- </a:t>
            </a:r>
            <a:r>
              <a:rPr lang="ko-KR" altLang="en-US" dirty="0"/>
              <a:t>입력의 마지막은 공백 문자를 입력하거나 “취소” 버튼을 눌렀을 때</a:t>
            </a:r>
            <a:r>
              <a:rPr lang="en-US" altLang="ko-KR" dirty="0"/>
              <a:t>(null)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marL="594068" lvl="0" indent="-594068">
              <a:buFont typeface="+mj-lt"/>
              <a:buAutoNum type="arabicPeriod"/>
              <a:defRPr/>
            </a:pPr>
            <a:endParaRPr lang="en-US" altLang="ko-KR" dirty="0"/>
          </a:p>
          <a:p>
            <a:pPr marL="594068" lvl="0" indent="-594068">
              <a:buFont typeface="+mj-lt"/>
              <a:buAutoNum type="arabicPeriod"/>
              <a:defRPr/>
            </a:pPr>
            <a:r>
              <a:rPr lang="ko-KR" altLang="en-US" dirty="0"/>
              <a:t>서로 중복되지 않은 정수 </a:t>
            </a:r>
            <a:r>
              <a:rPr lang="en-US" altLang="ko-KR" dirty="0"/>
              <a:t>5</a:t>
            </a:r>
            <a:r>
              <a:rPr lang="ko-KR" altLang="en-US" dirty="0"/>
              <a:t>개를 입력 받아 출력하는 프로그램을 </a:t>
            </a:r>
            <a:r>
              <a:rPr lang="ko-KR" altLang="en-US" dirty="0" smtClean="0"/>
              <a:t>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객체</a:t>
            </a:r>
            <a:r>
              <a:rPr lang="en-US" altLang="ko-KR" sz="3000" b="1" dirty="0"/>
              <a:t>(object</a:t>
            </a:r>
            <a:r>
              <a:rPr lang="en-US" altLang="ko-KR" sz="3000" b="1" dirty="0" smtClean="0"/>
              <a:t>)</a:t>
            </a:r>
            <a:r>
              <a:rPr lang="ko-KR" altLang="en-US" sz="3000" dirty="0" smtClean="0"/>
              <a:t>란 하나의 변수에 여러 속성을 저장할 수 있도록 해주는 데이터 타입이다</a:t>
            </a:r>
            <a:r>
              <a:rPr lang="en-US" altLang="ko-KR" sz="3000" dirty="0" smtClean="0"/>
              <a:t>.</a:t>
            </a:r>
          </a:p>
          <a:p>
            <a:r>
              <a:rPr lang="en-US" altLang="ko-KR" sz="3000" dirty="0" smtClean="0"/>
              <a:t>key/value</a:t>
            </a:r>
            <a:r>
              <a:rPr lang="ko-KR" altLang="en-US" sz="3000" dirty="0"/>
              <a:t>가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한 쌍으로 저장되는 구조이며 그 중 </a:t>
            </a:r>
            <a:r>
              <a:rPr lang="en-US" altLang="ko-KR" sz="3000" dirty="0" smtClean="0"/>
              <a:t>value</a:t>
            </a:r>
            <a:r>
              <a:rPr lang="ko-KR" altLang="en-US" sz="3000" dirty="0" smtClean="0"/>
              <a:t>가 함수로 정의된 것은 객체가 가지는 동작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즉 </a:t>
            </a:r>
            <a:r>
              <a:rPr lang="ko-KR" altLang="en-US" sz="3000" dirty="0" err="1" smtClean="0"/>
              <a:t>메소드라</a:t>
            </a:r>
            <a:r>
              <a:rPr lang="ko-KR" altLang="en-US" sz="3000" dirty="0" smtClean="0"/>
              <a:t> 칭한다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r>
              <a:rPr lang="en-US" altLang="ko-KR" sz="3000" dirty="0" smtClean="0"/>
              <a:t>JavaScript</a:t>
            </a:r>
            <a:r>
              <a:rPr lang="ko-KR" altLang="en-US" sz="3000" dirty="0" smtClean="0"/>
              <a:t>는 객체 기반의 스크립트 언어로서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거의 모든 것이 객체로 이루어져 있다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3" y="4916845"/>
            <a:ext cx="10418306" cy="34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2892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62490"/>
              </p:ext>
            </p:extLst>
          </p:nvPr>
        </p:nvGraphicFramePr>
        <p:xfrm>
          <a:off x="341072" y="1945725"/>
          <a:ext cx="11219882" cy="465626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59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순회해서 새로운 배열을 반환한다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filter()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조건을 만족하는 모든 요소를 배열 형태로 반환한다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find(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조건을 만족하는 하나의 요소만을 반환한다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findIndex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조건을 만족하는 특정 요소의 위치를 찾는다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some()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조건을 만족하는 요소가 하나라도 있으면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88779686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every()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모든 요소가 조건을 만족하면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true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245645927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reduce(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요소를 이용하여 하나의 값으로 만들어 반환한다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 구하기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2218227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9496" y="6715302"/>
            <a:ext cx="10945548" cy="113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기존의 </a:t>
            </a:r>
            <a:r>
              <a:rPr lang="en-US" altLang="ko-KR" sz="2400" dirty="0" err="1"/>
              <a:t>indexOf</a:t>
            </a:r>
            <a:r>
              <a:rPr lang="en-US" altLang="ko-KR" sz="2400" dirty="0"/>
              <a:t>()</a:t>
            </a:r>
            <a:r>
              <a:rPr lang="ko-KR" altLang="en-US" sz="2400" dirty="0"/>
              <a:t>가 배열 내의 특정 </a:t>
            </a:r>
            <a:r>
              <a:rPr lang="ko-KR" altLang="en-US" sz="2400" dirty="0" smtClean="0"/>
              <a:t>대상을 </a:t>
            </a:r>
            <a:r>
              <a:rPr lang="ko-KR" altLang="en-US" sz="2400" dirty="0"/>
              <a:t>찾는데 사용되었다면</a:t>
            </a:r>
            <a:r>
              <a:rPr lang="en-US" altLang="ko-KR" sz="2400" dirty="0"/>
              <a:t> find(), </a:t>
            </a:r>
            <a:r>
              <a:rPr lang="en-US" altLang="ko-KR" sz="2400" dirty="0" err="1"/>
              <a:t>findIndex</a:t>
            </a:r>
            <a:r>
              <a:rPr lang="en-US" altLang="ko-KR" sz="2400" dirty="0"/>
              <a:t>()</a:t>
            </a:r>
            <a:r>
              <a:rPr lang="ko-KR" altLang="en-US" sz="2400" dirty="0"/>
              <a:t>는 </a:t>
            </a:r>
            <a:r>
              <a:rPr lang="en-US" altLang="ko-KR" sz="2400" dirty="0"/>
              <a:t>callback</a:t>
            </a:r>
            <a:r>
              <a:rPr lang="ko-KR" altLang="en-US" sz="2400" dirty="0"/>
              <a:t>함수를 통해서 좀 더 복잡한 조건의 검색이 가능하다</a:t>
            </a:r>
            <a:r>
              <a:rPr lang="en-US" altLang="ko-KR" sz="2400" dirty="0" smtClean="0"/>
              <a:t>.</a:t>
            </a:r>
            <a:endParaRPr lang="ko-KR" alt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5052"/>
            <a:ext cx="11262614" cy="6259533"/>
          </a:xfrm>
        </p:spPr>
        <p:txBody>
          <a:bodyPr/>
          <a:lstStyle/>
          <a:p>
            <a:r>
              <a:rPr lang="en-US" altLang="ko-KR" sz="3000" dirty="0"/>
              <a:t>Date </a:t>
            </a:r>
            <a:r>
              <a:rPr lang="ko-KR" altLang="en-US" sz="3000" dirty="0"/>
              <a:t>객체는 </a:t>
            </a:r>
            <a:r>
              <a:rPr lang="ko-KR" altLang="en-US" sz="3000" dirty="0" smtClean="0"/>
              <a:t>현재 날짜와 시간으로 새 날짜 객체를 생성한다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smtClean="0"/>
              <a:t>새 날짜 객체를 만드는 </a:t>
            </a:r>
            <a:r>
              <a:rPr lang="en-US" altLang="ko-KR" sz="3000" dirty="0" smtClean="0"/>
              <a:t>4</a:t>
            </a:r>
            <a:r>
              <a:rPr lang="ko-KR" altLang="en-US" sz="3000" dirty="0" smtClean="0"/>
              <a:t>가지 방법</a:t>
            </a:r>
            <a:endParaRPr lang="en-US" altLang="ko-KR" sz="3000" dirty="0"/>
          </a:p>
          <a:p>
            <a:pPr lvl="1"/>
            <a:r>
              <a:rPr lang="en-US" altLang="ko-KR" sz="2200" dirty="0"/>
              <a:t>new Date() // </a:t>
            </a:r>
            <a:r>
              <a:rPr lang="ko-KR" altLang="en-US" sz="2200" dirty="0"/>
              <a:t>현재 날짜와 시간</a:t>
            </a:r>
          </a:p>
          <a:p>
            <a:pPr lvl="1"/>
            <a:r>
              <a:rPr lang="en-US" altLang="ko-KR" sz="2200" dirty="0"/>
              <a:t>new </a:t>
            </a:r>
            <a:r>
              <a:rPr lang="en-US" altLang="ko-KR" sz="2200" dirty="0" smtClean="0"/>
              <a:t>Date(millisecond) </a:t>
            </a:r>
            <a:r>
              <a:rPr lang="en-US" altLang="ko-KR" sz="2200" dirty="0"/>
              <a:t>//1970/01/01 </a:t>
            </a:r>
            <a:r>
              <a:rPr lang="ko-KR" altLang="en-US" sz="2200" dirty="0"/>
              <a:t>이후의 </a:t>
            </a:r>
            <a:r>
              <a:rPr lang="ko-KR" altLang="en-US" sz="2200" dirty="0" smtClean="0"/>
              <a:t>밀리 초</a:t>
            </a:r>
            <a:endParaRPr lang="ko-KR" altLang="en-US" sz="2200" dirty="0"/>
          </a:p>
          <a:p>
            <a:pPr lvl="1"/>
            <a:r>
              <a:rPr lang="en-US" altLang="ko-KR" sz="2200" dirty="0"/>
              <a:t>new Date(</a:t>
            </a:r>
            <a:r>
              <a:rPr lang="en-US" altLang="ko-KR" sz="2200" dirty="0" err="1"/>
              <a:t>dateString</a:t>
            </a:r>
            <a:r>
              <a:rPr lang="en-US" altLang="ko-KR" sz="2200" dirty="0"/>
              <a:t>)</a:t>
            </a:r>
          </a:p>
          <a:p>
            <a:pPr lvl="1"/>
            <a:r>
              <a:rPr lang="en-US" altLang="ko-KR" sz="2200" dirty="0"/>
              <a:t>new </a:t>
            </a:r>
            <a:r>
              <a:rPr lang="en-US" altLang="ko-KR" sz="2200" dirty="0" smtClean="0"/>
              <a:t>Date(year, month[, date[, hours[, minutes[, seconds[, </a:t>
            </a:r>
            <a:r>
              <a:rPr lang="en-US" altLang="ko-KR" sz="2200" dirty="0" err="1" smtClean="0"/>
              <a:t>ms</a:t>
            </a:r>
            <a:r>
              <a:rPr lang="en-US" altLang="ko-KR" sz="2200" dirty="0" smtClean="0"/>
              <a:t>]]]]])</a:t>
            </a:r>
          </a:p>
          <a:p>
            <a:endParaRPr lang="en-US" altLang="ko-KR" sz="2920" dirty="0" smtClean="0"/>
          </a:p>
          <a:p>
            <a:r>
              <a:rPr lang="en-US" altLang="ko-KR" sz="3000" dirty="0" err="1" smtClean="0"/>
              <a:t>UTC</a:t>
            </a:r>
            <a:endParaRPr lang="en-US" altLang="ko-KR" sz="3000" dirty="0" smtClean="0"/>
          </a:p>
          <a:p>
            <a:pPr lvl="1"/>
            <a:r>
              <a:rPr lang="en-US" altLang="ko-KR" sz="2400" dirty="0" smtClean="0">
                <a:hlinkClick r:id="rId2" tooltip="1972년"/>
              </a:rPr>
              <a:t>1972</a:t>
            </a:r>
            <a:r>
              <a:rPr lang="ko-KR" altLang="en-US" sz="2400" dirty="0">
                <a:hlinkClick r:id="rId2" tooltip="1972년"/>
              </a:rPr>
              <a:t>년</a:t>
            </a:r>
            <a:r>
              <a:rPr lang="ko-KR" altLang="en-US" sz="2400" dirty="0"/>
              <a:t> 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월 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일</a:t>
            </a:r>
            <a:r>
              <a:rPr lang="ko-KR" altLang="en-US" sz="2400" dirty="0"/>
              <a:t>부터 시행된 국제 </a:t>
            </a:r>
            <a:r>
              <a:rPr lang="ko-KR" altLang="en-US" sz="2400" dirty="0" smtClean="0"/>
              <a:t>표준시이다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en-US" altLang="ko-KR" sz="2400" dirty="0"/>
              <a:t>UTC</a:t>
            </a:r>
            <a:r>
              <a:rPr lang="ko-KR" altLang="en-US" sz="2400" dirty="0"/>
              <a:t>는 </a:t>
            </a:r>
            <a:r>
              <a:rPr lang="ko-KR" altLang="en-US" sz="2400" dirty="0" err="1">
                <a:hlinkClick r:id="rId4" tooltip="그리니치 평균시"/>
              </a:rPr>
              <a:t>그리니치</a:t>
            </a:r>
            <a:r>
              <a:rPr lang="ko-KR" altLang="en-US" sz="2400" dirty="0">
                <a:hlinkClick r:id="rId4" tooltip="그리니치 평균시"/>
              </a:rPr>
              <a:t> 평균시</a:t>
            </a:r>
            <a:r>
              <a:rPr lang="en-US" altLang="ko-KR" sz="2400" dirty="0"/>
              <a:t>(GMT)</a:t>
            </a:r>
            <a:r>
              <a:rPr lang="ko-KR" altLang="en-US" sz="2400" dirty="0"/>
              <a:t>로 불리기도 하는데</a:t>
            </a:r>
            <a:r>
              <a:rPr lang="en-US" altLang="ko-KR" sz="2400" dirty="0"/>
              <a:t>, UTC</a:t>
            </a:r>
            <a:r>
              <a:rPr lang="ko-KR" altLang="en-US" sz="2400" dirty="0"/>
              <a:t>와 </a:t>
            </a:r>
            <a:r>
              <a:rPr lang="en-US" altLang="ko-KR" sz="2400" dirty="0"/>
              <a:t>GMT</a:t>
            </a:r>
            <a:r>
              <a:rPr lang="ko-KR" altLang="en-US" sz="2400" dirty="0"/>
              <a:t>는 초의 </a:t>
            </a:r>
            <a:r>
              <a:rPr lang="ko-KR" altLang="en-US" sz="2400" dirty="0" smtClean="0"/>
              <a:t>소수점 </a:t>
            </a:r>
            <a:r>
              <a:rPr lang="ko-KR" altLang="en-US" sz="2400" dirty="0"/>
              <a:t>단위에서만 차이가 나기 때문에 일상에서는 혼용되어 사용된다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기술적인 </a:t>
            </a:r>
            <a:r>
              <a:rPr lang="ko-KR" altLang="en-US" sz="2400" dirty="0"/>
              <a:t>표기에서는 </a:t>
            </a:r>
            <a:r>
              <a:rPr lang="en-US" altLang="ko-KR" sz="2400" dirty="0"/>
              <a:t>UTC</a:t>
            </a:r>
            <a:r>
              <a:rPr lang="ko-KR" altLang="en-US" sz="2400" dirty="0"/>
              <a:t>가 사용된다</a:t>
            </a:r>
            <a:r>
              <a:rPr lang="en-US" altLang="ko-KR" sz="2400" dirty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1388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40017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6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millisecond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79496" y="7233101"/>
            <a:ext cx="1094554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j-lt"/>
              </a:rPr>
              <a:t>getTime</a:t>
            </a:r>
            <a:r>
              <a:rPr lang="en-US" altLang="ko-KR" sz="2400" dirty="0" smtClean="0">
                <a:latin typeface="+mj-lt"/>
              </a:rPr>
              <a:t>()</a:t>
            </a:r>
            <a:r>
              <a:rPr lang="ko-KR" altLang="en-US" sz="2400" dirty="0" smtClean="0">
                <a:latin typeface="+mj-lt"/>
              </a:rPr>
              <a:t>의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smtClean="0"/>
              <a:t>millisecond </a:t>
            </a:r>
            <a:r>
              <a:rPr lang="ko-KR" altLang="en-US" sz="2400" dirty="0" smtClean="0">
                <a:latin typeface="+mj-lt"/>
              </a:rPr>
              <a:t>값을 </a:t>
            </a:r>
            <a:r>
              <a:rPr lang="en-US" altLang="ko-KR" sz="2400" dirty="0" smtClean="0">
                <a:latin typeface="+mj-lt"/>
              </a:rPr>
              <a:t>1000</a:t>
            </a:r>
            <a:r>
              <a:rPr lang="ko-KR" altLang="en-US" sz="2400" dirty="0">
                <a:latin typeface="+mj-lt"/>
              </a:rPr>
              <a:t>으로 나누면 실제 초를 얻을 수 </a:t>
            </a:r>
            <a:r>
              <a:rPr lang="ko-KR" altLang="en-US" sz="2400" dirty="0" smtClean="0">
                <a:latin typeface="+mj-lt"/>
              </a:rPr>
              <a:t>있다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</a:t>
            </a:r>
            <a:r>
              <a:rPr lang="ko-KR" altLang="en-US" sz="2400" dirty="0" smtClean="0">
                <a:latin typeface="+mj-lt"/>
              </a:rPr>
              <a:t>예</a:t>
            </a:r>
            <a:r>
              <a:rPr lang="en-US" altLang="ko-KR" sz="2400" dirty="0" smtClean="0">
                <a:latin typeface="+mj-lt"/>
              </a:rPr>
              <a:t>) millisecond </a:t>
            </a:r>
            <a:r>
              <a:rPr lang="en-US" altLang="ko-KR" sz="2400" dirty="0" smtClean="0"/>
              <a:t>/ 1000 / 60 / 60 / 24 / 365 : </a:t>
            </a:r>
            <a:r>
              <a:rPr lang="ko-KR" altLang="en-US" sz="2400" dirty="0" smtClean="0"/>
              <a:t>초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년도 별 계산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3956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ko-KR" altLang="en-US" sz="3000" dirty="0" smtClean="0"/>
              <a:t>요일 구하기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조건</a:t>
            </a:r>
            <a:r>
              <a:rPr lang="en-US" altLang="ko-KR" dirty="0" smtClean="0"/>
              <a:t>(if, switch)</a:t>
            </a:r>
            <a:r>
              <a:rPr lang="ko-KR" altLang="en-US" dirty="0" smtClean="0"/>
              <a:t>문을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배열을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514350" indent="-514350"/>
            <a:r>
              <a:rPr lang="ko-KR" altLang="en-US" sz="3000" dirty="0" smtClean="0"/>
              <a:t>태어난 날로부터 현재까지 경과한 날 수</a:t>
            </a:r>
            <a:endParaRPr lang="en-US" altLang="ko-KR" sz="3000" dirty="0" smtClean="0"/>
          </a:p>
          <a:p>
            <a:endParaRPr lang="en-US" altLang="ko-KR" dirty="0" smtClean="0"/>
          </a:p>
          <a:p>
            <a:pPr marL="594068" indent="-594068"/>
            <a:r>
              <a:rPr lang="ko-KR" altLang="en-US" sz="3000" dirty="0" smtClean="0"/>
              <a:t>오늘로부터 </a:t>
            </a:r>
            <a:r>
              <a:rPr lang="en-US" altLang="ko-KR" sz="3000" dirty="0" smtClean="0"/>
              <a:t>500</a:t>
            </a:r>
            <a:r>
              <a:rPr lang="ko-KR" altLang="en-US" sz="3000" dirty="0" smtClean="0"/>
              <a:t>일 후 날짜를 계산하시오</a:t>
            </a:r>
            <a:r>
              <a:rPr lang="en-US" altLang="ko-KR" sz="3000" dirty="0" smtClean="0"/>
              <a:t>.</a:t>
            </a:r>
          </a:p>
          <a:p>
            <a:pPr marL="519809" lvl="1" indent="0" eaLnBrk="1" hangingPunct="1">
              <a:buNone/>
            </a:pPr>
            <a:r>
              <a:rPr lang="en-US" altLang="ko-KR" sz="2600" dirty="0" smtClean="0"/>
              <a:t>- </a:t>
            </a:r>
            <a:r>
              <a:rPr lang="ko-KR" altLang="en-US" sz="2600" dirty="0" smtClean="0"/>
              <a:t>현재 날짜의 </a:t>
            </a:r>
            <a:r>
              <a:rPr lang="en-US" altLang="ko-KR" sz="2600" dirty="0" smtClean="0"/>
              <a:t>millisecond </a:t>
            </a:r>
            <a:r>
              <a:rPr lang="ko-KR" altLang="en-US" sz="2600" dirty="0" smtClean="0"/>
              <a:t>구함</a:t>
            </a:r>
            <a:endParaRPr lang="en-US" altLang="ko-KR" sz="2600" dirty="0" smtClean="0"/>
          </a:p>
          <a:p>
            <a:pPr marL="519809" lvl="1" indent="0" eaLnBrk="1" hangingPunct="1">
              <a:buNone/>
            </a:pPr>
            <a:r>
              <a:rPr lang="en-US" altLang="ko-KR" sz="2600" dirty="0" smtClean="0"/>
              <a:t>- 500</a:t>
            </a:r>
            <a:r>
              <a:rPr lang="ko-KR" altLang="en-US" sz="2600" dirty="0" smtClean="0"/>
              <a:t>일에 대한 </a:t>
            </a:r>
            <a:r>
              <a:rPr lang="en-US" altLang="ko-KR" sz="2600" dirty="0" smtClean="0"/>
              <a:t>ms</a:t>
            </a:r>
            <a:r>
              <a:rPr lang="ko-KR" altLang="en-US" sz="2600" dirty="0" smtClean="0"/>
              <a:t>값을 구함 </a:t>
            </a:r>
            <a:r>
              <a:rPr lang="en-US" altLang="ko-KR" sz="2600" dirty="0" smtClean="0"/>
              <a:t>(1000 </a:t>
            </a:r>
            <a:r>
              <a:rPr lang="ko-KR" altLang="en-US" sz="2600" dirty="0" smtClean="0"/>
              <a:t>* </a:t>
            </a:r>
            <a:r>
              <a:rPr lang="en-US" altLang="ko-KR" sz="2600" dirty="0" smtClean="0"/>
              <a:t>60 </a:t>
            </a:r>
            <a:r>
              <a:rPr lang="ko-KR" altLang="en-US" sz="2600" dirty="0" smtClean="0"/>
              <a:t>* </a:t>
            </a:r>
            <a:r>
              <a:rPr lang="en-US" altLang="ko-KR" sz="2600" dirty="0" smtClean="0"/>
              <a:t>60 </a:t>
            </a:r>
            <a:r>
              <a:rPr lang="ko-KR" altLang="en-US" sz="2600" dirty="0" smtClean="0"/>
              <a:t>* </a:t>
            </a:r>
            <a:r>
              <a:rPr lang="en-US" altLang="ko-KR" sz="2600" dirty="0" smtClean="0"/>
              <a:t>24 * 500)</a:t>
            </a:r>
          </a:p>
          <a:p>
            <a:pPr marL="519809" lvl="1" indent="0" eaLnBrk="1" hangingPunct="1">
              <a:buNone/>
            </a:pPr>
            <a:r>
              <a:rPr lang="en-US" altLang="ko-KR" sz="2600" dirty="0" smtClean="0"/>
              <a:t>- </a:t>
            </a:r>
            <a:r>
              <a:rPr lang="ko-KR" altLang="en-US" sz="2600" dirty="0" smtClean="0"/>
              <a:t>일자로 변환 </a:t>
            </a:r>
            <a:r>
              <a:rPr lang="en-US" altLang="ko-KR" sz="2600" dirty="0" smtClean="0"/>
              <a:t>(ms / 1000 / 60 / 60 / 24)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51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7009" lvl="1" indent="-457200" eaLnBrk="1" hangingPunct="1">
              <a:buFontTx/>
              <a:buChar char="-"/>
            </a:pPr>
            <a:endParaRPr lang="en-US" altLang="ko-KR" kern="0" dirty="0" smtClean="0"/>
          </a:p>
          <a:p>
            <a:pPr marL="594068" indent="-594068" eaLnBrk="1" hangingPunct="1">
              <a:buFont typeface="+mj-lt"/>
              <a:buAutoNum type="arabicPeriod"/>
            </a:pPr>
            <a:r>
              <a:rPr lang="en-US" altLang="ko-KR" sz="3000" kern="0" dirty="0" err="1" smtClean="0"/>
              <a:t>getTime</a:t>
            </a:r>
            <a:r>
              <a:rPr lang="en-US" altLang="ko-KR" sz="3000" kern="0" dirty="0" smtClean="0"/>
              <a:t>()</a:t>
            </a:r>
            <a:r>
              <a:rPr lang="ko-KR" altLang="en-US" sz="3000" kern="0" dirty="0" smtClean="0"/>
              <a:t>를 이용하여 교환 기간을 계산하는 프로그램을 작성하시오</a:t>
            </a:r>
            <a:r>
              <a:rPr lang="en-US" altLang="ko-KR" sz="3000" kern="0" dirty="0" smtClean="0"/>
              <a:t>.</a:t>
            </a:r>
          </a:p>
          <a:p>
            <a:pPr marL="5198090" lvl="8" indent="-594068">
              <a:buFont typeface="+mj-lt"/>
              <a:buAutoNum type="arabicPeriod"/>
            </a:pPr>
            <a:endParaRPr lang="en-US" altLang="ko-KR" kern="0" dirty="0" smtClean="0"/>
          </a:p>
          <a:p>
            <a:pPr marL="519809" lvl="1" indent="0" eaLnBrk="1" hangingPunct="1">
              <a:buFontTx/>
              <a:buChar char="-"/>
            </a:pPr>
            <a:r>
              <a:rPr lang="ko-KR" altLang="en-US" kern="0" dirty="0" smtClean="0"/>
              <a:t> </a:t>
            </a:r>
            <a:r>
              <a:rPr lang="ko-KR" altLang="en-US" sz="2600" kern="0" dirty="0" smtClean="0"/>
              <a:t>구입 날짜와 현재 날짜의 </a:t>
            </a:r>
            <a:r>
              <a:rPr lang="en-US" altLang="ko-KR" sz="2600" kern="0" dirty="0" smtClean="0"/>
              <a:t>Date</a:t>
            </a:r>
            <a:r>
              <a:rPr lang="ko-KR" altLang="en-US" sz="2600" kern="0" dirty="0" smtClean="0"/>
              <a:t>객체를 생성하고 </a:t>
            </a:r>
            <a:r>
              <a:rPr lang="en-US" altLang="ko-KR" sz="2600" kern="0" dirty="0" err="1" smtClean="0"/>
              <a:t>getTime</a:t>
            </a:r>
            <a:r>
              <a:rPr lang="en-US" altLang="ko-KR" sz="2600" kern="0" dirty="0" smtClean="0"/>
              <a:t>()</a:t>
            </a:r>
            <a:r>
              <a:rPr lang="ko-KR" altLang="en-US" sz="2600" kern="0" dirty="0" smtClean="0"/>
              <a:t>으로 </a:t>
            </a:r>
            <a:r>
              <a:rPr lang="en-US" altLang="ko-KR" sz="2600" kern="0" dirty="0" smtClean="0"/>
              <a:t>milliseconds </a:t>
            </a:r>
            <a:r>
              <a:rPr lang="ko-KR" altLang="en-US" sz="2600" kern="0" dirty="0" smtClean="0"/>
              <a:t>값을 반환 받는다</a:t>
            </a:r>
            <a:r>
              <a:rPr lang="en-US" altLang="ko-KR" sz="2600" kern="0" dirty="0" smtClean="0"/>
              <a:t>.</a:t>
            </a:r>
          </a:p>
          <a:p>
            <a:pPr marL="519809" lvl="1" indent="0" eaLnBrk="1" hangingPunct="1">
              <a:buFontTx/>
              <a:buChar char="-"/>
            </a:pPr>
            <a:endParaRPr lang="en-US" altLang="ko-KR" sz="2600" kern="0" dirty="0"/>
          </a:p>
          <a:p>
            <a:pPr marL="519809" lvl="1" indent="0" eaLnBrk="1" hangingPunct="1">
              <a:buFontTx/>
              <a:buChar char="-"/>
            </a:pPr>
            <a:r>
              <a:rPr lang="en-US" altLang="ko-KR" sz="2600" kern="0" dirty="0" smtClean="0"/>
              <a:t> </a:t>
            </a:r>
            <a:r>
              <a:rPr lang="ko-KR" altLang="en-US" sz="2600" kern="0" dirty="0" smtClean="0"/>
              <a:t>현재 날짜에서 구입 날짜를 뺀 </a:t>
            </a:r>
            <a:r>
              <a:rPr lang="en-US" altLang="ko-KR" sz="2600" kern="0" dirty="0" smtClean="0"/>
              <a:t>millisecond </a:t>
            </a:r>
            <a:r>
              <a:rPr lang="ko-KR" altLang="en-US" sz="2600" kern="0" dirty="0" smtClean="0"/>
              <a:t>값을 일자로 변경한다</a:t>
            </a:r>
            <a:r>
              <a:rPr lang="en-US" altLang="ko-KR" sz="2600" kern="0" dirty="0" smtClean="0"/>
              <a:t>.</a:t>
            </a:r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sz="2600" kern="0" dirty="0" smtClean="0"/>
              <a:t>  (millisecond / 1000 /</a:t>
            </a:r>
            <a:r>
              <a:rPr lang="ko-KR" altLang="en-US" sz="2600" kern="0" dirty="0" smtClean="0"/>
              <a:t> </a:t>
            </a:r>
            <a:r>
              <a:rPr lang="en-US" altLang="ko-KR" sz="2600" kern="0" dirty="0" smtClean="0"/>
              <a:t>60 /</a:t>
            </a:r>
            <a:r>
              <a:rPr lang="ko-KR" altLang="en-US" sz="2600" kern="0" dirty="0" smtClean="0"/>
              <a:t> </a:t>
            </a:r>
            <a:r>
              <a:rPr lang="en-US" altLang="ko-KR" sz="2600" kern="0" dirty="0" smtClean="0"/>
              <a:t>60 /</a:t>
            </a:r>
            <a:r>
              <a:rPr lang="ko-KR" altLang="en-US" sz="2600" kern="0" dirty="0" smtClean="0"/>
              <a:t> </a:t>
            </a:r>
            <a:r>
              <a:rPr lang="en-US" altLang="ko-KR" sz="2600" kern="0" dirty="0" smtClean="0"/>
              <a:t>24)</a:t>
            </a:r>
          </a:p>
          <a:p>
            <a:pPr marL="519809" lvl="1" indent="0" eaLnBrk="1" hangingPunct="1">
              <a:buFontTx/>
              <a:buChar char="-"/>
            </a:pPr>
            <a:endParaRPr lang="en-US" altLang="ko-KR" sz="2600" kern="0" dirty="0" smtClean="0"/>
          </a:p>
          <a:p>
            <a:pPr marL="519809" lvl="1" indent="0" eaLnBrk="1" hangingPunct="1">
              <a:buFontTx/>
              <a:buChar char="-"/>
            </a:pPr>
            <a:r>
              <a:rPr lang="ko-KR" altLang="en-US" sz="2600" kern="0" dirty="0" smtClean="0"/>
              <a:t> 결과 값을</a:t>
            </a:r>
            <a:r>
              <a:rPr lang="en-US" altLang="ko-KR" sz="2600" kern="0" dirty="0" smtClean="0"/>
              <a:t> </a:t>
            </a:r>
            <a:r>
              <a:rPr lang="ko-KR" altLang="en-US" sz="2600" kern="0" dirty="0" smtClean="0"/>
              <a:t>비교해서 </a:t>
            </a:r>
            <a:r>
              <a:rPr lang="en-US" altLang="ko-KR" sz="2600" kern="0" dirty="0" smtClean="0"/>
              <a:t>7</a:t>
            </a:r>
            <a:r>
              <a:rPr lang="ko-KR" altLang="en-US" sz="2600" kern="0" dirty="0" smtClean="0"/>
              <a:t>보다 크면 </a:t>
            </a:r>
            <a:endParaRPr lang="en-US" altLang="ko-KR" sz="2600" kern="0" dirty="0" smtClean="0"/>
          </a:p>
          <a:p>
            <a:pPr marL="519809" lvl="1" indent="0" eaLnBrk="1" hangingPunct="1">
              <a:buNone/>
            </a:pPr>
            <a:r>
              <a:rPr lang="en-US" altLang="ko-KR" sz="2600" kern="0" dirty="0"/>
              <a:t> </a:t>
            </a:r>
            <a:r>
              <a:rPr lang="en-US" altLang="ko-KR" sz="2600" kern="0" dirty="0" smtClean="0"/>
              <a:t>“</a:t>
            </a:r>
            <a:r>
              <a:rPr lang="ko-KR" altLang="en-US" sz="2600" kern="0" dirty="0" smtClean="0"/>
              <a:t>교환 불가</a:t>
            </a:r>
            <a:r>
              <a:rPr lang="en-US" altLang="ko-KR" sz="2600" kern="0" dirty="0" smtClean="0"/>
              <a:t>”, </a:t>
            </a:r>
            <a:r>
              <a:rPr lang="ko-KR" altLang="en-US" sz="2600" kern="0" dirty="0" smtClean="0"/>
              <a:t>작으면 </a:t>
            </a:r>
            <a:r>
              <a:rPr lang="en-US" altLang="ko-KR" sz="2600" kern="0" dirty="0" smtClean="0"/>
              <a:t>“</a:t>
            </a:r>
            <a:r>
              <a:rPr lang="ko-KR" altLang="en-US" sz="2600" kern="0" dirty="0" smtClean="0"/>
              <a:t>교환 가능</a:t>
            </a:r>
            <a:r>
              <a:rPr lang="en-US" altLang="ko-KR" sz="2600" kern="0" dirty="0" smtClean="0"/>
              <a:t>” </a:t>
            </a:r>
            <a:r>
              <a:rPr lang="ko-KR" altLang="en-US" sz="2600" kern="0" dirty="0" smtClean="0"/>
              <a:t>출력</a:t>
            </a:r>
            <a:endParaRPr lang="en-US" altLang="ko-KR" sz="2600" kern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3743" y="5655312"/>
            <a:ext cx="2941503" cy="285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5894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(1/2)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속성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length : </a:t>
            </a:r>
            <a:r>
              <a:rPr lang="ko-KR" altLang="en-US" dirty="0"/>
              <a:t>문자열의 </a:t>
            </a:r>
            <a:r>
              <a:rPr lang="ko-KR" altLang="en-US" dirty="0" smtClean="0"/>
              <a:t>길이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13735"/>
              </p:ext>
            </p:extLst>
          </p:nvPr>
        </p:nvGraphicFramePr>
        <p:xfrm>
          <a:off x="353104" y="2971801"/>
          <a:ext cx="11219882" cy="54617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90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88716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999686"/>
              </p:ext>
            </p:extLst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2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2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않으면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끝에서부터 위치를 지정할 수 있다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Limit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반환할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것인가를 지정한다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32172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prompt</a:t>
            </a:r>
            <a:r>
              <a:rPr lang="ko-KR" altLang="en-US" sz="3000" dirty="0" smtClean="0"/>
              <a:t>로 주민등록번호를 </a:t>
            </a:r>
            <a:r>
              <a:rPr lang="ko-KR" altLang="en-US" sz="3000" dirty="0"/>
              <a:t>입력 받아 생년월일과 </a:t>
            </a:r>
            <a:r>
              <a:rPr lang="ko-KR" altLang="en-US" sz="3000" dirty="0" smtClean="0"/>
              <a:t>성별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나이를 </a:t>
            </a:r>
            <a:r>
              <a:rPr lang="ko-KR" altLang="en-US" sz="3000" dirty="0"/>
              <a:t>출력하는 프로그램을 작성하시오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주민등록번호를 </a:t>
            </a:r>
            <a:r>
              <a:rPr lang="en-US" altLang="ko-KR" sz="2400" dirty="0" smtClean="0"/>
              <a:t>110326-4432618</a:t>
            </a:r>
            <a:r>
              <a:rPr lang="ko-KR" altLang="en-US" sz="2400" dirty="0" smtClean="0"/>
              <a:t>로 입력 받은 경우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생일 </a:t>
            </a:r>
            <a:r>
              <a:rPr lang="en-US" altLang="ko-KR" sz="2400" dirty="0"/>
              <a:t>: 2011</a:t>
            </a:r>
            <a:r>
              <a:rPr lang="ko-KR" altLang="en-US" sz="2400" dirty="0"/>
              <a:t>년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26</a:t>
            </a:r>
            <a:r>
              <a:rPr lang="ko-KR" altLang="en-US" sz="2400" dirty="0"/>
              <a:t>일</a:t>
            </a:r>
            <a:endParaRPr lang="en-US" altLang="ko-KR" sz="2400" dirty="0"/>
          </a:p>
          <a:p>
            <a:pPr lvl="1"/>
            <a:r>
              <a:rPr lang="ko-KR" altLang="en-US" sz="2400" dirty="0"/>
              <a:t>성별 </a:t>
            </a:r>
            <a:r>
              <a:rPr lang="en-US" altLang="ko-KR" sz="2400" dirty="0"/>
              <a:t>: </a:t>
            </a:r>
            <a:r>
              <a:rPr lang="ko-KR" altLang="en-US" sz="2400" dirty="0"/>
              <a:t>여자 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나이 </a:t>
            </a:r>
            <a:r>
              <a:rPr lang="en-US" altLang="ko-KR" sz="2400" dirty="0" smtClean="0"/>
              <a:t>: 12</a:t>
            </a:r>
            <a:endParaRPr lang="en-US" altLang="ko-KR" dirty="0"/>
          </a:p>
          <a:p>
            <a:pPr marL="445550" lvl="1" indent="-445550">
              <a:buClr>
                <a:schemeClr val="folHlink"/>
              </a:buClr>
            </a:pPr>
            <a:endParaRPr lang="en-US" altLang="ko-KR" sz="3000" dirty="0" smtClean="0">
              <a:cs typeface="+mn-cs"/>
            </a:endParaRPr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000" dirty="0" smtClean="0">
                <a:cs typeface="+mn-cs"/>
              </a:rPr>
              <a:t>주민등록번호를 </a:t>
            </a:r>
            <a:r>
              <a:rPr lang="ko-KR" altLang="en-US" sz="3000" dirty="0">
                <a:cs typeface="+mn-cs"/>
              </a:rPr>
              <a:t>입력 받아 주민등록번호의 유효성을 검사하는 프로그램을 작성하시오</a:t>
            </a:r>
            <a:r>
              <a:rPr lang="en-US" altLang="ko-KR" sz="3000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A*2 + B*3 + ... + H*9 + I*2 + ... + L*5 </a:t>
            </a:r>
            <a:r>
              <a:rPr lang="ko-KR" altLang="en-US" sz="2400" dirty="0"/>
              <a:t>의 총합을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번의 합을 </a:t>
            </a:r>
            <a:r>
              <a:rPr lang="en-US" altLang="ko-KR" sz="2400" dirty="0"/>
              <a:t>11</a:t>
            </a:r>
            <a:r>
              <a:rPr lang="ko-KR" altLang="en-US" sz="2400" dirty="0"/>
              <a:t>로 나눈 나머지를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11</a:t>
            </a:r>
            <a:r>
              <a:rPr lang="ko-KR" altLang="en-US" sz="2400" dirty="0"/>
              <a:t>에서 </a:t>
            </a:r>
            <a:r>
              <a:rPr lang="en-US" altLang="ko-KR" sz="2400" dirty="0"/>
              <a:t>2</a:t>
            </a:r>
            <a:r>
              <a:rPr lang="ko-KR" altLang="en-US" sz="2400" dirty="0"/>
              <a:t>번의 결과를 뺀다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번의 결과가 </a:t>
            </a:r>
            <a:r>
              <a:rPr lang="en-US" altLang="ko-KR" sz="2400" dirty="0"/>
              <a:t>0~9</a:t>
            </a:r>
            <a:r>
              <a:rPr lang="ko-KR" altLang="en-US" sz="2400" dirty="0"/>
              <a:t>이면 값 그대로</a:t>
            </a:r>
            <a:r>
              <a:rPr lang="en-US" altLang="ko-KR" sz="2400" dirty="0"/>
              <a:t>, 10</a:t>
            </a:r>
            <a:r>
              <a:rPr lang="ko-KR" altLang="en-US" sz="2400" dirty="0"/>
              <a:t>이면 </a:t>
            </a:r>
            <a:r>
              <a:rPr lang="en-US" altLang="ko-KR" sz="2400" dirty="0"/>
              <a:t>0, 11</a:t>
            </a:r>
            <a:r>
              <a:rPr lang="ko-KR" altLang="en-US" sz="2400" dirty="0"/>
              <a:t>이면 </a:t>
            </a:r>
            <a:r>
              <a:rPr lang="en-US" altLang="ko-KR" sz="2400" dirty="0"/>
              <a:t>1</a:t>
            </a:r>
            <a:r>
              <a:rPr lang="ko-KR" altLang="en-US" sz="2400" dirty="0"/>
              <a:t>로 변환</a:t>
            </a:r>
            <a:endParaRPr lang="en-US" altLang="ko-KR" sz="2400" dirty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4</a:t>
            </a:r>
            <a:r>
              <a:rPr lang="ko-KR" altLang="en-US" sz="2400" dirty="0"/>
              <a:t>번의 결과와 </a:t>
            </a:r>
            <a:r>
              <a:rPr lang="en-US" altLang="ko-KR" sz="2400" dirty="0"/>
              <a:t>M</a:t>
            </a:r>
            <a:r>
              <a:rPr lang="ko-KR" altLang="en-US" sz="2400" dirty="0"/>
              <a:t>자리의 값이 같으면 맞는 번호이다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0187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객체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68656"/>
              </p:ext>
            </p:extLst>
          </p:nvPr>
        </p:nvGraphicFramePr>
        <p:xfrm>
          <a:off x="858670" y="1874552"/>
          <a:ext cx="10351509" cy="4862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Math.LOG2E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Math.LOG10E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2432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052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18556"/>
              </p:ext>
            </p:extLst>
          </p:nvPr>
        </p:nvGraphicFramePr>
        <p:xfrm>
          <a:off x="858670" y="1874552"/>
          <a:ext cx="10351509" cy="648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2432339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200" baseline="30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2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62568313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2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</a:t>
                      </a:r>
                      <a:r>
                        <a:rPr lang="ko-KR" altLang="en-US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5005914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6994040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07350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613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내장 객체 </a:t>
            </a:r>
            <a:r>
              <a:rPr lang="en-US" altLang="ko-KR" sz="3000" dirty="0" smtClean="0"/>
              <a:t>(built-in Object)</a:t>
            </a:r>
          </a:p>
          <a:p>
            <a:pPr lvl="1"/>
            <a:r>
              <a:rPr lang="ko-KR" altLang="en-US" sz="2400" dirty="0" smtClean="0"/>
              <a:t>생성자가 미리 작성되어 있어 바로 사용 가능하다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Date, Object, Array </a:t>
            </a:r>
            <a:r>
              <a:rPr lang="ko-KR" altLang="en-US" sz="2400" dirty="0" smtClean="0"/>
              <a:t>등 많은 내장 객체들이 제공된다</a:t>
            </a:r>
            <a:r>
              <a:rPr lang="en-US" altLang="ko-KR" sz="2400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sz="3000" dirty="0" smtClean="0"/>
              <a:t>사용자 정의 객체</a:t>
            </a:r>
            <a:r>
              <a:rPr lang="en-US" altLang="ko-KR" sz="3000" dirty="0" smtClean="0"/>
              <a:t> (custom Object)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정의하고 객체를 생성한다</a:t>
            </a:r>
            <a:r>
              <a:rPr lang="en-US" altLang="ko-KR" sz="2400" dirty="0" smtClean="0"/>
              <a:t>.</a:t>
            </a:r>
          </a:p>
          <a:p>
            <a:pPr lvl="1"/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37532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범위의 </a:t>
            </a:r>
            <a:r>
              <a:rPr lang="ko-KR" altLang="en-US" dirty="0" smtClean="0"/>
              <a:t>랜덤 값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0.0 &lt;= 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&lt; 1.0</a:t>
            </a:r>
          </a:p>
          <a:p>
            <a:r>
              <a:rPr lang="en-US" altLang="ko-KR" sz="3000" dirty="0" err="1" smtClean="0"/>
              <a:t>Math.floor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+1</a:t>
            </a:r>
            <a:r>
              <a:rPr lang="en-US" altLang="ko-KR" sz="3000" dirty="0" smtClean="0"/>
              <a:t>)+</a:t>
            </a:r>
            <a:r>
              <a:rPr lang="ko-KR" altLang="en-US" sz="3000" dirty="0"/>
              <a:t>최소값</a:t>
            </a:r>
            <a:r>
              <a:rPr lang="en-US" altLang="ko-KR" sz="3000" dirty="0"/>
              <a:t>);</a:t>
            </a:r>
          </a:p>
          <a:p>
            <a:r>
              <a:rPr lang="en-US" altLang="ko-KR" sz="3000" dirty="0" err="1"/>
              <a:t>Math.round</a:t>
            </a:r>
            <a:r>
              <a:rPr lang="en-US" altLang="ko-KR" sz="3000" dirty="0"/>
              <a:t>(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)+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);</a:t>
            </a:r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예</a:t>
            </a:r>
            <a:r>
              <a:rPr lang="en-US" altLang="ko-KR" sz="3000" dirty="0"/>
              <a:t>) 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</a:t>
            </a:r>
            <a:r>
              <a:rPr lang="ko-KR" altLang="en-US" sz="3000" dirty="0" smtClean="0"/>
              <a:t>랜덤 수 </a:t>
            </a:r>
            <a:r>
              <a:rPr lang="ko-KR" altLang="en-US" sz="3000" dirty="0"/>
              <a:t>만들기</a:t>
            </a:r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pPr lvl="1"/>
            <a:r>
              <a:rPr lang="en-US" altLang="ko-KR" sz="2400" dirty="0" err="1" smtClean="0"/>
              <a:t>Math.random</a:t>
            </a:r>
            <a:r>
              <a:rPr lang="en-US" altLang="ko-KR" sz="2400" dirty="0"/>
              <a:t>() *10 	</a:t>
            </a:r>
            <a:r>
              <a:rPr lang="en-US" altLang="ko-KR" sz="2400" dirty="0" smtClean="0"/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400" dirty="0" smtClean="0"/>
              <a:t> 0</a:t>
            </a:r>
            <a:r>
              <a:rPr lang="en-US" altLang="ko-KR" sz="2400" dirty="0"/>
              <a:t>~ 9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</a:t>
            </a:r>
            <a:r>
              <a:rPr lang="en-US" altLang="ko-KR" sz="2400" dirty="0" smtClean="0"/>
              <a:t>10+1	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</a:t>
            </a:r>
            <a:r>
              <a:rPr lang="en-US" altLang="ko-KR" sz="2400" dirty="0"/>
              <a:t>~ 10 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*20 + </a:t>
            </a:r>
            <a:r>
              <a:rPr lang="en-US" altLang="ko-KR" sz="2400" dirty="0" smtClean="0"/>
              <a:t>11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11 </a:t>
            </a:r>
            <a:r>
              <a:rPr lang="en-US" altLang="ko-KR" sz="2400" dirty="0"/>
              <a:t>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403" y="4569594"/>
            <a:ext cx="10371773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err="1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Math.floor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Math.random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document.write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1243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+mn-lt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사이 숫자 입력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&lt;input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&lt;button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"test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()"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추측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“hint"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+mn-lt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52" y="4542804"/>
            <a:ext cx="4639575" cy="2715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55017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57400"/>
            <a:ext cx="11262614" cy="6127186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가위 </a:t>
            </a:r>
            <a:r>
              <a:rPr lang="ko-KR" altLang="en-US" sz="3000" dirty="0"/>
              <a:t>바위 보 게임을 할 수 있는 프로그램을 작성하시오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pPr marL="519809" lvl="1" indent="0">
              <a:buNone/>
            </a:pPr>
            <a:r>
              <a:rPr lang="en-US" altLang="ko-KR" sz="2800" dirty="0"/>
              <a:t>(</a:t>
            </a:r>
            <a:r>
              <a:rPr lang="ko-KR" altLang="en-US" sz="2800" dirty="0"/>
              <a:t>컴퓨터는 랜덤</a:t>
            </a:r>
            <a:r>
              <a:rPr lang="en-US" altLang="ko-KR" sz="2800" dirty="0"/>
              <a:t>, </a:t>
            </a:r>
            <a:r>
              <a:rPr lang="ko-KR" altLang="en-US" sz="2800" dirty="0"/>
              <a:t>사용자는 </a:t>
            </a:r>
            <a:r>
              <a:rPr lang="en-US" altLang="ko-KR" sz="2800" dirty="0"/>
              <a:t>prompt</a:t>
            </a:r>
            <a:r>
              <a:rPr lang="ko-KR" altLang="en-US" sz="2800" dirty="0"/>
              <a:t>로 입력 받아서 처리</a:t>
            </a:r>
            <a:r>
              <a:rPr lang="en-US" altLang="ko-KR" sz="2800" dirty="0"/>
              <a:t>)</a:t>
            </a:r>
          </a:p>
          <a:p>
            <a:pPr marL="519809" lvl="1" indent="0">
              <a:buNone/>
            </a:pPr>
            <a:endParaRPr lang="en-US" altLang="ko-KR" sz="2480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로또 번호를 생성하는 프로그램을 작성하시오</a:t>
            </a:r>
            <a:r>
              <a:rPr lang="en-US" altLang="ko-KR" sz="3000" dirty="0" smtClean="0"/>
              <a:t>.</a:t>
            </a:r>
          </a:p>
          <a:p>
            <a:pPr marL="0" indent="0">
              <a:buNone/>
            </a:pPr>
            <a:r>
              <a:rPr lang="en-US" altLang="ko-KR" sz="3000" dirty="0" smtClean="0"/>
              <a:t>    (</a:t>
            </a:r>
            <a:r>
              <a:rPr lang="en-US" altLang="ko-KR" sz="3000" dirty="0"/>
              <a:t>1</a:t>
            </a:r>
            <a:r>
              <a:rPr lang="ko-KR" altLang="en-US" sz="3000" dirty="0"/>
              <a:t>번 </a:t>
            </a:r>
            <a:r>
              <a:rPr lang="en-US" altLang="ko-KR" sz="3000" dirty="0"/>
              <a:t>~ 45</a:t>
            </a:r>
            <a:r>
              <a:rPr lang="ko-KR" altLang="en-US" sz="3000" dirty="0"/>
              <a:t>번 중 </a:t>
            </a:r>
            <a:r>
              <a:rPr lang="en-US" altLang="ko-KR" sz="3000" dirty="0"/>
              <a:t>6</a:t>
            </a:r>
            <a:r>
              <a:rPr lang="ko-KR" altLang="en-US" sz="3000" dirty="0"/>
              <a:t>개의 번호를 추첨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609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800" dirty="0" err="1" smtClean="0"/>
              <a:t>리터럴</a:t>
            </a:r>
            <a:r>
              <a:rPr lang="ko-KR" altLang="en-US" sz="2800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가장 간단하고 빠른 방법이며</a:t>
            </a:r>
            <a:r>
              <a:rPr lang="en-US" altLang="ko-KR" sz="2400" dirty="0" smtClean="0"/>
              <a:t>, {</a:t>
            </a:r>
            <a:r>
              <a:rPr lang="ko-KR" altLang="en-US" sz="2400" dirty="0" smtClean="0"/>
              <a:t>이름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값 </a:t>
            </a:r>
            <a:r>
              <a:rPr lang="en-US" altLang="ko-KR" sz="2400" dirty="0" smtClean="0"/>
              <a:t>,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…} </a:t>
            </a:r>
            <a:r>
              <a:rPr lang="ko-KR" altLang="en-US" sz="2400" dirty="0" smtClean="0"/>
              <a:t>형태로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반복적인 인스턴스화가 필요 없는 단일 </a:t>
            </a:r>
            <a:r>
              <a:rPr lang="ko-KR" altLang="en-US" sz="2400" dirty="0" err="1" smtClean="0"/>
              <a:t>독립형</a:t>
            </a:r>
            <a:r>
              <a:rPr lang="ko-KR" altLang="en-US" sz="2400" dirty="0" smtClean="0"/>
              <a:t> 객체 생성에 이상적</a:t>
            </a:r>
            <a:endParaRPr lang="en-US" altLang="ko-KR" dirty="0" smtClean="0"/>
          </a:p>
          <a:p>
            <a:pPr lvl="0"/>
            <a:endParaRPr lang="en-US" altLang="ko-KR" sz="2800" dirty="0" smtClean="0"/>
          </a:p>
          <a:p>
            <a:pPr lvl="0"/>
            <a:r>
              <a:rPr lang="en-US" altLang="ko-KR" sz="2800" dirty="0" smtClean="0"/>
              <a:t>new </a:t>
            </a:r>
            <a:r>
              <a:rPr lang="ko-KR" altLang="en-US" sz="2800" dirty="0" smtClean="0"/>
              <a:t>연산자 사용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내장 객체의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이용해 객체 생성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/>
              <a:t>직접 </a:t>
            </a:r>
            <a:r>
              <a:rPr lang="ko-KR" altLang="en-US" sz="2400" dirty="0" err="1"/>
              <a:t>생성자</a:t>
            </a:r>
            <a:r>
              <a:rPr lang="ko-KR" altLang="en-US" sz="2400" dirty="0"/>
              <a:t> 함수 </a:t>
            </a:r>
            <a:r>
              <a:rPr lang="ko-KR" altLang="en-US" sz="2400" dirty="0" smtClean="0"/>
              <a:t>정의 </a:t>
            </a:r>
            <a:r>
              <a:rPr lang="ko-KR" altLang="en-US" sz="2400" dirty="0"/>
              <a:t>후 객체 생성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000" dirty="0" smtClean="0"/>
              <a:t>	 -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함수는 대문자로 정의</a:t>
            </a:r>
            <a:endParaRPr lang="en-US" altLang="ko-KR" sz="2000" dirty="0" smtClean="0"/>
          </a:p>
          <a:p>
            <a:pPr lvl="0"/>
            <a:endParaRPr lang="en-US" altLang="ko-KR" dirty="0" smtClean="0"/>
          </a:p>
          <a:p>
            <a:pPr marL="0" lvl="0" indent="0">
              <a:buNone/>
            </a:pPr>
            <a:r>
              <a:rPr lang="ko-KR" altLang="en-US" sz="2400" dirty="0" smtClean="0"/>
              <a:t>* 프로토타입이 필요 없는 간단한 객체는 </a:t>
            </a:r>
            <a:r>
              <a:rPr lang="ko-KR" altLang="en-US" sz="2400" dirty="0" err="1" smtClean="0"/>
              <a:t>리터럴</a:t>
            </a:r>
            <a:r>
              <a:rPr lang="ko-KR" altLang="en-US" sz="2400" dirty="0" smtClean="0"/>
              <a:t> 방식을 권장한다</a:t>
            </a:r>
            <a:r>
              <a:rPr lang="en-US" altLang="ko-KR" sz="2400" dirty="0" smtClean="0"/>
              <a:t>.</a:t>
            </a:r>
          </a:p>
          <a:p>
            <a:pPr marL="0" lvl="0" indent="0">
              <a:buNone/>
            </a:pPr>
            <a:endParaRPr lang="en-US" altLang="ko-KR" sz="2400" dirty="0"/>
          </a:p>
          <a:p>
            <a:pPr marL="0" lvl="0" indent="0">
              <a:buNone/>
            </a:pPr>
            <a:r>
              <a:rPr lang="ko-KR" altLang="en-US" sz="2400" dirty="0" smtClean="0"/>
              <a:t>* 객체는 일반적으로 상수로 선언하여 사용된다</a:t>
            </a:r>
            <a:r>
              <a:rPr lang="en-US" altLang="ko-KR" sz="2400" dirty="0" smtClean="0"/>
              <a:t>.</a:t>
            </a:r>
          </a:p>
          <a:p>
            <a:pPr marL="0" lv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=&gt; </a:t>
            </a:r>
            <a:r>
              <a:rPr lang="ko-KR" altLang="en-US" sz="2400" dirty="0" smtClean="0"/>
              <a:t>상수에 담긴 값은 객체가 저장된 공간을 가리키는 정보이므로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해당 객체의</a:t>
            </a:r>
            <a:endParaRPr lang="en-US" altLang="ko-KR" sz="2400" dirty="0" smtClean="0"/>
          </a:p>
          <a:p>
            <a:pPr marL="0" lvl="0" indent="0">
              <a:buNone/>
            </a:pPr>
            <a:r>
              <a:rPr lang="ko-KR" altLang="en-US" sz="2400" dirty="0" smtClean="0"/>
              <a:t>      내부 속성 정보를 변경하는 것은 가능하다</a:t>
            </a:r>
            <a:r>
              <a:rPr lang="en-US" altLang="ko-KR" sz="2400" dirty="0" smtClean="0"/>
              <a:t>. 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989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81962" y="1908819"/>
            <a:ext cx="5499315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dirty="0" err="1">
                <a:latin typeface="+mj-lt"/>
              </a:rPr>
              <a:t>const</a:t>
            </a:r>
            <a:r>
              <a:rPr lang="en-US" altLang="ko-KR" sz="2300" dirty="0">
                <a:latin typeface="+mj-lt"/>
              </a:rPr>
              <a:t> </a:t>
            </a:r>
            <a:r>
              <a:rPr lang="en-US" altLang="ko-KR" sz="2300" dirty="0" err="1">
                <a:latin typeface="+mj-lt"/>
              </a:rPr>
              <a:t>myCar</a:t>
            </a:r>
            <a:r>
              <a:rPr lang="en-US" altLang="ko-KR" sz="2300" dirty="0">
                <a:latin typeface="+mj-lt"/>
              </a:rPr>
              <a:t> = {</a:t>
            </a: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make </a:t>
            </a:r>
            <a:r>
              <a:rPr lang="en-US" altLang="ko-KR" sz="2300" dirty="0">
                <a:latin typeface="+mj-lt"/>
              </a:rPr>
              <a:t>:</a:t>
            </a:r>
            <a:r>
              <a:rPr lang="en-US" altLang="ko-KR" sz="2300" dirty="0"/>
              <a:t> </a:t>
            </a:r>
            <a:r>
              <a:rPr lang="en-US" altLang="ko-KR" sz="2300" dirty="0" smtClean="0"/>
              <a:t>“</a:t>
            </a:r>
            <a:r>
              <a:rPr lang="en-US" altLang="ko-KR" sz="2300" dirty="0" err="1"/>
              <a:t>bmw</a:t>
            </a:r>
            <a:r>
              <a:rPr lang="en-US" altLang="ko-KR" sz="2300" dirty="0" smtClean="0"/>
              <a:t>”</a:t>
            </a:r>
            <a:r>
              <a:rPr lang="en-US" altLang="ko-KR" sz="2300" dirty="0" smtClean="0">
                <a:latin typeface="+mj-lt"/>
              </a:rPr>
              <a:t>,</a:t>
            </a:r>
            <a:endParaRPr lang="en-US" altLang="ko-KR" sz="2300" dirty="0">
              <a:latin typeface="+mj-lt"/>
            </a:endParaRP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model : </a:t>
            </a:r>
            <a:r>
              <a:rPr lang="en-US" altLang="ko-KR" sz="2300" dirty="0" smtClean="0"/>
              <a:t>“</a:t>
            </a:r>
            <a:r>
              <a:rPr lang="en-US" altLang="ko-KR" sz="2300" dirty="0"/>
              <a:t>x5</a:t>
            </a:r>
            <a:r>
              <a:rPr lang="en-US" altLang="ko-KR" sz="2300" dirty="0" smtClean="0"/>
              <a:t>”</a:t>
            </a:r>
            <a:r>
              <a:rPr lang="en-US" altLang="ko-KR" sz="2300" dirty="0" smtClean="0">
                <a:latin typeface="+mj-lt"/>
              </a:rPr>
              <a:t>,</a:t>
            </a:r>
            <a:endParaRPr lang="en-US" altLang="ko-KR" sz="2300" dirty="0">
              <a:latin typeface="+mj-lt"/>
            </a:endParaRPr>
          </a:p>
          <a:p>
            <a:pPr lvl="0">
              <a:defRPr/>
            </a:pPr>
            <a:r>
              <a:rPr lang="en-US" altLang="ko-KR" sz="2300" dirty="0">
                <a:latin typeface="+mj-lt"/>
              </a:rPr>
              <a:t>  </a:t>
            </a:r>
            <a:r>
              <a:rPr lang="en-US" altLang="ko-KR" sz="2300" dirty="0" smtClean="0">
                <a:latin typeface="+mj-lt"/>
              </a:rPr>
              <a:t>	year </a:t>
            </a:r>
            <a:r>
              <a:rPr lang="en-US" altLang="ko-KR" sz="2300" dirty="0">
                <a:latin typeface="+mj-lt"/>
              </a:rPr>
              <a:t>: 2013,</a:t>
            </a: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speed </a:t>
            </a:r>
            <a:r>
              <a:rPr lang="en-US" altLang="ko-KR" sz="2300" dirty="0">
                <a:latin typeface="+mj-lt"/>
              </a:rPr>
              <a:t>: 100</a:t>
            </a: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brake </a:t>
            </a:r>
            <a:r>
              <a:rPr lang="en-US" altLang="ko-KR" sz="2300" dirty="0">
                <a:latin typeface="+mj-lt"/>
              </a:rPr>
              <a:t>: function() {</a:t>
            </a: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    </a:t>
            </a:r>
            <a:r>
              <a:rPr lang="en-US" altLang="ko-KR" sz="2300" dirty="0" err="1" smtClean="0">
                <a:latin typeface="+mj-lt"/>
              </a:rPr>
              <a:t>this.speed</a:t>
            </a:r>
            <a:r>
              <a:rPr lang="en-US" altLang="ko-KR" sz="2300" dirty="0" smtClean="0">
                <a:latin typeface="+mj-lt"/>
              </a:rPr>
              <a:t> </a:t>
            </a:r>
            <a:r>
              <a:rPr lang="en-US" altLang="ko-KR" sz="2300" dirty="0">
                <a:latin typeface="+mj-lt"/>
              </a:rPr>
              <a:t>= 0;</a:t>
            </a: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},</a:t>
            </a:r>
            <a:endParaRPr lang="en-US" altLang="ko-KR" sz="2300" dirty="0">
              <a:latin typeface="+mj-lt"/>
            </a:endParaRP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</a:t>
            </a:r>
            <a:r>
              <a:rPr lang="en-US" altLang="ko-KR" sz="2300" dirty="0" err="1" smtClean="0">
                <a:latin typeface="+mj-lt"/>
              </a:rPr>
              <a:t>accel</a:t>
            </a:r>
            <a:r>
              <a:rPr lang="en-US" altLang="ko-KR" sz="2300" dirty="0" smtClean="0">
                <a:latin typeface="+mj-lt"/>
              </a:rPr>
              <a:t> </a:t>
            </a:r>
            <a:r>
              <a:rPr lang="en-US" altLang="ko-KR" sz="2300" dirty="0">
                <a:latin typeface="+mj-lt"/>
              </a:rPr>
              <a:t>: function() {</a:t>
            </a:r>
          </a:p>
          <a:p>
            <a:pPr lvl="0">
              <a:defRPr/>
            </a:pPr>
            <a:r>
              <a:rPr lang="en-US" altLang="ko-KR" sz="2300" dirty="0">
                <a:latin typeface="+mj-lt"/>
              </a:rPr>
              <a:t> </a:t>
            </a:r>
            <a:r>
              <a:rPr lang="en-US" altLang="ko-KR" sz="2300" dirty="0" smtClean="0">
                <a:latin typeface="+mj-lt"/>
              </a:rPr>
              <a:t>	    </a:t>
            </a:r>
            <a:r>
              <a:rPr lang="en-US" altLang="ko-KR" sz="2300" dirty="0" err="1" smtClean="0">
                <a:latin typeface="+mj-lt"/>
              </a:rPr>
              <a:t>this.speed</a:t>
            </a:r>
            <a:r>
              <a:rPr lang="en-US" altLang="ko-KR" sz="2300" dirty="0" smtClean="0">
                <a:latin typeface="+mj-lt"/>
              </a:rPr>
              <a:t> </a:t>
            </a:r>
            <a:r>
              <a:rPr lang="en-US" altLang="ko-KR" sz="2300" dirty="0">
                <a:latin typeface="+mj-lt"/>
              </a:rPr>
              <a:t>= 150;</a:t>
            </a:r>
          </a:p>
          <a:p>
            <a:pPr lvl="0">
              <a:defRPr/>
            </a:pPr>
            <a:r>
              <a:rPr lang="en-US" altLang="ko-KR" sz="2300" dirty="0">
                <a:latin typeface="+mj-lt"/>
              </a:rPr>
              <a:t>  </a:t>
            </a:r>
            <a:r>
              <a:rPr lang="en-US" altLang="ko-KR" sz="2300" dirty="0" smtClean="0">
                <a:latin typeface="+mj-lt"/>
              </a:rPr>
              <a:t>	}</a:t>
            </a:r>
            <a:endParaRPr lang="en-US" altLang="ko-KR" sz="2300" dirty="0">
              <a:latin typeface="+mj-lt"/>
            </a:endParaRPr>
          </a:p>
          <a:p>
            <a:pPr lvl="0">
              <a:defRPr/>
            </a:pPr>
            <a:endParaRPr lang="en-US" altLang="ko-KR" sz="2300" dirty="0">
              <a:latin typeface="+mj-lt"/>
            </a:endParaRPr>
          </a:p>
          <a:p>
            <a:pPr lvl="0">
              <a:defRPr/>
            </a:pPr>
            <a:r>
              <a:rPr lang="en-US" altLang="ko-KR" sz="2000" dirty="0" smtClean="0">
                <a:latin typeface="+mj-lt"/>
              </a:rPr>
              <a:t>	//</a:t>
            </a:r>
            <a:r>
              <a:rPr lang="en-US" altLang="ko-KR" sz="2000" dirty="0">
                <a:latin typeface="+mj-lt"/>
              </a:rPr>
              <a:t>ES6 </a:t>
            </a:r>
            <a:r>
              <a:rPr lang="ko-KR" altLang="en-US" sz="2000" dirty="0" err="1">
                <a:latin typeface="+mj-lt"/>
              </a:rPr>
              <a:t>축약방식</a:t>
            </a:r>
            <a:r>
              <a:rPr lang="en-US" altLang="ko-KR" sz="2000" dirty="0">
                <a:latin typeface="+mj-lt"/>
              </a:rPr>
              <a:t>(function </a:t>
            </a:r>
            <a:r>
              <a:rPr lang="ko-KR" altLang="en-US" sz="2000" dirty="0">
                <a:latin typeface="+mj-lt"/>
              </a:rPr>
              <a:t>키워드 생략</a:t>
            </a:r>
            <a:r>
              <a:rPr lang="en-US" altLang="ko-KR" sz="2000" dirty="0" smtClean="0">
                <a:latin typeface="+mj-lt"/>
              </a:rPr>
              <a:t>)</a:t>
            </a: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brake</a:t>
            </a:r>
            <a:r>
              <a:rPr lang="en-US" altLang="ko-KR" sz="2300" dirty="0">
                <a:latin typeface="+mj-lt"/>
              </a:rPr>
              <a:t>() { </a:t>
            </a:r>
            <a:r>
              <a:rPr lang="en-US" altLang="ko-KR" sz="2300" dirty="0" err="1">
                <a:latin typeface="+mj-lt"/>
              </a:rPr>
              <a:t>this.speed</a:t>
            </a:r>
            <a:r>
              <a:rPr lang="en-US" altLang="ko-KR" sz="2300" dirty="0">
                <a:latin typeface="+mj-lt"/>
              </a:rPr>
              <a:t> = 0; },  </a:t>
            </a:r>
          </a:p>
          <a:p>
            <a:pPr lvl="0">
              <a:defRPr/>
            </a:pPr>
            <a:r>
              <a:rPr lang="en-US" altLang="ko-KR" sz="2300" dirty="0" smtClean="0">
                <a:latin typeface="+mj-lt"/>
              </a:rPr>
              <a:t>	</a:t>
            </a:r>
            <a:r>
              <a:rPr lang="en-US" altLang="ko-KR" sz="2300" dirty="0" err="1" smtClean="0">
                <a:latin typeface="+mj-lt"/>
              </a:rPr>
              <a:t>accel</a:t>
            </a:r>
            <a:r>
              <a:rPr lang="en-US" altLang="ko-KR" sz="2300" dirty="0">
                <a:latin typeface="+mj-lt"/>
              </a:rPr>
              <a:t>() { </a:t>
            </a:r>
            <a:r>
              <a:rPr lang="en-US" altLang="ko-KR" sz="2300" dirty="0" err="1">
                <a:latin typeface="+mj-lt"/>
              </a:rPr>
              <a:t>this.speed</a:t>
            </a:r>
            <a:r>
              <a:rPr lang="en-US" altLang="ko-KR" sz="2300" dirty="0">
                <a:latin typeface="+mj-lt"/>
              </a:rPr>
              <a:t> = 150; }</a:t>
            </a:r>
          </a:p>
          <a:p>
            <a:pPr lvl="0">
              <a:defRPr/>
            </a:pPr>
            <a:r>
              <a:rPr lang="en-US" altLang="ko-KR" sz="2300" dirty="0">
                <a:latin typeface="+mj-lt"/>
              </a:rPr>
              <a:t>};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1086890" y="1908819"/>
            <a:ext cx="4399510" cy="4635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400" dirty="0" smtClean="0">
                <a:latin typeface="+mj-lt"/>
              </a:rPr>
              <a:t>ex)</a:t>
            </a: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</a:t>
            </a:r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instance</a:t>
            </a:r>
            <a:r>
              <a:rPr lang="ko-KR" altLang="en-US" sz="2400" dirty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= {</a:t>
            </a:r>
          </a:p>
          <a:p>
            <a:pPr lvl="0">
              <a:defRPr/>
            </a:pPr>
            <a:endParaRPr lang="en-US" altLang="ko-KR" sz="2400" dirty="0">
              <a:latin typeface="+mj-lt"/>
            </a:endParaRP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	</a:t>
            </a:r>
            <a:r>
              <a:rPr lang="en-US" altLang="ko-KR" sz="2400" dirty="0" smtClean="0">
                <a:latin typeface="+mj-lt"/>
              </a:rPr>
              <a:t>property1 </a:t>
            </a:r>
            <a:r>
              <a:rPr lang="en-US" altLang="ko-KR" sz="2400" dirty="0">
                <a:latin typeface="+mj-lt"/>
              </a:rPr>
              <a:t>: </a:t>
            </a:r>
            <a:r>
              <a:rPr lang="ko-KR" altLang="en-US" sz="2400" dirty="0">
                <a:latin typeface="+mj-lt"/>
              </a:rPr>
              <a:t>초기값</a:t>
            </a:r>
            <a:r>
              <a:rPr lang="en-US" altLang="ko-KR" sz="2400" dirty="0" smtClean="0">
                <a:latin typeface="+mj-lt"/>
              </a:rPr>
              <a:t>,</a:t>
            </a: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	</a:t>
            </a:r>
            <a:r>
              <a:rPr lang="en-US" altLang="ko-KR" sz="2400" dirty="0" smtClean="0">
                <a:latin typeface="+mj-lt"/>
              </a:rPr>
              <a:t>property2 : </a:t>
            </a:r>
            <a:r>
              <a:rPr lang="ko-KR" altLang="en-US" sz="2400" dirty="0" smtClean="0">
                <a:latin typeface="+mj-lt"/>
              </a:rPr>
              <a:t>초기값</a:t>
            </a:r>
            <a:r>
              <a:rPr lang="en-US" altLang="ko-KR" sz="2400" dirty="0" smtClean="0">
                <a:latin typeface="+mj-lt"/>
              </a:rPr>
              <a:t>,</a:t>
            </a:r>
          </a:p>
          <a:p>
            <a:pPr lvl="0">
              <a:defRPr/>
            </a:pPr>
            <a:endParaRPr lang="en-US" altLang="ko-KR" sz="2400" dirty="0">
              <a:latin typeface="+mj-lt"/>
            </a:endParaRP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	</a:t>
            </a:r>
            <a:r>
              <a:rPr lang="en-US" altLang="ko-KR" sz="2400" dirty="0" smtClean="0">
                <a:latin typeface="+mj-lt"/>
              </a:rPr>
              <a:t>method1 </a:t>
            </a:r>
            <a:r>
              <a:rPr lang="en-US" altLang="ko-KR" sz="2400" dirty="0">
                <a:latin typeface="+mj-lt"/>
              </a:rPr>
              <a:t>: function() {</a:t>
            </a: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  </a:t>
            </a:r>
            <a:r>
              <a:rPr lang="en-US" altLang="ko-KR" sz="2400" dirty="0" smtClean="0">
                <a:latin typeface="+mj-lt"/>
              </a:rPr>
              <a:t>	},</a:t>
            </a:r>
            <a:endParaRPr lang="en-US" altLang="ko-KR" sz="2400" dirty="0">
              <a:latin typeface="+mj-lt"/>
            </a:endParaRPr>
          </a:p>
          <a:p>
            <a:pPr lvl="0">
              <a:defRPr/>
            </a:pPr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smtClean="0">
                <a:latin typeface="+mj-lt"/>
              </a:rPr>
              <a:t>	method2 </a:t>
            </a:r>
            <a:r>
              <a:rPr lang="en-US" altLang="ko-KR" sz="2400" dirty="0">
                <a:latin typeface="+mj-lt"/>
              </a:rPr>
              <a:t>: function() {</a:t>
            </a: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  </a:t>
            </a:r>
            <a:r>
              <a:rPr lang="en-US" altLang="ko-KR" sz="2400" dirty="0" smtClean="0">
                <a:latin typeface="+mj-lt"/>
              </a:rPr>
              <a:t>	}</a:t>
            </a:r>
            <a:endParaRPr lang="en-US" altLang="ko-KR" sz="2400" dirty="0">
              <a:latin typeface="+mj-lt"/>
            </a:endParaRPr>
          </a:p>
          <a:p>
            <a:pPr lvl="0">
              <a:defRPr/>
            </a:pP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}</a:t>
            </a:r>
            <a:endParaRPr lang="en-US" altLang="ko-KR" sz="2400" dirty="0">
              <a:latin typeface="+mj-lt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리터럴을 이용한 객체 생성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1086890" y="6761371"/>
            <a:ext cx="43995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 smtClean="0"/>
              <a:t>객체 속성 값에 접근하기 </a:t>
            </a:r>
            <a:endParaRPr lang="ko-KR" altLang="en-US" sz="2000" dirty="0"/>
          </a:p>
          <a:p>
            <a:pPr lvl="0">
              <a:defRPr/>
            </a:pPr>
            <a:r>
              <a:rPr lang="en-US" altLang="ko-KR" sz="2000" dirty="0" err="1" smtClean="0"/>
              <a:t>myCar.make</a:t>
            </a:r>
            <a:r>
              <a:rPr lang="ko-KR" altLang="en-US" sz="2000" dirty="0" smtClean="0"/>
              <a:t>   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[‘make</a:t>
            </a:r>
            <a:r>
              <a:rPr lang="en-US" altLang="ko-KR" sz="2000" dirty="0"/>
              <a:t>’]</a:t>
            </a:r>
          </a:p>
          <a:p>
            <a:pPr lvl="0">
              <a:defRPr/>
            </a:pPr>
            <a:r>
              <a:rPr lang="en-US" altLang="ko-KR" sz="2000" dirty="0" err="1"/>
              <a:t>myCar.model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myCar</a:t>
            </a:r>
            <a:r>
              <a:rPr lang="en-US" altLang="ko-KR" sz="2000" dirty="0" smtClean="0"/>
              <a:t>[‘model</a:t>
            </a:r>
            <a:r>
              <a:rPr lang="en-US" altLang="ko-KR" sz="2000" dirty="0"/>
              <a:t>’]</a:t>
            </a:r>
          </a:p>
          <a:p>
            <a:pPr lvl="0">
              <a:defRPr/>
            </a:pPr>
            <a:r>
              <a:rPr lang="en-US" altLang="ko-KR" sz="2000" dirty="0" err="1"/>
              <a:t>myCar.year</a:t>
            </a:r>
            <a:r>
              <a:rPr lang="en-US" altLang="ko-KR" sz="2000" dirty="0"/>
              <a:t>      </a:t>
            </a:r>
            <a:r>
              <a:rPr lang="en-US" altLang="ko-KR" sz="2000" dirty="0" err="1"/>
              <a:t>myCar</a:t>
            </a:r>
            <a:r>
              <a:rPr lang="en-US" altLang="ko-KR" sz="2000" dirty="0" smtClean="0"/>
              <a:t>[‘year</a:t>
            </a:r>
            <a:r>
              <a:rPr lang="en-US" altLang="ko-KR" sz="2000" dirty="0"/>
              <a:t>’]</a:t>
            </a:r>
          </a:p>
          <a:p>
            <a:pPr lvl="0">
              <a:defRPr/>
            </a:pPr>
            <a:r>
              <a:rPr lang="en-US" altLang="ko-KR" sz="2000" dirty="0" err="1"/>
              <a:t>myCar.speed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myCar</a:t>
            </a:r>
            <a:r>
              <a:rPr lang="en-US" altLang="ko-KR" sz="2000" dirty="0" smtClean="0"/>
              <a:t>[‘speed</a:t>
            </a:r>
            <a:r>
              <a:rPr lang="en-US" altLang="ko-KR" sz="2000" dirty="0"/>
              <a:t>’]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객체 </a:t>
            </a:r>
            <a:r>
              <a:rPr lang="ko-KR" altLang="en-US" dirty="0" smtClean="0"/>
              <a:t>순회 </a:t>
            </a:r>
            <a:r>
              <a:rPr lang="en-US" altLang="ko-KR" dirty="0" smtClean="0"/>
              <a:t>for/in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500" dirty="0"/>
              <a:t>for / in : </a:t>
            </a:r>
            <a:r>
              <a:rPr lang="ko-KR" altLang="en-US" sz="2500" dirty="0"/>
              <a:t>해당 객체의 모든 열거 가능한 속성을 순회한다</a:t>
            </a:r>
            <a:r>
              <a:rPr lang="en-US" altLang="ko-KR" sz="2500" dirty="0"/>
              <a:t>.</a:t>
            </a:r>
          </a:p>
          <a:p>
            <a:pPr lvl="1">
              <a:defRPr/>
            </a:pPr>
            <a:r>
              <a:rPr lang="ko-KR" altLang="en-US" sz="2500" dirty="0"/>
              <a:t>객체의 열거할 수 있는 </a:t>
            </a:r>
            <a:r>
              <a:rPr lang="ko-KR" altLang="en-US" sz="2500" dirty="0">
                <a:solidFill>
                  <a:schemeClr val="dk2"/>
                </a:solidFill>
              </a:rPr>
              <a:t>속성 이름</a:t>
            </a:r>
            <a:r>
              <a:rPr lang="ko-KR" altLang="en-US" sz="2500" dirty="0"/>
              <a:t>을 지정 </a:t>
            </a:r>
            <a:r>
              <a:rPr lang="ko-KR" altLang="en-US" sz="2500" dirty="0">
                <a:solidFill>
                  <a:schemeClr val="dk2"/>
                </a:solidFill>
              </a:rPr>
              <a:t>변수에 대입</a:t>
            </a:r>
          </a:p>
          <a:p>
            <a:pPr lvl="1">
              <a:defRPr/>
            </a:pPr>
            <a:r>
              <a:rPr lang="ko-KR" altLang="en-US" sz="2500" dirty="0"/>
              <a:t>대입 받은 </a:t>
            </a:r>
            <a:r>
              <a:rPr lang="ko-KR" altLang="en-US" sz="2500" dirty="0">
                <a:solidFill>
                  <a:schemeClr val="dk2"/>
                </a:solidFill>
              </a:rPr>
              <a:t>변수</a:t>
            </a:r>
            <a:r>
              <a:rPr lang="ko-KR" altLang="en-US" sz="2500" dirty="0"/>
              <a:t>를 이용해 </a:t>
            </a:r>
            <a:r>
              <a:rPr lang="ko-KR" altLang="en-US" sz="2500" dirty="0" err="1"/>
              <a:t>반복문</a:t>
            </a:r>
            <a:r>
              <a:rPr lang="ko-KR" altLang="en-US" sz="2500" dirty="0"/>
              <a:t> 안에서 </a:t>
            </a:r>
            <a:r>
              <a:rPr lang="ko-KR" altLang="en-US" sz="2500" dirty="0">
                <a:solidFill>
                  <a:schemeClr val="dk2"/>
                </a:solidFill>
              </a:rPr>
              <a:t>속성에 순차적</a:t>
            </a:r>
            <a:r>
              <a:rPr lang="ko-KR" altLang="en-US" sz="2500" dirty="0"/>
              <a:t>으로 접근</a:t>
            </a:r>
          </a:p>
          <a:p>
            <a:pPr lvl="1">
              <a:defRPr/>
            </a:pPr>
            <a:r>
              <a:rPr lang="ko-KR" altLang="en-US" sz="2500" dirty="0"/>
              <a:t>배열도 객체이기 때문에 배열에서도 가능 </a:t>
            </a:r>
            <a:endParaRPr lang="en-US" altLang="ko-KR" sz="2500" dirty="0" smtClean="0"/>
          </a:p>
          <a:p>
            <a:pPr lvl="1">
              <a:defRPr/>
            </a:pPr>
            <a:endParaRPr lang="ko-KR" altLang="en-US" sz="2500" dirty="0"/>
          </a:p>
          <a:p>
            <a:pPr marL="0" lvl="0" indent="0">
              <a:buNone/>
              <a:defRPr/>
            </a:pPr>
            <a:r>
              <a:rPr lang="en-US" altLang="ko-KR" sz="2400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Arial"/>
              </a:rPr>
              <a:t>   &lt;</a:t>
            </a:r>
            <a:r>
              <a:rPr lang="en-US" altLang="ko-KR" sz="2400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Arial"/>
              </a:rPr>
              <a:t>    </a:t>
            </a:r>
            <a:r>
              <a:rPr lang="en-US" altLang="ko-KR" sz="2400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dirty="0" err="1">
                <a:latin typeface="Arial"/>
              </a:rPr>
              <a:t>myCar</a:t>
            </a:r>
            <a:r>
              <a:rPr lang="en-US" altLang="ko-KR" sz="2400" dirty="0">
                <a:latin typeface="Arial"/>
              </a:rPr>
              <a:t> = { make: </a:t>
            </a:r>
            <a:r>
              <a:rPr lang="en-US" altLang="ko-KR" sz="2400" dirty="0">
                <a:solidFill>
                  <a:srgbClr val="CC9900"/>
                </a:solidFill>
                <a:latin typeface="Arial"/>
              </a:rPr>
              <a:t>"BMW"</a:t>
            </a:r>
            <a:r>
              <a:rPr lang="en-US" altLang="ko-KR" sz="2400" dirty="0">
                <a:latin typeface="Arial"/>
              </a:rPr>
              <a:t>, model: </a:t>
            </a:r>
            <a:r>
              <a:rPr lang="en-US" altLang="ko-KR" sz="2400" dirty="0">
                <a:solidFill>
                  <a:srgbClr val="CC9900"/>
                </a:solidFill>
                <a:latin typeface="Arial"/>
              </a:rPr>
              <a:t>"X5"</a:t>
            </a:r>
            <a:r>
              <a:rPr lang="en-US" altLang="ko-KR" sz="2400" dirty="0">
                <a:latin typeface="Arial"/>
              </a:rPr>
              <a:t>, year: 2013 };</a:t>
            </a: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Arial"/>
              </a:rPr>
              <a:t>    </a:t>
            </a:r>
            <a:r>
              <a:rPr lang="en-US" altLang="ko-KR" sz="2400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dirty="0">
                <a:latin typeface="Arial"/>
              </a:rPr>
              <a:t> txt = </a:t>
            </a:r>
            <a:r>
              <a:rPr lang="en-US" altLang="ko-KR" sz="2400" dirty="0">
                <a:solidFill>
                  <a:srgbClr val="CC9900"/>
                </a:solidFill>
                <a:latin typeface="Arial"/>
              </a:rPr>
              <a:t>""</a:t>
            </a:r>
            <a:r>
              <a:rPr lang="en-US" altLang="ko-KR" sz="2400" dirty="0">
                <a:latin typeface="Arial"/>
              </a:rPr>
              <a:t>;</a:t>
            </a: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Arial"/>
              </a:rPr>
              <a:t>    </a:t>
            </a:r>
            <a:r>
              <a:rPr lang="en-US" altLang="ko-KR" sz="2400" i="1" dirty="0">
                <a:solidFill>
                  <a:srgbClr val="000099"/>
                </a:solidFill>
                <a:latin typeface="Arial"/>
              </a:rPr>
              <a:t>for</a:t>
            </a:r>
            <a:r>
              <a:rPr lang="en-US" altLang="ko-KR" sz="2400" dirty="0">
                <a:latin typeface="Arial"/>
              </a:rPr>
              <a:t> (</a:t>
            </a:r>
            <a:r>
              <a:rPr lang="en-US" altLang="ko-KR" sz="2400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dirty="0">
                <a:solidFill>
                  <a:schemeClr val="dk2"/>
                </a:solidFill>
                <a:latin typeface="Arial"/>
              </a:rPr>
              <a:t>x</a:t>
            </a: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i="1" dirty="0">
                <a:solidFill>
                  <a:srgbClr val="000099"/>
                </a:solidFill>
                <a:latin typeface="Arial"/>
              </a:rPr>
              <a:t>in</a:t>
            </a: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dirty="0" err="1">
                <a:latin typeface="Arial"/>
              </a:rPr>
              <a:t>myCar</a:t>
            </a:r>
            <a:r>
              <a:rPr lang="en-US" altLang="ko-KR" sz="2400" dirty="0">
                <a:latin typeface="Arial"/>
              </a:rPr>
              <a:t>) {</a:t>
            </a:r>
          </a:p>
          <a:p>
            <a:pPr marL="0" lvl="0" indent="0">
              <a:buNone/>
              <a:defRPr/>
            </a:pPr>
            <a:r>
              <a:rPr lang="ko-KR" altLang="en-US" sz="2400" dirty="0">
                <a:latin typeface="Arial"/>
              </a:rPr>
              <a:t>        </a:t>
            </a:r>
            <a:r>
              <a:rPr lang="en-US" altLang="ko-KR" sz="2400" dirty="0">
                <a:latin typeface="Arial"/>
              </a:rPr>
              <a:t>//</a:t>
            </a:r>
            <a:r>
              <a:rPr lang="ko-KR" altLang="en-US" sz="2400" dirty="0">
                <a:latin typeface="Arial"/>
              </a:rPr>
              <a:t> </a:t>
            </a:r>
            <a:r>
              <a:rPr lang="en-US" altLang="ko-KR" sz="2400" dirty="0">
                <a:latin typeface="Arial"/>
              </a:rPr>
              <a:t>txt += `${x} &lt;</a:t>
            </a:r>
            <a:r>
              <a:rPr lang="en-US" altLang="ko-KR" sz="2400" dirty="0" err="1">
                <a:latin typeface="Arial"/>
              </a:rPr>
              <a:t>br</a:t>
            </a:r>
            <a:r>
              <a:rPr lang="en-US" altLang="ko-KR" sz="2400" dirty="0" smtClean="0">
                <a:latin typeface="Arial"/>
              </a:rPr>
              <a:t>&gt;`;  // x</a:t>
            </a:r>
            <a:r>
              <a:rPr lang="ko-KR" altLang="en-US" sz="2400" dirty="0" smtClean="0">
                <a:latin typeface="Arial"/>
              </a:rPr>
              <a:t>변수에</a:t>
            </a:r>
            <a:r>
              <a:rPr lang="en-US" altLang="ko-KR" sz="2400" dirty="0" smtClean="0">
                <a:latin typeface="Arial"/>
              </a:rPr>
              <a:t> </a:t>
            </a:r>
            <a:r>
              <a:rPr lang="en-US" altLang="ko-KR" sz="2400" dirty="0" err="1">
                <a:latin typeface="Arial"/>
              </a:rPr>
              <a:t>myCar</a:t>
            </a:r>
            <a:r>
              <a:rPr lang="ko-KR" altLang="en-US" sz="2400" dirty="0">
                <a:latin typeface="Arial"/>
              </a:rPr>
              <a:t>의 </a:t>
            </a:r>
            <a:r>
              <a:rPr lang="ko-KR" altLang="en-US" sz="2400" dirty="0" smtClean="0">
                <a:latin typeface="Arial"/>
              </a:rPr>
              <a:t>속성 이름이 담겨있다</a:t>
            </a:r>
            <a:r>
              <a:rPr lang="en-US" altLang="ko-KR" sz="2400" dirty="0" smtClean="0">
                <a:latin typeface="Arial"/>
              </a:rPr>
              <a:t>    </a:t>
            </a:r>
            <a:r>
              <a:rPr lang="en-US" altLang="ko-KR" sz="2400" dirty="0">
                <a:latin typeface="Arial"/>
              </a:rPr>
              <a:t>	</a:t>
            </a:r>
            <a:endParaRPr lang="en-US" altLang="ko-KR" sz="2400" dirty="0" smtClean="0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Arial"/>
              </a:rPr>
              <a:t>	</a:t>
            </a:r>
            <a:r>
              <a:rPr lang="en-US" altLang="ko-KR" sz="2400" dirty="0" smtClean="0">
                <a:latin typeface="Arial"/>
              </a:rPr>
              <a:t>txt </a:t>
            </a:r>
            <a:r>
              <a:rPr lang="en-US" altLang="ko-KR" sz="2400" dirty="0">
                <a:latin typeface="Arial"/>
              </a:rPr>
              <a:t>+= `</a:t>
            </a:r>
            <a:r>
              <a:rPr lang="en-US" altLang="ko-KR" sz="2400" dirty="0" err="1">
                <a:latin typeface="Arial"/>
              </a:rPr>
              <a:t>myCar</a:t>
            </a:r>
            <a:r>
              <a:rPr lang="en-US" altLang="ko-KR" sz="2400" dirty="0">
                <a:latin typeface="Arial"/>
              </a:rPr>
              <a:t>[${x}] :  ${</a:t>
            </a:r>
            <a:r>
              <a:rPr lang="en-US" altLang="ko-KR" sz="2400" dirty="0" err="1">
                <a:latin typeface="Arial"/>
              </a:rPr>
              <a:t>myCar</a:t>
            </a:r>
            <a:r>
              <a:rPr lang="en-US" altLang="ko-KR" sz="2400" dirty="0">
                <a:latin typeface="Arial"/>
              </a:rPr>
              <a:t>[x]} &lt;</a:t>
            </a:r>
            <a:r>
              <a:rPr lang="en-US" altLang="ko-KR" sz="2400" dirty="0" err="1">
                <a:latin typeface="Arial"/>
              </a:rPr>
              <a:t>br</a:t>
            </a:r>
            <a:r>
              <a:rPr lang="en-US" altLang="ko-KR" sz="2400" dirty="0" smtClean="0">
                <a:latin typeface="Arial"/>
              </a:rPr>
              <a:t>&gt;`;</a:t>
            </a:r>
            <a:endParaRPr lang="en-US" altLang="ko-KR" sz="2400" dirty="0">
              <a:latin typeface="Arial"/>
            </a:endParaRP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Arial"/>
              </a:rPr>
              <a:t>    }</a:t>
            </a:r>
          </a:p>
          <a:p>
            <a:pPr marL="0" lvl="0" indent="0">
              <a:buNone/>
              <a:defRPr/>
            </a:pPr>
            <a:r>
              <a:rPr lang="en-US" altLang="ko-KR" sz="2400" dirty="0">
                <a:latin typeface="Arial"/>
              </a:rPr>
              <a:t>    </a:t>
            </a:r>
            <a:r>
              <a:rPr lang="en-US" altLang="ko-KR" sz="2400" dirty="0" err="1">
                <a:latin typeface="Arial"/>
              </a:rPr>
              <a:t>document.write</a:t>
            </a:r>
            <a:r>
              <a:rPr lang="en-US" altLang="ko-KR" sz="2400" dirty="0">
                <a:latin typeface="Arial"/>
              </a:rPr>
              <a:t>(txt);</a:t>
            </a:r>
          </a:p>
          <a:p>
            <a:pPr marL="0" lvl="0" indent="0">
              <a:buNone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Arial"/>
              </a:rPr>
              <a:t>    &lt;/</a:t>
            </a:r>
            <a:r>
              <a:rPr lang="en-US" altLang="ko-KR" sz="2400" dirty="0">
                <a:solidFill>
                  <a:srgbClr val="0000FF"/>
                </a:solidFill>
                <a:latin typeface="Arial"/>
              </a:rPr>
              <a:t>script&gt;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46554" y="6574517"/>
            <a:ext cx="2836363" cy="1277922"/>
          </a:xfrm>
          <a:prstGeom prst="rect">
            <a:avLst/>
          </a:prstGeom>
          <a:ln w="76200">
            <a:solidFill>
              <a:srgbClr val="FF843A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객체 </a:t>
            </a:r>
            <a:r>
              <a:rPr lang="ko-KR" altLang="en-US" dirty="0" smtClean="0"/>
              <a:t>순회 </a:t>
            </a:r>
            <a:r>
              <a:rPr lang="en-US" altLang="ko-KR" dirty="0" smtClean="0"/>
              <a:t>Object (1/2)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500" dirty="0" err="1" smtClean="0">
                <a:solidFill>
                  <a:srgbClr val="FF0000"/>
                </a:solidFill>
              </a:rPr>
              <a:t>이터러블</a:t>
            </a:r>
            <a:r>
              <a:rPr lang="en-US" altLang="ko-KR" sz="2500" dirty="0" smtClean="0"/>
              <a:t>(</a:t>
            </a:r>
            <a:r>
              <a:rPr lang="en-US" altLang="ko-KR" sz="2500" dirty="0" err="1" smtClean="0"/>
              <a:t>iterable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객체를 순회하는 </a:t>
            </a:r>
            <a:r>
              <a:rPr lang="ko-KR" altLang="en-US" sz="2500" dirty="0" err="1" smtClean="0"/>
              <a:t>반복문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for/of</a:t>
            </a:r>
          </a:p>
          <a:p>
            <a:pPr lvl="0">
              <a:defRPr/>
            </a:pPr>
            <a:r>
              <a:rPr lang="ko-KR" altLang="en-US" sz="2500" dirty="0" err="1" smtClean="0"/>
              <a:t>이터러블</a:t>
            </a:r>
            <a:r>
              <a:rPr lang="ko-KR" altLang="en-US" sz="2500" dirty="0" smtClean="0"/>
              <a:t> 객체의 종류</a:t>
            </a:r>
            <a:r>
              <a:rPr lang="en-US" altLang="ko-KR" sz="2500" dirty="0" smtClean="0"/>
              <a:t>: </a:t>
            </a:r>
            <a:r>
              <a:rPr lang="ko-KR" altLang="en-US" sz="2500" dirty="0" smtClean="0">
                <a:solidFill>
                  <a:srgbClr val="FF0000"/>
                </a:solidFill>
              </a:rPr>
              <a:t>배열</a:t>
            </a:r>
            <a:r>
              <a:rPr lang="en-US" altLang="ko-KR" sz="2500" dirty="0" smtClean="0">
                <a:solidFill>
                  <a:srgbClr val="FF0000"/>
                </a:solidFill>
              </a:rPr>
              <a:t>, </a:t>
            </a:r>
            <a:r>
              <a:rPr lang="ko-KR" altLang="en-US" sz="2500" dirty="0" smtClean="0">
                <a:solidFill>
                  <a:srgbClr val="FF0000"/>
                </a:solidFill>
              </a:rPr>
              <a:t>문자열</a:t>
            </a:r>
            <a:r>
              <a:rPr lang="en-US" altLang="ko-KR" sz="2500" dirty="0" smtClean="0">
                <a:solidFill>
                  <a:srgbClr val="FF0000"/>
                </a:solidFill>
              </a:rPr>
              <a:t>, Map</a:t>
            </a:r>
            <a:r>
              <a:rPr lang="ko-KR" altLang="en-US" sz="2500" dirty="0" smtClean="0">
                <a:solidFill>
                  <a:srgbClr val="FF0000"/>
                </a:solidFill>
              </a:rPr>
              <a:t>과 </a:t>
            </a:r>
            <a:r>
              <a:rPr lang="en-US" altLang="ko-KR" sz="2500" dirty="0" smtClean="0">
                <a:solidFill>
                  <a:srgbClr val="FF0000"/>
                </a:solidFill>
              </a:rPr>
              <a:t>Set</a:t>
            </a:r>
          </a:p>
          <a:p>
            <a:pPr marL="0" indent="0">
              <a:buNone/>
              <a:defRPr/>
            </a:pPr>
            <a:r>
              <a:rPr lang="en-US" altLang="ko-KR" sz="2800" dirty="0" smtClean="0"/>
              <a:t>	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myArr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[1, ’10’, “100”, null, true, 1000];</a:t>
            </a: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for(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of </a:t>
            </a:r>
            <a:r>
              <a:rPr lang="en-US" altLang="ko-KR" sz="2000" dirty="0" err="1" smtClean="0"/>
              <a:t>myArr</a:t>
            </a:r>
            <a:r>
              <a:rPr lang="en-US" altLang="ko-KR" sz="2000" dirty="0" smtClean="0"/>
              <a:t>){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	 </a:t>
            </a:r>
            <a:r>
              <a:rPr lang="en-US" altLang="ko-KR" sz="2000" dirty="0" smtClean="0"/>
              <a:t>   console.log(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);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  <a:endParaRPr lang="en-US" altLang="ko-KR" sz="2500" dirty="0" smtClean="0"/>
          </a:p>
          <a:p>
            <a:pPr lvl="0">
              <a:defRPr/>
            </a:pPr>
            <a:endParaRPr lang="en-US" altLang="ko-KR" sz="2500" dirty="0" smtClean="0"/>
          </a:p>
          <a:p>
            <a:pPr lvl="0">
              <a:defRPr/>
            </a:pPr>
            <a:endParaRPr lang="en-US" altLang="ko-KR" sz="2500" dirty="0" smtClean="0"/>
          </a:p>
          <a:p>
            <a:pPr lvl="0">
              <a:defRPr/>
            </a:pPr>
            <a:r>
              <a:rPr lang="ko-KR" altLang="en-US" sz="2500" dirty="0" smtClean="0"/>
              <a:t>배열이 아닌 객체</a:t>
            </a:r>
            <a:r>
              <a:rPr lang="en-US" altLang="ko-KR" sz="2500" dirty="0" smtClean="0"/>
              <a:t>(</a:t>
            </a:r>
            <a:r>
              <a:rPr lang="ko-KR" altLang="en-US" sz="2500" dirty="0" smtClean="0">
                <a:solidFill>
                  <a:srgbClr val="0070C0"/>
                </a:solidFill>
              </a:rPr>
              <a:t>객체 </a:t>
            </a:r>
            <a:r>
              <a:rPr lang="ko-KR" altLang="en-US" sz="2500" dirty="0" err="1" smtClean="0">
                <a:solidFill>
                  <a:srgbClr val="0070C0"/>
                </a:solidFill>
              </a:rPr>
              <a:t>리터럴</a:t>
            </a:r>
            <a:r>
              <a:rPr lang="en-US" altLang="ko-KR" sz="2500" dirty="0" smtClean="0">
                <a:solidFill>
                  <a:srgbClr val="0070C0"/>
                </a:solidFill>
              </a:rPr>
              <a:t>, </a:t>
            </a:r>
            <a:r>
              <a:rPr lang="ko-KR" altLang="en-US" sz="2500" dirty="0" smtClean="0">
                <a:solidFill>
                  <a:srgbClr val="0070C0"/>
                </a:solidFill>
              </a:rPr>
              <a:t>클래스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는 </a:t>
            </a:r>
            <a:r>
              <a:rPr lang="ko-KR" altLang="en-US" sz="2500" dirty="0" err="1" smtClean="0"/>
              <a:t>이터러블</a:t>
            </a:r>
            <a:r>
              <a:rPr lang="ko-KR" altLang="en-US" sz="2500" dirty="0" smtClean="0"/>
              <a:t> 객체가 </a:t>
            </a:r>
            <a:r>
              <a:rPr lang="ko-KR" altLang="en-US" sz="2500" dirty="0" smtClean="0">
                <a:solidFill>
                  <a:srgbClr val="0070C0"/>
                </a:solidFill>
              </a:rPr>
              <a:t>아님</a:t>
            </a:r>
            <a:endParaRPr lang="en-US" altLang="ko-KR" sz="2500" dirty="0" smtClean="0">
              <a:solidFill>
                <a:srgbClr val="0070C0"/>
              </a:solidFill>
            </a:endParaRPr>
          </a:p>
          <a:p>
            <a:pPr>
              <a:defRPr/>
            </a:pPr>
            <a:r>
              <a:rPr lang="ko-KR" altLang="en-US" sz="2500" dirty="0"/>
              <a:t>인덱스정보가 없다</a:t>
            </a:r>
            <a:r>
              <a:rPr lang="en-US" altLang="ko-KR" sz="2500" dirty="0"/>
              <a:t>.</a:t>
            </a:r>
          </a:p>
          <a:p>
            <a:pPr marL="0" indent="0">
              <a:buNone/>
              <a:defRPr/>
            </a:pPr>
            <a:r>
              <a:rPr lang="en-US" altLang="ko-KR" sz="2500" dirty="0" smtClean="0"/>
              <a:t>	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myCar</a:t>
            </a:r>
            <a:r>
              <a:rPr lang="en-US" altLang="ko-KR" sz="2000" dirty="0"/>
              <a:t> = { make: “BMW”, model: “X5”, year: 2013 };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>
                <a:solidFill>
                  <a:srgbClr val="0070C0"/>
                </a:solidFill>
              </a:rPr>
              <a:t>	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myCar</a:t>
            </a:r>
            <a:r>
              <a:rPr lang="en-US" altLang="ko-KR" sz="2000" dirty="0" smtClean="0">
                <a:solidFill>
                  <a:srgbClr val="0070C0"/>
                </a:solidFill>
              </a:rPr>
              <a:t>(</a:t>
            </a:r>
            <a:r>
              <a:rPr lang="ko-KR" altLang="en-US" sz="2000" dirty="0" smtClean="0">
                <a:solidFill>
                  <a:srgbClr val="0070C0"/>
                </a:solidFill>
              </a:rPr>
              <a:t>객체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리터럴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ko-KR" altLang="en-US" sz="2000" dirty="0" smtClean="0">
                <a:solidFill>
                  <a:srgbClr val="0070C0"/>
                </a:solidFill>
              </a:rPr>
              <a:t>는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이터러블</a:t>
            </a:r>
            <a:r>
              <a:rPr lang="ko-KR" altLang="en-US" sz="2000" dirty="0" smtClean="0">
                <a:solidFill>
                  <a:srgbClr val="0070C0"/>
                </a:solidFill>
              </a:rPr>
              <a:t> 객체가 아님</a:t>
            </a:r>
            <a:r>
              <a:rPr lang="en-US" altLang="ko-KR" sz="2000" dirty="0" smtClean="0">
                <a:solidFill>
                  <a:srgbClr val="0070C0"/>
                </a:solidFill>
              </a:rPr>
              <a:t>(=for/of</a:t>
            </a:r>
            <a:r>
              <a:rPr lang="ko-KR" altLang="en-US" sz="2000" dirty="0" smtClean="0">
                <a:solidFill>
                  <a:srgbClr val="0070C0"/>
                </a:solidFill>
              </a:rPr>
              <a:t>문 대상 아님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ko-KR" altLang="en-US" sz="2000" dirty="0" smtClean="0">
                <a:solidFill>
                  <a:srgbClr val="0070C0"/>
                </a:solidFill>
              </a:rPr>
              <a:t> 오류 발생</a:t>
            </a: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for(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aa of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){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    console.log(</a:t>
            </a:r>
            <a:r>
              <a:rPr lang="en-US" altLang="ko-KR" sz="2000" dirty="0" err="1" smtClean="0"/>
              <a:t>aa.make</a:t>
            </a:r>
            <a:r>
              <a:rPr lang="en-US" altLang="ko-KR" sz="2000" dirty="0" smtClean="0"/>
              <a:t>);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}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23" y="3310780"/>
            <a:ext cx="847725" cy="164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723" y="7024429"/>
            <a:ext cx="2847975" cy="59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2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객체 </a:t>
            </a:r>
            <a:r>
              <a:rPr lang="ko-KR" altLang="en-US" dirty="0" smtClean="0"/>
              <a:t>순회 </a:t>
            </a:r>
            <a:r>
              <a:rPr lang="en-US" altLang="ko-KR" dirty="0" smtClean="0"/>
              <a:t>Object (2/2)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500" dirty="0" smtClean="0"/>
              <a:t>대체 방법</a:t>
            </a:r>
            <a:r>
              <a:rPr lang="en-US" altLang="ko-KR" sz="2500" dirty="0" smtClean="0"/>
              <a:t>1</a:t>
            </a:r>
          </a:p>
          <a:p>
            <a:pPr lvl="1">
              <a:defRPr/>
            </a:pPr>
            <a:r>
              <a:rPr lang="en-US" altLang="ko-KR" sz="1980" dirty="0" err="1"/>
              <a:t>const</a:t>
            </a:r>
            <a:r>
              <a:rPr lang="en-US" altLang="ko-KR" sz="1980" dirty="0"/>
              <a:t> keys = </a:t>
            </a:r>
            <a:r>
              <a:rPr lang="en-US" altLang="ko-KR" sz="1980" dirty="0" err="1"/>
              <a:t>Object.keys</a:t>
            </a:r>
            <a:r>
              <a:rPr lang="en-US" altLang="ko-KR" sz="1980" dirty="0"/>
              <a:t>(</a:t>
            </a:r>
            <a:r>
              <a:rPr lang="en-US" altLang="ko-KR" sz="1980" dirty="0" err="1"/>
              <a:t>obj</a:t>
            </a:r>
            <a:r>
              <a:rPr lang="en-US" altLang="ko-KR" sz="1980" dirty="0"/>
              <a:t>); //</a:t>
            </a:r>
            <a:r>
              <a:rPr lang="ko-KR" altLang="en-US" sz="1980" dirty="0"/>
              <a:t>객체의 </a:t>
            </a:r>
            <a:r>
              <a:rPr lang="ko-KR" altLang="en-US" sz="1980" dirty="0" err="1"/>
              <a:t>프로퍼티</a:t>
            </a:r>
            <a:r>
              <a:rPr lang="ko-KR" altLang="en-US" sz="1980" dirty="0"/>
              <a:t> </a:t>
            </a:r>
            <a:r>
              <a:rPr lang="ko-KR" altLang="en-US" sz="1980" dirty="0" smtClean="0"/>
              <a:t>이름들을 </a:t>
            </a:r>
            <a:r>
              <a:rPr lang="ko-KR" altLang="en-US" sz="1980" dirty="0"/>
              <a:t>배열로 반환</a:t>
            </a:r>
            <a:endParaRPr lang="en-US" altLang="ko-KR" sz="1980" dirty="0"/>
          </a:p>
          <a:p>
            <a:pPr lvl="1">
              <a:defRPr/>
            </a:pPr>
            <a:r>
              <a:rPr lang="en-US" altLang="ko-KR" sz="1980" dirty="0" err="1"/>
              <a:t>keys.forEach</a:t>
            </a:r>
            <a:r>
              <a:rPr lang="en-US" altLang="ko-KR" sz="1980" dirty="0"/>
              <a:t>(function(key, index){});</a:t>
            </a:r>
          </a:p>
          <a:p>
            <a:pPr lvl="1">
              <a:defRPr/>
            </a:pPr>
            <a:endParaRPr lang="en-US" altLang="ko-KR" sz="1980" dirty="0"/>
          </a:p>
          <a:p>
            <a:pPr lvl="1">
              <a:defRPr/>
            </a:pPr>
            <a:r>
              <a:rPr lang="en-US" altLang="ko-KR" sz="1980" dirty="0" err="1"/>
              <a:t>const</a:t>
            </a:r>
            <a:r>
              <a:rPr lang="en-US" altLang="ko-KR" sz="1980" dirty="0"/>
              <a:t> values = </a:t>
            </a:r>
            <a:r>
              <a:rPr lang="en-US" altLang="ko-KR" sz="1980" dirty="0" err="1"/>
              <a:t>Object.values</a:t>
            </a:r>
            <a:r>
              <a:rPr lang="en-US" altLang="ko-KR" sz="1980" dirty="0"/>
              <a:t>(</a:t>
            </a:r>
            <a:r>
              <a:rPr lang="en-US" altLang="ko-KR" sz="1980" dirty="0" err="1"/>
              <a:t>obj</a:t>
            </a:r>
            <a:r>
              <a:rPr lang="en-US" altLang="ko-KR" sz="1980" dirty="0"/>
              <a:t>); //</a:t>
            </a:r>
            <a:r>
              <a:rPr lang="ko-KR" altLang="en-US" sz="1980" dirty="0" err="1"/>
              <a:t>프로퍼티</a:t>
            </a:r>
            <a:r>
              <a:rPr lang="ko-KR" altLang="en-US" sz="1980" dirty="0"/>
              <a:t> 값들을 배열로 반환</a:t>
            </a:r>
            <a:endParaRPr lang="en-US" altLang="ko-KR" sz="1980" dirty="0"/>
          </a:p>
          <a:p>
            <a:pPr lvl="1">
              <a:defRPr/>
            </a:pPr>
            <a:r>
              <a:rPr lang="en-US" altLang="ko-KR" sz="1980" dirty="0" err="1"/>
              <a:t>values.forEach</a:t>
            </a:r>
            <a:r>
              <a:rPr lang="en-US" altLang="ko-KR" sz="1980" dirty="0"/>
              <a:t>(function(value, index){});</a:t>
            </a:r>
          </a:p>
          <a:p>
            <a:pPr lvl="1">
              <a:defRPr/>
            </a:pPr>
            <a:endParaRPr lang="en-US" altLang="ko-KR" sz="1980" dirty="0"/>
          </a:p>
          <a:p>
            <a:pPr lvl="1">
              <a:defRPr/>
            </a:pPr>
            <a:r>
              <a:rPr lang="en-US" altLang="ko-KR" sz="1980" dirty="0" err="1"/>
              <a:t>Const</a:t>
            </a:r>
            <a:r>
              <a:rPr lang="en-US" altLang="ko-KR" sz="1980" dirty="0"/>
              <a:t> entries = </a:t>
            </a:r>
            <a:r>
              <a:rPr lang="en-US" altLang="ko-KR" sz="1980" dirty="0" err="1"/>
              <a:t>Object.entries</a:t>
            </a:r>
            <a:r>
              <a:rPr lang="en-US" altLang="ko-KR" sz="1980" dirty="0"/>
              <a:t>(</a:t>
            </a:r>
            <a:r>
              <a:rPr lang="en-US" altLang="ko-KR" sz="1980" dirty="0" err="1"/>
              <a:t>obj</a:t>
            </a:r>
            <a:r>
              <a:rPr lang="en-US" altLang="ko-KR" sz="1980" dirty="0"/>
              <a:t>); </a:t>
            </a:r>
            <a:r>
              <a:rPr lang="en-US" altLang="ko-KR" sz="1980" dirty="0" smtClean="0"/>
              <a:t>//[</a:t>
            </a:r>
            <a:r>
              <a:rPr lang="ko-KR" altLang="en-US" sz="1980" dirty="0" err="1" smtClean="0"/>
              <a:t>프로퍼티</a:t>
            </a:r>
            <a:r>
              <a:rPr lang="ko-KR" altLang="en-US" sz="1980" dirty="0" smtClean="0"/>
              <a:t> 이름</a:t>
            </a:r>
            <a:r>
              <a:rPr lang="en-US" altLang="ko-KR" sz="1980" dirty="0"/>
              <a:t>,</a:t>
            </a:r>
            <a:r>
              <a:rPr lang="ko-KR" altLang="en-US" sz="1980" dirty="0" smtClean="0"/>
              <a:t> 값</a:t>
            </a:r>
            <a:r>
              <a:rPr lang="en-US" altLang="ko-KR" sz="1980" dirty="0" smtClean="0"/>
              <a:t>] </a:t>
            </a:r>
            <a:r>
              <a:rPr lang="ko-KR" altLang="en-US" sz="1980" dirty="0" smtClean="0"/>
              <a:t>형태의 </a:t>
            </a:r>
            <a:r>
              <a:rPr lang="ko-KR" altLang="en-US" sz="1980" dirty="0"/>
              <a:t>배열로 반환</a:t>
            </a:r>
            <a:endParaRPr lang="en-US" altLang="ko-KR" sz="1980" dirty="0"/>
          </a:p>
          <a:p>
            <a:pPr lvl="1">
              <a:defRPr/>
            </a:pPr>
            <a:r>
              <a:rPr lang="en-US" altLang="ko-KR" sz="1980" dirty="0" err="1"/>
              <a:t>Entries.forEach</a:t>
            </a:r>
            <a:r>
              <a:rPr lang="en-US" altLang="ko-KR" sz="1980" dirty="0"/>
              <a:t>(([</a:t>
            </a:r>
            <a:r>
              <a:rPr lang="en-US" altLang="ko-KR" sz="1980" dirty="0" err="1"/>
              <a:t>key,value</a:t>
            </a:r>
            <a:r>
              <a:rPr lang="en-US" altLang="ko-KR" sz="1980" dirty="0"/>
              <a:t>],index) =&gt; {});</a:t>
            </a:r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r>
              <a:rPr lang="ko-KR" altLang="en-US" sz="2500" dirty="0" smtClean="0"/>
              <a:t>대체 </a:t>
            </a:r>
            <a:r>
              <a:rPr lang="ko-KR" altLang="en-US" sz="2500" dirty="0"/>
              <a:t>방법</a:t>
            </a:r>
            <a:r>
              <a:rPr lang="en-US" altLang="ko-KR" sz="2500" dirty="0"/>
              <a:t>2</a:t>
            </a:r>
          </a:p>
          <a:p>
            <a:pPr lvl="1">
              <a:defRPr/>
            </a:pPr>
            <a:r>
              <a:rPr lang="en-US" altLang="ko-KR" sz="1980" dirty="0" smtClean="0"/>
              <a:t>for(</a:t>
            </a:r>
            <a:r>
              <a:rPr lang="en-US" altLang="ko-KR" sz="1980" dirty="0" err="1" smtClean="0"/>
              <a:t>const</a:t>
            </a:r>
            <a:r>
              <a:rPr lang="en-US" altLang="ko-KR" sz="1980" dirty="0" smtClean="0"/>
              <a:t> key of </a:t>
            </a:r>
            <a:r>
              <a:rPr lang="en-US" altLang="ko-KR" sz="1980" dirty="0" err="1" smtClean="0"/>
              <a:t>Object.keys</a:t>
            </a:r>
            <a:r>
              <a:rPr lang="en-US" altLang="ko-KR" sz="1980" dirty="0" smtClean="0"/>
              <a:t>(</a:t>
            </a:r>
            <a:r>
              <a:rPr lang="en-US" altLang="ko-KR" sz="1980" dirty="0" err="1" smtClean="0"/>
              <a:t>myCar</a:t>
            </a:r>
            <a:r>
              <a:rPr lang="en-US" altLang="ko-KR" sz="1980" dirty="0" smtClean="0"/>
              <a:t>)){ console.log(key); }</a:t>
            </a:r>
          </a:p>
          <a:p>
            <a:pPr lvl="1">
              <a:defRPr/>
            </a:pPr>
            <a:endParaRPr lang="en-US" altLang="ko-KR" sz="1980" dirty="0" smtClean="0"/>
          </a:p>
          <a:p>
            <a:pPr lvl="1">
              <a:defRPr/>
            </a:pPr>
            <a:r>
              <a:rPr lang="en-US" altLang="ko-KR" sz="1980" dirty="0"/>
              <a:t>for(</a:t>
            </a:r>
            <a:r>
              <a:rPr lang="en-US" altLang="ko-KR" sz="1980" dirty="0" err="1"/>
              <a:t>const</a:t>
            </a:r>
            <a:r>
              <a:rPr lang="en-US" altLang="ko-KR" sz="1980" dirty="0"/>
              <a:t> </a:t>
            </a:r>
            <a:r>
              <a:rPr lang="en-US" altLang="ko-KR" sz="1980" dirty="0" smtClean="0"/>
              <a:t>value </a:t>
            </a:r>
            <a:r>
              <a:rPr lang="en-US" altLang="ko-KR" sz="1980" dirty="0"/>
              <a:t>of </a:t>
            </a:r>
            <a:r>
              <a:rPr lang="en-US" altLang="ko-KR" sz="1980" dirty="0" err="1" smtClean="0"/>
              <a:t>Object.values</a:t>
            </a:r>
            <a:r>
              <a:rPr lang="en-US" altLang="ko-KR" sz="1980" dirty="0" smtClean="0"/>
              <a:t>(</a:t>
            </a:r>
            <a:r>
              <a:rPr lang="en-US" altLang="ko-KR" sz="1980" dirty="0" err="1" smtClean="0"/>
              <a:t>myCar</a:t>
            </a:r>
            <a:r>
              <a:rPr lang="en-US" altLang="ko-KR" sz="1980" dirty="0" smtClean="0"/>
              <a:t>)){ console.log(value); }</a:t>
            </a:r>
            <a:endParaRPr lang="en-US" altLang="ko-KR" sz="1980" dirty="0"/>
          </a:p>
          <a:p>
            <a:pPr lvl="1">
              <a:defRPr/>
            </a:pPr>
            <a:endParaRPr lang="en-US" altLang="ko-KR" sz="1980" dirty="0" smtClean="0"/>
          </a:p>
          <a:p>
            <a:pPr lvl="1">
              <a:defRPr/>
            </a:pPr>
            <a:r>
              <a:rPr lang="en-US" altLang="ko-KR" sz="1980" dirty="0" smtClean="0"/>
              <a:t>for(</a:t>
            </a:r>
            <a:r>
              <a:rPr lang="en-US" altLang="ko-KR" sz="1980" dirty="0" err="1" smtClean="0"/>
              <a:t>const</a:t>
            </a:r>
            <a:r>
              <a:rPr lang="en-US" altLang="ko-KR" sz="1980" dirty="0" smtClean="0"/>
              <a:t> [</a:t>
            </a:r>
            <a:r>
              <a:rPr lang="en-US" altLang="ko-KR" sz="1980" dirty="0" err="1" smtClean="0"/>
              <a:t>key,value</a:t>
            </a:r>
            <a:r>
              <a:rPr lang="en-US" altLang="ko-KR" sz="1980" dirty="0" smtClean="0"/>
              <a:t>] </a:t>
            </a:r>
            <a:r>
              <a:rPr lang="en-US" altLang="ko-KR" sz="1980" dirty="0"/>
              <a:t>of </a:t>
            </a:r>
            <a:r>
              <a:rPr lang="en-US" altLang="ko-KR" sz="1980" dirty="0" err="1" smtClean="0"/>
              <a:t>Object.entries</a:t>
            </a:r>
            <a:r>
              <a:rPr lang="en-US" altLang="ko-KR" sz="1980" dirty="0" smtClean="0"/>
              <a:t>(</a:t>
            </a:r>
            <a:r>
              <a:rPr lang="en-US" altLang="ko-KR" sz="1980" dirty="0" err="1" smtClean="0"/>
              <a:t>myCar</a:t>
            </a:r>
            <a:r>
              <a:rPr lang="en-US" altLang="ko-KR" sz="1980" dirty="0" smtClean="0"/>
              <a:t>)){ console.log(key, value); }</a:t>
            </a:r>
            <a:endParaRPr lang="en-US" altLang="ko-KR" sz="1980" dirty="0"/>
          </a:p>
          <a:p>
            <a:pPr lvl="1">
              <a:defRPr/>
            </a:pPr>
            <a:endParaRPr lang="en-US" altLang="ko-KR" sz="19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80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구조 </a:t>
            </a:r>
            <a:r>
              <a:rPr lang="ko-KR" altLang="en-US" dirty="0" smtClean="0"/>
              <a:t>분해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962934"/>
          </a:xfrm>
        </p:spPr>
        <p:txBody>
          <a:bodyPr/>
          <a:lstStyle/>
          <a:p>
            <a:pPr lvl="0">
              <a:defRPr/>
            </a:pPr>
            <a:r>
              <a:rPr lang="ko-KR" altLang="en-US" sz="2500" dirty="0" smtClean="0"/>
              <a:t>배열이나 </a:t>
            </a:r>
            <a:r>
              <a:rPr lang="ko-KR" altLang="en-US" sz="2500" dirty="0"/>
              <a:t>객체를 </a:t>
            </a:r>
            <a:r>
              <a:rPr lang="ko-KR" altLang="en-US" sz="2500" dirty="0" smtClean="0"/>
              <a:t>분해해서 </a:t>
            </a:r>
            <a:r>
              <a:rPr lang="ko-KR" altLang="en-US" sz="2500" dirty="0"/>
              <a:t>각각의 값을 개별적인 </a:t>
            </a:r>
            <a:r>
              <a:rPr lang="ko-KR" altLang="en-US" sz="2500" dirty="0" smtClean="0"/>
              <a:t>변수에 </a:t>
            </a:r>
            <a:r>
              <a:rPr lang="ko-KR" altLang="en-US" sz="2500" dirty="0"/>
              <a:t>할당하는 표현식 </a:t>
            </a:r>
            <a:endParaRPr lang="en-US" altLang="ko-KR" sz="2500" dirty="0" smtClean="0"/>
          </a:p>
          <a:p>
            <a:pPr marL="0" lvl="0" indent="0">
              <a:buNone/>
              <a:defRPr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       </a:t>
            </a:r>
            <a:r>
              <a:rPr lang="en-US" altLang="ko-KR" sz="2100" dirty="0" err="1" smtClean="0"/>
              <a:t>const</a:t>
            </a:r>
            <a:r>
              <a:rPr lang="en-US" altLang="ko-KR" sz="2100" dirty="0" smtClean="0"/>
              <a:t> </a:t>
            </a:r>
            <a:r>
              <a:rPr lang="en-US" altLang="ko-KR" sz="2100" dirty="0"/>
              <a:t>animals = {</a:t>
            </a:r>
            <a:endParaRPr lang="ko-KR" altLang="en-US" sz="2100" dirty="0"/>
          </a:p>
          <a:p>
            <a:pPr marL="0" lvl="0" indent="0">
              <a:buNone/>
              <a:defRPr/>
            </a:pPr>
            <a:r>
              <a:rPr lang="en-US" altLang="ko-KR" sz="2100" dirty="0" smtClean="0">
                <a:solidFill>
                  <a:srgbClr val="FF0000"/>
                </a:solidFill>
              </a:rPr>
              <a:t>	dog  </a:t>
            </a:r>
            <a:r>
              <a:rPr lang="en-US" altLang="ko-KR" sz="2100" dirty="0"/>
              <a:t>: “</a:t>
            </a:r>
            <a:r>
              <a:rPr lang="en-US" altLang="ko-KR" sz="2100" dirty="0" err="1"/>
              <a:t>강아지</a:t>
            </a:r>
            <a:r>
              <a:rPr lang="en-US" altLang="ko-KR" sz="2100" dirty="0"/>
              <a:t>”,</a:t>
            </a:r>
            <a:endParaRPr lang="ko-KR" altLang="en-US" sz="2100" dirty="0"/>
          </a:p>
          <a:p>
            <a:pPr marL="0" lvl="0" indent="0">
              <a:buNone/>
              <a:defRPr/>
            </a:pPr>
            <a:r>
              <a:rPr lang="en-US" altLang="ko-KR" sz="2100" dirty="0" smtClean="0">
                <a:solidFill>
                  <a:srgbClr val="FF0000"/>
                </a:solidFill>
              </a:rPr>
              <a:t>	cat   </a:t>
            </a:r>
            <a:r>
              <a:rPr lang="en-US" altLang="ko-KR" sz="2100" dirty="0"/>
              <a:t>: “</a:t>
            </a:r>
            <a:r>
              <a:rPr lang="en-US" altLang="ko-KR" sz="2100" dirty="0" err="1"/>
              <a:t>고양이</a:t>
            </a:r>
            <a:r>
              <a:rPr lang="en-US" altLang="ko-KR" sz="2100" dirty="0"/>
              <a:t>”,</a:t>
            </a:r>
            <a:endParaRPr lang="ko-KR" altLang="en-US" sz="2100" dirty="0"/>
          </a:p>
          <a:p>
            <a:pPr marL="0" lvl="0" indent="0">
              <a:buNone/>
              <a:defRPr/>
            </a:pPr>
            <a:r>
              <a:rPr lang="en-US" altLang="ko-KR" sz="2100" dirty="0" smtClean="0">
                <a:solidFill>
                  <a:srgbClr val="FF0000"/>
                </a:solidFill>
              </a:rPr>
              <a:t>	duck </a:t>
            </a:r>
            <a:r>
              <a:rPr lang="en-US" altLang="ko-KR" sz="2100" dirty="0"/>
              <a:t>: “</a:t>
            </a:r>
            <a:r>
              <a:rPr lang="en-US" altLang="ko-KR" sz="2100" dirty="0" err="1"/>
              <a:t>오리</a:t>
            </a:r>
            <a:r>
              <a:rPr lang="en-US" altLang="ko-KR" sz="2100" dirty="0"/>
              <a:t>”</a:t>
            </a:r>
            <a:endParaRPr lang="ko-KR" altLang="en-US" sz="2100" dirty="0"/>
          </a:p>
          <a:p>
            <a:pPr marL="0" lvl="0" indent="0">
              <a:buNone/>
              <a:defRPr/>
            </a:pPr>
            <a:r>
              <a:rPr lang="en-US" altLang="ko-KR" sz="2100" dirty="0"/>
              <a:t>    </a:t>
            </a:r>
            <a:r>
              <a:rPr lang="en-US" altLang="ko-KR" sz="2100" dirty="0" smtClean="0"/>
              <a:t>    };</a:t>
            </a:r>
            <a:r>
              <a:rPr lang="ko-KR" altLang="en-US" sz="2100" dirty="0" smtClean="0"/>
              <a:t>     </a:t>
            </a:r>
            <a:endParaRPr lang="ko-KR" altLang="en-US" dirty="0"/>
          </a:p>
          <a:p>
            <a:pPr lvl="1">
              <a:defRPr/>
            </a:pPr>
            <a:endParaRPr lang="en-US" altLang="ko-KR" sz="1980" dirty="0" smtClean="0"/>
          </a:p>
          <a:p>
            <a:pPr lvl="1">
              <a:defRPr/>
            </a:pPr>
            <a:r>
              <a:rPr lang="ko-KR" altLang="en-US" sz="2000" dirty="0" smtClean="0"/>
              <a:t>객체의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속성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명</a:t>
            </a:r>
            <a:r>
              <a:rPr lang="en-US" altLang="ko-KR" sz="2000" dirty="0" smtClean="0"/>
              <a:t>과 </a:t>
            </a:r>
            <a:r>
              <a:rPr lang="en-US" altLang="ko-KR" sz="2000" dirty="0" err="1" smtClean="0"/>
              <a:t>구조분해할당</a:t>
            </a:r>
            <a:r>
              <a:rPr lang="en-US" altLang="ko-KR" sz="2000" dirty="0" smtClean="0"/>
              <a:t> 시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변수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명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일치</a:t>
            </a:r>
            <a:r>
              <a:rPr lang="en-US" altLang="ko-KR" sz="2000" dirty="0" err="1" smtClean="0"/>
              <a:t>해야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한다</a:t>
            </a:r>
            <a:r>
              <a:rPr lang="en-US" altLang="ko-KR" sz="2000" dirty="0" smtClean="0"/>
              <a:t>. 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{ </a:t>
            </a:r>
            <a:r>
              <a:rPr lang="en-US" altLang="ko-KR" sz="2000" dirty="0">
                <a:solidFill>
                  <a:srgbClr val="FF0000"/>
                </a:solidFill>
              </a:rPr>
              <a:t>dog, cat, duck </a:t>
            </a:r>
            <a:r>
              <a:rPr lang="en-US" altLang="ko-KR" sz="2000" dirty="0"/>
              <a:t>} = animals;</a:t>
            </a:r>
            <a:endParaRPr lang="ko-KR" altLang="en-US" sz="2000" dirty="0"/>
          </a:p>
          <a:p>
            <a:pPr marL="0" lvl="0" indent="0">
              <a:buNone/>
              <a:defRPr/>
            </a:pPr>
            <a:r>
              <a:rPr lang="en-US" altLang="ko-KR" sz="2000" dirty="0"/>
              <a:t>	console.log(dog, cat, duck);</a:t>
            </a:r>
            <a:endParaRPr lang="ko-KR" altLang="en-US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순서는 바뀌어도 상관없다</a:t>
            </a:r>
            <a:r>
              <a:rPr lang="en-US" altLang="ko-KR" sz="2000" dirty="0" smtClean="0"/>
              <a:t>.</a:t>
            </a:r>
          </a:p>
          <a:p>
            <a:pPr marL="0" lvl="0" indent="0"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{ cat</a:t>
            </a:r>
            <a:r>
              <a:rPr lang="en-US" altLang="ko-KR" sz="2000" dirty="0"/>
              <a:t>, dog, </a:t>
            </a:r>
            <a:r>
              <a:rPr lang="en-US" altLang="ko-KR" sz="2000" dirty="0" smtClean="0"/>
              <a:t>duck } </a:t>
            </a:r>
            <a:r>
              <a:rPr lang="en-US" altLang="ko-KR" sz="2000" dirty="0"/>
              <a:t>= animals;</a:t>
            </a:r>
            <a:endParaRPr lang="ko-KR" altLang="en-US" sz="2000" dirty="0"/>
          </a:p>
          <a:p>
            <a:pPr marL="0" lvl="0" indent="0">
              <a:buNone/>
              <a:defRPr/>
            </a:pPr>
            <a:r>
              <a:rPr lang="en-US" altLang="ko-KR" sz="2000" dirty="0"/>
              <a:t>	console.log(dog, cat, duck);</a:t>
            </a:r>
            <a:endParaRPr lang="ko-KR" altLang="en-US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일부만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할당 받는 것도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lvl="0" indent="0"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{ cat</a:t>
            </a:r>
            <a:r>
              <a:rPr lang="en-US" altLang="ko-KR" sz="2000" dirty="0"/>
              <a:t>, dog </a:t>
            </a:r>
            <a:r>
              <a:rPr lang="en-US" altLang="ko-KR" sz="2000" dirty="0" smtClean="0"/>
              <a:t>} = animals;</a:t>
            </a:r>
          </a:p>
          <a:p>
            <a:pPr marL="0" lv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console.log(dog, cat);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2130</Words>
  <Application>Microsoft Office PowerPoint</Application>
  <PresentationFormat>사용자 지정</PresentationFormat>
  <Paragraphs>525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객체의 생성</vt:lpstr>
      <vt:lpstr>리터럴을 이용한 객체 생성</vt:lpstr>
      <vt:lpstr>객체 순회 for/in</vt:lpstr>
      <vt:lpstr>객체 순회 Object (1/2)</vt:lpstr>
      <vt:lpstr>객체 순회 Object (2/2)</vt:lpstr>
      <vt:lpstr>구조 분해 (1/3)</vt:lpstr>
      <vt:lpstr>구조 분해 (2/3)</vt:lpstr>
      <vt:lpstr>구조 분해 (3/3)</vt:lpstr>
      <vt:lpstr>생성자를 이용한 객체 생성 (1/2)</vt:lpstr>
      <vt:lpstr>생성자를 이용한 객체 생성 (2/2)</vt:lpstr>
      <vt:lpstr>객체에 속성과 메소드 추가</vt:lpstr>
      <vt:lpstr>자바 스크립트 내장 객체</vt:lpstr>
      <vt:lpstr>Array 객체 </vt:lpstr>
      <vt:lpstr>Array 객체의 메소드 (1/2)</vt:lpstr>
      <vt:lpstr>Array 객체의 메소드 (2/2)</vt:lpstr>
      <vt:lpstr>Array 객체 문제</vt:lpstr>
      <vt:lpstr>Array 객체의 추가 메소드</vt:lpstr>
      <vt:lpstr>Date 객체</vt:lpstr>
      <vt:lpstr>Date 객체의 메소드</vt:lpstr>
      <vt:lpstr>Date 객체 문제 1</vt:lpstr>
      <vt:lpstr>Date 객체 문제 2</vt:lpstr>
      <vt:lpstr>String 객체의 메소드 (1/2) </vt:lpstr>
      <vt:lpstr>String 객체의 메소드 (2/2)</vt:lpstr>
      <vt:lpstr>String 객체 문제</vt:lpstr>
      <vt:lpstr>Math 객체 속성</vt:lpstr>
      <vt:lpstr>Math 객체 메소드</vt:lpstr>
      <vt:lpstr>원하는 범위의 랜덤 값 생성</vt:lpstr>
      <vt:lpstr>예제</vt:lpstr>
      <vt:lpstr>Math 객체 문제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1658</cp:revision>
  <dcterms:created xsi:type="dcterms:W3CDTF">2007-06-29T06:43:39Z</dcterms:created>
  <dcterms:modified xsi:type="dcterms:W3CDTF">2024-10-16T08:25:28Z</dcterms:modified>
  <cp:version>1000.0000.01</cp:version>
</cp:coreProperties>
</file>